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 id="214748369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6858000" cx="12192000"/>
  <p:notesSz cx="6858000" cy="9144000"/>
  <p:embeddedFontLst>
    <p:embeddedFont>
      <p:font typeface="Montserrat"/>
      <p:regular r:id="rId50"/>
      <p:bold r:id="rId51"/>
      <p:italic r:id="rId52"/>
      <p:boldItalic r:id="rId53"/>
    </p:embeddedFont>
    <p:embeddedFont>
      <p:font typeface="Corbel"/>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iwbx2hikC0pYxJHwOmvedLZRBa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5.xml"/><Relationship Id="rId55" Type="http://schemas.openxmlformats.org/officeDocument/2006/relationships/font" Target="fonts/Corbel-bold.fntdata"/><Relationship Id="rId10" Type="http://schemas.openxmlformats.org/officeDocument/2006/relationships/slide" Target="slides/slide4.xml"/><Relationship Id="rId54" Type="http://schemas.openxmlformats.org/officeDocument/2006/relationships/font" Target="fonts/Corbel-regular.fntdata"/><Relationship Id="rId13" Type="http://schemas.openxmlformats.org/officeDocument/2006/relationships/slide" Target="slides/slide7.xml"/><Relationship Id="rId57" Type="http://schemas.openxmlformats.org/officeDocument/2006/relationships/font" Target="fonts/Corbel-boldItalic.fntdata"/><Relationship Id="rId12" Type="http://schemas.openxmlformats.org/officeDocument/2006/relationships/slide" Target="slides/slide6.xml"/><Relationship Id="rId56" Type="http://schemas.openxmlformats.org/officeDocument/2006/relationships/font" Target="fonts/Corbel-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CIO38TCspk" TargetMode="External"/><Relationship Id="rId3" Type="http://schemas.openxmlformats.org/officeDocument/2006/relationships/hyperlink" Target="https://www.youtube.com/watch?v=JasIvS7oYw4" TargetMode="External"/><Relationship Id="rId4" Type="http://schemas.openxmlformats.org/officeDocument/2006/relationships/hyperlink" Target="https://www.youtube.com/watch?v=N-DYWTc9iP4"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ODDbgFFPI" TargetMode="External"/><Relationship Id="rId3" Type="http://schemas.openxmlformats.org/officeDocument/2006/relationships/hyperlink" Target="https://www.youtube.com/watch?v=RRWyIy1MCaw" TargetMode="External"/><Relationship Id="rId4" Type="http://schemas.openxmlformats.org/officeDocument/2006/relationships/hyperlink" Target="https://www.rtve.es/alacarta/videos/noticias-24-horas/uranio-mineral-enriquecido-sirve-para-fabricar-armas-nucleares/2167090/" TargetMode="External"/><Relationship Id="rId5" Type="http://schemas.openxmlformats.org/officeDocument/2006/relationships/hyperlink" Target="https://www.youtube.com/watch?v=V3U_l2LESFw"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KfufXnupMA" TargetMode="External"/><Relationship Id="rId3" Type="http://schemas.openxmlformats.org/officeDocument/2006/relationships/hyperlink" Target="https://www.youtube.com/watch?v=NAPAMIpGB-s" TargetMode="External"/><Relationship Id="rId4" Type="http://schemas.openxmlformats.org/officeDocument/2006/relationships/hyperlink" Target="https://www.youtube.com/watch?v=wT1hPaBMfO4" TargetMode="External"/><Relationship Id="rId5" Type="http://schemas.openxmlformats.org/officeDocument/2006/relationships/hyperlink" Target="https://www.youtube.com/watch?time_continue=8&amp;v=aFpC1vAIgNc&amp;feature=emb_log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74" name="Google Shape;3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c843dd534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c843dd5340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rPr lang="fr-FR" sz="1200">
                <a:latin typeface="Arial"/>
                <a:ea typeface="Arial"/>
                <a:cs typeface="Arial"/>
                <a:sym typeface="Arial"/>
              </a:rPr>
              <a:t>This video is an opportunity to give  your students some food for thoughts. </a:t>
            </a:r>
            <a:br>
              <a:rPr lang="fr-FR" sz="1200">
                <a:latin typeface="Arial"/>
                <a:ea typeface="Arial"/>
                <a:cs typeface="Arial"/>
                <a:sym typeface="Arial"/>
              </a:rPr>
            </a:br>
            <a:r>
              <a:rPr lang="fr-FR" sz="1200">
                <a:latin typeface="Arial"/>
                <a:ea typeface="Arial"/>
                <a:cs typeface="Arial"/>
                <a:sym typeface="Arial"/>
              </a:rPr>
              <a:t>"While it only takes one Robert to run the toaster, it will take a whopping 180 to start a car for an hour and 43,000 to start a plane.</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And if it takes a whole Robert Förstemanns to run a toaster, have you ever wondered how many of us would take to do the same?"</a:t>
            </a:r>
            <a:endParaRPr sz="1200">
              <a:latin typeface="Arial"/>
              <a:ea typeface="Arial"/>
              <a:cs typeface="Arial"/>
              <a:sym typeface="Arial"/>
            </a:endParaRPr>
          </a:p>
        </p:txBody>
      </p:sp>
      <p:sp>
        <p:nvSpPr>
          <p:cNvPr id="612" name="Google Shape;612;gc843dd5340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33"/>
              </a:spcBef>
              <a:spcAft>
                <a:spcPts val="0"/>
              </a:spcAft>
              <a:buClr>
                <a:srgbClr val="FF9E00"/>
              </a:buClr>
              <a:buSzPts val="1110"/>
              <a:buFont typeface="Arial"/>
              <a:buNone/>
            </a:pPr>
            <a:r>
              <a:rPr b="1" lang="fr-FR" sz="1200" u="sng">
                <a:solidFill>
                  <a:schemeClr val="dk1"/>
                </a:solidFill>
                <a:latin typeface="Arial"/>
                <a:ea typeface="Arial"/>
                <a:cs typeface="Arial"/>
                <a:sym typeface="Arial"/>
              </a:rPr>
              <a:t>Explanations:</a:t>
            </a:r>
            <a:endParaRPr sz="1200">
              <a:solidFill>
                <a:schemeClr val="dk1"/>
              </a:solidFill>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To compare the energies we will take the example of a cake that we bake for one hour in an electric oven.</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With human energy, we would need 10 cyclists pedaling for one hour to bake this cake.</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A cyclist at 20km/h develops a power of 100W. So it takes 10 cyclists to make one kilowatt (kW).</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What are the alternatives?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b="1" lang="fr-FR" sz="1200" u="sng">
                <a:latin typeface="Arial"/>
                <a:ea typeface="Arial"/>
                <a:cs typeface="Arial"/>
                <a:sym typeface="Arial"/>
              </a:rPr>
              <a:t>To go further </a:t>
            </a:r>
            <a:r>
              <a:rPr lang="fr-FR" sz="1200">
                <a:latin typeface="Arial"/>
                <a:ea typeface="Arial"/>
                <a:cs typeface="Arial"/>
                <a:sym typeface="Arial"/>
              </a:rPr>
              <a:t>: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This slide may be an opportunity to remind students of the difference between power and energy: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We measure energy with the (kilo-watt-hour) kWh. The more energy we need to run something, the more kWh we have to produce. Energy is related to the concept of Power. It is measured in kilowatts.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What is the difference between power and energy? Let's imagine a cyclist. The power in kW represents the speed of the cyclist at a given moment while the energy in kWh represents the distance traveled by the cyclist. The use of 1 kWh of energy corresponds to the use of a power of 1kW during 1 hour.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rPr lang="fr-FR" sz="1200">
                <a:latin typeface="Arial"/>
                <a:ea typeface="Arial"/>
                <a:cs typeface="Arial"/>
                <a:sym typeface="Arial"/>
              </a:rPr>
              <a:t>We go from power to energy by multiplying the power by a time. This may seem technical but the two are often confused. </a:t>
            </a:r>
            <a:endParaRPr sz="1200">
              <a:latin typeface="Arial"/>
              <a:ea typeface="Arial"/>
              <a:cs typeface="Arial"/>
              <a:sym typeface="Aria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Arial"/>
              <a:ea typeface="Arial"/>
              <a:cs typeface="Arial"/>
              <a:sym typeface="Arial"/>
            </a:endParaRPr>
          </a:p>
        </p:txBody>
      </p:sp>
      <p:sp>
        <p:nvSpPr>
          <p:cNvPr id="620" name="Google Shape;62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c4772aeaa7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c4772aeaa7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rPr b="1" lang="fr-FR" sz="1200" u="sng">
                <a:latin typeface="Arial"/>
                <a:ea typeface="Arial"/>
                <a:cs typeface="Arial"/>
                <a:sym typeface="Arial"/>
              </a:rPr>
              <a:t>Explanations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To bake this cake in one hour</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We could have used :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 Through the turbine of a 50 m high dam, one would have to pour into the 8000 L to supply 1 kWh to the plug.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- 50m2 of solar panels (about a tennis court) or a 5m diameter wind turbine.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Now let's look at the resources that would have to be burned in a thermal power plant.</a:t>
            </a:r>
            <a:endParaRPr sz="1200">
              <a:latin typeface="Arial"/>
              <a:ea typeface="Arial"/>
              <a:cs typeface="Arial"/>
              <a:sym typeface="Arial"/>
            </a:endParaRPr>
          </a:p>
          <a:p>
            <a:pPr indent="-171450" lvl="0" marL="171450" marR="0" rtl="0" algn="just">
              <a:lnSpc>
                <a:spcPct val="100000"/>
              </a:lnSpc>
              <a:spcBef>
                <a:spcPts val="120"/>
              </a:spcBef>
              <a:spcAft>
                <a:spcPts val="0"/>
              </a:spcAft>
              <a:buClr>
                <a:schemeClr val="dk1"/>
              </a:buClr>
              <a:buSzPts val="1200"/>
              <a:buFont typeface="Arial"/>
              <a:buChar char="•"/>
            </a:pPr>
            <a:r>
              <a:rPr i="0" lang="fr-FR" sz="1200" u="none" cap="none" strike="noStrike">
                <a:solidFill>
                  <a:schemeClr val="dk1"/>
                </a:solidFill>
                <a:latin typeface="Arial"/>
                <a:ea typeface="Arial"/>
                <a:cs typeface="Arial"/>
                <a:sym typeface="Arial"/>
              </a:rPr>
              <a:t>With wood, a log would have to be burned. </a:t>
            </a:r>
            <a:endParaRPr sz="1200">
              <a:latin typeface="Arial"/>
              <a:ea typeface="Arial"/>
              <a:cs typeface="Arial"/>
              <a:sym typeface="Arial"/>
            </a:endParaRPr>
          </a:p>
          <a:p>
            <a:pPr indent="-171450" lvl="0" marL="171450" marR="0" rtl="0" algn="just">
              <a:lnSpc>
                <a:spcPct val="100000"/>
              </a:lnSpc>
              <a:spcBef>
                <a:spcPts val="120"/>
              </a:spcBef>
              <a:spcAft>
                <a:spcPts val="0"/>
              </a:spcAft>
              <a:buClr>
                <a:schemeClr val="dk1"/>
              </a:buClr>
              <a:buSzPts val="1200"/>
              <a:buFont typeface="Arial"/>
              <a:buChar char="•"/>
            </a:pPr>
            <a:r>
              <a:rPr i="0" lang="fr-FR" sz="1200" u="none" cap="none" strike="noStrike">
                <a:solidFill>
                  <a:schemeClr val="dk1"/>
                </a:solidFill>
                <a:latin typeface="Arial"/>
                <a:ea typeface="Arial"/>
                <a:cs typeface="Arial"/>
                <a:sym typeface="Arial"/>
              </a:rPr>
              <a:t>With gas, 1,4L of compressed gas</a:t>
            </a:r>
            <a:endParaRPr sz="1200">
              <a:latin typeface="Arial"/>
              <a:ea typeface="Arial"/>
              <a:cs typeface="Arial"/>
              <a:sym typeface="Arial"/>
            </a:endParaRPr>
          </a:p>
          <a:p>
            <a:pPr indent="-171450" lvl="0" marL="171450" marR="0" rtl="0" algn="just">
              <a:lnSpc>
                <a:spcPct val="100000"/>
              </a:lnSpc>
              <a:spcBef>
                <a:spcPts val="120"/>
              </a:spcBef>
              <a:spcAft>
                <a:spcPts val="0"/>
              </a:spcAft>
              <a:buClr>
                <a:schemeClr val="dk1"/>
              </a:buClr>
              <a:buSzPts val="1200"/>
              <a:buFont typeface="Arial"/>
              <a:buChar char="•"/>
            </a:pPr>
            <a:r>
              <a:rPr i="0" lang="fr-FR" sz="1200" u="none" cap="none" strike="noStrike">
                <a:solidFill>
                  <a:schemeClr val="dk1"/>
                </a:solidFill>
                <a:latin typeface="Arial"/>
                <a:ea typeface="Arial"/>
                <a:cs typeface="Arial"/>
                <a:sym typeface="Arial"/>
              </a:rPr>
              <a:t>With coal, you have to burn a small pile of coal.</a:t>
            </a:r>
            <a:endParaRPr sz="1200">
              <a:latin typeface="Arial"/>
              <a:ea typeface="Arial"/>
              <a:cs typeface="Arial"/>
              <a:sym typeface="Arial"/>
            </a:endParaRPr>
          </a:p>
          <a:p>
            <a:pPr indent="-171450" lvl="0" marL="171450" marR="0" rtl="0" algn="just">
              <a:lnSpc>
                <a:spcPct val="100000"/>
              </a:lnSpc>
              <a:spcBef>
                <a:spcPts val="120"/>
              </a:spcBef>
              <a:spcAft>
                <a:spcPts val="0"/>
              </a:spcAft>
              <a:buClr>
                <a:schemeClr val="dk1"/>
              </a:buClr>
              <a:buSzPts val="1200"/>
              <a:buFont typeface="Arial"/>
              <a:buChar char="•"/>
            </a:pPr>
            <a:r>
              <a:rPr i="0" lang="fr-FR" sz="1200" u="none" cap="none" strike="noStrike">
                <a:solidFill>
                  <a:schemeClr val="dk1"/>
                </a:solidFill>
                <a:latin typeface="Arial"/>
                <a:ea typeface="Arial"/>
                <a:cs typeface="Arial"/>
                <a:sym typeface="Arial"/>
              </a:rPr>
              <a:t>With oil, you have to burn the equivalent of a can of oil.</a:t>
            </a:r>
            <a:endParaRPr sz="1200">
              <a:latin typeface="Arial"/>
              <a:ea typeface="Arial"/>
              <a:cs typeface="Arial"/>
              <a:sym typeface="Arial"/>
            </a:endParaRPr>
          </a:p>
          <a:p>
            <a:pPr indent="-171450" lvl="0" marL="171450" marR="0" rtl="0" algn="just">
              <a:lnSpc>
                <a:spcPct val="100000"/>
              </a:lnSpc>
              <a:spcBef>
                <a:spcPts val="120"/>
              </a:spcBef>
              <a:spcAft>
                <a:spcPts val="0"/>
              </a:spcAft>
              <a:buClr>
                <a:schemeClr val="dk1"/>
              </a:buClr>
              <a:buSzPts val="1200"/>
              <a:buFont typeface="Arial"/>
              <a:buChar char="•"/>
            </a:pPr>
            <a:r>
              <a:rPr i="0" lang="fr-FR" sz="1200" u="none" cap="none" strike="noStrike">
                <a:solidFill>
                  <a:schemeClr val="dk1"/>
                </a:solidFill>
                <a:latin typeface="Arial"/>
                <a:ea typeface="Arial"/>
                <a:cs typeface="Arial"/>
                <a:sym typeface="Arial"/>
              </a:rPr>
              <a:t>Gas, coal and oil are called fossil fuels or energies because they come from the fossilization of ancient living beings.</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Finally, it only takes a few atoms of uranium to produce 1kWh because nuclear energy is a resource 1 million times more concentrated than fossil fuels.</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sz="1200">
              <a:latin typeface="Arial"/>
              <a:ea typeface="Arial"/>
              <a:cs typeface="Arial"/>
              <a:sym typeface="Arial"/>
            </a:endParaRPr>
          </a:p>
        </p:txBody>
      </p:sp>
      <p:sp>
        <p:nvSpPr>
          <p:cNvPr id="633" name="Google Shape;633;gc4772aeaa7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b="1" lang="fr-FR" sz="1200" u="sng">
                <a:latin typeface="Arial"/>
                <a:ea typeface="Arial"/>
                <a:cs typeface="Arial"/>
                <a:sym typeface="Arial"/>
              </a:rPr>
              <a:t>Explanations </a:t>
            </a:r>
            <a:r>
              <a:rPr lang="fr-FR"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lang="fr-FR" sz="1200">
                <a:latin typeface="Arial"/>
                <a:ea typeface="Arial"/>
                <a:cs typeface="Arial"/>
                <a:sym typeface="Arial"/>
              </a:rPr>
              <a:t>You can imagine that these cyclists won't pedal for free for an hour! At the hourly minimum wage (about 10€ gross per hour), you will have to pay them up to 100€. But with an electric plug, you don't have this kind of worries. For information, this kwh at 100€/10 cyclists, would only cost you 10 cents if you used your electric plug. Moreover, it is so much less bulky!</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lang="fr-FR" sz="1200">
                <a:latin typeface="Arial"/>
                <a:ea typeface="Arial"/>
                <a:cs typeface="Arial"/>
                <a:sym typeface="Arial"/>
              </a:rPr>
              <a:t>With all this ease it offers us, we understand why energy has taken so much space in our lives. We don't realize it every day, but that's what makes the difference between before and after the industrial revolution. Before, we used most of our muscles, so we didn't do much. Today with energy, everything is allowed!</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b="1" lang="fr-FR" sz="1200" u="sng">
                <a:latin typeface="Arial"/>
                <a:ea typeface="Arial"/>
                <a:cs typeface="Arial"/>
                <a:sym typeface="Arial"/>
              </a:rPr>
              <a:t>Key messages </a:t>
            </a:r>
            <a:r>
              <a:rPr lang="fr-FR" sz="1200">
                <a:latin typeface="Arial"/>
                <a:ea typeface="Arial"/>
                <a:cs typeface="Arial"/>
                <a:sym typeface="Arial"/>
              </a:rPr>
              <a:t>: </a:t>
            </a:r>
            <a:endParaRPr sz="1200">
              <a:latin typeface="Arial"/>
              <a:ea typeface="Arial"/>
              <a:cs typeface="Arial"/>
              <a:sym typeface="Arial"/>
            </a:endParaRPr>
          </a:p>
          <a:p>
            <a:pPr indent="-215900" lvl="0" marL="228600" rtl="0" algn="l">
              <a:lnSpc>
                <a:spcPct val="100000"/>
              </a:lnSpc>
              <a:spcBef>
                <a:spcPts val="400"/>
              </a:spcBef>
              <a:spcAft>
                <a:spcPts val="0"/>
              </a:spcAft>
              <a:buSzPts val="1200"/>
              <a:buFont typeface="Arial"/>
              <a:buAutoNum type="arabicPeriod"/>
            </a:pPr>
            <a:r>
              <a:rPr lang="fr-FR" sz="1200">
                <a:latin typeface="Arial"/>
                <a:ea typeface="Arial"/>
                <a:cs typeface="Arial"/>
                <a:sym typeface="Arial"/>
              </a:rPr>
              <a:t>The energy we use every day is very concentrated compared to human energy.</a:t>
            </a:r>
            <a:endParaRPr sz="1200">
              <a:latin typeface="Arial"/>
              <a:ea typeface="Arial"/>
              <a:cs typeface="Arial"/>
              <a:sym typeface="Arial"/>
            </a:endParaRPr>
          </a:p>
          <a:p>
            <a:pPr indent="-215900" lvl="0" marL="228600" rtl="0" algn="l">
              <a:lnSpc>
                <a:spcPct val="100000"/>
              </a:lnSpc>
              <a:spcBef>
                <a:spcPts val="400"/>
              </a:spcBef>
              <a:spcAft>
                <a:spcPts val="0"/>
              </a:spcAft>
              <a:buSzPts val="1200"/>
              <a:buFont typeface="Arial"/>
              <a:buAutoNum type="arabicPeriod"/>
            </a:pPr>
            <a:r>
              <a:rPr lang="fr-FR" sz="1200">
                <a:latin typeface="Arial"/>
                <a:ea typeface="Arial"/>
                <a:cs typeface="Arial"/>
                <a:sym typeface="Arial"/>
              </a:rPr>
              <a:t>Modern energies are 1000 times cheaper than muscular energy.</a:t>
            </a:r>
            <a:endParaRPr sz="1200">
              <a:latin typeface="Arial"/>
              <a:ea typeface="Arial"/>
              <a:cs typeface="Arial"/>
              <a:sym typeface="Arial"/>
            </a:endParaRPr>
          </a:p>
          <a:p>
            <a:pPr indent="-215900" lvl="0" marL="228600" rtl="0" algn="l">
              <a:lnSpc>
                <a:spcPct val="100000"/>
              </a:lnSpc>
              <a:spcBef>
                <a:spcPts val="400"/>
              </a:spcBef>
              <a:spcAft>
                <a:spcPts val="0"/>
              </a:spcAft>
              <a:buSzPts val="1200"/>
              <a:buFont typeface="Arial"/>
              <a:buAutoNum type="arabicPeriod"/>
            </a:pPr>
            <a:r>
              <a:rPr lang="fr-FR" sz="1200">
                <a:latin typeface="Arial"/>
                <a:ea typeface="Arial"/>
                <a:cs typeface="Arial"/>
                <a:sym typeface="Arial"/>
              </a:rPr>
              <a:t>It is not human energy, our muscles, which allows us our current wealth, but other energies.</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b="1" lang="fr-FR" sz="1200" u="sng">
                <a:latin typeface="Arial"/>
                <a:ea typeface="Arial"/>
                <a:cs typeface="Arial"/>
                <a:sym typeface="Arial"/>
              </a:rPr>
              <a:t>To go further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lang="fr-FR" sz="1200">
                <a:latin typeface="Arial"/>
                <a:ea typeface="Arial"/>
                <a:cs typeface="Arial"/>
                <a:sym typeface="Arial"/>
              </a:rPr>
              <a:t>The purpose of this part is to show that abundant and cheap energy is the essence, no pun intended, of our "modern" society. The purpose of this board is to make us feel a little bit the orders of magnitude to which we are not at all accustomed. For example, the average French person consumes several thousand kWh of electricity per year. So let's ask ourselves the question of knowing what ONE kWh already represents. This is enough to run an x kilowatt appliance for 1/x hours. For example: baking a cake for 1 hour in the oven or 1 hour vacuuming (1 kW), leaving the TV or a lamp on for 10 hours (100 W), using a laptop for 20 hours (50 W), etc.</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lang="fr-FR" sz="1200">
                <a:latin typeface="Arial"/>
                <a:ea typeface="Arial"/>
                <a:cs typeface="Arial"/>
                <a:sym typeface="Arial"/>
              </a:rPr>
              <a:t>For your information, the cake baked to be shared by 10 people will not allow the cyclists to recover the calories spent. It should be remembered that in any energy transformation, there are losses, here especially in the form of heat.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rPr lang="fr-FR" sz="1200">
                <a:latin typeface="Arial"/>
                <a:ea typeface="Arial"/>
                <a:cs typeface="Arial"/>
                <a:sym typeface="Arial"/>
              </a:rPr>
              <a:t>	</a:t>
            </a:r>
            <a:endParaRPr sz="1200">
              <a:latin typeface="Arial"/>
              <a:ea typeface="Arial"/>
              <a:cs typeface="Arial"/>
              <a:sym typeface="Arial"/>
            </a:endParaRPr>
          </a:p>
          <a:p>
            <a:pPr indent="0" lvl="0" marL="0" rtl="0" algn="l">
              <a:lnSpc>
                <a:spcPct val="100000"/>
              </a:lnSpc>
              <a:spcBef>
                <a:spcPts val="400"/>
              </a:spcBef>
              <a:spcAft>
                <a:spcPts val="0"/>
              </a:spcAft>
              <a:buSzPts val="1400"/>
              <a:buNone/>
            </a:pPr>
            <a:r>
              <a:t/>
            </a:r>
            <a:endParaRPr sz="1200">
              <a:latin typeface="Arial"/>
              <a:ea typeface="Arial"/>
              <a:cs typeface="Arial"/>
              <a:sym typeface="Arial"/>
            </a:endParaRPr>
          </a:p>
        </p:txBody>
      </p:sp>
      <p:sp>
        <p:nvSpPr>
          <p:cNvPr id="664" name="Google Shape;66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cedf6fc14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cedf6fc14e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rPr lang="fr-FR" sz="1200">
                <a:latin typeface="Arial"/>
                <a:ea typeface="Arial"/>
                <a:cs typeface="Arial"/>
                <a:sym typeface="Arial"/>
              </a:rPr>
              <a:t>All these different sources of energy, have advantages and drawbacks. Here you can find some of them but of course, </a:t>
            </a:r>
            <a:r>
              <a:rPr lang="fr-FR" sz="1200" u="sng">
                <a:latin typeface="Arial"/>
                <a:ea typeface="Arial"/>
                <a:cs typeface="Arial"/>
                <a:sym typeface="Arial"/>
              </a:rPr>
              <a:t>there are other advantages and drawbacks not listed here</a:t>
            </a:r>
            <a:r>
              <a:rPr lang="fr-FR" sz="1200">
                <a:latin typeface="Arial"/>
                <a:ea typeface="Arial"/>
                <a:cs typeface="Arial"/>
                <a:sym typeface="Arial"/>
              </a:rPr>
              <a:t> and which may depend on the area on the globe where those sources of energy are used (especially biomass and hydro).</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b="1" sz="1200" u="sng">
              <a:latin typeface="Arial"/>
              <a:ea typeface="Arial"/>
              <a:cs typeface="Arial"/>
              <a:sym typeface="Arial"/>
            </a:endParaRPr>
          </a:p>
          <a:p>
            <a:pPr indent="0" lvl="0" marL="0" rtl="0" algn="l">
              <a:lnSpc>
                <a:spcPct val="100000"/>
              </a:lnSpc>
              <a:spcBef>
                <a:spcPts val="120"/>
              </a:spcBef>
              <a:spcAft>
                <a:spcPts val="0"/>
              </a:spcAft>
              <a:buSzPts val="1400"/>
              <a:buNone/>
            </a:pPr>
            <a:r>
              <a:rPr b="1" i="0" lang="fr-FR" sz="1200" u="sng">
                <a:latin typeface="Arial"/>
                <a:ea typeface="Arial"/>
                <a:cs typeface="Arial"/>
                <a:sym typeface="Arial"/>
              </a:rPr>
              <a:t>Explanations </a:t>
            </a:r>
            <a:r>
              <a:rPr i="1" lang="fr-FR" sz="1200">
                <a:latin typeface="Arial"/>
                <a:ea typeface="Arial"/>
                <a:cs typeface="Arial"/>
                <a:sym typeface="Arial"/>
              </a:rPr>
              <a:t>: </a:t>
            </a:r>
            <a:endParaRPr i="1"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i="1" sz="1200">
              <a:latin typeface="Arial"/>
              <a:ea typeface="Arial"/>
              <a:cs typeface="Arial"/>
              <a:sym typeface="Arial"/>
            </a:endParaRPr>
          </a:p>
          <a:p>
            <a:pPr indent="0" lvl="0" marL="0" rtl="0" algn="l">
              <a:lnSpc>
                <a:spcPct val="100000"/>
              </a:lnSpc>
              <a:spcBef>
                <a:spcPts val="120"/>
              </a:spcBef>
              <a:spcAft>
                <a:spcPts val="0"/>
              </a:spcAft>
              <a:buSzPts val="1400"/>
              <a:buNone/>
            </a:pPr>
            <a:r>
              <a:rPr i="1" lang="fr-FR" sz="1200">
                <a:latin typeface="Arial"/>
                <a:ea typeface="Arial"/>
                <a:cs typeface="Arial"/>
                <a:sym typeface="Arial"/>
              </a:rPr>
              <a:t>Low-carbon source of energy</a:t>
            </a:r>
            <a:endParaRPr i="1" sz="1200">
              <a:latin typeface="Arial"/>
              <a:ea typeface="Arial"/>
              <a:cs typeface="Arial"/>
              <a:sym typeface="Arial"/>
            </a:endParaRPr>
          </a:p>
          <a:p>
            <a:pPr indent="0" lvl="0" marL="0" rtl="0" algn="l">
              <a:lnSpc>
                <a:spcPct val="100000"/>
              </a:lnSpc>
              <a:spcBef>
                <a:spcPts val="120"/>
              </a:spcBef>
              <a:spcAft>
                <a:spcPts val="0"/>
              </a:spcAft>
              <a:buSzPts val="1400"/>
              <a:buNone/>
            </a:pPr>
            <a:r>
              <a:rPr lang="fr-FR" sz="1200">
                <a:latin typeface="Arial"/>
                <a:ea typeface="Arial"/>
                <a:cs typeface="Arial"/>
                <a:sym typeface="Arial"/>
              </a:rPr>
              <a:t>The use of these sources of energy produce very little CO</a:t>
            </a:r>
            <a:r>
              <a:rPr baseline="-25000" lang="fr-FR" sz="1200">
                <a:latin typeface="Arial"/>
                <a:ea typeface="Arial"/>
                <a:cs typeface="Arial"/>
                <a:sym typeface="Arial"/>
              </a:rPr>
              <a:t>2</a:t>
            </a:r>
            <a:r>
              <a:rPr lang="fr-FR" sz="1200">
                <a:latin typeface="Arial"/>
                <a:ea typeface="Arial"/>
                <a:cs typeface="Arial"/>
                <a:sym typeface="Arial"/>
              </a:rPr>
              <a:t> emission.</a:t>
            </a:r>
            <a:endParaRPr sz="1200">
              <a:latin typeface="Arial"/>
              <a:ea typeface="Arial"/>
              <a:cs typeface="Arial"/>
              <a:sym typeface="Arial"/>
            </a:endParaRPr>
          </a:p>
          <a:p>
            <a:pPr indent="-304800" lvl="0" marL="457200" rtl="0" algn="l">
              <a:lnSpc>
                <a:spcPct val="100000"/>
              </a:lnSpc>
              <a:spcBef>
                <a:spcPts val="120"/>
              </a:spcBef>
              <a:spcAft>
                <a:spcPts val="0"/>
              </a:spcAft>
              <a:buSzPts val="1200"/>
              <a:buFont typeface="Arial"/>
              <a:buChar char="-"/>
            </a:pPr>
            <a:r>
              <a:rPr lang="fr-FR" sz="1200">
                <a:latin typeface="Arial"/>
                <a:ea typeface="Arial"/>
                <a:cs typeface="Arial"/>
                <a:sym typeface="Arial"/>
              </a:rPr>
              <a:t>Wind and sun are unlimited source of energy but it is not so easy to use. We can only transform a little part of thi primary energy into final energy and they are intermittent sources, which means that you can’t have energy whenever you like. If these sources of energy are unlimited, their use is not. Indeed, in order to transform energy we need infrastructures that require some materials which are limited. </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Biomass is a renewable source of energy, but it takes some time for a tree to grow, so there is a limit of how much biomass we can use at the same time. In addition, biomass (wood, crops, algae, etc.) are not only used to produce energy, we also use them for food, clothes, construction, and we have to maintain unused forest or lands in order to protect biodiversity.</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Hydro, is a useful source of energy that can be stored, but it can’t be used everywhere. Dams can’t be constructed anywhere for geological or ecological reasons. Many big dams in the world have been constructed by driving people out of their homes or flooding large natural areas. Small hydro may be a solution but produces smaller amount of energy.</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fr-FR" sz="1200">
                <a:solidFill>
                  <a:schemeClr val="dk1"/>
                </a:solidFill>
                <a:latin typeface="Arial"/>
                <a:ea typeface="Arial"/>
                <a:cs typeface="Arial"/>
                <a:sym typeface="Arial"/>
              </a:rPr>
              <a:t>Uranium is a very concentrated source of energy but its use produces nuclear waste which remains radioactive for a long term. Uranium is a very specific resource because it is the only one to emit very little CO2 and to be non-renewable with limited stocks. As we will see, there is no miracle energy, the first thing to do is to reduce our energy consumption.</a:t>
            </a:r>
            <a:endParaRPr sz="1200">
              <a:latin typeface="Arial"/>
              <a:ea typeface="Arial"/>
              <a:cs typeface="Arial"/>
              <a:sym typeface="Arial"/>
            </a:endParaRPr>
          </a:p>
          <a:p>
            <a:pPr indent="0" lvl="0" marL="0" rtl="0" algn="l">
              <a:lnSpc>
                <a:spcPct val="100000"/>
              </a:lnSpc>
              <a:spcBef>
                <a:spcPts val="120"/>
              </a:spcBef>
              <a:spcAft>
                <a:spcPts val="0"/>
              </a:spcAft>
              <a:buSzPts val="1100"/>
              <a:buNone/>
            </a:pPr>
            <a:r>
              <a:t/>
            </a:r>
            <a:endParaRPr sz="1200">
              <a:latin typeface="Arial"/>
              <a:ea typeface="Arial"/>
              <a:cs typeface="Arial"/>
              <a:sym typeface="Arial"/>
            </a:endParaRPr>
          </a:p>
          <a:p>
            <a:pPr indent="0" lvl="0" marL="0" rtl="0" algn="l">
              <a:lnSpc>
                <a:spcPct val="100000"/>
              </a:lnSpc>
              <a:spcBef>
                <a:spcPts val="120"/>
              </a:spcBef>
              <a:spcAft>
                <a:spcPts val="0"/>
              </a:spcAft>
              <a:buSzPts val="1100"/>
              <a:buNone/>
            </a:pPr>
            <a:r>
              <a:rPr i="1" lang="fr-FR" sz="1200">
                <a:latin typeface="Arial"/>
                <a:ea typeface="Arial"/>
                <a:cs typeface="Arial"/>
                <a:sym typeface="Arial"/>
              </a:rPr>
              <a:t>High-carbon source of energy</a:t>
            </a:r>
            <a:endParaRPr i="1" sz="1200">
              <a:latin typeface="Arial"/>
              <a:ea typeface="Arial"/>
              <a:cs typeface="Arial"/>
              <a:sym typeface="Arial"/>
            </a:endParaRPr>
          </a:p>
          <a:p>
            <a:pPr indent="0" lvl="0" marL="0" rtl="0" algn="l">
              <a:lnSpc>
                <a:spcPct val="100000"/>
              </a:lnSpc>
              <a:spcBef>
                <a:spcPts val="120"/>
              </a:spcBef>
              <a:spcAft>
                <a:spcPts val="0"/>
              </a:spcAft>
              <a:buSzPts val="1100"/>
              <a:buNone/>
            </a:pPr>
            <a:r>
              <a:rPr lang="fr-FR" sz="1200">
                <a:latin typeface="Arial"/>
                <a:ea typeface="Arial"/>
                <a:cs typeface="Arial"/>
                <a:sym typeface="Arial"/>
              </a:rPr>
              <a:t>If gas, coal and oil are the main source of energy used in the world it is mainly because they are easy to store and transport and they have a high density of energy. But sadly, they emit a lot of CO</a:t>
            </a:r>
            <a:r>
              <a:rPr baseline="-25000" lang="fr-FR" sz="1200">
                <a:latin typeface="Arial"/>
                <a:ea typeface="Arial"/>
                <a:cs typeface="Arial"/>
                <a:sym typeface="Arial"/>
              </a:rPr>
              <a:t>2</a:t>
            </a:r>
            <a:r>
              <a:rPr lang="fr-FR" sz="1200">
                <a:latin typeface="Arial"/>
                <a:ea typeface="Arial"/>
                <a:cs typeface="Arial"/>
                <a:sym typeface="Arial"/>
              </a:rPr>
              <a:t> emissions that are causing climate change that we will see in the other modules.</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i="1" sz="1200">
              <a:latin typeface="Arial"/>
              <a:ea typeface="Arial"/>
              <a:cs typeface="Arial"/>
              <a:sym typeface="Arial"/>
            </a:endParaRPr>
          </a:p>
        </p:txBody>
      </p:sp>
      <p:sp>
        <p:nvSpPr>
          <p:cNvPr id="682" name="Google Shape;682;gcedf6fc14e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FR"/>
              <a:t>All our daily objects (transport, food, construction and heating of houses, ...) our whole way of life depends at more than 80% on fossil fuels (oil, coal, gas).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e3240c222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e3240c22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88900" rtl="0" algn="l">
              <a:lnSpc>
                <a:spcPct val="100000"/>
              </a:lnSpc>
              <a:spcBef>
                <a:spcPts val="488"/>
              </a:spcBef>
              <a:spcAft>
                <a:spcPts val="0"/>
              </a:spcAft>
              <a:buSzPts val="2200"/>
              <a:buFont typeface="Times New Roman"/>
              <a:buNone/>
            </a:pPr>
            <a:r>
              <a:rPr b="1" lang="fr-FR" sz="1200" u="sng">
                <a:solidFill>
                  <a:schemeClr val="dk1"/>
                </a:solidFill>
                <a:latin typeface="Arial"/>
                <a:ea typeface="Arial"/>
                <a:cs typeface="Arial"/>
                <a:sym typeface="Arial"/>
              </a:rPr>
              <a:t>Explanations :</a:t>
            </a:r>
            <a:r>
              <a:rPr lang="fr-FR"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This graph represents the world's energy consumption. </a:t>
            </a:r>
            <a:endParaRPr sz="1200">
              <a:solidFill>
                <a:schemeClr val="dk1"/>
              </a:solidFill>
              <a:latin typeface="Arial"/>
              <a:ea typeface="Arial"/>
              <a:cs typeface="Arial"/>
              <a:sym typeface="Arial"/>
            </a:endParaRPr>
          </a:p>
          <a:p>
            <a:pPr indent="-222250" lvl="0" marL="374650" rtl="0" algn="l">
              <a:lnSpc>
                <a:spcPct val="100000"/>
              </a:lnSpc>
              <a:spcBef>
                <a:spcPts val="488"/>
              </a:spcBef>
              <a:spcAft>
                <a:spcPts val="0"/>
              </a:spcAft>
              <a:buClr>
                <a:schemeClr val="dk1"/>
              </a:buClr>
              <a:buSzPts val="1200"/>
              <a:buFont typeface="Arial"/>
              <a:buChar char="-"/>
            </a:pPr>
            <a:r>
              <a:rPr lang="fr-FR" sz="1200">
                <a:solidFill>
                  <a:schemeClr val="dk1"/>
                </a:solidFill>
                <a:latin typeface="Arial"/>
                <a:ea typeface="Arial"/>
                <a:cs typeface="Arial"/>
                <a:sym typeface="Arial"/>
              </a:rPr>
              <a:t>the horizontal axis represents time</a:t>
            </a:r>
            <a:endParaRPr sz="1200">
              <a:solidFill>
                <a:schemeClr val="dk1"/>
              </a:solidFill>
              <a:latin typeface="Arial"/>
              <a:ea typeface="Arial"/>
              <a:cs typeface="Arial"/>
              <a:sym typeface="Arial"/>
            </a:endParaRPr>
          </a:p>
          <a:p>
            <a:pPr indent="-222250" lvl="0" marL="374650" rtl="0" algn="l">
              <a:lnSpc>
                <a:spcPct val="100000"/>
              </a:lnSpc>
              <a:spcBef>
                <a:spcPts val="488"/>
              </a:spcBef>
              <a:spcAft>
                <a:spcPts val="0"/>
              </a:spcAft>
              <a:buClr>
                <a:schemeClr val="dk1"/>
              </a:buClr>
              <a:buSzPts val="1200"/>
              <a:buFont typeface="Arial"/>
              <a:buChar char="-"/>
            </a:pPr>
            <a:r>
              <a:rPr lang="fr-FR" sz="1200">
                <a:solidFill>
                  <a:schemeClr val="dk1"/>
                </a:solidFill>
                <a:latin typeface="Arial"/>
                <a:ea typeface="Arial"/>
                <a:cs typeface="Arial"/>
                <a:sym typeface="Arial"/>
              </a:rPr>
              <a:t>the vertical axis represents the consumption of different energy resources for the year under consideration.</a:t>
            </a:r>
            <a:br>
              <a:rPr lang="fr-FR" sz="1200">
                <a:solidFill>
                  <a:schemeClr val="dk1"/>
                </a:solidFill>
                <a:latin typeface="Arial"/>
                <a:ea typeface="Arial"/>
                <a:cs typeface="Arial"/>
                <a:sym typeface="Arial"/>
              </a:rPr>
            </a:br>
            <a:r>
              <a:rPr lang="fr-FR" sz="1200">
                <a:solidFill>
                  <a:schemeClr val="dk1"/>
                </a:solidFill>
                <a:latin typeface="Arial"/>
                <a:ea typeface="Arial"/>
                <a:cs typeface="Arial"/>
                <a:sym typeface="Arial"/>
              </a:rPr>
              <a:t>These are energy resources, otherwise known as "primary energy", which corresponds to what is found directly in nature. Electricity or gasoline (which are forms of energy used by the consumer, otherwise known as "final energy") are not shown on this graph because there are no deposits of electricity or gasoline in nature. On the other hand, uranium, wind, oil, etc., will be found. Since oil is the planet's main energy resource, all other forms of energy are reported to it (for example, burning one ton of coal is considered to release the same energy as burning 0.66 tons of oil). Consumption is thus expressed in Tons of Oil Equivalent (pronounced "toe"), in this case in billions of toe.</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The world consumption in 2012, was approximately 12,500 Mtoe. This is the equivalent of 2 billion cyclists pedaling 7/7d - 24/24h.</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Oil alone accounts for 1/3 of the world's energy consumption. It is mainly used for transportation.</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Coal represents 1/4 of the consumption. It is mainly used for the production of electricity.</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Gas accounts for 1/4 of world consumption. It is mainly used for heating and is also used to produce electricity.</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b="1" lang="fr-FR" sz="1200">
                <a:solidFill>
                  <a:schemeClr val="dk1"/>
                </a:solidFill>
                <a:latin typeface="Arial"/>
                <a:ea typeface="Arial"/>
                <a:cs typeface="Arial"/>
                <a:sym typeface="Arial"/>
              </a:rPr>
              <a:t>Fossil fuels such as oil, gas and coal alone account for more than 80% of the energy consumed by the whole of humanity.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Wood, which has been used for a long time, accounts for 7% of world consumption. It is burned for heating.</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Nuclear energy, which is consumed at a rate of 3% worldwide, is used to produce electricity.</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Renewable energies (geothermal, solar, wind) are in full development but account for only 1% of the energy sources consumed in the world.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b="1" lang="fr-FR" sz="1200" u="sng">
                <a:solidFill>
                  <a:schemeClr val="dk1"/>
                </a:solidFill>
                <a:latin typeface="Arial"/>
                <a:ea typeface="Arial"/>
                <a:cs typeface="Arial"/>
                <a:sym typeface="Arial"/>
              </a:rPr>
              <a:t>Key messages : </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 The world relies on fossil fuels</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More and more of each resource is consumed.</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For the moment, no energy is a substitute for another.</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b="1" lang="fr-FR" sz="1200" u="sng">
                <a:solidFill>
                  <a:schemeClr val="dk1"/>
                </a:solidFill>
                <a:latin typeface="Arial"/>
                <a:ea typeface="Arial"/>
                <a:cs typeface="Arial"/>
                <a:sym typeface="Arial"/>
              </a:rPr>
              <a:t>Speaker's notes :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Here is the 1st graph of the presentation. It is very important to explain each time the axes, so that everyone follows you well.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b="1" lang="fr-FR" sz="1200" u="sng">
                <a:solidFill>
                  <a:schemeClr val="dk1"/>
                </a:solidFill>
                <a:latin typeface="Arial"/>
                <a:ea typeface="Arial"/>
                <a:cs typeface="Arial"/>
                <a:sym typeface="Arial"/>
              </a:rPr>
              <a:t>Clarification for curious people</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i="1" lang="fr-FR" sz="1200">
                <a:solidFill>
                  <a:schemeClr val="dk1"/>
                </a:solidFill>
                <a:latin typeface="Arial"/>
                <a:ea typeface="Arial"/>
                <a:cs typeface="Arial"/>
                <a:sym typeface="Arial"/>
              </a:rPr>
              <a:t>NB: 1 toe = 11,630 kWh</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Before you start, do not hesitate to ask the room: "Can you remind me which are the 3 fossil energies? "Oil, coal and gas. Then "Of all the energy resources that Humanity uses, really counting everything like firewood, burning garbage to make electricity, solar panels, wind turbines, dams, nuclear, geothermal, etc., how much do the 3 fossil energies represent in percentages? Everyone raises their hand. Those who think that fossil energies provide 100% of the energy of Humanity, put down your hand. Those who think that fossil fuels provide more than 80% of the energy of humanity, put your hand down. More than 60%, put your hand down. 40%, put your hand down. 20%, put your hand down.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Oil alone accounts for 1/3 of humanity's energy consumption. Its consumption has never decreased. It is mainly used to run cars and fly airplanes.</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It is followed by coal, with 1/4 of humanity's energy consumption. By the way, the quantity of coal consumed in a year corresponds to the black thickness in that year (it is a graph of stacked areas). We can thus notice that coal consumption has never decreased either... It is essentially used to produce electricity.</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Then comes gas, for 1/4 (same principle, the quantity of gas consumed in a year corresponds to the pale blue thickness of the year considered).  Its consumption has not decreased either... It is mainly used for heating and electricity production.</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Oil, coal and gas = 1/3, 1/4 and 1/4, easy to remember no? The total gives in the 83%. The answer to the question at the beginning is therefore more than 80%. Humanity therefore uses mainly fossil resources.</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Then comes wood, still widely used in the world for heating. Its consumption seems to be more or less constant, probably because it would not be possible to consume more wood without causing the forests to disappear (this needs to be confirmed, hence the use of "probably" and the conditional).</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Next come the dams, only to produce electricity.</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Then comes nuclear power, again to produce electricity.</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Finally come all other renewable energies, namely in decreasing order of importance (according to BP Statistical Review 2009):</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Geothermal energy</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Burning garbage (and yes, it's counted in renewables and it's even 20% of it!).</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Biofuels</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Biogas</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Thermal solar</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Wind (10% of total renewables)</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Photovoltaic (so solar panels. It is only 1% of the renewable)</a:t>
            </a:r>
            <a:endParaRPr sz="1200">
              <a:solidFill>
                <a:schemeClr val="dk1"/>
              </a:solidFill>
              <a:latin typeface="Arial"/>
              <a:ea typeface="Arial"/>
              <a:cs typeface="Arial"/>
              <a:sym typeface="Arial"/>
            </a:endParaRPr>
          </a:p>
          <a:p>
            <a:pPr indent="-279400" lvl="1" marL="889000" rtl="0" algn="l">
              <a:lnSpc>
                <a:spcPct val="100000"/>
              </a:lnSpc>
              <a:spcBef>
                <a:spcPts val="488"/>
              </a:spcBef>
              <a:spcAft>
                <a:spcPts val="0"/>
              </a:spcAft>
              <a:buClr>
                <a:schemeClr val="dk1"/>
              </a:buClr>
              <a:buSzPts val="1200"/>
              <a:buFont typeface="Arial"/>
              <a:buChar char="o"/>
            </a:pPr>
            <a:r>
              <a:rPr lang="fr-FR" sz="1200">
                <a:solidFill>
                  <a:schemeClr val="dk1"/>
                </a:solidFill>
                <a:latin typeface="Arial"/>
                <a:ea typeface="Arial"/>
                <a:cs typeface="Arial"/>
                <a:sym typeface="Arial"/>
              </a:rPr>
              <a:t>Tidal energy</a:t>
            </a:r>
            <a:endParaRPr sz="1200">
              <a:solidFill>
                <a:schemeClr val="dk1"/>
              </a:solidFill>
              <a:latin typeface="Arial"/>
              <a:ea typeface="Arial"/>
              <a:cs typeface="Arial"/>
              <a:sym typeface="Arial"/>
            </a:endParaRPr>
          </a:p>
          <a:p>
            <a:pPr indent="0" lvl="1" marL="546100" rtl="0" algn="l">
              <a:lnSpc>
                <a:spcPct val="100000"/>
              </a:lnSpc>
              <a:spcBef>
                <a:spcPts val="488"/>
              </a:spcBef>
              <a:spcAft>
                <a:spcPts val="0"/>
              </a:spcAft>
              <a:buSzPts val="2200"/>
              <a:buFont typeface="Courier New"/>
              <a:buNone/>
            </a:pPr>
            <a:r>
              <a:rPr lang="fr-FR" sz="1200">
                <a:solidFill>
                  <a:schemeClr val="dk1"/>
                </a:solidFill>
                <a:latin typeface="Arial"/>
                <a:ea typeface="Arial"/>
                <a:cs typeface="Arial"/>
                <a:sym typeface="Arial"/>
              </a:rPr>
              <a:t>In short, these 8 sources of energy, together, make up less than 2% of humanity's energy consumption in 2011... While oil alone makes up 1/3! Moreover, it took more than 50 years for it to reach this size, and it is far, far more practical than all the other renewable energy sources mentioned. So do you think that they are capable of replacing it in the short term?</a:t>
            </a:r>
            <a:endParaRPr sz="1200">
              <a:solidFill>
                <a:schemeClr val="dk1"/>
              </a:solidFill>
              <a:latin typeface="Arial"/>
              <a:ea typeface="Arial"/>
              <a:cs typeface="Arial"/>
              <a:sym typeface="Arial"/>
            </a:endParaRPr>
          </a:p>
          <a:p>
            <a:pPr indent="0" lvl="1" marL="546100" rtl="0" algn="l">
              <a:lnSpc>
                <a:spcPct val="100000"/>
              </a:lnSpc>
              <a:spcBef>
                <a:spcPts val="488"/>
              </a:spcBef>
              <a:spcAft>
                <a:spcPts val="0"/>
              </a:spcAft>
              <a:buSzPts val="2200"/>
              <a:buFont typeface="Courier New"/>
              <a:buNone/>
            </a:pPr>
            <a:r>
              <a:t/>
            </a:r>
            <a:endParaRPr sz="1200">
              <a:solidFill>
                <a:schemeClr val="dk1"/>
              </a:solidFill>
              <a:latin typeface="Arial"/>
              <a:ea typeface="Arial"/>
              <a:cs typeface="Arial"/>
              <a:sym typeface="Arial"/>
            </a:endParaRPr>
          </a:p>
          <a:p>
            <a:pPr indent="-279400" lvl="0" marL="431800" rtl="0" algn="l">
              <a:lnSpc>
                <a:spcPct val="100000"/>
              </a:lnSpc>
              <a:spcBef>
                <a:spcPts val="488"/>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Since the industrial revolution (around 1860), the population has increased sevenfold, and energy consumption has increased fifteenfold.  Each human therefore consumes on average more than twice as much energy. In addition, each "new" energy source is added to the previous ones, without replacing it. For example, oil has never replaced coal, nuclear power and RE has never replaced fossil fuels, etc.</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r>
              <a:rPr lang="fr-FR" sz="1200">
                <a:solidFill>
                  <a:schemeClr val="dk1"/>
                </a:solidFill>
                <a:latin typeface="Arial"/>
                <a:ea typeface="Arial"/>
                <a:cs typeface="Arial"/>
                <a:sym typeface="Arial"/>
              </a:rPr>
              <a:t>Apart from nuclear and photovoltaic (solar panels), all energy sources have been known since ancient times. For example, the word "oil" comes from the Latin "Petra Oleum" which means "rock oil". Finally, new ways (such as the steam engine or the combustion engine) have "only" been discovered to use the energy sources known since ancient times. Not very encouraging to find a super new miracle energy source all that ...</a:t>
            </a:r>
            <a:endParaRPr sz="1200">
              <a:solidFill>
                <a:schemeClr val="dk1"/>
              </a:solidFill>
              <a:latin typeface="Arial"/>
              <a:ea typeface="Arial"/>
              <a:cs typeface="Arial"/>
              <a:sym typeface="Arial"/>
            </a:endParaRPr>
          </a:p>
          <a:p>
            <a:pPr indent="0" lvl="0" marL="88900" rtl="0" algn="l">
              <a:lnSpc>
                <a:spcPct val="100000"/>
              </a:lnSpc>
              <a:spcBef>
                <a:spcPts val="488"/>
              </a:spcBef>
              <a:spcAft>
                <a:spcPts val="0"/>
              </a:spcAft>
              <a:buSzPts val="2200"/>
              <a:buFont typeface="Times New Roman"/>
              <a:buNone/>
            </a:pPr>
            <a:br>
              <a:rPr lang="fr-FR" sz="1200">
                <a:solidFill>
                  <a:schemeClr val="dk1"/>
                </a:solidFill>
                <a:latin typeface="Arial"/>
                <a:ea typeface="Arial"/>
                <a:cs typeface="Arial"/>
                <a:sym typeface="Arial"/>
              </a:rPr>
            </a:br>
            <a:r>
              <a:rPr lang="fr-FR" sz="1200">
                <a:solidFill>
                  <a:schemeClr val="dk1"/>
                </a:solidFill>
                <a:latin typeface="Arial"/>
                <a:ea typeface="Arial"/>
                <a:cs typeface="Arial"/>
                <a:sym typeface="Arial"/>
              </a:rPr>
              <a:t>The graph was constructed by Avenir Climatique (Julien Marcinkowski) on the basis of data from The Shift Project Data Portal (http://www.tsp-data-portal.org/Energy-Production-Statistics.aspx), which itself is a compilation of many recognized sources. The curve for wood has been reconstructed on the basis of Exxon Mobil 2013's Outlook for Energy, http://www.exxonmobil.com/Corporate/Files/news_pub_eo2013.pdf, page 48.</a:t>
            </a:r>
            <a:endParaRPr sz="1200">
              <a:solidFill>
                <a:schemeClr val="dk1"/>
              </a:solidFill>
              <a:latin typeface="Arial"/>
              <a:ea typeface="Arial"/>
              <a:cs typeface="Arial"/>
              <a:sym typeface="Arial"/>
            </a:endParaRPr>
          </a:p>
        </p:txBody>
      </p:sp>
      <p:sp>
        <p:nvSpPr>
          <p:cNvPr id="742" name="Google Shape;742;ge3240c2227_0_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Conclusion of the module if you are following  the light initiative</a:t>
            </a:r>
            <a:endParaRPr/>
          </a:p>
        </p:txBody>
      </p:sp>
      <p:sp>
        <p:nvSpPr>
          <p:cNvPr id="795" name="Google Shape;79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solidFill>
                  <a:schemeClr val="dk1"/>
                </a:solidFill>
              </a:rPr>
              <a:t>An additional content in the complete initiative to understand what is the difference between primary and final energy.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05" name="Google Shape;80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Arial"/>
                <a:ea typeface="Arial"/>
                <a:cs typeface="Arial"/>
                <a:sym typeface="Arial"/>
              </a:rPr>
              <a:t>Ask your students to give different examples of primary and final energy. </a:t>
            </a:r>
            <a:br>
              <a:rPr lang="fr-FR" sz="1200">
                <a:latin typeface="Arial"/>
                <a:ea typeface="Arial"/>
                <a:cs typeface="Arial"/>
                <a:sym typeface="Arial"/>
              </a:rPr>
            </a:br>
            <a:r>
              <a:rPr lang="fr-FR" sz="1200">
                <a:latin typeface="Arial"/>
                <a:ea typeface="Arial"/>
                <a:cs typeface="Arial"/>
                <a:sym typeface="Arial"/>
              </a:rPr>
              <a:t>You can also make a small table on a board : Raw material - Primary energy - Final energy, for example : coal - chemical energy - electricity. </a:t>
            </a:r>
            <a:br>
              <a:rPr lang="fr-FR" sz="1200">
                <a:latin typeface="Arial"/>
                <a:ea typeface="Arial"/>
                <a:cs typeface="Arial"/>
                <a:sym typeface="Arial"/>
              </a:rPr>
            </a:br>
            <a:r>
              <a:rPr lang="fr-FR" sz="1200">
                <a:latin typeface="Arial"/>
                <a:ea typeface="Arial"/>
                <a:cs typeface="Arial"/>
                <a:sym typeface="Arial"/>
              </a:rPr>
              <a:t>The same primary energy can be transformed in very different final energies, and the opposite is also true.</a:t>
            </a:r>
            <a:endParaRPr sz="1200">
              <a:latin typeface="Arial"/>
              <a:ea typeface="Arial"/>
              <a:cs typeface="Arial"/>
              <a:sym typeface="Arial"/>
            </a:endParaRPr>
          </a:p>
        </p:txBody>
      </p:sp>
      <p:sp>
        <p:nvSpPr>
          <p:cNvPr id="811" name="Google Shape;81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fr-FR"/>
              <a:t>Explanation:</a:t>
            </a:r>
            <a:br>
              <a:rPr lang="fr-FR"/>
            </a:br>
            <a:r>
              <a:rPr lang="fr-FR"/>
              <a:t>A toaster uses electrical energy. But electrical energy is not really a storable resource in nature. Lightnings are too powerful and intermittent to be harnessed and no one would think of using thousands of electric eel to toast its bread. So we need to transform a primary source of energy to electricity. Here we take the example of coal.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First we need to extract coal. To do so, men had to go deep down into the earth to extract coal with a pick. There are still a lot of people doing so all around the world, for coal or for other material resources we use in our everyday life, but we have some machines too.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Then, the common way to produce energy is to use a steam engine. Once you get the coal, you burn it in order to heat a certaine amount of water to produce steam. By doing so, you are transforming the chemical energy stored in the coal into thermal energy transferred to water.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The steam you just created will now pass through a turbine. The turbine will start to turn and produce electricity via an electrical coil or piezoelectric materials. You are transforming the mechanical energy of the turbine into electricity.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FR"/>
              <a:t>In each step of this process, you may face leakages and energy losses. So the amount of final energy you are using is always smaller than the amount of primary energy you had. It doesn’t mean energy disappeared, it can’t be destroyed, it just means you lost some of it. </a:t>
            </a:r>
            <a:br>
              <a:rPr lang="fr-FR"/>
            </a:br>
            <a:br>
              <a:rPr lang="fr-FR"/>
            </a:br>
            <a:r>
              <a:rPr lang="fr-FR"/>
              <a:t>When we say “only a primary energy resource can replace another primary energy resource”, it means that we cannot say “ok we stop using coal and we will use electricity” because you cannot find available electricity in nature, you have to transform it somehow. So you have to replace coal by another raw material that fit in the actual industrial process or find a new industrial process to get the final energy you need.</a:t>
            </a:r>
            <a:endParaRPr/>
          </a:p>
        </p:txBody>
      </p:sp>
      <p:sp>
        <p:nvSpPr>
          <p:cNvPr id="822" name="Google Shape;82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sz="1000" u="sng">
                <a:solidFill>
                  <a:schemeClr val="dk1"/>
                </a:solidFill>
                <a:latin typeface="Arial"/>
                <a:ea typeface="Arial"/>
                <a:cs typeface="Arial"/>
                <a:sym typeface="Arial"/>
              </a:rPr>
              <a:t>Explanations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i="1" lang="fr-FR" sz="1200" u="none">
                <a:latin typeface="Arial"/>
                <a:ea typeface="Arial"/>
                <a:cs typeface="Arial"/>
                <a:sym typeface="Arial"/>
              </a:rPr>
              <a:t>Here is the summary of this first part. If necessary / possible, you can take a question / answer round or ask the students to write down their questions for later and continue. </a:t>
            </a:r>
            <a:endParaRPr sz="1200">
              <a:latin typeface="Arial"/>
              <a:ea typeface="Arial"/>
              <a:cs typeface="Arial"/>
              <a:sym typeface="Arial"/>
            </a:endParaRPr>
          </a:p>
        </p:txBody>
      </p:sp>
      <p:sp>
        <p:nvSpPr>
          <p:cNvPr id="851" name="Google Shape;85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c865d7ea1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gc865d7ea1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Longer versions : </a:t>
            </a:r>
            <a:br>
              <a:rPr lang="fr-FR"/>
            </a:br>
            <a:r>
              <a:rPr lang="fr-FR"/>
              <a:t>FR </a:t>
            </a:r>
            <a:r>
              <a:rPr lang="fr-FR" u="sng">
                <a:solidFill>
                  <a:schemeClr val="hlink"/>
                </a:solidFill>
                <a:hlinkClick r:id="rId2"/>
              </a:rPr>
              <a:t>https://www.youtube.com/watch?v=TCIO38TCspk</a:t>
            </a:r>
            <a:r>
              <a:rPr lang="fr-FR"/>
              <a:t> </a:t>
            </a:r>
            <a:br>
              <a:rPr lang="fr-FR"/>
            </a:br>
            <a:r>
              <a:rPr lang="fr-FR"/>
              <a:t>EN </a:t>
            </a:r>
            <a:r>
              <a:rPr lang="fr-FR" u="sng">
                <a:solidFill>
                  <a:schemeClr val="hlink"/>
                </a:solidFill>
                <a:hlinkClick r:id="rId3"/>
              </a:rPr>
              <a:t>https://www.youtube.com/watch?v=JasIvS7oYw4</a:t>
            </a:r>
            <a:endParaRPr/>
          </a:p>
          <a:p>
            <a:pPr indent="0" lvl="0" marL="0" rtl="0" algn="l">
              <a:lnSpc>
                <a:spcPct val="100000"/>
              </a:lnSpc>
              <a:spcBef>
                <a:spcPts val="0"/>
              </a:spcBef>
              <a:spcAft>
                <a:spcPts val="0"/>
              </a:spcAft>
              <a:buSzPts val="1100"/>
              <a:buNone/>
            </a:pPr>
            <a:r>
              <a:rPr lang="fr-FR"/>
              <a:t>ES: </a:t>
            </a:r>
            <a:r>
              <a:rPr lang="fr-FR" sz="1000" u="sng">
                <a:solidFill>
                  <a:schemeClr val="hlink"/>
                </a:solidFill>
                <a:hlinkClick r:id="rId4"/>
              </a:rPr>
              <a:t>https://www.youtube.com/watch?v=N-DYWTc9iP4</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864" name="Google Shape;8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8" name="Google Shape;8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885" name="Google Shape;885;p25:notes"/>
          <p:cNvSpPr txBox="1"/>
          <p:nvPr/>
        </p:nvSpPr>
        <p:spPr>
          <a:xfrm>
            <a:off x="4021138" y="9721850"/>
            <a:ext cx="3074987" cy="509588"/>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886" name="Google Shape;886;p2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87" name="Google Shape;887;p25:notes"/>
          <p:cNvSpPr txBox="1"/>
          <p:nvPr/>
        </p:nvSpPr>
        <p:spPr>
          <a:xfrm>
            <a:off x="709613" y="4860925"/>
            <a:ext cx="5680075" cy="12177712"/>
          </a:xfrm>
          <a:prstGeom prst="rect">
            <a:avLst/>
          </a:prstGeom>
          <a:noFill/>
          <a:ln>
            <a:noFill/>
          </a:ln>
        </p:spPr>
        <p:txBody>
          <a:bodyPr anchorCtr="0" anchor="t" bIns="50750" lIns="97550" spcFirstLastPara="1" rIns="97550" wrap="square" tIns="50750">
            <a:noAutofit/>
          </a:bodyPr>
          <a:lstStyle/>
          <a:p>
            <a:pPr indent="0" lvl="0" marL="0" marR="0" rtl="0" algn="l">
              <a:lnSpc>
                <a:spcPct val="80000"/>
              </a:lnSpc>
              <a:spcBef>
                <a:spcPts val="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Message clé</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none" cap="none" strike="noStrike">
                <a:solidFill>
                  <a:srgbClr val="000000"/>
                </a:solidFill>
                <a:latin typeface="Arial"/>
                <a:ea typeface="Arial"/>
                <a:cs typeface="Arial"/>
                <a:sym typeface="Arial"/>
              </a:rPr>
              <a:t>Définition ; les réserves prouvées sont les réserves économiquement et techniquement viables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L’Europe est actuellement entièrement dépendante du reste du monde car elle ne possède presque aucune ressource fossile.</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 reste du monde continuera-t-il à nous donner une part de ses ressources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Contrairement à certaines idées reçues, la France n’est pas indépendante au niveau de sa consommation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Explications</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graphe présente les réserves prouvées des différents combustibles fossiles PAR HABITANT par grande zone géographique (on prend les réserves de la zone et on divise par le nombre d’habitants). Ce graphe donne quelques éclaircissements géopolitiques intéressants comme :</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le Moyen-Orient</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la Russie</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La difficulté des Américains à se « mettre au vert ». Pas facile en effet quand on est assit sur plus du quart du charbon de la planète pour même pas le 20</a:t>
            </a:r>
            <a:r>
              <a:rPr b="0" baseline="30000" i="0" lang="fr-FR" sz="1200" u="none" cap="none" strike="noStrike">
                <a:solidFill>
                  <a:srgbClr val="000000"/>
                </a:solidFill>
                <a:latin typeface="Arial"/>
                <a:ea typeface="Arial"/>
                <a:cs typeface="Arial"/>
                <a:sym typeface="Arial"/>
              </a:rPr>
              <a:t>ème</a:t>
            </a:r>
            <a:r>
              <a:rPr b="0" i="0" lang="fr-FR" sz="1200" u="none" cap="none" strike="noStrike">
                <a:solidFill>
                  <a:srgbClr val="000000"/>
                </a:solidFill>
                <a:latin typeface="Arial"/>
                <a:ea typeface="Arial"/>
                <a:cs typeface="Arial"/>
                <a:sym typeface="Arial"/>
              </a:rPr>
              <a:t> de sa population</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fait que l’Europe insiste le plus pour que le monde se « mette au vert ». Facile de demandez aux autres de réduire quand on ne possède rien. « S’il-vous-plaît, ne consommez pas trop… et surtout laissez-nous en ! ». Comment, nous ne sommes pas simplement de bonne volonté ?!?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Oui, parce que l’Europe ne possède rien, ou si peu…</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En 2009, la France importait 91% de ses ressources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Précisions pour les curieux</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Le graphique a été construit par Avenir Climatique en prenant les réserves prouvées sur la </a:t>
            </a:r>
            <a:r>
              <a:rPr b="0" i="1" lang="fr-FR" sz="1200" u="none" cap="none" strike="noStrike">
                <a:solidFill>
                  <a:srgbClr val="000000"/>
                </a:solidFill>
                <a:latin typeface="Arial"/>
                <a:ea typeface="Arial"/>
                <a:cs typeface="Arial"/>
                <a:sym typeface="Arial"/>
              </a:rPr>
              <a:t>BP Statistical  Review 2010</a:t>
            </a:r>
            <a:r>
              <a:rPr b="0" i="0" lang="fr-FR" sz="1200" u="none" cap="none" strike="noStrike">
                <a:solidFill>
                  <a:srgbClr val="000000"/>
                </a:solidFill>
                <a:latin typeface="Arial"/>
                <a:ea typeface="Arial"/>
                <a:cs typeface="Arial"/>
                <a:sym typeface="Arial"/>
              </a:rPr>
              <a:t> et en recalculant la population pour la zone géographique concernée.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Quelques anecdotes sur les explications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90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 Il est très facile aux pays qui n’ont rien (Europe) de demander à ceux qui ont tout (Etats-Unis par exemple) de faire un effort, et à ces derniers de refuser (non ratification du protocole de Kyoto par exemple). Par ailleurs, fait majeur dont on n’a pas parlé en France : le </a:t>
            </a:r>
            <a:r>
              <a:rPr b="0" i="0" lang="fr-FR" sz="2800" u="none" cap="none" strike="noStrike">
                <a:solidFill>
                  <a:srgbClr val="000000"/>
                </a:solidFill>
                <a:latin typeface="Arial"/>
                <a:ea typeface="Arial"/>
                <a:cs typeface="Arial"/>
                <a:sym typeface="Arial"/>
              </a:rPr>
              <a:t>21/01/2010, la Cour Suprême américaine a supprimé le plafond de financement des campagnes électorales par les sociétés privées (loi en vigueur depuis 1907) malgré l’o</a:t>
            </a:r>
            <a:r>
              <a:rPr b="0" i="0" lang="fr-FR" sz="2400" u="none" cap="none" strike="noStrike">
                <a:solidFill>
                  <a:srgbClr val="000000"/>
                </a:solidFill>
                <a:latin typeface="Arial"/>
                <a:ea typeface="Arial"/>
                <a:cs typeface="Arial"/>
                <a:sym typeface="Arial"/>
              </a:rPr>
              <a:t>pposition d’Obama et de 70% des américains. Les pétroliers participent d’ailleurs activement aux soutiens des candidats. De nombreux autres exemples tendent à faire penser que les sociétés font la pluie et le beau temps en politique américaine, et notamment les compagnies qui exploitent le pétrole et le charbon américain.</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En 2010, la France a reçu en grande pompe la Russie dans le cadre de l’année France-Russie qui a été au passage l’occasion de vendre des bateaux de guerre et négocier des accords pour le gaz.</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l’Europe, l’ensemble des ressources fossiles prouvées (qui sont les seules déclarées, mais il y a encore les probables et possibles) représente 49 tep/habitant, avec une consommation annuelle moyenne de plus de 4 tep/ha. Alors, combien de temps ? Il n’y a plus qu’à espérer que les autres soient prêteurs, ou plutôt qu’on en ait pas besoin pour éviter les rapports de force.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 monde, une moyenne de 108 tep/ha et une consommation annuelle de 1,7 tep/ha (mais toute la planète aspire à consommer au moins autant qu’un Européen). Il pourrait y avoir du sport !</a:t>
            </a:r>
            <a:endParaRPr b="0" i="0" sz="1400" u="none" cap="none" strike="noStrike">
              <a:solidFill>
                <a:srgbClr val="000000"/>
              </a:solidFill>
              <a:latin typeface="Arial"/>
              <a:ea typeface="Arial"/>
              <a:cs typeface="Arial"/>
              <a:sym typeface="Arial"/>
            </a:endParaRPr>
          </a:p>
        </p:txBody>
      </p:sp>
      <p:sp>
        <p:nvSpPr>
          <p:cNvPr id="888" name="Google Shape;888;p25:notes"/>
          <p:cNvSpPr txBox="1"/>
          <p:nvPr/>
        </p:nvSpPr>
        <p:spPr>
          <a:xfrm>
            <a:off x="4021138" y="9721850"/>
            <a:ext cx="3076575" cy="511175"/>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889" name="Google Shape;88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b="1" lang="fr-FR" sz="1200" u="sng">
                <a:latin typeface="Arial"/>
                <a:ea typeface="Arial"/>
                <a:cs typeface="Arial"/>
                <a:sym typeface="Arial"/>
              </a:rPr>
              <a:t>Explanations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AutoNum type="arabicPeriod"/>
            </a:pPr>
            <a:r>
              <a:rPr lang="fr-FR" sz="1200">
                <a:latin typeface="Arial"/>
                <a:ea typeface="Arial"/>
                <a:cs typeface="Arial"/>
                <a:sym typeface="Arial"/>
              </a:rPr>
              <a:t>The graph shows the proven reserves of the different fossil fuels PER HOUSEHOLD by large geographical area (take the reserves of the area and divide by the number of inhabitants). This graph gives some interesting geopolitical insights such as :</a:t>
            </a:r>
            <a:endParaRPr sz="1200">
              <a:latin typeface="Arial"/>
              <a:ea typeface="Arial"/>
              <a:cs typeface="Arial"/>
              <a:sym typeface="Arial"/>
            </a:endParaRPr>
          </a:p>
          <a:p>
            <a:pPr indent="-234950" lvl="1" marL="914400" rtl="0" algn="l">
              <a:lnSpc>
                <a:spcPct val="100000"/>
              </a:lnSpc>
              <a:spcBef>
                <a:spcPts val="0"/>
              </a:spcBef>
              <a:spcAft>
                <a:spcPts val="0"/>
              </a:spcAft>
              <a:buSzPts val="1200"/>
              <a:buFont typeface="Arial"/>
              <a:buChar char="o"/>
            </a:pPr>
            <a:r>
              <a:rPr lang="fr-FR" sz="1200">
                <a:latin typeface="Arial"/>
                <a:ea typeface="Arial"/>
                <a:cs typeface="Arial"/>
                <a:sym typeface="Arial"/>
              </a:rPr>
              <a:t>Interest in the Middle East</a:t>
            </a:r>
            <a:endParaRPr sz="1200">
              <a:latin typeface="Arial"/>
              <a:ea typeface="Arial"/>
              <a:cs typeface="Arial"/>
              <a:sym typeface="Arial"/>
            </a:endParaRPr>
          </a:p>
          <a:p>
            <a:pPr indent="-234950" lvl="1" marL="914400" rtl="0" algn="l">
              <a:lnSpc>
                <a:spcPct val="100000"/>
              </a:lnSpc>
              <a:spcBef>
                <a:spcPts val="0"/>
              </a:spcBef>
              <a:spcAft>
                <a:spcPts val="0"/>
              </a:spcAft>
              <a:buSzPts val="1200"/>
              <a:buFont typeface="Arial"/>
              <a:buChar char="o"/>
            </a:pPr>
            <a:r>
              <a:rPr lang="fr-FR" sz="1200">
                <a:latin typeface="Arial"/>
                <a:ea typeface="Arial"/>
                <a:cs typeface="Arial"/>
                <a:sym typeface="Arial"/>
              </a:rPr>
              <a:t>Interest in Russia</a:t>
            </a:r>
            <a:endParaRPr sz="1200">
              <a:latin typeface="Arial"/>
              <a:ea typeface="Arial"/>
              <a:cs typeface="Arial"/>
              <a:sym typeface="Arial"/>
            </a:endParaRPr>
          </a:p>
          <a:p>
            <a:pPr indent="-234950" lvl="1" marL="914400" rtl="0" algn="l">
              <a:lnSpc>
                <a:spcPct val="100000"/>
              </a:lnSpc>
              <a:spcBef>
                <a:spcPts val="0"/>
              </a:spcBef>
              <a:spcAft>
                <a:spcPts val="0"/>
              </a:spcAft>
              <a:buSzPts val="1200"/>
              <a:buFont typeface="Arial"/>
              <a:buChar char="o"/>
            </a:pPr>
            <a:r>
              <a:rPr lang="fr-FR" sz="1200">
                <a:latin typeface="Arial"/>
                <a:ea typeface="Arial"/>
                <a:cs typeface="Arial"/>
                <a:sym typeface="Arial"/>
              </a:rPr>
              <a:t>The difficulty for Americans to "go green". Not easy indeed when you are sitting on more than a quarter of the planet's coal for not even a 20th of its population.</a:t>
            </a:r>
            <a:br>
              <a:rPr lang="fr-FR" sz="1200">
                <a:latin typeface="Arial"/>
                <a:ea typeface="Arial"/>
                <a:cs typeface="Arial"/>
                <a:sym typeface="Arial"/>
              </a:rPr>
            </a:br>
            <a:r>
              <a:rPr lang="fr-FR" sz="1200">
                <a:latin typeface="Arial"/>
                <a:ea typeface="Arial"/>
                <a:cs typeface="Arial"/>
                <a:sym typeface="Arial"/>
              </a:rPr>
              <a:t>Europe's insistence that the world should "go green". "Please, don't consume too much... and above all, leave us some! ».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AutoNum type="arabicPeriod"/>
            </a:pPr>
            <a:r>
              <a:rPr lang="fr-FR" sz="1200">
                <a:latin typeface="Arial"/>
                <a:ea typeface="Arial"/>
                <a:cs typeface="Arial"/>
                <a:sym typeface="Arial"/>
              </a:rPr>
              <a:t>Yes, because Europe has nothing, or so little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AutoNum type="arabicPeriod"/>
            </a:pPr>
            <a:r>
              <a:rPr lang="fr-FR" sz="1200">
                <a:latin typeface="Arial"/>
                <a:ea typeface="Arial"/>
                <a:cs typeface="Arial"/>
                <a:sym typeface="Arial"/>
              </a:rPr>
              <a:t>In 2009, France imported 91% of its energy resources.</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rPr b="1" lang="fr-FR" sz="1200" u="sng">
                <a:latin typeface="Arial"/>
                <a:ea typeface="Arial"/>
                <a:cs typeface="Arial"/>
                <a:sym typeface="Arial"/>
              </a:rPr>
              <a:t>Key Messages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AutoNum type="arabicPeriod"/>
            </a:pPr>
            <a:r>
              <a:rPr lang="fr-FR" sz="1200">
                <a:latin typeface="Arial"/>
                <a:ea typeface="Arial"/>
                <a:cs typeface="Arial"/>
                <a:sym typeface="Arial"/>
              </a:rPr>
              <a:t>Europe is currently entirely dependent on the rest of the world because it has almost no fossil resources.</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AutoNum type="arabicPeriod"/>
            </a:pPr>
            <a:r>
              <a:rPr lang="fr-FR" sz="1200">
                <a:latin typeface="Arial"/>
                <a:ea typeface="Arial"/>
                <a:cs typeface="Arial"/>
                <a:sym typeface="Arial"/>
              </a:rPr>
              <a:t>Will the rest of the world continue to give us a share of its resources?</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rPr b="1" lang="fr-FR" sz="1200" u="sng">
                <a:latin typeface="Arial"/>
                <a:ea typeface="Arial"/>
                <a:cs typeface="Arial"/>
                <a:sym typeface="Arial"/>
              </a:rPr>
              <a:t>Clarifications for curious people :</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rPr lang="fr-FR" sz="1200">
                <a:latin typeface="Arial"/>
                <a:ea typeface="Arial"/>
                <a:cs typeface="Arial"/>
                <a:sym typeface="Arial"/>
              </a:rPr>
              <a:t>The graph was constructed by Avenir Climatique by taking the proven reserves from the BP Statistical Review 2010 and recalculating the population for the geographical area concerned.</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sz="1200">
              <a:latin typeface="Arial"/>
              <a:ea typeface="Arial"/>
              <a:cs typeface="Arial"/>
              <a:sym typeface="Arial"/>
            </a:endParaRPr>
          </a:p>
          <a:p>
            <a:pPr indent="-228600" lvl="0" marL="457200" rtl="0" algn="l">
              <a:lnSpc>
                <a:spcPct val="100000"/>
              </a:lnSpc>
              <a:spcBef>
                <a:spcPts val="0"/>
              </a:spcBef>
              <a:spcAft>
                <a:spcPts val="0"/>
              </a:spcAft>
              <a:buSzPts val="1100"/>
              <a:buNone/>
            </a:pPr>
            <a:r>
              <a:rPr lang="fr-FR" sz="1200">
                <a:latin typeface="Arial"/>
                <a:ea typeface="Arial"/>
                <a:cs typeface="Arial"/>
                <a:sym typeface="Arial"/>
              </a:rPr>
              <a:t>Some fun facts about explanations:</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It is very easy for countries that have nothing (Europe) to ask those that have everything (United States for example) to make an effort, and the latter to refuse (non-ratification of the Kyoto Protocol for example). In addition, a major fact that has not been mentioned in France: on January 21, 2010, the American Supreme Court removed the ceiling on funding of election campaigns by private companies (law in force since 1907) despite the opposition of Obama and 70% of Americans. Numerous other examples tend to make one think that companies make rain and shine in American politics, especially companies that exploit American oil and coal.</a:t>
            </a:r>
            <a:endParaRPr sz="1200">
              <a:latin typeface="Arial"/>
              <a:ea typeface="Arial"/>
              <a:cs typeface="Arial"/>
              <a:sym typeface="Arial"/>
            </a:endParaRPr>
          </a:p>
          <a:p>
            <a:pPr indent="-158750" lvl="0" marL="457200" rtl="0" algn="l">
              <a:lnSpc>
                <a:spcPct val="100000"/>
              </a:lnSpc>
              <a:spcBef>
                <a:spcPts val="0"/>
              </a:spcBef>
              <a:spcAft>
                <a:spcPts val="0"/>
              </a:spcAft>
              <a:buSzPts val="1100"/>
              <a:buFont typeface="Arial"/>
              <a:buNone/>
            </a:pPr>
            <a:r>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In 2010, France welcomed Russia with great pomp and circumstance as part of the France-Russia Year, which was an opportunity to sell warships and negotiate gas agreements.</a:t>
            </a:r>
            <a:endParaRPr sz="1200">
              <a:latin typeface="Arial"/>
              <a:ea typeface="Arial"/>
              <a:cs typeface="Arial"/>
              <a:sym typeface="Arial"/>
            </a:endParaRPr>
          </a:p>
          <a:p>
            <a:pPr indent="-158750" lvl="0" marL="457200" rtl="0" algn="l">
              <a:lnSpc>
                <a:spcPct val="100000"/>
              </a:lnSpc>
              <a:spcBef>
                <a:spcPts val="0"/>
              </a:spcBef>
              <a:spcAft>
                <a:spcPts val="0"/>
              </a:spcAft>
              <a:buSzPts val="1100"/>
              <a:buFont typeface="Arial"/>
              <a:buNone/>
            </a:pPr>
            <a:r>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For Europe, the total of proven fossil resources (which are the only ones declared, but there are still the probable and possible ones) represents 49 toe/capita, with an average annual consumption of more than 4 toe/ha. So, how long? We can only hope that the others are lenders, or rather that we don't need them to avoid power struggles.</a:t>
            </a:r>
            <a:endParaRPr sz="1200">
              <a:latin typeface="Arial"/>
              <a:ea typeface="Arial"/>
              <a:cs typeface="Arial"/>
              <a:sym typeface="Arial"/>
            </a:endParaRPr>
          </a:p>
          <a:p>
            <a:pPr indent="-158750" lvl="0" marL="457200" rtl="0" algn="l">
              <a:lnSpc>
                <a:spcPct val="100000"/>
              </a:lnSpc>
              <a:spcBef>
                <a:spcPts val="0"/>
              </a:spcBef>
              <a:spcAft>
                <a:spcPts val="0"/>
              </a:spcAft>
              <a:buSzPts val="1100"/>
              <a:buFont typeface="Arial"/>
              <a:buNone/>
            </a:pPr>
            <a:r>
              <a:t/>
            </a:r>
            <a:endParaRPr sz="1200">
              <a:latin typeface="Arial"/>
              <a:ea typeface="Arial"/>
              <a:cs typeface="Arial"/>
              <a:sym typeface="Arial"/>
            </a:endParaRPr>
          </a:p>
          <a:p>
            <a:pPr indent="-23495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Worldwide, an average of 108 toe/ha and an annual consumption of 1.7 toe/ha (but the whole planet aspires to consume at least as much as a European). </a:t>
            </a:r>
            <a:endParaRPr sz="12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5" name="Google Shape;91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b="1" lang="fr-FR" sz="1200" u="sng">
                <a:latin typeface="Arial"/>
                <a:ea typeface="Arial"/>
                <a:cs typeface="Arial"/>
                <a:sym typeface="Arial"/>
              </a:rPr>
              <a:t>Explanations </a:t>
            </a:r>
            <a:r>
              <a:rPr lang="fr-FR" sz="1200" u="none">
                <a:latin typeface="Arial"/>
                <a:ea typeface="Arial"/>
                <a:cs typeface="Arial"/>
                <a:sym typeface="Arial"/>
              </a:rPr>
              <a:t>: </a:t>
            </a:r>
            <a:endParaRPr sz="1200">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lang="fr-FR" sz="1200" u="none">
                <a:latin typeface="Arial"/>
                <a:ea typeface="Arial"/>
                <a:cs typeface="Arial"/>
                <a:sym typeface="Arial"/>
              </a:rPr>
              <a:t>On th</a:t>
            </a:r>
            <a:r>
              <a:rPr lang="fr-FR" sz="1200">
                <a:latin typeface="Arial"/>
                <a:ea typeface="Arial"/>
                <a:cs typeface="Arial"/>
                <a:sym typeface="Arial"/>
              </a:rPr>
              <a:t>e</a:t>
            </a:r>
            <a:r>
              <a:rPr lang="fr-FR" sz="1200" u="none">
                <a:latin typeface="Arial"/>
                <a:ea typeface="Arial"/>
                <a:cs typeface="Arial"/>
                <a:sym typeface="Arial"/>
              </a:rPr>
              <a:t> first graph, the grey bars present the conventional oil discoveries each year. The yellow bars show that for the last 20 years or so, no very large deposits have been discovered. The black bars represent annual production. We are therefore living essentially on the discoveries of the past. </a:t>
            </a:r>
            <a:endParaRPr sz="1200">
              <a:latin typeface="Arial"/>
              <a:ea typeface="Arial"/>
              <a:cs typeface="Arial"/>
              <a:sym typeface="Arial"/>
            </a:endParaRPr>
          </a:p>
          <a:p>
            <a:pPr indent="0" lvl="0" marL="0" rtl="0" algn="l">
              <a:lnSpc>
                <a:spcPct val="100000"/>
              </a:lnSpc>
              <a:spcBef>
                <a:spcPts val="0"/>
              </a:spcBef>
              <a:spcAft>
                <a:spcPts val="0"/>
              </a:spcAft>
              <a:buSzPts val="1100"/>
              <a:buFont typeface="Arial"/>
              <a:buNone/>
            </a:pPr>
            <a:r>
              <a:t/>
            </a:r>
            <a:endParaRPr sz="1200" u="none">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lang="fr-FR" sz="1200" u="none">
                <a:latin typeface="Arial"/>
                <a:ea typeface="Arial"/>
                <a:cs typeface="Arial"/>
                <a:sym typeface="Arial"/>
              </a:rPr>
              <a:t>The second graph represents what happens when a resource is non-renewable. In the beginning we consume a lot of it because it's easy to produce. We consume more and more because techniques are being modernized. Then, the availability of the resource makes production more difficult and slower. Inexorably, consumption begins to decrease, it is the peak. </a:t>
            </a:r>
            <a:endParaRPr sz="1200">
              <a:latin typeface="Arial"/>
              <a:ea typeface="Arial"/>
              <a:cs typeface="Arial"/>
              <a:sym typeface="Arial"/>
            </a:endParaRPr>
          </a:p>
          <a:p>
            <a:pPr indent="0" lvl="0" marL="0" rtl="0" algn="l">
              <a:lnSpc>
                <a:spcPct val="100000"/>
              </a:lnSpc>
              <a:spcBef>
                <a:spcPts val="0"/>
              </a:spcBef>
              <a:spcAft>
                <a:spcPts val="0"/>
              </a:spcAft>
              <a:buSzPts val="1100"/>
              <a:buFont typeface="Arial"/>
              <a:buNone/>
            </a:pPr>
            <a:r>
              <a:t/>
            </a:r>
            <a:endParaRPr sz="1200" u="none">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lang="fr-FR" sz="1200" u="none">
                <a:latin typeface="Arial"/>
                <a:ea typeface="Arial"/>
                <a:cs typeface="Arial"/>
                <a:sym typeface="Arial"/>
              </a:rPr>
              <a:t>Regardless of the resource, it is difficult to predict the exact date of the production peak because it is not only linked to the physical availability of the resource. It also depends on our technical, political and economic choices! </a:t>
            </a:r>
            <a:endParaRPr sz="1200">
              <a:latin typeface="Arial"/>
              <a:ea typeface="Arial"/>
              <a:cs typeface="Arial"/>
              <a:sym typeface="Arial"/>
            </a:endParaRPr>
          </a:p>
          <a:p>
            <a:pPr indent="0" lvl="0" marL="0" rtl="0" algn="l">
              <a:lnSpc>
                <a:spcPct val="100000"/>
              </a:lnSpc>
              <a:spcBef>
                <a:spcPts val="0"/>
              </a:spcBef>
              <a:spcAft>
                <a:spcPts val="0"/>
              </a:spcAft>
              <a:buSzPts val="1100"/>
              <a:buFont typeface="Arial"/>
              <a:buNone/>
            </a:pPr>
            <a:r>
              <a:t/>
            </a:r>
            <a:endParaRPr sz="1200" u="none">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b="1" lang="fr-FR" sz="1200" u="sng">
                <a:latin typeface="Arial"/>
                <a:ea typeface="Arial"/>
                <a:cs typeface="Arial"/>
                <a:sym typeface="Arial"/>
              </a:rPr>
              <a:t>Key messages :</a:t>
            </a:r>
            <a:r>
              <a:rPr lang="fr-FR" sz="1200" u="none">
                <a:latin typeface="Arial"/>
                <a:ea typeface="Arial"/>
                <a:cs typeface="Arial"/>
                <a:sym typeface="Arial"/>
              </a:rPr>
              <a:t> </a:t>
            </a:r>
            <a:endParaRPr sz="1200">
              <a:latin typeface="Arial"/>
              <a:ea typeface="Arial"/>
              <a:cs typeface="Arial"/>
              <a:sym typeface="Arial"/>
            </a:endParaRPr>
          </a:p>
          <a:p>
            <a:pPr indent="-228600" lvl="0" marL="228600" rtl="0" algn="l">
              <a:lnSpc>
                <a:spcPct val="100000"/>
              </a:lnSpc>
              <a:spcBef>
                <a:spcPts val="0"/>
              </a:spcBef>
              <a:spcAft>
                <a:spcPts val="0"/>
              </a:spcAft>
              <a:buSzPts val="1200"/>
              <a:buFont typeface="Arial"/>
              <a:buAutoNum type="arabicPeriod"/>
            </a:pPr>
            <a:r>
              <a:rPr lang="fr-FR" sz="1200" u="none">
                <a:latin typeface="Arial"/>
                <a:ea typeface="Arial"/>
                <a:cs typeface="Arial"/>
                <a:sym typeface="Arial"/>
              </a:rPr>
              <a:t>Less and less conventional oil is being discovered every year.</a:t>
            </a:r>
            <a:endParaRPr sz="1200">
              <a:latin typeface="Arial"/>
              <a:ea typeface="Arial"/>
              <a:cs typeface="Arial"/>
              <a:sym typeface="Arial"/>
            </a:endParaRPr>
          </a:p>
          <a:p>
            <a:pPr indent="-228600" lvl="0" marL="228600" rtl="0" algn="l">
              <a:lnSpc>
                <a:spcPct val="100000"/>
              </a:lnSpc>
              <a:spcBef>
                <a:spcPts val="0"/>
              </a:spcBef>
              <a:spcAft>
                <a:spcPts val="0"/>
              </a:spcAft>
              <a:buSzPts val="1200"/>
              <a:buFont typeface="Arial"/>
              <a:buAutoNum type="arabicPeriod"/>
            </a:pPr>
            <a:r>
              <a:rPr lang="fr-FR" sz="1200" u="none">
                <a:latin typeface="Arial"/>
                <a:ea typeface="Arial"/>
                <a:cs typeface="Arial"/>
                <a:sym typeface="Arial"/>
              </a:rPr>
              <a:t>Yet production and consumption are increasing every year: today, we are living on yesterday's discoveries.</a:t>
            </a:r>
            <a:endParaRPr sz="1200">
              <a:latin typeface="Arial"/>
              <a:ea typeface="Arial"/>
              <a:cs typeface="Arial"/>
              <a:sym typeface="Arial"/>
            </a:endParaRPr>
          </a:p>
          <a:p>
            <a:pPr indent="-228600" lvl="0" marL="228600" rtl="0" algn="l">
              <a:lnSpc>
                <a:spcPct val="100000"/>
              </a:lnSpc>
              <a:spcBef>
                <a:spcPts val="0"/>
              </a:spcBef>
              <a:spcAft>
                <a:spcPts val="0"/>
              </a:spcAft>
              <a:buSzPts val="1200"/>
              <a:buFont typeface="Arial"/>
              <a:buAutoNum type="arabicPeriod"/>
            </a:pPr>
            <a:r>
              <a:rPr lang="fr-FR" sz="1200" u="none">
                <a:latin typeface="Arial"/>
                <a:ea typeface="Arial"/>
                <a:cs typeface="Arial"/>
                <a:sym typeface="Arial"/>
              </a:rPr>
              <a:t>We consume more and more energy to produce it. In 1900, it took 1 barrel to produce 100 barrels. Today with the oil sands we produce 3 barrels by consuming 1 barrel. It is interesting to produce energy only if we recover more energy than we consume to produce it.</a:t>
            </a:r>
            <a:endParaRPr sz="1200" u="none">
              <a:latin typeface="Arial"/>
              <a:ea typeface="Arial"/>
              <a:cs typeface="Arial"/>
              <a:sym typeface="Arial"/>
            </a:endParaRPr>
          </a:p>
        </p:txBody>
      </p:sp>
      <p:sp>
        <p:nvSpPr>
          <p:cNvPr id="916" name="Google Shape;916;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1" name="Google Shape;9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488"/>
              </a:spcBef>
              <a:spcAft>
                <a:spcPts val="0"/>
              </a:spcAft>
              <a:buClr>
                <a:srgbClr val="000000"/>
              </a:buClr>
              <a:buSzPts val="1100"/>
              <a:buNone/>
            </a:pPr>
            <a:r>
              <a:rPr b="1" lang="fr-FR" sz="1200" u="sng">
                <a:latin typeface="Arial"/>
                <a:ea typeface="Arial"/>
                <a:cs typeface="Arial"/>
                <a:sym typeface="Arial"/>
              </a:rPr>
              <a:t>Explanations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At the beginning of the oil era (mid 19th century), it was not uncommon that a well was drilled and the oil came out of the ground by itself, due to underground pressure, as in Lucky Luke. As the well empties, the pressure drops and then you have to pump if you want to continue to extract oil from the well. And in order to work, the pumps consume oil and it also took energy to build all the infrastructure. In 1930, about 1% of the extracted oil had to be consumed to provide the energy needed for extraction. This type of oil (liquid, in a pocket underground on a continent or under the ocean at shallow depths) is called "conventional".</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Time goes by and we must not stop looking for oil further away. As opposed to conventional oil, which is easy to extract and cheap, deep offshore, oil sands and other forms of oil are referred to as "unconventional oil".</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The record drilling on the continent is 12'376 m (Exxon, August 2012, in Russia)! Under the ocean, 12'289 m below the surface (this is called deep offshore drilling). Can you imagine? In the end, on average today, about 6% of the oil extracted is consumed by extraction. For some techniques, we consume 1 third of the oil produced for extraction!</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We are also starting to tackle much less nice oils that are mixed with sand. These are called "tar sands". Here, no more pipes and pumps, but construction machines that dig and fill trucks. The oil sands are then transported to a plant where they are mixed with water and boiled to separate the sand from the oil. The cooking water containing the oil is then recovered and the oil is separated from the water (which cannot be done 100%). Then remains the problem of recycling this polluted water... And finally, we can end up with 1/3 of the extracted barrels consumed by this heavy extraction process.</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b="1" lang="fr-FR" sz="1200" u="sng">
                <a:latin typeface="Arial"/>
                <a:ea typeface="Arial"/>
                <a:cs typeface="Arial"/>
                <a:sym typeface="Arial"/>
              </a:rPr>
              <a:t>Key messages </a:t>
            </a:r>
            <a:r>
              <a:rPr lang="fr-FR" sz="1200">
                <a:latin typeface="Arial"/>
                <a:ea typeface="Arial"/>
                <a:cs typeface="Arial"/>
                <a:sym typeface="Arial"/>
              </a:rPr>
              <a:t>:</a:t>
            </a:r>
            <a:endParaRPr sz="1200">
              <a:latin typeface="Arial"/>
              <a:ea typeface="Arial"/>
              <a:cs typeface="Arial"/>
              <a:sym typeface="Arial"/>
            </a:endParaRPr>
          </a:p>
          <a:p>
            <a:pPr indent="-234950" lvl="0" marL="387350" rtl="0" algn="l">
              <a:lnSpc>
                <a:spcPct val="100000"/>
              </a:lnSpc>
              <a:spcBef>
                <a:spcPts val="488"/>
              </a:spcBef>
              <a:spcAft>
                <a:spcPts val="0"/>
              </a:spcAft>
              <a:buClr>
                <a:srgbClr val="000000"/>
              </a:buClr>
              <a:buSzPts val="1200"/>
              <a:buFont typeface="Arial"/>
              <a:buAutoNum type="arabicPeriod"/>
            </a:pPr>
            <a:r>
              <a:rPr lang="fr-FR" sz="1200">
                <a:latin typeface="Arial"/>
                <a:ea typeface="Arial"/>
                <a:cs typeface="Arial"/>
                <a:sym typeface="Arial"/>
              </a:rPr>
              <a:t>The further we go, the more expensive the oil becomes to extract (in money but also in energy).</a:t>
            </a:r>
            <a:endParaRPr sz="1200">
              <a:latin typeface="Arial"/>
              <a:ea typeface="Arial"/>
              <a:cs typeface="Arial"/>
              <a:sym typeface="Arial"/>
            </a:endParaRPr>
          </a:p>
          <a:p>
            <a:pPr indent="-234950" lvl="0" marL="387350" rtl="0" algn="l">
              <a:lnSpc>
                <a:spcPct val="100000"/>
              </a:lnSpc>
              <a:spcBef>
                <a:spcPts val="488"/>
              </a:spcBef>
              <a:spcAft>
                <a:spcPts val="0"/>
              </a:spcAft>
              <a:buClr>
                <a:srgbClr val="000000"/>
              </a:buClr>
              <a:buSzPts val="1200"/>
              <a:buFont typeface="Arial"/>
              <a:buAutoNum type="arabicPeriod"/>
            </a:pPr>
            <a:r>
              <a:rPr lang="fr-FR" sz="1200">
                <a:latin typeface="Arial"/>
                <a:ea typeface="Arial"/>
                <a:cs typeface="Arial"/>
                <a:sym typeface="Arial"/>
              </a:rPr>
              <a:t>In 1900, one barrel was needed to extract 100.</a:t>
            </a:r>
            <a:endParaRPr sz="1200">
              <a:latin typeface="Arial"/>
              <a:ea typeface="Arial"/>
              <a:cs typeface="Arial"/>
              <a:sym typeface="Arial"/>
            </a:endParaRPr>
          </a:p>
          <a:p>
            <a:pPr indent="-234950" lvl="0" marL="387350" rtl="0" algn="l">
              <a:lnSpc>
                <a:spcPct val="100000"/>
              </a:lnSpc>
              <a:spcBef>
                <a:spcPts val="488"/>
              </a:spcBef>
              <a:spcAft>
                <a:spcPts val="0"/>
              </a:spcAft>
              <a:buClr>
                <a:srgbClr val="000000"/>
              </a:buClr>
              <a:buSzPts val="1200"/>
              <a:buFont typeface="Arial"/>
              <a:buAutoNum type="arabicPeriod"/>
            </a:pPr>
            <a:r>
              <a:rPr lang="fr-FR" sz="1200">
                <a:latin typeface="Arial"/>
                <a:ea typeface="Arial"/>
                <a:cs typeface="Arial"/>
                <a:sym typeface="Arial"/>
              </a:rPr>
              <a:t>Today, new unconventional oil techniques make it possible to produce 3 barrels while consuming 1.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b="1" lang="fr-FR" sz="1200" u="sng">
                <a:latin typeface="Arial"/>
                <a:ea typeface="Arial"/>
                <a:cs typeface="Arial"/>
                <a:sym typeface="Arial"/>
              </a:rPr>
              <a:t>To go further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Our economists nicely call this fatality the "theory of diminishing returns". But by the way, why does "more difficult" mean "more expensive"? Feel free to ask the audience. The answer, at the end of the slide (always be suspenseful ;-)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rPr lang="fr-FR" sz="1200">
                <a:latin typeface="Arial"/>
                <a:ea typeface="Arial"/>
                <a:cs typeface="Arial"/>
                <a:sym typeface="Arial"/>
              </a:rPr>
              <a:t>If difficult = expensive, it's because more infrastructure has to be mobilized for a smaller quantity that is ultimately extracted.</a:t>
            </a:r>
            <a:endParaRPr sz="1200">
              <a:latin typeface="Arial"/>
              <a:ea typeface="Arial"/>
              <a:cs typeface="Arial"/>
              <a:sym typeface="Arial"/>
            </a:endParaRPr>
          </a:p>
          <a:p>
            <a:pPr indent="0" lvl="0" marL="158750" rtl="0" algn="l">
              <a:lnSpc>
                <a:spcPct val="100000"/>
              </a:lnSpc>
              <a:spcBef>
                <a:spcPts val="488"/>
              </a:spcBef>
              <a:spcAft>
                <a:spcPts val="0"/>
              </a:spcAft>
              <a:buClr>
                <a:srgbClr val="000000"/>
              </a:buClr>
              <a:buSzPts val="1100"/>
              <a:buNone/>
            </a:pPr>
            <a:r>
              <a:t/>
            </a:r>
            <a:endParaRPr sz="1200">
              <a:latin typeface="Arial"/>
              <a:ea typeface="Arial"/>
              <a:cs typeface="Arial"/>
              <a:sym typeface="Arial"/>
            </a:endParaRPr>
          </a:p>
        </p:txBody>
      </p:sp>
      <p:sp>
        <p:nvSpPr>
          <p:cNvPr id="952" name="Google Shape;952;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Oil is everywhere as a source of energy or material like plastic.</a:t>
            </a:r>
            <a:endParaRPr/>
          </a:p>
        </p:txBody>
      </p:sp>
      <p:sp>
        <p:nvSpPr>
          <p:cNvPr id="972" name="Google Shape;97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e2aedf452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9" name="Google Shape;979;ge2aedf4527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7"/>
              </a:spcBef>
              <a:spcAft>
                <a:spcPts val="0"/>
              </a:spcAft>
              <a:buClr>
                <a:schemeClr val="dk1"/>
              </a:buClr>
              <a:buSzPts val="1100"/>
              <a:buFont typeface="Arial"/>
              <a:buNone/>
            </a:pPr>
            <a:r>
              <a:rPr b="1" lang="fr-FR" sz="1200" u="sng">
                <a:solidFill>
                  <a:schemeClr val="dk1"/>
                </a:solidFill>
                <a:latin typeface="Arial"/>
                <a:ea typeface="Arial"/>
                <a:cs typeface="Arial"/>
                <a:sym typeface="Arial"/>
              </a:rPr>
              <a:t>Explanations </a:t>
            </a:r>
            <a:r>
              <a:rPr lang="fr-FR"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00000"/>
              </a:lnSpc>
              <a:spcBef>
                <a:spcPts val="487"/>
              </a:spcBef>
              <a:spcAft>
                <a:spcPts val="0"/>
              </a:spcAft>
              <a:buClr>
                <a:schemeClr val="dk1"/>
              </a:buClr>
              <a:buSzPts val="1100"/>
              <a:buFont typeface="Arial"/>
              <a:buNone/>
            </a:pPr>
            <a:r>
              <a:rPr lang="fr-FR" sz="1200">
                <a:solidFill>
                  <a:schemeClr val="dk1"/>
                </a:solidFill>
                <a:latin typeface="Arial"/>
                <a:ea typeface="Arial"/>
                <a:cs typeface="Arial"/>
                <a:sym typeface="Arial"/>
              </a:rPr>
              <a:t>This graph is similar to the one we saw earlier on energy consumption around the world. However, the time scale should be put into perspective. If we look back at the history of modern humanity (the invention of agriculture 10,000 years ago), fossil fuels have every chance of being just a parenthesis. Energy consumption = the speed at which the world is being transformed. Transformation so fast that we see differences from generation to generation (children are born into a different world from that of their parents).</a:t>
            </a:r>
            <a:endParaRPr sz="1200">
              <a:solidFill>
                <a:schemeClr val="dk1"/>
              </a:solidFill>
              <a:latin typeface="Arial"/>
              <a:ea typeface="Arial"/>
              <a:cs typeface="Arial"/>
              <a:sym typeface="Arial"/>
            </a:endParaRPr>
          </a:p>
          <a:p>
            <a:pPr indent="0" lvl="0" marL="0" rtl="0" algn="l">
              <a:lnSpc>
                <a:spcPct val="100000"/>
              </a:lnSpc>
              <a:spcBef>
                <a:spcPts val="487"/>
              </a:spcBef>
              <a:spcAft>
                <a:spcPts val="0"/>
              </a:spcAft>
              <a:buClr>
                <a:schemeClr val="dk1"/>
              </a:buClr>
              <a:buSzPts val="1100"/>
              <a:buFont typeface="Arial"/>
              <a:buNone/>
            </a:pPr>
            <a:r>
              <a:rPr b="1" lang="fr-FR" sz="1200" u="sng">
                <a:solidFill>
                  <a:schemeClr val="dk1"/>
                </a:solidFill>
                <a:latin typeface="Arial"/>
                <a:ea typeface="Arial"/>
                <a:cs typeface="Arial"/>
                <a:sym typeface="Arial"/>
              </a:rPr>
              <a:t>Key messages :</a:t>
            </a:r>
            <a:endParaRPr sz="1200">
              <a:solidFill>
                <a:schemeClr val="dk1"/>
              </a:solidFill>
              <a:latin typeface="Arial"/>
              <a:ea typeface="Arial"/>
              <a:cs typeface="Arial"/>
              <a:sym typeface="Arial"/>
            </a:endParaRPr>
          </a:p>
          <a:p>
            <a:pPr indent="-228600" lvl="0" marL="228600" rtl="0" algn="l">
              <a:lnSpc>
                <a:spcPct val="100000"/>
              </a:lnSpc>
              <a:spcBef>
                <a:spcPts val="487"/>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Oil and fossil fuels will only be a brief moment in human history.</a:t>
            </a:r>
            <a:endParaRPr sz="1200">
              <a:solidFill>
                <a:schemeClr val="dk1"/>
              </a:solidFill>
              <a:latin typeface="Arial"/>
              <a:ea typeface="Arial"/>
              <a:cs typeface="Arial"/>
              <a:sym typeface="Arial"/>
            </a:endParaRPr>
          </a:p>
          <a:p>
            <a:pPr indent="-228600" lvl="0" marL="228600" rtl="0" algn="l">
              <a:lnSpc>
                <a:spcPct val="100000"/>
              </a:lnSpc>
              <a:spcBef>
                <a:spcPts val="487"/>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The future without oil is not the same as the past without oil.</a:t>
            </a:r>
            <a:endParaRPr sz="1200">
              <a:solidFill>
                <a:schemeClr val="dk1"/>
              </a:solidFill>
              <a:latin typeface="Arial"/>
              <a:ea typeface="Arial"/>
              <a:cs typeface="Arial"/>
              <a:sym typeface="Arial"/>
            </a:endParaRPr>
          </a:p>
          <a:p>
            <a:pPr indent="-228600" lvl="0" marL="228600" rtl="0" algn="l">
              <a:lnSpc>
                <a:spcPct val="100000"/>
              </a:lnSpc>
              <a:spcBef>
                <a:spcPts val="487"/>
              </a:spcBef>
              <a:spcAft>
                <a:spcPts val="0"/>
              </a:spcAft>
              <a:buClr>
                <a:schemeClr val="dk1"/>
              </a:buClr>
              <a:buSzPts val="1200"/>
              <a:buFont typeface="Arial"/>
              <a:buAutoNum type="arabicPeriod"/>
            </a:pPr>
            <a:r>
              <a:rPr lang="fr-FR" sz="1200">
                <a:solidFill>
                  <a:schemeClr val="dk1"/>
                </a:solidFill>
                <a:latin typeface="Arial"/>
                <a:ea typeface="Arial"/>
                <a:cs typeface="Arial"/>
                <a:sym typeface="Arial"/>
              </a:rPr>
              <a:t>The future has to be built and there will be work for everyone in this great journey.</a:t>
            </a:r>
            <a:endParaRPr b="1" sz="1000" u="sng">
              <a:solidFill>
                <a:schemeClr val="dk1"/>
              </a:solidFill>
            </a:endParaRPr>
          </a:p>
        </p:txBody>
      </p:sp>
      <p:sp>
        <p:nvSpPr>
          <p:cNvPr id="980" name="Google Shape;980;ge2aedf4527_0_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Arial"/>
                <a:ea typeface="Arial"/>
                <a:cs typeface="Arial"/>
                <a:sym typeface="Arial"/>
              </a:rPr>
              <a:t>Formation à la mise en oeuvre du Bilan Carbone</a:t>
            </a:r>
            <a:endParaRPr b="0" i="0" sz="1400" u="none" cap="none" strike="noStrike">
              <a:solidFill>
                <a:srgbClr val="000000"/>
              </a:solidFill>
              <a:latin typeface="Arial"/>
              <a:ea typeface="Arial"/>
              <a:cs typeface="Arial"/>
              <a:sym typeface="Arial"/>
            </a:endParaRPr>
          </a:p>
        </p:txBody>
      </p:sp>
      <p:sp>
        <p:nvSpPr>
          <p:cNvPr id="981" name="Google Shape;981;ge2aedf4527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FR" sz="1000">
                <a:solidFill>
                  <a:schemeClr val="dk1"/>
                </a:solidFill>
                <a:latin typeface="Arial"/>
                <a:ea typeface="Arial"/>
                <a:cs typeface="Arial"/>
                <a:sym typeface="Arial"/>
              </a:rPr>
              <a:t>This is an open question to start the discussion and introduce the topics.</a:t>
            </a:r>
            <a:br>
              <a:rPr b="1" lang="fr-FR" sz="1000">
                <a:solidFill>
                  <a:schemeClr val="dk1"/>
                </a:solidFill>
                <a:latin typeface="Arial"/>
                <a:ea typeface="Arial"/>
                <a:cs typeface="Arial"/>
                <a:sym typeface="Arial"/>
              </a:rPr>
            </a:br>
            <a:br>
              <a:rPr b="1" lang="fr-FR" sz="1000">
                <a:solidFill>
                  <a:schemeClr val="dk1"/>
                </a:solidFill>
                <a:latin typeface="Arial"/>
                <a:ea typeface="Arial"/>
                <a:cs typeface="Arial"/>
                <a:sym typeface="Arial"/>
              </a:rPr>
            </a:br>
            <a:r>
              <a:rPr b="1" lang="fr-FR" sz="1000">
                <a:solidFill>
                  <a:schemeClr val="dk1"/>
                </a:solidFill>
                <a:latin typeface="Arial"/>
                <a:ea typeface="Arial"/>
                <a:cs typeface="Arial"/>
                <a:sym typeface="Arial"/>
              </a:rPr>
              <a:t>The energy-climate challenges: where does climate change come from? What is the use of energy? How to act in everyday life?</a:t>
            </a:r>
            <a:br>
              <a:rPr b="1" lang="fr-FR" sz="1000">
                <a:solidFill>
                  <a:schemeClr val="dk1"/>
                </a:solidFill>
                <a:latin typeface="Arial"/>
                <a:ea typeface="Arial"/>
                <a:cs typeface="Arial"/>
                <a:sym typeface="Arial"/>
              </a:rPr>
            </a:br>
            <a:br>
              <a:rPr b="1" lang="fr-FR" sz="1000">
                <a:solidFill>
                  <a:schemeClr val="dk1"/>
                </a:solidFill>
                <a:latin typeface="Arial"/>
                <a:ea typeface="Arial"/>
                <a:cs typeface="Arial"/>
                <a:sym typeface="Arial"/>
              </a:rPr>
            </a:br>
            <a:r>
              <a:rPr b="1" lang="fr-FR" sz="1000">
                <a:solidFill>
                  <a:schemeClr val="dk1"/>
                </a:solidFill>
                <a:latin typeface="Arial"/>
                <a:ea typeface="Arial"/>
                <a:cs typeface="Arial"/>
                <a:sym typeface="Arial"/>
              </a:rPr>
              <a:t>Few leads on answers :</a:t>
            </a:r>
            <a:br>
              <a:rPr lang="fr-FR" sz="1000">
                <a:solidFill>
                  <a:schemeClr val="dk1"/>
                </a:solidFill>
                <a:latin typeface="Arial"/>
                <a:ea typeface="Arial"/>
                <a:cs typeface="Arial"/>
                <a:sym typeface="Arial"/>
              </a:rPr>
            </a:br>
            <a:r>
              <a:rPr lang="fr-FR" sz="1000">
                <a:solidFill>
                  <a:schemeClr val="dk1"/>
                </a:solidFill>
                <a:latin typeface="Arial"/>
                <a:ea typeface="Arial"/>
                <a:cs typeface="Arial"/>
                <a:sym typeface="Arial"/>
              </a:rPr>
              <a:t>1- We are addicted to fossil fuels.</a:t>
            </a:r>
            <a:br>
              <a:rPr lang="fr-FR" sz="1000">
                <a:solidFill>
                  <a:schemeClr val="dk1"/>
                </a:solidFill>
                <a:latin typeface="Arial"/>
                <a:ea typeface="Arial"/>
                <a:cs typeface="Arial"/>
                <a:sym typeface="Arial"/>
              </a:rPr>
            </a:br>
            <a:r>
              <a:rPr lang="fr-FR" sz="1000">
                <a:solidFill>
                  <a:schemeClr val="dk1"/>
                </a:solidFill>
                <a:latin typeface="Arial"/>
                <a:ea typeface="Arial"/>
                <a:cs typeface="Arial"/>
                <a:sym typeface="Arial"/>
              </a:rPr>
              <a:t>2- There isn’t much fossil energy left.</a:t>
            </a:r>
            <a:br>
              <a:rPr lang="fr-FR" sz="1000">
                <a:solidFill>
                  <a:schemeClr val="dk1"/>
                </a:solidFill>
                <a:latin typeface="Arial"/>
                <a:ea typeface="Arial"/>
                <a:cs typeface="Arial"/>
                <a:sym typeface="Arial"/>
              </a:rPr>
            </a:br>
            <a:r>
              <a:rPr lang="fr-FR" sz="1000">
                <a:solidFill>
                  <a:schemeClr val="dk1"/>
                </a:solidFill>
                <a:latin typeface="Arial"/>
                <a:ea typeface="Arial"/>
                <a:cs typeface="Arial"/>
                <a:sym typeface="Arial"/>
              </a:rPr>
              <a:t>3- The impact of energy use on climate.</a:t>
            </a:r>
            <a:br>
              <a:rPr lang="fr-FR" sz="1000">
                <a:solidFill>
                  <a:schemeClr val="dk1"/>
                </a:solidFill>
                <a:latin typeface="Arial"/>
                <a:ea typeface="Arial"/>
                <a:cs typeface="Arial"/>
                <a:sym typeface="Arial"/>
              </a:rPr>
            </a:br>
            <a:br>
              <a:rPr lang="fr-FR" sz="1000">
                <a:solidFill>
                  <a:schemeClr val="dk1"/>
                </a:solidFill>
                <a:latin typeface="Arial"/>
                <a:ea typeface="Arial"/>
                <a:cs typeface="Arial"/>
                <a:sym typeface="Arial"/>
              </a:rPr>
            </a:br>
            <a:r>
              <a:rPr lang="fr-FR" sz="1000">
                <a:solidFill>
                  <a:schemeClr val="dk1"/>
                </a:solidFill>
                <a:latin typeface="Arial"/>
                <a:ea typeface="Arial"/>
                <a:cs typeface="Arial"/>
                <a:sym typeface="Arial"/>
              </a:rPr>
              <a:t>Here we also are questioning ourselves : What do we do next?</a:t>
            </a:r>
            <a:endParaRPr sz="100"/>
          </a:p>
          <a:p>
            <a:pPr indent="0" lvl="0" marL="0" rtl="0" algn="l">
              <a:lnSpc>
                <a:spcPct val="100000"/>
              </a:lnSpc>
              <a:spcBef>
                <a:spcPts val="0"/>
              </a:spcBef>
              <a:spcAft>
                <a:spcPts val="0"/>
              </a:spcAft>
              <a:buSzPts val="1100"/>
              <a:buNone/>
            </a:pPr>
            <a:r>
              <a:t/>
            </a:r>
            <a:endParaRPr/>
          </a:p>
        </p:txBody>
      </p:sp>
      <p:sp>
        <p:nvSpPr>
          <p:cNvPr id="503" name="Google Shape;5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0" name="Google Shape;100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EN : </a:t>
            </a:r>
            <a:r>
              <a:rPr lang="fr-FR" u="sng">
                <a:solidFill>
                  <a:schemeClr val="hlink"/>
                </a:solidFill>
                <a:hlinkClick r:id="rId2"/>
              </a:rPr>
              <a:t>https://www.youtube.com/watch?v=apODDbgFFPI</a:t>
            </a:r>
            <a:r>
              <a:rPr lang="fr-FR"/>
              <a:t> </a:t>
            </a:r>
            <a:br>
              <a:rPr lang="fr-FR"/>
            </a:br>
            <a:br>
              <a:rPr lang="fr-FR"/>
            </a:br>
            <a:r>
              <a:rPr lang="fr-FR"/>
              <a:t>ES: </a:t>
            </a:r>
            <a:r>
              <a:rPr lang="fr-FR" sz="1000" u="sng">
                <a:solidFill>
                  <a:schemeClr val="hlink"/>
                </a:solidFill>
                <a:hlinkClick r:id="rId3"/>
              </a:rPr>
              <a:t>https://www.youtube.com/watch?v=RRWyIy1MCaw</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rPr>
              <a:t>IT: </a:t>
            </a:r>
            <a:r>
              <a:rPr lang="fr-FR" sz="1000" u="sng">
                <a:solidFill>
                  <a:schemeClr val="hlink"/>
                </a:solidFill>
                <a:hlinkClick r:id="rId4"/>
              </a:rPr>
              <a:t>https://www.rtve.es/alacarta/videos/noticias-24-horas/uranio-mineral-enriquecido-sirve-para-fabricar-armas-nucleares/2167090/</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rPr>
              <a:t>FR : </a:t>
            </a:r>
            <a:r>
              <a:rPr lang="fr-FR" u="sng">
                <a:solidFill>
                  <a:schemeClr val="hlink"/>
                </a:solidFill>
                <a:hlinkClick r:id="rId5"/>
              </a:rPr>
              <a:t>https://www.youtube.com/watch?v=V3U_l2LESFw</a:t>
            </a:r>
            <a:r>
              <a:rPr lang="fr-FR">
                <a:solidFill>
                  <a:schemeClr val="dk1"/>
                </a:solidFill>
              </a:rPr>
              <a:t>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1007" name="Google Shape;100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Where is uranium found ? → Map in the next slide</a:t>
            </a:r>
            <a:endParaRPr/>
          </a:p>
        </p:txBody>
      </p:sp>
      <p:sp>
        <p:nvSpPr>
          <p:cNvPr id="1022" name="Google Shape;102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b817d48269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rPr>
              <a:t>Resources are unequally shared in the world. Here, on the graphic you can see the main localisation of uranium resources.</a:t>
            </a:r>
            <a:br>
              <a:rPr lang="fr-FR">
                <a:solidFill>
                  <a:schemeClr val="dk1"/>
                </a:solidFill>
              </a:rPr>
            </a:br>
            <a:r>
              <a:rPr lang="fr-FR">
                <a:solidFill>
                  <a:schemeClr val="dk1"/>
                </a:solidFill>
              </a:rPr>
              <a:t>In white blue, you see the consumption and in dark blue the production. </a:t>
            </a:r>
            <a:br>
              <a:rPr lang="fr-FR">
                <a:solidFill>
                  <a:schemeClr val="dk1"/>
                </a:solidFill>
              </a:rPr>
            </a:br>
            <a:endParaRPr/>
          </a:p>
        </p:txBody>
      </p:sp>
      <p:sp>
        <p:nvSpPr>
          <p:cNvPr id="1029" name="Google Shape;1029;gb817d48269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8" name="Google Shape;103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5" name="Google Shape;104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1" name="Google Shape;105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8" name="Google Shape;105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5" name="Google Shape;106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3" name="Google Shape;107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4" name="Google Shape;1074;p3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SzPts val="1400"/>
              <a:buNone/>
            </a:pPr>
            <a:r>
              <a:rPr b="1" lang="fr-FR" sz="1000" u="sng">
                <a:latin typeface="Arial"/>
                <a:ea typeface="Arial"/>
                <a:cs typeface="Arial"/>
                <a:sym typeface="Arial"/>
              </a:rPr>
              <a:t>Explanations :</a:t>
            </a:r>
            <a:r>
              <a:rPr b="1" lang="fr-FR" sz="1000">
                <a:latin typeface="Arial"/>
                <a:ea typeface="Arial"/>
                <a:cs typeface="Arial"/>
                <a:sym typeface="Arial"/>
              </a:rPr>
              <a:t> </a:t>
            </a:r>
            <a:r>
              <a:rPr lang="fr-FR"/>
              <a:t>Ask your students.</a:t>
            </a:r>
            <a:endParaRPr sz="1000">
              <a:latin typeface="Arial"/>
              <a:ea typeface="Arial"/>
              <a:cs typeface="Arial"/>
              <a:sym typeface="Arial"/>
            </a:endParaRPr>
          </a:p>
        </p:txBody>
      </p:sp>
      <p:sp>
        <p:nvSpPr>
          <p:cNvPr id="511" name="Google Shape;51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1" name="Google Shape;108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082" name="Google Shape;1082;p4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c274a2928e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8" name="Google Shape;1118;gc274a2928e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119" name="Google Shape;1119;gc274a2928e_4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6" name="Google Shape;115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f5d1a91e5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3" name="Google Shape;1163;gf5d1a91e54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List of resources :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French : </a:t>
            </a:r>
            <a:r>
              <a:rPr lang="fr-FR" sz="1000" u="sng">
                <a:solidFill>
                  <a:srgbClr val="0563C1"/>
                </a:solidFill>
                <a:latin typeface="Arial"/>
                <a:ea typeface="Arial"/>
                <a:cs typeface="Arial"/>
                <a:sym typeface="Arial"/>
                <a:hlinkClick r:id="rId2">
                  <a:extLst>
                    <a:ext uri="{A12FA001-AC4F-418D-AE19-62706E023703}">
                      <ahyp:hlinkClr val="tx"/>
                    </a:ext>
                  </a:extLst>
                </a:hlinkClick>
              </a:rPr>
              <a:t>https://www.youtube.com/watch?v=BKfufXnupMA</a:t>
            </a:r>
            <a:r>
              <a:rPr lang="fr-FR"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Spanish : </a:t>
            </a:r>
            <a:r>
              <a:rPr lang="fr-FR" sz="1000" u="sng">
                <a:solidFill>
                  <a:srgbClr val="0563C1"/>
                </a:solidFill>
                <a:latin typeface="Arial"/>
                <a:ea typeface="Arial"/>
                <a:cs typeface="Arial"/>
                <a:sym typeface="Arial"/>
                <a:hlinkClick r:id="rId3">
                  <a:extLst>
                    <a:ext uri="{A12FA001-AC4F-418D-AE19-62706E023703}">
                      <ahyp:hlinkClr val="tx"/>
                    </a:ext>
                  </a:extLst>
                </a:hlinkClick>
              </a:rPr>
              <a:t>https://www.youtube.com/watch?v=NAPAMIpGB-s</a:t>
            </a:r>
            <a:r>
              <a:rPr lang="fr-FR"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Italian : </a:t>
            </a:r>
            <a:r>
              <a:rPr lang="fr-FR" u="sng">
                <a:solidFill>
                  <a:schemeClr val="hlink"/>
                </a:solidFill>
                <a:hlinkClick r:id="rId4"/>
              </a:rPr>
              <a:t>https://www.youtube.com/watch?v=wT1hPaBMfO4</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English : </a:t>
            </a:r>
            <a:r>
              <a:rPr lang="fr-FR" sz="1000" u="sng">
                <a:solidFill>
                  <a:schemeClr val="hlink"/>
                </a:solidFill>
                <a:latin typeface="Arial"/>
                <a:ea typeface="Arial"/>
                <a:cs typeface="Arial"/>
                <a:sym typeface="Arial"/>
                <a:hlinkClick r:id="rId5"/>
              </a:rPr>
              <a:t>https://www.youtube.com/watch?time_continue=8&amp;v=aFpC1vAIgNc&amp;feature=emb_logo</a:t>
            </a:r>
            <a:r>
              <a:rPr lang="fr-FR"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Arial"/>
                <a:ea typeface="Arial"/>
                <a:cs typeface="Arial"/>
                <a:sym typeface="Arial"/>
              </a:rPr>
              <a:t>Etc….</a:t>
            </a:r>
            <a:endParaRPr sz="1000">
              <a:latin typeface="Arial"/>
              <a:ea typeface="Arial"/>
              <a:cs typeface="Arial"/>
              <a:sym typeface="Arial"/>
            </a:endParaRPr>
          </a:p>
        </p:txBody>
      </p:sp>
      <p:sp>
        <p:nvSpPr>
          <p:cNvPr id="519" name="Google Shape;51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SzPts val="1400"/>
              <a:buNone/>
            </a:pPr>
            <a:r>
              <a:rPr b="1" lang="fr-FR" sz="1200" u="sng">
                <a:latin typeface="Arial"/>
                <a:ea typeface="Arial"/>
                <a:cs typeface="Arial"/>
                <a:sym typeface="Arial"/>
              </a:rPr>
              <a:t>Explanations : </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Energy characterizes the change of state of a system. We consume energy when we ...</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changes the speed (kinetic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heats (or cools) something (thermal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deforms something (deformation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makes a chemical reaction (chemical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makes something go up or down (potential gravity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 emits light (electromagnetic energy)</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etc</a:t>
            </a:r>
            <a:endParaRPr sz="1200">
              <a:latin typeface="Arial"/>
              <a:ea typeface="Arial"/>
              <a:cs typeface="Arial"/>
              <a:sym typeface="Arial"/>
            </a:endParaRPr>
          </a:p>
          <a:p>
            <a:pPr indent="0" lvl="0" marL="0" rtl="0" algn="l">
              <a:lnSpc>
                <a:spcPct val="90000"/>
              </a:lnSpc>
              <a:spcBef>
                <a:spcPts val="300"/>
              </a:spcBef>
              <a:spcAft>
                <a:spcPts val="0"/>
              </a:spcAft>
              <a:buSzPts val="1400"/>
              <a:buNone/>
            </a:pPr>
            <a:r>
              <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lang="fr-FR" sz="1200">
                <a:latin typeface="Arial"/>
                <a:ea typeface="Arial"/>
                <a:cs typeface="Arial"/>
                <a:sym typeface="Arial"/>
              </a:rPr>
              <a:t>As soon as something changes, an energy is put into play. In a way, energy measures the extent of change: our energy consumption simply corresponds to the speed at which we are transforming our world!</a:t>
            </a:r>
            <a:endParaRPr sz="1200">
              <a:latin typeface="Arial"/>
              <a:ea typeface="Arial"/>
              <a:cs typeface="Arial"/>
              <a:sym typeface="Arial"/>
            </a:endParaRPr>
          </a:p>
          <a:p>
            <a:pPr indent="0" lvl="0" marL="0" rtl="0" algn="l">
              <a:lnSpc>
                <a:spcPct val="90000"/>
              </a:lnSpc>
              <a:spcBef>
                <a:spcPts val="300"/>
              </a:spcBef>
              <a:spcAft>
                <a:spcPts val="0"/>
              </a:spcAft>
              <a:buSzPts val="1400"/>
              <a:buNone/>
            </a:pPr>
            <a:r>
              <a:t/>
            </a:r>
            <a:endParaRPr sz="1200">
              <a:latin typeface="Arial"/>
              <a:ea typeface="Arial"/>
              <a:cs typeface="Arial"/>
              <a:sym typeface="Arial"/>
            </a:endParaRPr>
          </a:p>
          <a:p>
            <a:pPr indent="0" lvl="0" marL="0" rtl="0" algn="l">
              <a:lnSpc>
                <a:spcPct val="90000"/>
              </a:lnSpc>
              <a:spcBef>
                <a:spcPts val="300"/>
              </a:spcBef>
              <a:spcAft>
                <a:spcPts val="0"/>
              </a:spcAft>
              <a:buSzPts val="1400"/>
              <a:buNone/>
            </a:pPr>
            <a:r>
              <a:rPr b="1" lang="fr-FR" sz="1200" u="sng">
                <a:latin typeface="Arial"/>
                <a:ea typeface="Arial"/>
                <a:cs typeface="Arial"/>
                <a:sym typeface="Arial"/>
              </a:rPr>
              <a:t>Key Messages</a:t>
            </a:r>
            <a:r>
              <a:rPr lang="fr-FR" sz="1200">
                <a:latin typeface="Arial"/>
                <a:ea typeface="Arial"/>
                <a:cs typeface="Arial"/>
                <a:sym typeface="Arial"/>
              </a:rPr>
              <a:t> :</a:t>
            </a:r>
            <a:endParaRPr sz="1200">
              <a:latin typeface="Arial"/>
              <a:ea typeface="Arial"/>
              <a:cs typeface="Arial"/>
              <a:sym typeface="Arial"/>
            </a:endParaRPr>
          </a:p>
          <a:p>
            <a:pPr indent="-215900" lvl="0" marL="228600" rtl="0" algn="l">
              <a:lnSpc>
                <a:spcPct val="90000"/>
              </a:lnSpc>
              <a:spcBef>
                <a:spcPts val="300"/>
              </a:spcBef>
              <a:spcAft>
                <a:spcPts val="0"/>
              </a:spcAft>
              <a:buSzPts val="1200"/>
              <a:buFont typeface="Arial"/>
              <a:buAutoNum type="arabicPeriod"/>
            </a:pPr>
            <a:r>
              <a:rPr lang="fr-FR" sz="1200">
                <a:latin typeface="Arial"/>
                <a:ea typeface="Arial"/>
                <a:cs typeface="Arial"/>
                <a:sym typeface="Arial"/>
              </a:rPr>
              <a:t>Energy measures the transformations of the world</a:t>
            </a:r>
            <a:endParaRPr sz="1200">
              <a:latin typeface="Arial"/>
              <a:ea typeface="Arial"/>
              <a:cs typeface="Arial"/>
              <a:sym typeface="Arial"/>
            </a:endParaRPr>
          </a:p>
          <a:p>
            <a:pPr indent="-215900" lvl="0" marL="228600" rtl="0" algn="l">
              <a:lnSpc>
                <a:spcPct val="90000"/>
              </a:lnSpc>
              <a:spcBef>
                <a:spcPts val="300"/>
              </a:spcBef>
              <a:spcAft>
                <a:spcPts val="0"/>
              </a:spcAft>
              <a:buSzPts val="1200"/>
              <a:buFont typeface="Arial"/>
              <a:buAutoNum type="arabicPeriod"/>
            </a:pPr>
            <a:r>
              <a:rPr lang="fr-FR" sz="1200">
                <a:latin typeface="Arial"/>
                <a:ea typeface="Arial"/>
                <a:cs typeface="Arial"/>
                <a:sym typeface="Arial"/>
              </a:rPr>
              <a:t>Humanity's energy consumption can be seen as the speed at which we are transforming the planet, giving us material wealth, but this is not insignificant, because too much transformation makes for pollution.</a:t>
            </a:r>
            <a:endParaRPr sz="1200">
              <a:latin typeface="Arial"/>
              <a:ea typeface="Arial"/>
              <a:cs typeface="Arial"/>
              <a:sym typeface="Arial"/>
            </a:endParaRPr>
          </a:p>
          <a:p>
            <a:pPr indent="0" lvl="0" marL="0" rtl="0" algn="l">
              <a:lnSpc>
                <a:spcPct val="90000"/>
              </a:lnSpc>
              <a:spcBef>
                <a:spcPts val="300"/>
              </a:spcBef>
              <a:spcAft>
                <a:spcPts val="0"/>
              </a:spcAft>
              <a:buSzPts val="1400"/>
              <a:buNone/>
            </a:pPr>
            <a:r>
              <a:t/>
            </a:r>
            <a:endParaRPr sz="1200">
              <a:latin typeface="Arial"/>
              <a:ea typeface="Arial"/>
              <a:cs typeface="Arial"/>
              <a:sym typeface="Arial"/>
            </a:endParaRPr>
          </a:p>
          <a:p>
            <a:pPr indent="0" lvl="0" marL="0" rtl="0" algn="l">
              <a:lnSpc>
                <a:spcPct val="90000"/>
              </a:lnSpc>
              <a:spcBef>
                <a:spcPts val="300"/>
              </a:spcBef>
              <a:spcAft>
                <a:spcPts val="0"/>
              </a:spcAft>
              <a:buSzPts val="1400"/>
              <a:buNone/>
            </a:pPr>
            <a:r>
              <a:t/>
            </a:r>
            <a:endParaRPr sz="1200">
              <a:latin typeface="Arial"/>
              <a:ea typeface="Arial"/>
              <a:cs typeface="Arial"/>
              <a:sym typeface="Arial"/>
            </a:endParaRPr>
          </a:p>
        </p:txBody>
      </p:sp>
      <p:sp>
        <p:nvSpPr>
          <p:cNvPr id="535" name="Google Shape;53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00"/>
              </a:spcBef>
              <a:spcAft>
                <a:spcPts val="0"/>
              </a:spcAft>
              <a:buSzPts val="1400"/>
              <a:buNone/>
            </a:pPr>
            <a:r>
              <a:rPr b="1" lang="fr-FR" sz="1200" u="sng">
                <a:latin typeface="Arial"/>
                <a:ea typeface="Arial"/>
                <a:cs typeface="Arial"/>
                <a:sym typeface="Arial"/>
              </a:rPr>
              <a:t>Explanations </a:t>
            </a:r>
            <a:r>
              <a:rPr lang="fr-FR" sz="1200">
                <a:latin typeface="Arial"/>
                <a:ea typeface="Arial"/>
                <a:cs typeface="Arial"/>
                <a:sym typeface="Arial"/>
              </a:rPr>
              <a:t>: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Many forms of energy exist around us, here are some examples.</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 A moving body has kinetic energy. For example, rivers or wind contain more or less kinetic energy depending on the force of their motion.</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 The wagon at the top of a roller coaster has potential energy that manifests itself when it enters motion and begins its descent. It then acquires kinetic energy related to its motion. The sum of the potential and kinetic energy corresponds to the </a:t>
            </a:r>
            <a:r>
              <a:rPr b="1" lang="fr-FR" sz="1200">
                <a:latin typeface="Arial"/>
                <a:ea typeface="Arial"/>
                <a:cs typeface="Arial"/>
                <a:sym typeface="Arial"/>
              </a:rPr>
              <a:t>mechanical energy</a:t>
            </a:r>
            <a:r>
              <a:rPr lang="fr-FR"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 Thermal energy is heat</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 Chemical energy is the energy contained in matter. Chemical energy is very useful for life. Indeed, it is contained in glucose for example and is used by cells to live. Chemical energy is also at stake when the combustion of fossil fuels or biomass is used to convert the chemical energy of these materials into heat.</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 Electrical energy is energy available in the form of electron current (electricity). This energy that arrives in our electrical outlets is used directly to produce light for example.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rPr>
              <a:t>Be careful not to confuse energy and electricity. Electricity is a particular form of final energy.</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b="1" lang="fr-FR" sz="1200" u="sng">
                <a:latin typeface="Arial"/>
                <a:ea typeface="Arial"/>
                <a:cs typeface="Arial"/>
                <a:sym typeface="Arial"/>
              </a:rPr>
              <a:t>To go further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b="1" lang="fr-FR" sz="1200">
                <a:latin typeface="Arial"/>
                <a:ea typeface="Arial"/>
                <a:cs typeface="Arial"/>
                <a:sym typeface="Arial"/>
              </a:rPr>
              <a:t>Primary energy </a:t>
            </a:r>
            <a:r>
              <a:rPr lang="fr-FR" sz="1200">
                <a:latin typeface="Arial"/>
                <a:ea typeface="Arial"/>
                <a:cs typeface="Arial"/>
                <a:sym typeface="Arial"/>
              </a:rPr>
              <a:t>is the "potential" energy contained in natural resources (such as wood, gas, oil, etc.) before any transformation.</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b="1" lang="fr-FR" sz="1200">
                <a:latin typeface="Arial"/>
                <a:ea typeface="Arial"/>
                <a:cs typeface="Arial"/>
                <a:sym typeface="Arial"/>
              </a:rPr>
              <a:t>Final energy </a:t>
            </a:r>
            <a:r>
              <a:rPr lang="fr-FR" sz="1200">
                <a:latin typeface="Arial"/>
                <a:ea typeface="Arial"/>
                <a:cs typeface="Arial"/>
                <a:sym typeface="Arial"/>
              </a:rPr>
              <a:t>is the energy consumed and billed, taking into account losses during the production, transportation and transformation of the fuel.</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lang="fr-FR" sz="1200">
                <a:latin typeface="Arial"/>
                <a:ea typeface="Arial"/>
                <a:cs typeface="Arial"/>
                <a:sym typeface="Arial"/>
                <a:extLst>
                  <a:ext uri="http://customooxmlschemas.google.com/">
                    <go:slidesCustomData xmlns:go="http://customooxmlschemas.google.com/" textRoundtripDataId="1"/>
                  </a:ext>
                </a:extLst>
              </a:rPr>
              <a:t>The Energy Explorers site (http://www.explorateurs-energie.com/) contains several resources available to talk about energy.</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rPr b="1" lang="fr-FR" sz="1200" u="sng">
                <a:latin typeface="Arial"/>
                <a:ea typeface="Arial"/>
                <a:cs typeface="Arial"/>
                <a:sym typeface="Arial"/>
              </a:rPr>
              <a:t>Key Messages :</a:t>
            </a:r>
            <a:endParaRPr sz="1200">
              <a:latin typeface="Arial"/>
              <a:ea typeface="Arial"/>
              <a:cs typeface="Arial"/>
              <a:sym typeface="Arial"/>
            </a:endParaRPr>
          </a:p>
          <a:p>
            <a:pPr indent="-304800" lvl="0" marL="457200" rtl="0" algn="l">
              <a:lnSpc>
                <a:spcPct val="100000"/>
              </a:lnSpc>
              <a:spcBef>
                <a:spcPts val="300"/>
              </a:spcBef>
              <a:spcAft>
                <a:spcPts val="0"/>
              </a:spcAft>
              <a:buSzPts val="1200"/>
              <a:buFont typeface="Arial"/>
              <a:buChar char="-"/>
            </a:pPr>
            <a:r>
              <a:rPr lang="fr-FR" sz="1200">
                <a:latin typeface="Arial"/>
                <a:ea typeface="Arial"/>
                <a:cs typeface="Arial"/>
                <a:sym typeface="Arial"/>
              </a:rPr>
              <a:t>Energy is everywhere and in many forms.</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fr-FR" sz="1200">
                <a:latin typeface="Arial"/>
                <a:ea typeface="Arial"/>
                <a:cs typeface="Arial"/>
                <a:sym typeface="Arial"/>
              </a:rPr>
              <a:t>It can’t be created or destroyed, we can only transform it from one form to another.</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sz="1200">
              <a:latin typeface="Arial"/>
              <a:ea typeface="Arial"/>
              <a:cs typeface="Arial"/>
              <a:sym typeface="Arial"/>
            </a:endParaRPr>
          </a:p>
        </p:txBody>
      </p:sp>
      <p:sp>
        <p:nvSpPr>
          <p:cNvPr id="545" name="Google Shape;54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Ask your students.</a:t>
            </a:r>
            <a:endParaRPr/>
          </a:p>
        </p:txBody>
      </p:sp>
      <p:sp>
        <p:nvSpPr>
          <p:cNvPr id="562" name="Google Shape;5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478793731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c478793731_0_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rPr b="1" i="0" lang="fr-FR" sz="1200" u="sng">
                <a:latin typeface="Arial"/>
                <a:ea typeface="Arial"/>
                <a:cs typeface="Arial"/>
                <a:sym typeface="Arial"/>
              </a:rPr>
              <a:t>Explanations </a:t>
            </a:r>
            <a:r>
              <a:rPr i="1" lang="fr-FR" sz="1200">
                <a:latin typeface="Arial"/>
                <a:ea typeface="Arial"/>
                <a:cs typeface="Arial"/>
                <a:sym typeface="Arial"/>
              </a:rPr>
              <a:t>: </a:t>
            </a:r>
            <a:endParaRPr i="1" sz="1200">
              <a:latin typeface="Arial"/>
              <a:ea typeface="Arial"/>
              <a:cs typeface="Arial"/>
              <a:sym typeface="Arial"/>
            </a:endParaRPr>
          </a:p>
          <a:p>
            <a:pPr indent="0" lvl="0" marL="0" rtl="0" algn="l">
              <a:lnSpc>
                <a:spcPct val="100000"/>
              </a:lnSpc>
              <a:spcBef>
                <a:spcPts val="120"/>
              </a:spcBef>
              <a:spcAft>
                <a:spcPts val="0"/>
              </a:spcAft>
              <a:buSzPts val="1400"/>
              <a:buNone/>
            </a:pPr>
            <a:r>
              <a:rPr i="0" lang="fr-FR" sz="1200">
                <a:latin typeface="Arial"/>
                <a:ea typeface="Arial"/>
                <a:cs typeface="Arial"/>
                <a:sym typeface="Arial"/>
              </a:rPr>
              <a:t>To produce these different types of energy, different sources can be used. Some are renewable, such as wind, sun, water or wood. The energy produced from these sources (via wind turbines, solar panels, hydraulic dams or wood burning) is called renewable energy. Some sources are not renewable. This is the case of the uranium needed to produce nuclear energy. It is also the case of fossil resources: gas, coal and oil, which allow the production of fossil fuels.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i="0" lang="fr-FR" sz="1200">
                <a:latin typeface="Arial"/>
                <a:ea typeface="Arial"/>
                <a:cs typeface="Arial"/>
                <a:sym typeface="Arial"/>
              </a:rPr>
              <a:t>Beware, although in the category of non-renewable energy, nuclear power is not a fossil energy.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rPr i="0" lang="fr-FR" sz="1200">
                <a:latin typeface="Arial"/>
                <a:ea typeface="Arial"/>
                <a:cs typeface="Arial"/>
                <a:sym typeface="Arial"/>
              </a:rPr>
              <a:t>All energies are not equal and have advantages and disadvantages. </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i="1" sz="1200">
              <a:latin typeface="Arial"/>
              <a:ea typeface="Arial"/>
              <a:cs typeface="Arial"/>
              <a:sym typeface="Arial"/>
            </a:endParaRPr>
          </a:p>
          <a:p>
            <a:pPr indent="0" lvl="0" marL="0" rtl="0" algn="l">
              <a:lnSpc>
                <a:spcPct val="100000"/>
              </a:lnSpc>
              <a:spcBef>
                <a:spcPts val="120"/>
              </a:spcBef>
              <a:spcAft>
                <a:spcPts val="0"/>
              </a:spcAft>
              <a:buSzPts val="1400"/>
              <a:buNone/>
            </a:pPr>
            <a:r>
              <a:rPr b="1" i="0" lang="fr-FR" sz="1200" u="sng">
                <a:latin typeface="Arial"/>
                <a:ea typeface="Arial"/>
                <a:cs typeface="Arial"/>
                <a:sym typeface="Arial"/>
              </a:rPr>
              <a:t>Animation:</a:t>
            </a:r>
            <a:r>
              <a:rPr i="1" lang="fr-FR" sz="1200">
                <a:latin typeface="Arial"/>
                <a:ea typeface="Arial"/>
                <a:cs typeface="Arial"/>
                <a:sym typeface="Arial"/>
              </a:rPr>
              <a:t> ask the students to identify the advantages and disadvantages?</a:t>
            </a:r>
            <a:endParaRPr sz="1200">
              <a:latin typeface="Arial"/>
              <a:ea typeface="Arial"/>
              <a:cs typeface="Arial"/>
              <a:sym typeface="Arial"/>
            </a:endParaRPr>
          </a:p>
          <a:p>
            <a:pPr indent="0" lvl="0" marL="0" rtl="0" algn="l">
              <a:lnSpc>
                <a:spcPct val="100000"/>
              </a:lnSpc>
              <a:spcBef>
                <a:spcPts val="120"/>
              </a:spcBef>
              <a:spcAft>
                <a:spcPts val="0"/>
              </a:spcAft>
              <a:buSzPts val="1400"/>
              <a:buNone/>
            </a:pPr>
            <a:r>
              <a:t/>
            </a:r>
            <a:endParaRPr i="1" sz="1200">
              <a:latin typeface="Arial"/>
              <a:ea typeface="Arial"/>
              <a:cs typeface="Arial"/>
              <a:sym typeface="Arial"/>
            </a:endParaRPr>
          </a:p>
        </p:txBody>
      </p:sp>
      <p:sp>
        <p:nvSpPr>
          <p:cNvPr id="581" name="Google Shape;581;gc478793731_0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3" name="Google Shape;73;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77" name="Google Shape;77;p67"/>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8" name="Shape 78"/>
        <p:cNvGrpSpPr/>
        <p:nvPr/>
      </p:nvGrpSpPr>
      <p:grpSpPr>
        <a:xfrm>
          <a:off x="0" y="0"/>
          <a:ext cx="0" cy="0"/>
          <a:chOff x="0" y="0"/>
          <a:chExt cx="0" cy="0"/>
        </a:xfrm>
      </p:grpSpPr>
      <p:sp>
        <p:nvSpPr>
          <p:cNvPr id="79" name="Google Shape;79;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8"/>
          <p:cNvSpPr txBox="1"/>
          <p:nvPr>
            <p:ph idx="1" type="body"/>
          </p:nvPr>
        </p:nvSpPr>
        <p:spPr>
          <a:xfrm rot="5400000">
            <a:off x="4091992" y="-1428167"/>
            <a:ext cx="4008016"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8"/>
          <p:cNvSpPr txBox="1"/>
          <p:nvPr>
            <p:ph idx="12" type="sldNum"/>
          </p:nvPr>
        </p:nvSpPr>
        <p:spPr>
          <a:xfrm>
            <a:off x="8610600" y="6356350"/>
            <a:ext cx="19107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84" name="Google Shape;84;p6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9"/>
          <p:cNvSpPr txBox="1"/>
          <p:nvPr>
            <p:ph idx="12" type="sldNum"/>
          </p:nvPr>
        </p:nvSpPr>
        <p:spPr>
          <a:xfrm>
            <a:off x="8610600" y="6356350"/>
            <a:ext cx="200338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91" name="Google Shape;91;p6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2" name="Shape 92"/>
        <p:cNvGrpSpPr/>
        <p:nvPr/>
      </p:nvGrpSpPr>
      <p:grpSpPr>
        <a:xfrm>
          <a:off x="0" y="0"/>
          <a:ext cx="0" cy="0"/>
          <a:chOff x="0" y="0"/>
          <a:chExt cx="0" cy="0"/>
        </a:xfrm>
      </p:grpSpPr>
      <p:sp>
        <p:nvSpPr>
          <p:cNvPr id="93" name="Google Shape;93;p70"/>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70"/>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95" name="Google Shape;95;p70"/>
          <p:cNvSpPr/>
          <p:nvPr/>
        </p:nvSpPr>
        <p:spPr>
          <a:xfrm>
            <a:off x="531933" y="1347500"/>
            <a:ext cx="153868" cy="50152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96" name="Google Shape;96;p70"/>
          <p:cNvSpPr/>
          <p:nvPr/>
        </p:nvSpPr>
        <p:spPr>
          <a:xfrm rot="5400000">
            <a:off x="3057177" y="1276653"/>
            <a:ext cx="685849" cy="685148"/>
          </a:xfrm>
          <a:prstGeom prst="halfFrame">
            <a:avLst>
              <a:gd fmla="val 23728" name="adj1"/>
              <a:gd fmla="val 24642" name="adj2"/>
            </a:avLst>
          </a:prstGeom>
          <a:solidFill>
            <a:schemeClr val="lt1">
              <a:alpha val="2117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Arial"/>
              <a:ea typeface="Arial"/>
              <a:cs typeface="Arial"/>
              <a:sym typeface="Arial"/>
            </a:endParaRPr>
          </a:p>
        </p:txBody>
      </p:sp>
      <p:sp>
        <p:nvSpPr>
          <p:cNvPr id="97" name="Google Shape;97;p70"/>
          <p:cNvSpPr txBox="1"/>
          <p:nvPr/>
        </p:nvSpPr>
        <p:spPr>
          <a:xfrm>
            <a:off x="711704" y="1637214"/>
            <a:ext cx="2232248" cy="523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8" name="Google Shape;98;p70"/>
          <p:cNvSpPr txBox="1"/>
          <p:nvPr/>
        </p:nvSpPr>
        <p:spPr>
          <a:xfrm>
            <a:off x="711704" y="2127463"/>
            <a:ext cx="2232248" cy="7386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9" name="Google Shape;99;p70"/>
          <p:cNvSpPr txBox="1"/>
          <p:nvPr/>
        </p:nvSpPr>
        <p:spPr>
          <a:xfrm>
            <a:off x="721229" y="5808438"/>
            <a:ext cx="2232000" cy="307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0" name="Google Shape;100;p70"/>
          <p:cNvSpPr txBox="1"/>
          <p:nvPr/>
        </p:nvSpPr>
        <p:spPr>
          <a:xfrm>
            <a:off x="721229" y="4450324"/>
            <a:ext cx="2717296"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Arial"/>
                <a:ea typeface="Arial"/>
                <a:cs typeface="Arial"/>
                <a:sym typeface="Aria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Arial"/>
                <a:ea typeface="Arial"/>
                <a:cs typeface="Arial"/>
                <a:sym typeface="Arial"/>
              </a:rPr>
              <a:t>PPT TEMPLATES</a:t>
            </a:r>
            <a:endParaRPr b="0" i="0" sz="1400" u="none" cap="none" strike="noStrike">
              <a:solidFill>
                <a:srgbClr val="000000"/>
              </a:solidFill>
              <a:latin typeface="Arial"/>
              <a:ea typeface="Arial"/>
              <a:cs typeface="Arial"/>
              <a:sym typeface="Arial"/>
            </a:endParaRPr>
          </a:p>
        </p:txBody>
      </p:sp>
      <p:pic>
        <p:nvPicPr>
          <p:cNvPr id="101" name="Google Shape;101;p70"/>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
    <p:spTree>
      <p:nvGrpSpPr>
        <p:cNvPr id="108" name="Shape 108"/>
        <p:cNvGrpSpPr/>
        <p:nvPr/>
      </p:nvGrpSpPr>
      <p:grpSpPr>
        <a:xfrm>
          <a:off x="0" y="0"/>
          <a:ext cx="0" cy="0"/>
          <a:chOff x="0" y="0"/>
          <a:chExt cx="0" cy="0"/>
        </a:xfrm>
      </p:grpSpPr>
      <p:sp>
        <p:nvSpPr>
          <p:cNvPr id="109" name="Google Shape;109;p57"/>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57"/>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57"/>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57"/>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84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57"/>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 name="Google Shape;114;p57"/>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57"/>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57"/>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57"/>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57"/>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57"/>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57"/>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p57"/>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57"/>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57"/>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4" name="Google Shape;124;p57"/>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25" name="Shape 125"/>
        <p:cNvGrpSpPr/>
        <p:nvPr/>
      </p:nvGrpSpPr>
      <p:grpSpPr>
        <a:xfrm>
          <a:off x="0" y="0"/>
          <a:ext cx="0" cy="0"/>
          <a:chOff x="0" y="0"/>
          <a:chExt cx="0" cy="0"/>
        </a:xfrm>
      </p:grpSpPr>
      <p:sp>
        <p:nvSpPr>
          <p:cNvPr id="126" name="Google Shape;126;p58"/>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7" name="Google Shape;127;p5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28" name="Google Shape;128;p58"/>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solidFill>
          <a:schemeClr val="lt1">
            <a:alpha val="67843"/>
          </a:schemeClr>
        </a:solidFill>
      </p:bgPr>
    </p:bg>
    <p:spTree>
      <p:nvGrpSpPr>
        <p:cNvPr id="129" name="Shape 129"/>
        <p:cNvGrpSpPr/>
        <p:nvPr/>
      </p:nvGrpSpPr>
      <p:grpSpPr>
        <a:xfrm>
          <a:off x="0" y="0"/>
          <a:ext cx="0" cy="0"/>
          <a:chOff x="0" y="0"/>
          <a:chExt cx="0" cy="0"/>
        </a:xfrm>
      </p:grpSpPr>
      <p:pic>
        <p:nvPicPr>
          <p:cNvPr id="130" name="Google Shape;130;p7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31" name="Shape 131"/>
        <p:cNvGrpSpPr/>
        <p:nvPr/>
      </p:nvGrpSpPr>
      <p:grpSpPr>
        <a:xfrm>
          <a:off x="0" y="0"/>
          <a:ext cx="0" cy="0"/>
          <a:chOff x="0" y="0"/>
          <a:chExt cx="0" cy="0"/>
        </a:xfrm>
      </p:grpSpPr>
      <p:pic>
        <p:nvPicPr>
          <p:cNvPr id="132" name="Google Shape;132;p7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133" name="Shape 133"/>
        <p:cNvGrpSpPr/>
        <p:nvPr/>
      </p:nvGrpSpPr>
      <p:grpSpPr>
        <a:xfrm>
          <a:off x="0" y="0"/>
          <a:ext cx="0" cy="0"/>
          <a:chOff x="0" y="0"/>
          <a:chExt cx="0" cy="0"/>
        </a:xfrm>
      </p:grpSpPr>
      <p:sp>
        <p:nvSpPr>
          <p:cNvPr id="134" name="Google Shape;134;p73"/>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73"/>
          <p:cNvSpPr/>
          <p:nvPr>
            <p:ph idx="2" type="pic"/>
          </p:nvPr>
        </p:nvSpPr>
        <p:spPr>
          <a:xfrm>
            <a:off x="9268565"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6" name="Google Shape;136;p73"/>
          <p:cNvSpPr/>
          <p:nvPr>
            <p:ph idx="3" type="pic"/>
          </p:nvPr>
        </p:nvSpPr>
        <p:spPr>
          <a:xfrm>
            <a:off x="6694434"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7" name="Google Shape;137;p73"/>
          <p:cNvSpPr/>
          <p:nvPr>
            <p:ph idx="4" type="pic"/>
          </p:nvPr>
        </p:nvSpPr>
        <p:spPr>
          <a:xfrm>
            <a:off x="4120304"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8" name="Google Shape;138;p73"/>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9" name="Google Shape;139;p73"/>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140" name="Shape 140"/>
        <p:cNvGrpSpPr/>
        <p:nvPr/>
      </p:nvGrpSpPr>
      <p:grpSpPr>
        <a:xfrm>
          <a:off x="0" y="0"/>
          <a:ext cx="0" cy="0"/>
          <a:chOff x="0" y="0"/>
          <a:chExt cx="0" cy="0"/>
        </a:xfrm>
      </p:grpSpPr>
      <p:sp>
        <p:nvSpPr>
          <p:cNvPr id="141" name="Google Shape;141;p74"/>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74"/>
          <p:cNvSpPr/>
          <p:nvPr>
            <p:ph idx="2" type="pic"/>
          </p:nvPr>
        </p:nvSpPr>
        <p:spPr>
          <a:xfrm>
            <a:off x="6096000" y="2959216"/>
            <a:ext cx="6096000" cy="270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 name="Google Shape;143;p74"/>
          <p:cNvSpPr/>
          <p:nvPr>
            <p:ph idx="3" type="pic"/>
          </p:nvPr>
        </p:nvSpPr>
        <p:spPr>
          <a:xfrm>
            <a:off x="638175" y="478948"/>
            <a:ext cx="2533800" cy="57411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44" name="Google Shape;144;p74"/>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3" name="Shape 13"/>
        <p:cNvGrpSpPr/>
        <p:nvPr/>
      </p:nvGrpSpPr>
      <p:grpSpPr>
        <a:xfrm>
          <a:off x="0" y="0"/>
          <a:ext cx="0" cy="0"/>
          <a:chOff x="0" y="0"/>
          <a:chExt cx="0" cy="0"/>
        </a:xfrm>
      </p:grpSpPr>
      <p:sp>
        <p:nvSpPr>
          <p:cNvPr id="14" name="Google Shape;14;p59"/>
          <p:cNvSpPr/>
          <p:nvPr/>
        </p:nvSpPr>
        <p:spPr>
          <a:xfrm>
            <a:off x="5706238" y="477342"/>
            <a:ext cx="6485762" cy="21948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 name="Google Shape;15;p59"/>
          <p:cNvSpPr/>
          <p:nvPr>
            <p:ph idx="2" type="pic"/>
          </p:nvPr>
        </p:nvSpPr>
        <p:spPr>
          <a:xfrm>
            <a:off x="1868938" y="1889760"/>
            <a:ext cx="3277824" cy="496824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59"/>
          <p:cNvSpPr/>
          <p:nvPr/>
        </p:nvSpPr>
        <p:spPr>
          <a:xfrm>
            <a:off x="0" y="0"/>
            <a:ext cx="391886"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59"/>
          <p:cNvSpPr/>
          <p:nvPr>
            <p:ph idx="3" type="pic"/>
          </p:nvPr>
        </p:nvSpPr>
        <p:spPr>
          <a:xfrm>
            <a:off x="7777707" y="-1"/>
            <a:ext cx="3277824" cy="3648891"/>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8" name="Google Shape;18;p5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45" name="Shape 145"/>
        <p:cNvGrpSpPr/>
        <p:nvPr/>
      </p:nvGrpSpPr>
      <p:grpSpPr>
        <a:xfrm>
          <a:off x="0" y="0"/>
          <a:ext cx="0" cy="0"/>
          <a:chOff x="0" y="0"/>
          <a:chExt cx="0" cy="0"/>
        </a:xfrm>
      </p:grpSpPr>
      <p:sp>
        <p:nvSpPr>
          <p:cNvPr id="146" name="Google Shape;146;p75"/>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7" name="Google Shape;147;p75"/>
          <p:cNvSpPr/>
          <p:nvPr>
            <p:ph idx="2" type="pic"/>
          </p:nvPr>
        </p:nvSpPr>
        <p:spPr>
          <a:xfrm>
            <a:off x="1868938" y="1889760"/>
            <a:ext cx="3277800" cy="49683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8" name="Google Shape;148;p75"/>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75"/>
          <p:cNvSpPr/>
          <p:nvPr>
            <p:ph idx="3" type="pic"/>
          </p:nvPr>
        </p:nvSpPr>
        <p:spPr>
          <a:xfrm>
            <a:off x="7777707" y="-1"/>
            <a:ext cx="3277800" cy="36489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0" name="Google Shape;150;p7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51" name="Shape 151"/>
        <p:cNvGrpSpPr/>
        <p:nvPr/>
      </p:nvGrpSpPr>
      <p:grpSpPr>
        <a:xfrm>
          <a:off x="0" y="0"/>
          <a:ext cx="0" cy="0"/>
          <a:chOff x="0" y="0"/>
          <a:chExt cx="0" cy="0"/>
        </a:xfrm>
      </p:grpSpPr>
      <p:sp>
        <p:nvSpPr>
          <p:cNvPr id="152" name="Google Shape;152;p76"/>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76"/>
          <p:cNvSpPr/>
          <p:nvPr>
            <p:ph idx="2" type="pic"/>
          </p:nvPr>
        </p:nvSpPr>
        <p:spPr>
          <a:xfrm>
            <a:off x="1868938" y="1889760"/>
            <a:ext cx="3277800" cy="49683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76"/>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5" name="Google Shape;155;p76"/>
          <p:cNvSpPr/>
          <p:nvPr>
            <p:ph idx="3" type="pic"/>
          </p:nvPr>
        </p:nvSpPr>
        <p:spPr>
          <a:xfrm>
            <a:off x="7777707" y="-1"/>
            <a:ext cx="3277800" cy="36489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6" name="Google Shape;156;p7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57" name="Shape 157"/>
        <p:cNvGrpSpPr/>
        <p:nvPr/>
      </p:nvGrpSpPr>
      <p:grpSpPr>
        <a:xfrm>
          <a:off x="0" y="0"/>
          <a:ext cx="0" cy="0"/>
          <a:chOff x="0" y="0"/>
          <a:chExt cx="0" cy="0"/>
        </a:xfrm>
      </p:grpSpPr>
      <p:sp>
        <p:nvSpPr>
          <p:cNvPr id="158" name="Google Shape;158;p77"/>
          <p:cNvSpPr/>
          <p:nvPr>
            <p:ph idx="2" type="pic"/>
          </p:nvPr>
        </p:nvSpPr>
        <p:spPr>
          <a:xfrm>
            <a:off x="3439889" y="1"/>
            <a:ext cx="2520000" cy="4725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9" name="Google Shape;159;p77"/>
          <p:cNvSpPr/>
          <p:nvPr>
            <p:ph idx="3" type="pic"/>
          </p:nvPr>
        </p:nvSpPr>
        <p:spPr>
          <a:xfrm>
            <a:off x="6235774" y="692696"/>
            <a:ext cx="2520000" cy="61653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pic>
        <p:nvPicPr>
          <p:cNvPr id="160" name="Google Shape;160;p7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61" name="Shape 161"/>
        <p:cNvGrpSpPr/>
        <p:nvPr/>
      </p:nvGrpSpPr>
      <p:grpSpPr>
        <a:xfrm>
          <a:off x="0" y="0"/>
          <a:ext cx="0" cy="0"/>
          <a:chOff x="0" y="0"/>
          <a:chExt cx="0" cy="0"/>
        </a:xfrm>
      </p:grpSpPr>
      <p:sp>
        <p:nvSpPr>
          <p:cNvPr id="162" name="Google Shape;162;p78"/>
          <p:cNvSpPr/>
          <p:nvPr>
            <p:ph idx="2" type="pic"/>
          </p:nvPr>
        </p:nvSpPr>
        <p:spPr>
          <a:xfrm>
            <a:off x="4092000" y="0"/>
            <a:ext cx="8100000" cy="396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63" name="Google Shape;163;p78"/>
          <p:cNvSpPr/>
          <p:nvPr>
            <p:ph idx="3" type="pic"/>
          </p:nvPr>
        </p:nvSpPr>
        <p:spPr>
          <a:xfrm>
            <a:off x="0" y="3960000"/>
            <a:ext cx="4092000" cy="289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64" name="Google Shape;164;p78"/>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p:txBody>
      </p:sp>
      <p:pic>
        <p:nvPicPr>
          <p:cNvPr id="165" name="Google Shape;165;p78"/>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66" name="Shape 166"/>
        <p:cNvGrpSpPr/>
        <p:nvPr/>
      </p:nvGrpSpPr>
      <p:grpSpPr>
        <a:xfrm>
          <a:off x="0" y="0"/>
          <a:ext cx="0" cy="0"/>
          <a:chOff x="0" y="0"/>
          <a:chExt cx="0" cy="0"/>
        </a:xfrm>
      </p:grpSpPr>
      <p:sp>
        <p:nvSpPr>
          <p:cNvPr id="167" name="Google Shape;167;p79"/>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p79"/>
          <p:cNvSpPr/>
          <p:nvPr>
            <p:ph idx="2" type="pic"/>
          </p:nvPr>
        </p:nvSpPr>
        <p:spPr>
          <a:xfrm>
            <a:off x="0" y="0"/>
            <a:ext cx="7734300" cy="685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800"/>
              <a:buFont typeface="Arial"/>
              <a:buNone/>
              <a:defRPr b="0" i="0" sz="18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69" name="Google Shape;169;p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70" name="Shape 170"/>
        <p:cNvGrpSpPr/>
        <p:nvPr/>
      </p:nvGrpSpPr>
      <p:grpSpPr>
        <a:xfrm>
          <a:off x="0" y="0"/>
          <a:ext cx="0" cy="0"/>
          <a:chOff x="0" y="0"/>
          <a:chExt cx="0" cy="0"/>
        </a:xfrm>
      </p:grpSpPr>
      <p:sp>
        <p:nvSpPr>
          <p:cNvPr id="171" name="Google Shape;171;p80"/>
          <p:cNvSpPr/>
          <p:nvPr>
            <p:ph idx="2" type="pic"/>
          </p:nvPr>
        </p:nvSpPr>
        <p:spPr>
          <a:xfrm>
            <a:off x="0" y="0"/>
            <a:ext cx="12192000" cy="6858000"/>
          </a:xfrm>
          <a:prstGeom prst="parallelogram">
            <a:avLst>
              <a:gd fmla="val 90695" name="adj"/>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800"/>
              <a:buFont typeface="Arial"/>
              <a:buNone/>
              <a:defRPr b="0" i="0" sz="18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72" name="Google Shape;172;p8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mp; Contents Layout">
  <p:cSld name="9_Images &amp; Contents Layout">
    <p:bg>
      <p:bgPr>
        <a:solidFill>
          <a:schemeClr val="lt1"/>
        </a:solidFill>
      </p:bgPr>
    </p:bg>
    <p:spTree>
      <p:nvGrpSpPr>
        <p:cNvPr id="173" name="Shape 173"/>
        <p:cNvGrpSpPr/>
        <p:nvPr/>
      </p:nvGrpSpPr>
      <p:grpSpPr>
        <a:xfrm>
          <a:off x="0" y="0"/>
          <a:ext cx="0" cy="0"/>
          <a:chOff x="0" y="0"/>
          <a:chExt cx="0" cy="0"/>
        </a:xfrm>
      </p:grpSpPr>
      <p:grpSp>
        <p:nvGrpSpPr>
          <p:cNvPr id="174" name="Google Shape;174;p81"/>
          <p:cNvGrpSpPr/>
          <p:nvPr/>
        </p:nvGrpSpPr>
        <p:grpSpPr>
          <a:xfrm>
            <a:off x="7405904" y="441835"/>
            <a:ext cx="3830700" cy="4684090"/>
            <a:chOff x="6446339" y="1280897"/>
            <a:chExt cx="4322613" cy="5285590"/>
          </a:xfrm>
        </p:grpSpPr>
        <p:sp>
          <p:nvSpPr>
            <p:cNvPr id="175" name="Google Shape;175;p81"/>
            <p:cNvSpPr/>
            <p:nvPr/>
          </p:nvSpPr>
          <p:spPr>
            <a:xfrm>
              <a:off x="7360122" y="5629227"/>
              <a:ext cx="2034540" cy="937260"/>
            </a:xfrm>
            <a:custGeom>
              <a:rect b="b" l="l" r="r" t="t"/>
              <a:pathLst>
                <a:path extrusionOk="0" h="390525" w="8477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81"/>
            <p:cNvSpPr/>
            <p:nvPr/>
          </p:nvSpPr>
          <p:spPr>
            <a:xfrm>
              <a:off x="7358820" y="5629227"/>
              <a:ext cx="1988820" cy="914400"/>
            </a:xfrm>
            <a:custGeom>
              <a:rect b="b" l="l" r="r" t="t"/>
              <a:pathLst>
                <a:path extrusionOk="0" h="381000" w="828675">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81"/>
            <p:cNvSpPr/>
            <p:nvPr/>
          </p:nvSpPr>
          <p:spPr>
            <a:xfrm>
              <a:off x="6448412" y="1280897"/>
              <a:ext cx="4320540" cy="4594860"/>
            </a:xfrm>
            <a:custGeom>
              <a:rect b="b" l="l" r="r" t="t"/>
              <a:pathLst>
                <a:path extrusionOk="0" h="1914525" w="18002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81"/>
            <p:cNvSpPr/>
            <p:nvPr/>
          </p:nvSpPr>
          <p:spPr>
            <a:xfrm>
              <a:off x="6464696" y="1280897"/>
              <a:ext cx="4251960" cy="4000500"/>
            </a:xfrm>
            <a:custGeom>
              <a:rect b="b" l="l" r="r" t="t"/>
              <a:pathLst>
                <a:path extrusionOk="0" h="1666875" w="1771650">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81"/>
            <p:cNvSpPr/>
            <p:nvPr/>
          </p:nvSpPr>
          <p:spPr>
            <a:xfrm>
              <a:off x="6572092" y="1577928"/>
              <a:ext cx="3909060" cy="3406140"/>
            </a:xfrm>
            <a:custGeom>
              <a:rect b="b" l="l" r="r" t="t"/>
              <a:pathLst>
                <a:path extrusionOk="0" h="1419225" w="1628775">
                  <a:moveTo>
                    <a:pt x="1539716" y="1416844"/>
                  </a:moveTo>
                  <a:lnTo>
                    <a:pt x="7144" y="1357789"/>
                  </a:lnTo>
                  <a:lnTo>
                    <a:pt x="57626" y="363379"/>
                  </a:lnTo>
                  <a:lnTo>
                    <a:pt x="1628299" y="7144"/>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81"/>
            <p:cNvSpPr/>
            <p:nvPr/>
          </p:nvSpPr>
          <p:spPr>
            <a:xfrm>
              <a:off x="6446339" y="4996281"/>
              <a:ext cx="4046220" cy="868680"/>
            </a:xfrm>
            <a:custGeom>
              <a:rect b="b" l="l" r="r" t="t"/>
              <a:pathLst>
                <a:path extrusionOk="0" h="361950" w="1685925">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81"/>
            <p:cNvSpPr/>
            <p:nvPr/>
          </p:nvSpPr>
          <p:spPr>
            <a:xfrm>
              <a:off x="7715310" y="1593115"/>
              <a:ext cx="2775473" cy="3394037"/>
            </a:xfrm>
            <a:custGeom>
              <a:rect b="b" l="l" r="r" t="t"/>
              <a:pathLst>
                <a:path extrusionOk="0" h="3394037" w="2775473">
                  <a:moveTo>
                    <a:pt x="1425389" y="306593"/>
                  </a:moveTo>
                  <a:lnTo>
                    <a:pt x="2775473" y="0"/>
                  </a:lnTo>
                  <a:lnTo>
                    <a:pt x="2565699" y="3394037"/>
                  </a:lnTo>
                  <a:lnTo>
                    <a:pt x="0" y="3281082"/>
                  </a:lnTo>
                  <a:lnTo>
                    <a:pt x="1425389" y="306593"/>
                  </a:lnTo>
                  <a:close/>
                </a:path>
              </a:pathLst>
            </a:custGeom>
            <a:solidFill>
              <a:srgbClr val="999999">
                <a:alpha val="784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82" name="Google Shape;182;p81"/>
          <p:cNvSpPr/>
          <p:nvPr>
            <p:ph idx="2" type="pic"/>
          </p:nvPr>
        </p:nvSpPr>
        <p:spPr>
          <a:xfrm>
            <a:off x="7527586" y="618676"/>
            <a:ext cx="3533100" cy="3162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83" name="Google Shape;183;p8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84" name="Shape 184"/>
        <p:cNvGrpSpPr/>
        <p:nvPr/>
      </p:nvGrpSpPr>
      <p:grpSpPr>
        <a:xfrm>
          <a:off x="0" y="0"/>
          <a:ext cx="0" cy="0"/>
          <a:chOff x="0" y="0"/>
          <a:chExt cx="0" cy="0"/>
        </a:xfrm>
      </p:grpSpPr>
      <p:sp>
        <p:nvSpPr>
          <p:cNvPr id="185" name="Google Shape;185;p82"/>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6" name="Google Shape;186;p82"/>
          <p:cNvSpPr/>
          <p:nvPr>
            <p:ph idx="2" type="pic"/>
          </p:nvPr>
        </p:nvSpPr>
        <p:spPr>
          <a:xfrm>
            <a:off x="732721" y="548680"/>
            <a:ext cx="5040000" cy="504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pic>
        <p:nvPicPr>
          <p:cNvPr id="187" name="Google Shape;187;p8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88" name="Shape 188"/>
        <p:cNvGrpSpPr/>
        <p:nvPr/>
      </p:nvGrpSpPr>
      <p:grpSpPr>
        <a:xfrm>
          <a:off x="0" y="0"/>
          <a:ext cx="0" cy="0"/>
          <a:chOff x="0" y="0"/>
          <a:chExt cx="0" cy="0"/>
        </a:xfrm>
      </p:grpSpPr>
      <p:sp>
        <p:nvSpPr>
          <p:cNvPr id="189" name="Google Shape;189;p83"/>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83"/>
          <p:cNvSpPr/>
          <p:nvPr>
            <p:ph idx="2" type="pic"/>
          </p:nvPr>
        </p:nvSpPr>
        <p:spPr>
          <a:xfrm>
            <a:off x="0" y="0"/>
            <a:ext cx="12192000" cy="32658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424242"/>
              </a:buClr>
              <a:buSzPts val="1600"/>
              <a:buFont typeface="Arial"/>
              <a:buNone/>
              <a:defRPr b="0" i="0" sz="1600" u="none" cap="none" strike="noStrike">
                <a:solidFill>
                  <a:srgbClr val="424242"/>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1" name="Google Shape;191;p83"/>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2" name="Google Shape;192;p83"/>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93" name="Shape 193"/>
        <p:cNvGrpSpPr/>
        <p:nvPr/>
      </p:nvGrpSpPr>
      <p:grpSpPr>
        <a:xfrm>
          <a:off x="0" y="0"/>
          <a:ext cx="0" cy="0"/>
          <a:chOff x="0" y="0"/>
          <a:chExt cx="0" cy="0"/>
        </a:xfrm>
      </p:grpSpPr>
      <p:sp>
        <p:nvSpPr>
          <p:cNvPr id="194" name="Google Shape;194;p84"/>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Arial"/>
              <a:buNone/>
              <a:defRPr b="0" sz="4400">
                <a:solidFill>
                  <a:srgbClr val="57575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4"/>
          <p:cNvSpPr/>
          <p:nvPr>
            <p:ph idx="2" type="pic"/>
          </p:nvPr>
        </p:nvSpPr>
        <p:spPr>
          <a:xfrm>
            <a:off x="5724525" y="0"/>
            <a:ext cx="6467400" cy="685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600"/>
              <a:buFont typeface="Arial"/>
              <a:buNone/>
              <a:defRPr b="0" i="0" sz="1600" u="none" cap="none" strike="noStrike">
                <a:solidFill>
                  <a:srgbClr val="575757"/>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pic>
        <p:nvPicPr>
          <p:cNvPr id="196" name="Google Shape;196;p84"/>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3" name="Google Shape;23;p60"/>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97" name="Shape 197"/>
        <p:cNvGrpSpPr/>
        <p:nvPr/>
      </p:nvGrpSpPr>
      <p:grpSpPr>
        <a:xfrm>
          <a:off x="0" y="0"/>
          <a:ext cx="0" cy="0"/>
          <a:chOff x="0" y="0"/>
          <a:chExt cx="0" cy="0"/>
        </a:xfrm>
      </p:grpSpPr>
      <p:sp>
        <p:nvSpPr>
          <p:cNvPr id="198" name="Google Shape;198;p85"/>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85"/>
          <p:cNvSpPr/>
          <p:nvPr>
            <p:ph idx="2" type="pic"/>
          </p:nvPr>
        </p:nvSpPr>
        <p:spPr>
          <a:xfrm>
            <a:off x="588679" y="458495"/>
            <a:ext cx="9358500" cy="537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pic>
        <p:nvPicPr>
          <p:cNvPr id="200" name="Google Shape;200;p8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201" name="Shape 201"/>
        <p:cNvGrpSpPr/>
        <p:nvPr/>
      </p:nvGrpSpPr>
      <p:grpSpPr>
        <a:xfrm>
          <a:off x="0" y="0"/>
          <a:ext cx="0" cy="0"/>
          <a:chOff x="0" y="0"/>
          <a:chExt cx="0" cy="0"/>
        </a:xfrm>
      </p:grpSpPr>
      <p:pic>
        <p:nvPicPr>
          <p:cNvPr id="202" name="Google Shape;202;p8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203" name="Shape 203"/>
        <p:cNvGrpSpPr/>
        <p:nvPr/>
      </p:nvGrpSpPr>
      <p:grpSpPr>
        <a:xfrm>
          <a:off x="0" y="0"/>
          <a:ext cx="0" cy="0"/>
          <a:chOff x="0" y="0"/>
          <a:chExt cx="0" cy="0"/>
        </a:xfrm>
      </p:grpSpPr>
      <p:sp>
        <p:nvSpPr>
          <p:cNvPr id="204" name="Google Shape;204;p87"/>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5" name="Google Shape;205;p87"/>
          <p:cNvPicPr preferRelativeResize="0"/>
          <p:nvPr/>
        </p:nvPicPr>
        <p:blipFill rotWithShape="1">
          <a:blip r:embed="rId3">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6" name="Shape 206"/>
        <p:cNvGrpSpPr/>
        <p:nvPr/>
      </p:nvGrpSpPr>
      <p:grpSpPr>
        <a:xfrm>
          <a:off x="0" y="0"/>
          <a:ext cx="0" cy="0"/>
          <a:chOff x="0" y="0"/>
          <a:chExt cx="0" cy="0"/>
        </a:xfrm>
      </p:grpSpPr>
      <p:sp>
        <p:nvSpPr>
          <p:cNvPr id="207" name="Google Shape;207;p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10" name="Google Shape;210;p8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1" name="Shape 211"/>
        <p:cNvGrpSpPr/>
        <p:nvPr/>
      </p:nvGrpSpPr>
      <p:grpSpPr>
        <a:xfrm>
          <a:off x="0" y="0"/>
          <a:ext cx="0" cy="0"/>
          <a:chOff x="0" y="0"/>
          <a:chExt cx="0" cy="0"/>
        </a:xfrm>
      </p:grpSpPr>
      <p:sp>
        <p:nvSpPr>
          <p:cNvPr id="212" name="Google Shape;212;p8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8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4" name="Google Shape;214;p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89"/>
          <p:cNvSpPr txBox="1"/>
          <p:nvPr>
            <p:ph idx="12" type="sldNum"/>
          </p:nvPr>
        </p:nvSpPr>
        <p:spPr>
          <a:xfrm>
            <a:off x="861060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17" name="Google Shape;217;p8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8" name="Shape 218"/>
        <p:cNvGrpSpPr/>
        <p:nvPr/>
      </p:nvGrpSpPr>
      <p:grpSpPr>
        <a:xfrm>
          <a:off x="0" y="0"/>
          <a:ext cx="0" cy="0"/>
          <a:chOff x="0" y="0"/>
          <a:chExt cx="0" cy="0"/>
        </a:xfrm>
      </p:grpSpPr>
      <p:sp>
        <p:nvSpPr>
          <p:cNvPr id="219" name="Google Shape;219;p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9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90"/>
          <p:cNvSpPr txBox="1"/>
          <p:nvPr>
            <p:ph idx="12" type="sldNum"/>
          </p:nvPr>
        </p:nvSpPr>
        <p:spPr>
          <a:xfrm>
            <a:off x="8610600" y="6356350"/>
            <a:ext cx="2026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24" name="Google Shape;224;p9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5" name="Shape 225"/>
        <p:cNvGrpSpPr/>
        <p:nvPr/>
      </p:nvGrpSpPr>
      <p:grpSpPr>
        <a:xfrm>
          <a:off x="0" y="0"/>
          <a:ext cx="0" cy="0"/>
          <a:chOff x="0" y="0"/>
          <a:chExt cx="0" cy="0"/>
        </a:xfrm>
      </p:grpSpPr>
      <p:sp>
        <p:nvSpPr>
          <p:cNvPr id="226" name="Google Shape;226;p9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9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228" name="Google Shape;228;p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31" name="Google Shape;231;p9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32" name="Shape 232"/>
        <p:cNvGrpSpPr/>
        <p:nvPr/>
      </p:nvGrpSpPr>
      <p:grpSpPr>
        <a:xfrm>
          <a:off x="0" y="0"/>
          <a:ext cx="0" cy="0"/>
          <a:chOff x="0" y="0"/>
          <a:chExt cx="0" cy="0"/>
        </a:xfrm>
      </p:grpSpPr>
      <p:sp>
        <p:nvSpPr>
          <p:cNvPr id="233" name="Google Shape;233;p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9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9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9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9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92"/>
          <p:cNvSpPr txBox="1"/>
          <p:nvPr>
            <p:ph idx="12" type="sldNum"/>
          </p:nvPr>
        </p:nvSpPr>
        <p:spPr>
          <a:xfrm>
            <a:off x="8610600" y="6356350"/>
            <a:ext cx="1980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39" name="Google Shape;239;p9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40" name="Shape 240"/>
        <p:cNvGrpSpPr/>
        <p:nvPr/>
      </p:nvGrpSpPr>
      <p:grpSpPr>
        <a:xfrm>
          <a:off x="0" y="0"/>
          <a:ext cx="0" cy="0"/>
          <a:chOff x="0" y="0"/>
          <a:chExt cx="0" cy="0"/>
        </a:xfrm>
      </p:grpSpPr>
      <p:sp>
        <p:nvSpPr>
          <p:cNvPr id="241" name="Google Shape;241;p9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9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3" name="Google Shape;243;p9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9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5" name="Google Shape;245;p9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9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9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93"/>
          <p:cNvSpPr txBox="1"/>
          <p:nvPr>
            <p:ph idx="12" type="sldNum"/>
          </p:nvPr>
        </p:nvSpPr>
        <p:spPr>
          <a:xfrm>
            <a:off x="8610600" y="6356350"/>
            <a:ext cx="207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49" name="Google Shape;249;p9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50" name="Shape 250"/>
        <p:cNvGrpSpPr/>
        <p:nvPr/>
      </p:nvGrpSpPr>
      <p:grpSpPr>
        <a:xfrm>
          <a:off x="0" y="0"/>
          <a:ext cx="0" cy="0"/>
          <a:chOff x="0" y="0"/>
          <a:chExt cx="0" cy="0"/>
        </a:xfrm>
      </p:grpSpPr>
      <p:sp>
        <p:nvSpPr>
          <p:cNvPr id="251" name="Google Shape;251;p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94"/>
          <p:cNvSpPr txBox="1"/>
          <p:nvPr>
            <p:ph idx="12" type="sldNum"/>
          </p:nvPr>
        </p:nvSpPr>
        <p:spPr>
          <a:xfrm>
            <a:off x="8610600" y="6356350"/>
            <a:ext cx="2061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55" name="Google Shape;255;p9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1"/>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30" name="Google Shape;30;p61"/>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6" name="Shape 256"/>
        <p:cNvGrpSpPr/>
        <p:nvPr/>
      </p:nvGrpSpPr>
      <p:grpSpPr>
        <a:xfrm>
          <a:off x="0" y="0"/>
          <a:ext cx="0" cy="0"/>
          <a:chOff x="0" y="0"/>
          <a:chExt cx="0" cy="0"/>
        </a:xfrm>
      </p:grpSpPr>
      <p:sp>
        <p:nvSpPr>
          <p:cNvPr id="257" name="Google Shape;257;p9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9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9" name="Google Shape;259;p9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0" name="Google Shape;260;p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63" name="Google Shape;263;p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64" name="Shape 264"/>
        <p:cNvGrpSpPr/>
        <p:nvPr/>
      </p:nvGrpSpPr>
      <p:grpSpPr>
        <a:xfrm>
          <a:off x="0" y="0"/>
          <a:ext cx="0" cy="0"/>
          <a:chOff x="0" y="0"/>
          <a:chExt cx="0" cy="0"/>
        </a:xfrm>
      </p:grpSpPr>
      <p:sp>
        <p:nvSpPr>
          <p:cNvPr id="265" name="Google Shape;265;p9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96"/>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67" name="Google Shape;267;p9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8" name="Google Shape;268;p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71" name="Google Shape;271;p9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72" name="Shape 272"/>
        <p:cNvGrpSpPr/>
        <p:nvPr/>
      </p:nvGrpSpPr>
      <p:grpSpPr>
        <a:xfrm>
          <a:off x="0" y="0"/>
          <a:ext cx="0" cy="0"/>
          <a:chOff x="0" y="0"/>
          <a:chExt cx="0" cy="0"/>
        </a:xfrm>
      </p:grpSpPr>
      <p:sp>
        <p:nvSpPr>
          <p:cNvPr id="273" name="Google Shape;273;p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97"/>
          <p:cNvSpPr txBox="1"/>
          <p:nvPr>
            <p:ph idx="1" type="body"/>
          </p:nvPr>
        </p:nvSpPr>
        <p:spPr>
          <a:xfrm rot="5400000">
            <a:off x="4092000" y="-1428175"/>
            <a:ext cx="40080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97"/>
          <p:cNvSpPr txBox="1"/>
          <p:nvPr>
            <p:ph idx="12" type="sldNum"/>
          </p:nvPr>
        </p:nvSpPr>
        <p:spPr>
          <a:xfrm>
            <a:off x="8610600" y="6356350"/>
            <a:ext cx="1910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78" name="Google Shape;278;p9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79" name="Shape 279"/>
        <p:cNvGrpSpPr/>
        <p:nvPr/>
      </p:nvGrpSpPr>
      <p:grpSpPr>
        <a:xfrm>
          <a:off x="0" y="0"/>
          <a:ext cx="0" cy="0"/>
          <a:chOff x="0" y="0"/>
          <a:chExt cx="0" cy="0"/>
        </a:xfrm>
      </p:grpSpPr>
      <p:sp>
        <p:nvSpPr>
          <p:cNvPr id="280" name="Google Shape;280;p9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9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9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9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98"/>
          <p:cNvSpPr txBox="1"/>
          <p:nvPr>
            <p:ph idx="12" type="sldNum"/>
          </p:nvPr>
        </p:nvSpPr>
        <p:spPr>
          <a:xfrm>
            <a:off x="8610600" y="6356350"/>
            <a:ext cx="200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285" name="Google Shape;285;p9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286" name="Shape 286"/>
        <p:cNvGrpSpPr/>
        <p:nvPr/>
      </p:nvGrpSpPr>
      <p:grpSpPr>
        <a:xfrm>
          <a:off x="0" y="0"/>
          <a:ext cx="0" cy="0"/>
          <a:chOff x="0" y="0"/>
          <a:chExt cx="0" cy="0"/>
        </a:xfrm>
      </p:grpSpPr>
      <p:sp>
        <p:nvSpPr>
          <p:cNvPr id="287" name="Google Shape;287;p99"/>
          <p:cNvSpPr txBox="1"/>
          <p:nvPr>
            <p:ph idx="1" type="body"/>
          </p:nvPr>
        </p:nvSpPr>
        <p:spPr>
          <a:xfrm>
            <a:off x="323529" y="123478"/>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99"/>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89" name="Google Shape;289;p99"/>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290" name="Google Shape;290;p99"/>
          <p:cNvSpPr/>
          <p:nvPr/>
        </p:nvSpPr>
        <p:spPr>
          <a:xfrm rot="5400000">
            <a:off x="3057175" y="1276603"/>
            <a:ext cx="685800" cy="685200"/>
          </a:xfrm>
          <a:prstGeom prst="halfFrame">
            <a:avLst>
              <a:gd fmla="val 23728" name="adj1"/>
              <a:gd fmla="val 24642" name="adj2"/>
            </a:avLst>
          </a:prstGeom>
          <a:solidFill>
            <a:schemeClr val="lt1">
              <a:alpha val="2117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Arial"/>
              <a:ea typeface="Arial"/>
              <a:cs typeface="Arial"/>
              <a:sym typeface="Arial"/>
            </a:endParaRPr>
          </a:p>
        </p:txBody>
      </p:sp>
      <p:sp>
        <p:nvSpPr>
          <p:cNvPr id="291" name="Google Shape;291;p99"/>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292" name="Google Shape;292;p99"/>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293" name="Google Shape;293;p99"/>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294" name="Google Shape;294;p99"/>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Arial"/>
                <a:ea typeface="Arial"/>
                <a:cs typeface="Arial"/>
                <a:sym typeface="Aria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Arial"/>
                <a:ea typeface="Arial"/>
                <a:cs typeface="Arial"/>
                <a:sym typeface="Arial"/>
              </a:rPr>
              <a:t>PPT TEMPLATES</a:t>
            </a:r>
            <a:endParaRPr b="0" i="0" sz="1400" u="none" cap="none" strike="noStrike">
              <a:solidFill>
                <a:srgbClr val="000000"/>
              </a:solidFill>
              <a:latin typeface="Arial"/>
              <a:ea typeface="Arial"/>
              <a:cs typeface="Arial"/>
              <a:sym typeface="Arial"/>
            </a:endParaRPr>
          </a:p>
        </p:txBody>
      </p:sp>
      <p:pic>
        <p:nvPicPr>
          <p:cNvPr id="295" name="Google Shape;295;p9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04" name="Shape 304"/>
        <p:cNvGrpSpPr/>
        <p:nvPr/>
      </p:nvGrpSpPr>
      <p:grpSpPr>
        <a:xfrm>
          <a:off x="0" y="0"/>
          <a:ext cx="0" cy="0"/>
          <a:chOff x="0" y="0"/>
          <a:chExt cx="0" cy="0"/>
        </a:xfrm>
      </p:grpSpPr>
      <p:sp>
        <p:nvSpPr>
          <p:cNvPr id="305" name="Google Shape;305;p45"/>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45"/>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307" name="Google Shape;307;p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10" name="Shape 310"/>
        <p:cNvGrpSpPr/>
        <p:nvPr/>
      </p:nvGrpSpPr>
      <p:grpSpPr>
        <a:xfrm>
          <a:off x="0" y="0"/>
          <a:ext cx="0" cy="0"/>
          <a:chOff x="0" y="0"/>
          <a:chExt cx="0" cy="0"/>
        </a:xfrm>
      </p:grpSpPr>
      <p:sp>
        <p:nvSpPr>
          <p:cNvPr id="311" name="Google Shape;311;p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314" name="Shape 314"/>
        <p:cNvGrpSpPr/>
        <p:nvPr/>
      </p:nvGrpSpPr>
      <p:grpSpPr>
        <a:xfrm>
          <a:off x="0" y="0"/>
          <a:ext cx="0" cy="0"/>
          <a:chOff x="0" y="0"/>
          <a:chExt cx="0" cy="0"/>
        </a:xfrm>
      </p:grpSpPr>
      <p:sp>
        <p:nvSpPr>
          <p:cNvPr id="315" name="Google Shape;315;p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8" name="Shape 318"/>
        <p:cNvGrpSpPr/>
        <p:nvPr/>
      </p:nvGrpSpPr>
      <p:grpSpPr>
        <a:xfrm>
          <a:off x="0" y="0"/>
          <a:ext cx="0" cy="0"/>
          <a:chOff x="0" y="0"/>
          <a:chExt cx="0" cy="0"/>
        </a:xfrm>
      </p:grpSpPr>
      <p:sp>
        <p:nvSpPr>
          <p:cNvPr id="319" name="Google Shape;319;p47"/>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47"/>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321" name="Google Shape;321;p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24" name="Shape 324"/>
        <p:cNvGrpSpPr/>
        <p:nvPr/>
      </p:nvGrpSpPr>
      <p:grpSpPr>
        <a:xfrm>
          <a:off x="0" y="0"/>
          <a:ext cx="0" cy="0"/>
          <a:chOff x="0" y="0"/>
          <a:chExt cx="0" cy="0"/>
        </a:xfrm>
      </p:grpSpPr>
      <p:sp>
        <p:nvSpPr>
          <p:cNvPr id="325" name="Google Shape;325;p4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6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 name="Google Shape;3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62"/>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329" name="Shape 32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0" name="Shape 330"/>
        <p:cNvGrpSpPr/>
        <p:nvPr/>
      </p:nvGrpSpPr>
      <p:grpSpPr>
        <a:xfrm>
          <a:off x="0" y="0"/>
          <a:ext cx="0" cy="0"/>
          <a:chOff x="0" y="0"/>
          <a:chExt cx="0" cy="0"/>
        </a:xfrm>
      </p:grpSpPr>
      <p:sp>
        <p:nvSpPr>
          <p:cNvPr id="331" name="Google Shape;331;p50"/>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50"/>
          <p:cNvSpPr txBox="1"/>
          <p:nvPr>
            <p:ph idx="1" type="body"/>
          </p:nvPr>
        </p:nvSpPr>
        <p:spPr>
          <a:xfrm>
            <a:off x="838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50"/>
          <p:cNvSpPr txBox="1"/>
          <p:nvPr>
            <p:ph idx="2" type="body"/>
          </p:nvPr>
        </p:nvSpPr>
        <p:spPr>
          <a:xfrm>
            <a:off x="6172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37" name="Shape 337"/>
        <p:cNvGrpSpPr/>
        <p:nvPr/>
      </p:nvGrpSpPr>
      <p:grpSpPr>
        <a:xfrm>
          <a:off x="0" y="0"/>
          <a:ext cx="0" cy="0"/>
          <a:chOff x="0" y="0"/>
          <a:chExt cx="0" cy="0"/>
        </a:xfrm>
      </p:grpSpPr>
      <p:sp>
        <p:nvSpPr>
          <p:cNvPr id="338" name="Google Shape;338;p51"/>
          <p:cNvSpPr txBox="1"/>
          <p:nvPr>
            <p:ph type="title"/>
          </p:nvPr>
        </p:nvSpPr>
        <p:spPr>
          <a:xfrm>
            <a:off x="838200" y="1605516"/>
            <a:ext cx="10515600" cy="10008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51"/>
          <p:cNvSpPr txBox="1"/>
          <p:nvPr>
            <p:ph idx="1" type="body"/>
          </p:nvPr>
        </p:nvSpPr>
        <p:spPr>
          <a:xfrm>
            <a:off x="838200" y="2696665"/>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0" name="Google Shape;340;p51"/>
          <p:cNvSpPr txBox="1"/>
          <p:nvPr>
            <p:ph idx="2" type="body"/>
          </p:nvPr>
        </p:nvSpPr>
        <p:spPr>
          <a:xfrm>
            <a:off x="838200" y="3621494"/>
            <a:ext cx="5157900" cy="2532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51"/>
          <p:cNvSpPr txBox="1"/>
          <p:nvPr>
            <p:ph idx="3" type="body"/>
          </p:nvPr>
        </p:nvSpPr>
        <p:spPr>
          <a:xfrm>
            <a:off x="6170612" y="2696665"/>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2" name="Google Shape;342;p51"/>
          <p:cNvSpPr txBox="1"/>
          <p:nvPr>
            <p:ph idx="4" type="body"/>
          </p:nvPr>
        </p:nvSpPr>
        <p:spPr>
          <a:xfrm>
            <a:off x="6170612" y="3621494"/>
            <a:ext cx="5183100" cy="2532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52"/>
          <p:cNvSpPr txBox="1"/>
          <p:nvPr>
            <p:ph idx="1" type="body"/>
          </p:nvPr>
        </p:nvSpPr>
        <p:spPr>
          <a:xfrm>
            <a:off x="5183188" y="1912936"/>
            <a:ext cx="6172200" cy="39480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9" name="Google Shape;349;p52"/>
          <p:cNvSpPr txBox="1"/>
          <p:nvPr>
            <p:ph idx="2" type="body"/>
          </p:nvPr>
        </p:nvSpPr>
        <p:spPr>
          <a:xfrm>
            <a:off x="839788" y="2690036"/>
            <a:ext cx="3932100" cy="3179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0" name="Google Shape;350;p5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53" name="Shape 353"/>
        <p:cNvGrpSpPr/>
        <p:nvPr/>
      </p:nvGrpSpPr>
      <p:grpSpPr>
        <a:xfrm>
          <a:off x="0" y="0"/>
          <a:ext cx="0" cy="0"/>
          <a:chOff x="0" y="0"/>
          <a:chExt cx="0" cy="0"/>
        </a:xfrm>
      </p:grpSpPr>
      <p:sp>
        <p:nvSpPr>
          <p:cNvPr id="354" name="Google Shape;354;p53"/>
          <p:cNvSpPr txBox="1"/>
          <p:nvPr>
            <p:ph type="title"/>
          </p:nvPr>
        </p:nvSpPr>
        <p:spPr>
          <a:xfrm>
            <a:off x="838200" y="1786269"/>
            <a:ext cx="3932100" cy="6753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3"/>
          <p:cNvSpPr/>
          <p:nvPr>
            <p:ph idx="2" type="pic"/>
          </p:nvPr>
        </p:nvSpPr>
        <p:spPr>
          <a:xfrm>
            <a:off x="5183188" y="1786270"/>
            <a:ext cx="6172200" cy="407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56" name="Google Shape;356;p53"/>
          <p:cNvSpPr txBox="1"/>
          <p:nvPr>
            <p:ph idx="1" type="body"/>
          </p:nvPr>
        </p:nvSpPr>
        <p:spPr>
          <a:xfrm>
            <a:off x="839788" y="2636874"/>
            <a:ext cx="3932100" cy="3232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7" name="Google Shape;357;p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360" name="Shape 360"/>
        <p:cNvGrpSpPr/>
        <p:nvPr/>
      </p:nvGrpSpPr>
      <p:grpSpPr>
        <a:xfrm>
          <a:off x="0" y="0"/>
          <a:ext cx="0" cy="0"/>
          <a:chOff x="0" y="0"/>
          <a:chExt cx="0" cy="0"/>
        </a:xfrm>
      </p:grpSpPr>
      <p:sp>
        <p:nvSpPr>
          <p:cNvPr id="361" name="Google Shape;361;p5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54"/>
          <p:cNvSpPr txBox="1"/>
          <p:nvPr>
            <p:ph idx="1" type="body"/>
          </p:nvPr>
        </p:nvSpPr>
        <p:spPr>
          <a:xfrm rot="5400000">
            <a:off x="4580701" y="-616991"/>
            <a:ext cx="30306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366" name="Shape 366"/>
        <p:cNvGrpSpPr/>
        <p:nvPr/>
      </p:nvGrpSpPr>
      <p:grpSpPr>
        <a:xfrm>
          <a:off x="0" y="0"/>
          <a:ext cx="0" cy="0"/>
          <a:chOff x="0" y="0"/>
          <a:chExt cx="0" cy="0"/>
        </a:xfrm>
      </p:grpSpPr>
      <p:sp>
        <p:nvSpPr>
          <p:cNvPr id="367" name="Google Shape;367;p55"/>
          <p:cNvSpPr txBox="1"/>
          <p:nvPr>
            <p:ph type="title"/>
          </p:nvPr>
        </p:nvSpPr>
        <p:spPr>
          <a:xfrm rot="5400000">
            <a:off x="7812150" y="2635223"/>
            <a:ext cx="445440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55"/>
          <p:cNvSpPr txBox="1"/>
          <p:nvPr>
            <p:ph idx="1" type="body"/>
          </p:nvPr>
        </p:nvSpPr>
        <p:spPr>
          <a:xfrm rot="5400000">
            <a:off x="2478151" y="82523"/>
            <a:ext cx="44544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3"/>
          <p:cNvSpPr txBox="1"/>
          <p:nvPr>
            <p:ph idx="12" type="sldNum"/>
          </p:nvPr>
        </p:nvSpPr>
        <p:spPr>
          <a:xfrm>
            <a:off x="8610600" y="6356350"/>
            <a:ext cx="198023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45" name="Google Shape;45;p6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6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4"/>
          <p:cNvSpPr txBox="1"/>
          <p:nvPr>
            <p:ph idx="12" type="sldNum"/>
          </p:nvPr>
        </p:nvSpPr>
        <p:spPr>
          <a:xfrm>
            <a:off x="8610600" y="6356350"/>
            <a:ext cx="2072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55" name="Google Shape;55;p64"/>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5"/>
          <p:cNvSpPr txBox="1"/>
          <p:nvPr>
            <p:ph idx="12" type="sldNum"/>
          </p:nvPr>
        </p:nvSpPr>
        <p:spPr>
          <a:xfrm>
            <a:off x="8610600" y="6356350"/>
            <a:ext cx="206125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61" name="Google Shape;61;p65"/>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69" name="Google Shape;69;p66"/>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32"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theme" Target="../theme/theme3.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6" name="Google Shape;106;p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7" name="Google Shape;107;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42"/>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42"/>
          <p:cNvSpPr txBox="1"/>
          <p:nvPr>
            <p:ph idx="1" type="body"/>
          </p:nvPr>
        </p:nvSpPr>
        <p:spPr>
          <a:xfrm>
            <a:off x="838200" y="3125508"/>
            <a:ext cx="105156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9" name="Google Shape;299;p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0" name="Google Shape;300;p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1" name="Google Shape;301;p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pic>
        <p:nvPicPr>
          <p:cNvPr id="302" name="Google Shape;302;p42"/>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303" name="Google Shape;303;p42"/>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4.jp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hyperlink" Target="http://www.youtube.com/watch?v=S4O5voOCqAQ" TargetMode="External"/><Relationship Id="rId4" Type="http://schemas.openxmlformats.org/officeDocument/2006/relationships/image" Target="../media/image34.jp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6.png"/><Relationship Id="rId11" Type="http://schemas.openxmlformats.org/officeDocument/2006/relationships/image" Target="../media/image35.png"/><Relationship Id="rId10" Type="http://schemas.openxmlformats.org/officeDocument/2006/relationships/image" Target="../media/image36.png"/><Relationship Id="rId13" Type="http://schemas.openxmlformats.org/officeDocument/2006/relationships/image" Target="../media/image8.png"/><Relationship Id="rId12"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44.png"/><Relationship Id="rId6" Type="http://schemas.openxmlformats.org/officeDocument/2006/relationships/image" Target="../media/image40.gif"/><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33.png"/><Relationship Id="rId8" Type="http://schemas.openxmlformats.org/officeDocument/2006/relationships/image" Target="../media/image28.png"/><Relationship Id="rId11" Type="http://schemas.openxmlformats.org/officeDocument/2006/relationships/image" Target="../media/image8.png"/><Relationship Id="rId10"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46.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53.png"/><Relationship Id="rId8" Type="http://schemas.openxmlformats.org/officeDocument/2006/relationships/image" Target="../media/image45.png"/><Relationship Id="rId11" Type="http://schemas.openxmlformats.org/officeDocument/2006/relationships/image" Target="../media/image55.png"/><Relationship Id="rId10" Type="http://schemas.openxmlformats.org/officeDocument/2006/relationships/image" Target="../media/image50.png"/><Relationship Id="rId13" Type="http://schemas.openxmlformats.org/officeDocument/2006/relationships/image" Target="../media/image51.png"/><Relationship Id="rId12" Type="http://schemas.openxmlformats.org/officeDocument/2006/relationships/image" Target="../media/image47.png"/><Relationship Id="rId15" Type="http://schemas.openxmlformats.org/officeDocument/2006/relationships/image" Target="../media/image56.png"/><Relationship Id="rId14" Type="http://schemas.openxmlformats.org/officeDocument/2006/relationships/image" Target="../media/image54.png"/><Relationship Id="rId1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63.png"/><Relationship Id="rId5" Type="http://schemas.openxmlformats.org/officeDocument/2006/relationships/image" Target="../media/image61.png"/><Relationship Id="rId6" Type="http://schemas.openxmlformats.org/officeDocument/2006/relationships/image" Target="../media/image57.png"/><Relationship Id="rId7" Type="http://schemas.openxmlformats.org/officeDocument/2006/relationships/image" Target="../media/image33.png"/><Relationship Id="rId8" Type="http://schemas.openxmlformats.org/officeDocument/2006/relationships/image" Target="../media/image66.png"/><Relationship Id="rId10"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hyperlink" Target="http://www.youtube.com/watch?v=xZ1HIBIIJU0" TargetMode="External"/><Relationship Id="rId4" Type="http://schemas.openxmlformats.org/officeDocument/2006/relationships/image" Target="../media/image73.jpg"/><Relationship Id="rId9" Type="http://schemas.openxmlformats.org/officeDocument/2006/relationships/hyperlink" Target="https://www.youtube.com/watch?v=BKfufXnupMA" TargetMode="External"/><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hyperlink" Target="https://www.youtube.com/watch?v=TCIO38TCspk" TargetMode="External"/><Relationship Id="rId8" Type="http://schemas.openxmlformats.org/officeDocument/2006/relationships/image" Target="../media/image10.png"/><Relationship Id="rId11" Type="http://schemas.openxmlformats.org/officeDocument/2006/relationships/image" Target="../media/image17.png"/><Relationship Id="rId10" Type="http://schemas.openxmlformats.org/officeDocument/2006/relationships/hyperlink" Target="https://www.youtube.com/watch?v=JasIvS7oYw4" TargetMode="External"/><Relationship Id="rId13" Type="http://schemas.openxmlformats.org/officeDocument/2006/relationships/image" Target="../media/image19.png"/><Relationship Id="rId12" Type="http://schemas.openxmlformats.org/officeDocument/2006/relationships/hyperlink" Target="https://www.youtube.com/watch?v=BKfufXnupM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6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65.png"/><Relationship Id="rId4" Type="http://schemas.openxmlformats.org/officeDocument/2006/relationships/image" Target="../media/image67.png"/><Relationship Id="rId5"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 Id="rId3" Type="http://schemas.openxmlformats.org/officeDocument/2006/relationships/image" Target="../media/image60.jpg"/><Relationship Id="rId4" Type="http://schemas.openxmlformats.org/officeDocument/2006/relationships/image" Target="../media/image59.jpg"/><Relationship Id="rId5" Type="http://schemas.openxmlformats.org/officeDocument/2006/relationships/image" Target="../media/image62.png"/><Relationship Id="rId6"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71.png"/><Relationship Id="rId4" Type="http://schemas.openxmlformats.org/officeDocument/2006/relationships/image" Target="../media/image68.png"/><Relationship Id="rId5" Type="http://schemas.openxmlformats.org/officeDocument/2006/relationships/image" Target="../media/image76.png"/><Relationship Id="rId6" Type="http://schemas.openxmlformats.org/officeDocument/2006/relationships/image" Target="../media/image69.jpg"/><Relationship Id="rId7"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7.png"/><Relationship Id="rId5" Type="http://schemas.openxmlformats.org/officeDocument/2006/relationships/hyperlink" Target="https://www.youtube.com/watch?v=V3U_l2LESFw" TargetMode="External"/><Relationship Id="rId6" Type="http://schemas.openxmlformats.org/officeDocument/2006/relationships/image" Target="../media/image10.png"/><Relationship Id="rId7" Type="http://schemas.openxmlformats.org/officeDocument/2006/relationships/hyperlink" Target="https://www.youtube.com/watch?v=BKfufXnupMA" TargetMode="External"/><Relationship Id="rId8" Type="http://schemas.openxmlformats.org/officeDocument/2006/relationships/hyperlink" Target="https://www.youtube.com/watch?v=RRWyIy1MCaw" TargetMode="External"/><Relationship Id="rId11" Type="http://schemas.openxmlformats.org/officeDocument/2006/relationships/hyperlink" Target="https://www.rtve.es/alacarta/videos/noticias-24-horas/uranio-mineral-enriquecido-sirve-para-fabricar-armas-nucleares/2167090/" TargetMode="External"/><Relationship Id="rId10" Type="http://schemas.openxmlformats.org/officeDocument/2006/relationships/hyperlink" Target="https://www.youtube.com/watch?v=BKfufXnupMA" TargetMode="External"/><Relationship Id="rId13" Type="http://schemas.openxmlformats.org/officeDocument/2006/relationships/hyperlink" Target="https://www.youtube.com/watch?v=BKfufXnupMA" TargetMode="External"/><Relationship Id="rId12" Type="http://schemas.openxmlformats.org/officeDocument/2006/relationships/image" Target="../media/image7.png"/><Relationship Id="rId15" Type="http://schemas.openxmlformats.org/officeDocument/2006/relationships/hyperlink" Target="http://www.youtube.com/watch?v=apODDbgFFPI" TargetMode="External"/><Relationship Id="rId14" Type="http://schemas.openxmlformats.org/officeDocument/2006/relationships/hyperlink" Target="https://www.youtube.com/watch?v=apODDbgFFPI" TargetMode="External"/><Relationship Id="rId16" Type="http://schemas.openxmlformats.org/officeDocument/2006/relationships/image" Target="../media/image7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3.xml"/><Relationship Id="rId3"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hyperlink" Target="http://www.youtube.com/watch?v=aFpC1vAIgNc" TargetMode="External"/><Relationship Id="rId4" Type="http://schemas.openxmlformats.org/officeDocument/2006/relationships/image" Target="../media/image13.jp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hyperlink" Target="https://www.youtube.com/watch?v=BKfufXnupMA" TargetMode="External"/><Relationship Id="rId8" Type="http://schemas.openxmlformats.org/officeDocument/2006/relationships/hyperlink" Target="https://www.youtube.com/watch?v=BKfufXnupMA" TargetMode="External"/><Relationship Id="rId11" Type="http://schemas.openxmlformats.org/officeDocument/2006/relationships/hyperlink" Target="https://www.youtube.com/watch?v=NAPAMIpGB-s" TargetMode="External"/><Relationship Id="rId10" Type="http://schemas.openxmlformats.org/officeDocument/2006/relationships/hyperlink" Target="https://www.youtube.com/watch?v=BKfufXnupMA" TargetMode="External"/><Relationship Id="rId13" Type="http://schemas.openxmlformats.org/officeDocument/2006/relationships/hyperlink" Target="https://www.youtube.com/watch?v=BKfufXnupMA" TargetMode="External"/><Relationship Id="rId12" Type="http://schemas.openxmlformats.org/officeDocument/2006/relationships/image" Target="../media/image17.png"/><Relationship Id="rId15" Type="http://schemas.openxmlformats.org/officeDocument/2006/relationships/image" Target="../media/image8.png"/><Relationship Id="rId14" Type="http://schemas.openxmlformats.org/officeDocument/2006/relationships/hyperlink" Target="https://www.youtube.com/watch?v=wT1hPaBMfO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5.jpg"/><Relationship Id="rId5" Type="http://schemas.openxmlformats.org/officeDocument/2006/relationships/image" Target="../media/image32.jpg"/><Relationship Id="rId6" Type="http://schemas.openxmlformats.org/officeDocument/2006/relationships/image" Target="../media/image52.jpg"/><Relationship Id="rId7" Type="http://schemas.openxmlformats.org/officeDocument/2006/relationships/image" Target="../media/image23.jpg"/><Relationship Id="rId8" Type="http://schemas.openxmlformats.org/officeDocument/2006/relationships/image" Target="../media/image3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31.png"/><Relationship Id="rId7" Type="http://schemas.openxmlformats.org/officeDocument/2006/relationships/image" Target="../media/image7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33.png"/><Relationship Id="rId8" Type="http://schemas.openxmlformats.org/officeDocument/2006/relationships/image" Target="../media/image28.png"/><Relationship Id="rId11" Type="http://schemas.openxmlformats.org/officeDocument/2006/relationships/image" Target="../media/image8.png"/><Relationship Id="rId1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9"/>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77" name="Google Shape;377;p9"/>
          <p:cNvSpPr/>
          <p:nvPr/>
        </p:nvSpPr>
        <p:spPr>
          <a:xfrm>
            <a:off x="1" y="4107393"/>
            <a:ext cx="12192000" cy="181816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8" name="Google Shape;378;p9"/>
          <p:cNvSpPr txBox="1"/>
          <p:nvPr/>
        </p:nvSpPr>
        <p:spPr>
          <a:xfrm>
            <a:off x="1" y="4404100"/>
            <a:ext cx="12192000" cy="830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fr-FR" sz="3000" u="none" cap="none" strike="noStrike">
                <a:solidFill>
                  <a:schemeClr val="lt1"/>
                </a:solidFill>
                <a:latin typeface="Arial"/>
                <a:ea typeface="Arial"/>
                <a:cs typeface="Arial"/>
                <a:sym typeface="Arial"/>
              </a:rPr>
              <a:t>Phase 2 : Understanding climate change</a:t>
            </a:r>
            <a:endParaRPr b="0" i="0" sz="3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fr-FR" sz="4400" u="none" cap="none" strike="noStrike">
                <a:solidFill>
                  <a:schemeClr val="lt1"/>
                </a:solidFill>
                <a:latin typeface="Arial"/>
                <a:ea typeface="Arial"/>
                <a:cs typeface="Arial"/>
                <a:sym typeface="Arial"/>
              </a:rPr>
              <a:t>Module 1. Energy issues</a:t>
            </a:r>
            <a:endParaRPr b="0" i="0" sz="1400" u="none" cap="none" strike="noStrike">
              <a:solidFill>
                <a:srgbClr val="000000"/>
              </a:solidFill>
              <a:latin typeface="Arial"/>
              <a:ea typeface="Arial"/>
              <a:cs typeface="Arial"/>
              <a:sym typeface="Arial"/>
            </a:endParaRPr>
          </a:p>
        </p:txBody>
      </p:sp>
      <p:sp>
        <p:nvSpPr>
          <p:cNvPr id="379" name="Google Shape;379;p9"/>
          <p:cNvSpPr txBox="1"/>
          <p:nvPr/>
        </p:nvSpPr>
        <p:spPr>
          <a:xfrm>
            <a:off x="-119276" y="5545748"/>
            <a:ext cx="12192000" cy="379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rgbClr val="FFFFFF"/>
                </a:solidFill>
                <a:latin typeface="Arial"/>
                <a:ea typeface="Arial"/>
                <a:cs typeface="Arial"/>
                <a:sym typeface="Arial"/>
              </a:rPr>
              <a:t>What’s at stake?</a:t>
            </a:r>
            <a:endParaRPr b="0" i="0" sz="1867" u="none" cap="none" strike="noStrike">
              <a:solidFill>
                <a:srgbClr val="FFFFFF"/>
              </a:solidFill>
              <a:latin typeface="Arial"/>
              <a:ea typeface="Arial"/>
              <a:cs typeface="Arial"/>
              <a:sym typeface="Arial"/>
            </a:endParaRPr>
          </a:p>
        </p:txBody>
      </p:sp>
      <p:grpSp>
        <p:nvGrpSpPr>
          <p:cNvPr id="380" name="Google Shape;380;p9"/>
          <p:cNvGrpSpPr/>
          <p:nvPr/>
        </p:nvGrpSpPr>
        <p:grpSpPr>
          <a:xfrm>
            <a:off x="4960005" y="1723814"/>
            <a:ext cx="2218401" cy="2218401"/>
            <a:chOff x="4547049" y="1897856"/>
            <a:chExt cx="3071634" cy="3071634"/>
          </a:xfrm>
        </p:grpSpPr>
        <p:sp>
          <p:nvSpPr>
            <p:cNvPr id="381" name="Google Shape;381;p9"/>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82" name="Google Shape;382;p9"/>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sp>
        <p:nvSpPr>
          <p:cNvPr id="383" name="Google Shape;383;p9"/>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384" name="Google Shape;384;p9"/>
          <p:cNvGrpSpPr/>
          <p:nvPr/>
        </p:nvGrpSpPr>
        <p:grpSpPr>
          <a:xfrm rot="1052635">
            <a:off x="7017236" y="2078906"/>
            <a:ext cx="1338434" cy="1227345"/>
            <a:chOff x="5655092" y="376887"/>
            <a:chExt cx="4490688" cy="4117968"/>
          </a:xfrm>
        </p:grpSpPr>
        <p:sp>
          <p:nvSpPr>
            <p:cNvPr id="385" name="Google Shape;385;p9"/>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86" name="Google Shape;386;p9"/>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87" name="Google Shape;387;p9"/>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grpSp>
        <p:nvGrpSpPr>
          <p:cNvPr id="388" name="Google Shape;388;p9"/>
          <p:cNvGrpSpPr/>
          <p:nvPr/>
        </p:nvGrpSpPr>
        <p:grpSpPr>
          <a:xfrm rot="1151421">
            <a:off x="6155444" y="1329364"/>
            <a:ext cx="811322" cy="566443"/>
            <a:chOff x="5679779" y="1344421"/>
            <a:chExt cx="994669" cy="694451"/>
          </a:xfrm>
        </p:grpSpPr>
        <p:sp>
          <p:nvSpPr>
            <p:cNvPr id="389" name="Google Shape;389;p9"/>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90" name="Google Shape;390;p9"/>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91" name="Google Shape;391;p9"/>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92" name="Google Shape;392;p9"/>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grpSp>
        <p:nvGrpSpPr>
          <p:cNvPr id="393" name="Google Shape;393;p9"/>
          <p:cNvGrpSpPr/>
          <p:nvPr/>
        </p:nvGrpSpPr>
        <p:grpSpPr>
          <a:xfrm rot="2779377">
            <a:off x="6882919" y="1481878"/>
            <a:ext cx="612565" cy="807484"/>
            <a:chOff x="5733204" y="4148522"/>
            <a:chExt cx="1306402" cy="1722100"/>
          </a:xfrm>
        </p:grpSpPr>
        <p:grpSp>
          <p:nvGrpSpPr>
            <p:cNvPr id="394" name="Google Shape;394;p9"/>
            <p:cNvGrpSpPr/>
            <p:nvPr/>
          </p:nvGrpSpPr>
          <p:grpSpPr>
            <a:xfrm>
              <a:off x="5733204" y="4148522"/>
              <a:ext cx="1306402" cy="1722100"/>
              <a:chOff x="2445111" y="599435"/>
              <a:chExt cx="5312311" cy="7002691"/>
            </a:xfrm>
          </p:grpSpPr>
          <p:sp>
            <p:nvSpPr>
              <p:cNvPr id="395" name="Google Shape;395;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96" name="Google Shape;396;p9"/>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397" name="Google Shape;397;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grpSp>
          <p:nvGrpSpPr>
            <p:cNvPr id="398" name="Google Shape;398;p9"/>
            <p:cNvGrpSpPr/>
            <p:nvPr/>
          </p:nvGrpSpPr>
          <p:grpSpPr>
            <a:xfrm>
              <a:off x="5960899" y="4970731"/>
              <a:ext cx="821311" cy="845919"/>
              <a:chOff x="954383" y="599435"/>
              <a:chExt cx="6803039" cy="7006874"/>
            </a:xfrm>
          </p:grpSpPr>
          <p:sp>
            <p:nvSpPr>
              <p:cNvPr id="399" name="Google Shape;399;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00" name="Google Shape;400;p9"/>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01" name="Google Shape;401;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grpSp>
      <p:grpSp>
        <p:nvGrpSpPr>
          <p:cNvPr id="402" name="Google Shape;402;p9"/>
          <p:cNvGrpSpPr/>
          <p:nvPr/>
        </p:nvGrpSpPr>
        <p:grpSpPr>
          <a:xfrm rot="-3294498">
            <a:off x="4593929" y="2076986"/>
            <a:ext cx="889290" cy="318443"/>
            <a:chOff x="2751274" y="4274125"/>
            <a:chExt cx="1502839" cy="538144"/>
          </a:xfrm>
        </p:grpSpPr>
        <p:sp>
          <p:nvSpPr>
            <p:cNvPr id="403" name="Google Shape;403;p9"/>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04" name="Google Shape;404;p9"/>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05" name="Google Shape;405;p9"/>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06" name="Google Shape;406;p9"/>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grpSp>
        <p:nvGrpSpPr>
          <p:cNvPr id="407" name="Google Shape;407;p9"/>
          <p:cNvGrpSpPr/>
          <p:nvPr/>
        </p:nvGrpSpPr>
        <p:grpSpPr>
          <a:xfrm rot="-983725">
            <a:off x="5299953" y="1440426"/>
            <a:ext cx="822437" cy="417980"/>
            <a:chOff x="1786971" y="4942919"/>
            <a:chExt cx="2041538" cy="1037553"/>
          </a:xfrm>
        </p:grpSpPr>
        <p:sp>
          <p:nvSpPr>
            <p:cNvPr id="408" name="Google Shape;408;p9"/>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9" name="Google Shape;409;p9"/>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0" name="Google Shape;410;p9"/>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411" name="Google Shape;411;p9"/>
            <p:cNvGrpSpPr/>
            <p:nvPr/>
          </p:nvGrpSpPr>
          <p:grpSpPr>
            <a:xfrm>
              <a:off x="2260924" y="5043805"/>
              <a:ext cx="1107473" cy="187751"/>
              <a:chOff x="7962899" y="2433000"/>
              <a:chExt cx="2294160" cy="371747"/>
            </a:xfrm>
          </p:grpSpPr>
          <p:grpSp>
            <p:nvGrpSpPr>
              <p:cNvPr id="412" name="Google Shape;412;p9"/>
              <p:cNvGrpSpPr/>
              <p:nvPr/>
            </p:nvGrpSpPr>
            <p:grpSpPr>
              <a:xfrm>
                <a:off x="7962899" y="2433000"/>
                <a:ext cx="344267" cy="371747"/>
                <a:chOff x="6383215" y="2833551"/>
                <a:chExt cx="240196" cy="371747"/>
              </a:xfrm>
            </p:grpSpPr>
            <p:sp>
              <p:nvSpPr>
                <p:cNvPr id="413" name="Google Shape;413;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4" name="Google Shape;414;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5" name="Google Shape;415;p9"/>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416" name="Google Shape;416;p9"/>
              <p:cNvGrpSpPr/>
              <p:nvPr/>
            </p:nvGrpSpPr>
            <p:grpSpPr>
              <a:xfrm>
                <a:off x="8933083" y="2433000"/>
                <a:ext cx="344267" cy="371747"/>
                <a:chOff x="6383215" y="2833551"/>
                <a:chExt cx="240196" cy="371747"/>
              </a:xfrm>
            </p:grpSpPr>
            <p:sp>
              <p:nvSpPr>
                <p:cNvPr id="417" name="Google Shape;417;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8" name="Google Shape;418;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9" name="Google Shape;419;p9"/>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420" name="Google Shape;420;p9"/>
              <p:cNvGrpSpPr/>
              <p:nvPr/>
            </p:nvGrpSpPr>
            <p:grpSpPr>
              <a:xfrm>
                <a:off x="9912792" y="2433000"/>
                <a:ext cx="344267" cy="371747"/>
                <a:chOff x="6383215" y="2833551"/>
                <a:chExt cx="240196" cy="371747"/>
              </a:xfrm>
            </p:grpSpPr>
            <p:sp>
              <p:nvSpPr>
                <p:cNvPr id="421" name="Google Shape;421;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2" name="Google Shape;422;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3" name="Google Shape;423;p9"/>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424" name="Google Shape;424;p9"/>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5" name="Google Shape;425;p9"/>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6" name="Google Shape;426;p9"/>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7" name="Google Shape;427;p9"/>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428" name="Google Shape;428;p9"/>
            <p:cNvGrpSpPr/>
            <p:nvPr/>
          </p:nvGrpSpPr>
          <p:grpSpPr>
            <a:xfrm>
              <a:off x="1962670" y="5271362"/>
              <a:ext cx="302363" cy="682663"/>
              <a:chOff x="7384246" y="2899703"/>
              <a:chExt cx="626352" cy="1351672"/>
            </a:xfrm>
          </p:grpSpPr>
          <p:sp>
            <p:nvSpPr>
              <p:cNvPr id="429" name="Google Shape;429;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0" name="Google Shape;430;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1" name="Google Shape;431;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2" name="Google Shape;432;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3" name="Google Shape;433;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4" name="Google Shape;434;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5" name="Google Shape;435;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6" name="Google Shape;436;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7" name="Google Shape;437;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8" name="Google Shape;438;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9" name="Google Shape;439;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440" name="Google Shape;440;p9"/>
            <p:cNvGrpSpPr/>
            <p:nvPr/>
          </p:nvGrpSpPr>
          <p:grpSpPr>
            <a:xfrm>
              <a:off x="2430707" y="5271362"/>
              <a:ext cx="302363" cy="682663"/>
              <a:chOff x="7384246" y="2899703"/>
              <a:chExt cx="626352" cy="1351672"/>
            </a:xfrm>
          </p:grpSpPr>
          <p:sp>
            <p:nvSpPr>
              <p:cNvPr id="441" name="Google Shape;441;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2" name="Google Shape;442;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3" name="Google Shape;443;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4" name="Google Shape;444;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5" name="Google Shape;445;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6" name="Google Shape;446;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7" name="Google Shape;447;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8" name="Google Shape;448;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9" name="Google Shape;449;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0" name="Google Shape;450;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1" name="Google Shape;451;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452" name="Google Shape;452;p9"/>
            <p:cNvGrpSpPr/>
            <p:nvPr/>
          </p:nvGrpSpPr>
          <p:grpSpPr>
            <a:xfrm>
              <a:off x="2898745" y="5271362"/>
              <a:ext cx="302363" cy="682663"/>
              <a:chOff x="7384246" y="2899703"/>
              <a:chExt cx="626352" cy="1351672"/>
            </a:xfrm>
          </p:grpSpPr>
          <p:sp>
            <p:nvSpPr>
              <p:cNvPr id="453" name="Google Shape;453;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4" name="Google Shape;454;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5" name="Google Shape;455;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6" name="Google Shape;456;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7" name="Google Shape;457;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8" name="Google Shape;458;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9" name="Google Shape;459;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0" name="Google Shape;460;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1" name="Google Shape;461;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2" name="Google Shape;462;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3" name="Google Shape;463;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464" name="Google Shape;464;p9"/>
            <p:cNvGrpSpPr/>
            <p:nvPr/>
          </p:nvGrpSpPr>
          <p:grpSpPr>
            <a:xfrm>
              <a:off x="3366783" y="5271362"/>
              <a:ext cx="302363" cy="682663"/>
              <a:chOff x="7384246" y="2899703"/>
              <a:chExt cx="626352" cy="1351672"/>
            </a:xfrm>
          </p:grpSpPr>
          <p:sp>
            <p:nvSpPr>
              <p:cNvPr id="465" name="Google Shape;465;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6" name="Google Shape;466;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7" name="Google Shape;467;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8" name="Google Shape;468;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9" name="Google Shape;469;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0" name="Google Shape;470;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1" name="Google Shape;471;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3" name="Google Shape;473;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4" name="Google Shape;474;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5" name="Google Shape;475;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pic>
          <p:nvPicPr>
            <p:cNvPr id="476" name="Google Shape;476;p9"/>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477" name="Google Shape;477;p9"/>
          <p:cNvGrpSpPr/>
          <p:nvPr/>
        </p:nvGrpSpPr>
        <p:grpSpPr>
          <a:xfrm>
            <a:off x="4658362" y="1417977"/>
            <a:ext cx="450484" cy="450484"/>
            <a:chOff x="4266660" y="45289"/>
            <a:chExt cx="768290" cy="768290"/>
          </a:xfrm>
        </p:grpSpPr>
        <p:sp>
          <p:nvSpPr>
            <p:cNvPr id="478" name="Google Shape;478;p9"/>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79" name="Google Shape;479;p9"/>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pic>
        <p:nvPicPr>
          <p:cNvPr id="480" name="Google Shape;480;p9"/>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481" name="Google Shape;481;p9"/>
          <p:cNvPicPr preferRelativeResize="0"/>
          <p:nvPr/>
        </p:nvPicPr>
        <p:blipFill rotWithShape="1">
          <a:blip r:embed="rId5">
            <a:alphaModFix/>
          </a:blip>
          <a:srcRect b="0" l="0" r="0" t="0"/>
          <a:stretch/>
        </p:blipFill>
        <p:spPr>
          <a:xfrm>
            <a:off x="-14514" y="14888"/>
            <a:ext cx="2307771" cy="473777"/>
          </a:xfrm>
          <a:prstGeom prst="rect">
            <a:avLst/>
          </a:prstGeom>
          <a:noFill/>
          <a:ln>
            <a:noFill/>
          </a:ln>
        </p:spPr>
      </p:pic>
      <p:pic>
        <p:nvPicPr>
          <p:cNvPr id="482" name="Google Shape;482;p9"/>
          <p:cNvPicPr preferRelativeResize="0"/>
          <p:nvPr/>
        </p:nvPicPr>
        <p:blipFill rotWithShape="1">
          <a:blip r:embed="rId6">
            <a:alphaModFix/>
          </a:blip>
          <a:srcRect b="0" l="0" r="0" t="0"/>
          <a:stretch/>
        </p:blipFill>
        <p:spPr>
          <a:xfrm>
            <a:off x="2100850" y="4253647"/>
            <a:ext cx="713797" cy="7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c843dd5340_0_5"/>
          <p:cNvSpPr txBox="1"/>
          <p:nvPr/>
        </p:nvSpPr>
        <p:spPr>
          <a:xfrm>
            <a:off x="1263600" y="766800"/>
            <a:ext cx="9817200" cy="8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fr-FR" sz="3600" u="none" cap="none" strike="noStrike">
                <a:solidFill>
                  <a:schemeClr val="dk2"/>
                </a:solidFill>
                <a:latin typeface="Arial"/>
                <a:ea typeface="Arial"/>
                <a:cs typeface="Arial"/>
                <a:sym typeface="Arial"/>
              </a:rPr>
              <a:t>Our human force is very little energy</a:t>
            </a:r>
            <a:endParaRPr b="1" i="0" sz="3600" u="none" cap="none" strike="noStrike">
              <a:solidFill>
                <a:schemeClr val="dk2"/>
              </a:solidFill>
              <a:latin typeface="Arial"/>
              <a:ea typeface="Arial"/>
              <a:cs typeface="Arial"/>
              <a:sym typeface="Arial"/>
            </a:endParaRPr>
          </a:p>
        </p:txBody>
      </p:sp>
      <p:pic>
        <p:nvPicPr>
          <p:cNvPr descr="World famous track cyclist Robert Förstemann battles a 700w toaster. Can he, with his 74cm legs, generate enough energy to create a golden-brown toast? Please like, share and comment! &#10;&#10;The challenge was set up to show how much energy we humans consume compared to what we can generate. This is a graduation project from the Stockholm Academy of Dramatic Arts filmed in Stockholm, Sweden.&#10;&#10;The finishing examples estimate how many Roberts that would be needed to power either a petrol car consuming 6,5l/100km for one hour, or a one-hour Boeing 737-800 flight.&#10;&#10;Producer and Director - Nathan Grossman&#10;Director of photography – Johan Hannu&#10;Original music - Fredrik Wictorsson&#10;Mechatronic engineers – Jitin Thomas and Satyajit Bagchi" id="615" name="Google Shape;615;gc843dd5340_0_5" title="Olympic Cyclist Vs. Toaster: Can He Power It?">
            <a:hlinkClick r:id="rId3"/>
          </p:cNvPr>
          <p:cNvPicPr preferRelativeResize="0"/>
          <p:nvPr/>
        </p:nvPicPr>
        <p:blipFill rotWithShape="1">
          <a:blip r:embed="rId4">
            <a:alphaModFix/>
          </a:blip>
          <a:srcRect b="0" l="0" r="0" t="0"/>
          <a:stretch/>
        </p:blipFill>
        <p:spPr>
          <a:xfrm>
            <a:off x="2698213" y="1699616"/>
            <a:ext cx="6795575" cy="5096675"/>
          </a:xfrm>
          <a:prstGeom prst="rect">
            <a:avLst/>
          </a:prstGeom>
          <a:noFill/>
          <a:ln>
            <a:noFill/>
          </a:ln>
        </p:spPr>
      </p:pic>
      <p:pic>
        <p:nvPicPr>
          <p:cNvPr id="616" name="Google Shape;616;gc843dd5340_0_5"/>
          <p:cNvPicPr preferRelativeResize="0"/>
          <p:nvPr/>
        </p:nvPicPr>
        <p:blipFill rotWithShape="1">
          <a:blip r:embed="rId5">
            <a:alphaModFix/>
          </a:blip>
          <a:srcRect b="0" l="0" r="0" t="0"/>
          <a:stretch/>
        </p:blipFill>
        <p:spPr>
          <a:xfrm>
            <a:off x="11001375" y="5629275"/>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623" name="Google Shape;623;p11"/>
          <p:cNvSpPr txBox="1"/>
          <p:nvPr/>
        </p:nvSpPr>
        <p:spPr>
          <a:xfrm>
            <a:off x="6553196" y="5198169"/>
            <a:ext cx="47274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E97"/>
              </a:buClr>
              <a:buSzPts val="2000"/>
              <a:buFont typeface="Arial"/>
              <a:buNone/>
            </a:pPr>
            <a:r>
              <a:rPr b="1" i="0" lang="fr-FR" sz="2800" u="none" cap="none" strike="noStrike">
                <a:solidFill>
                  <a:srgbClr val="1C82B8"/>
                </a:solidFill>
                <a:latin typeface="Arial"/>
                <a:ea typeface="Arial"/>
                <a:cs typeface="Arial"/>
                <a:sym typeface="Arial"/>
              </a:rPr>
              <a:t>Baking a cake in an electric oven (1 kWh)</a:t>
            </a:r>
            <a:endParaRPr b="0" i="0" sz="1800" u="none" cap="none" strike="noStrike">
              <a:solidFill>
                <a:srgbClr val="1C82B8"/>
              </a:solidFill>
              <a:latin typeface="Arial"/>
              <a:ea typeface="Arial"/>
              <a:cs typeface="Arial"/>
              <a:sym typeface="Arial"/>
            </a:endParaRPr>
          </a:p>
        </p:txBody>
      </p:sp>
      <p:sp>
        <p:nvSpPr>
          <p:cNvPr id="624" name="Google Shape;624;p11"/>
          <p:cNvSpPr txBox="1"/>
          <p:nvPr/>
        </p:nvSpPr>
        <p:spPr>
          <a:xfrm>
            <a:off x="6199121" y="2997052"/>
            <a:ext cx="6435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9600" u="none" cap="none" strike="noStrike">
                <a:solidFill>
                  <a:srgbClr val="1C82B8"/>
                </a:solidFill>
                <a:latin typeface="Arial"/>
                <a:ea typeface="Arial"/>
                <a:cs typeface="Arial"/>
                <a:sym typeface="Arial"/>
              </a:rPr>
              <a:t>=</a:t>
            </a:r>
            <a:endParaRPr b="0" i="0" sz="4800" u="none" cap="none" strike="noStrike">
              <a:solidFill>
                <a:srgbClr val="1C82B8"/>
              </a:solidFill>
              <a:latin typeface="Arial"/>
              <a:ea typeface="Arial"/>
              <a:cs typeface="Arial"/>
              <a:sym typeface="Arial"/>
            </a:endParaRPr>
          </a:p>
        </p:txBody>
      </p:sp>
      <p:pic>
        <p:nvPicPr>
          <p:cNvPr id="625" name="Google Shape;625;p11"/>
          <p:cNvPicPr preferRelativeResize="0"/>
          <p:nvPr/>
        </p:nvPicPr>
        <p:blipFill rotWithShape="1">
          <a:blip r:embed="rId3">
            <a:alphaModFix/>
          </a:blip>
          <a:srcRect b="0" l="0" r="0" t="0"/>
          <a:stretch/>
        </p:blipFill>
        <p:spPr>
          <a:xfrm>
            <a:off x="7829300" y="2878225"/>
            <a:ext cx="2044800" cy="2031850"/>
          </a:xfrm>
          <a:prstGeom prst="rect">
            <a:avLst/>
          </a:prstGeom>
          <a:noFill/>
          <a:ln>
            <a:noFill/>
          </a:ln>
        </p:spPr>
      </p:pic>
      <p:pic>
        <p:nvPicPr>
          <p:cNvPr id="626" name="Google Shape;626;p11"/>
          <p:cNvPicPr preferRelativeResize="0"/>
          <p:nvPr/>
        </p:nvPicPr>
        <p:blipFill rotWithShape="1">
          <a:blip r:embed="rId4">
            <a:alphaModFix/>
          </a:blip>
          <a:srcRect b="70050" l="0" r="61259" t="0"/>
          <a:stretch/>
        </p:blipFill>
        <p:spPr>
          <a:xfrm>
            <a:off x="1149461" y="2647015"/>
            <a:ext cx="4720588" cy="1920717"/>
          </a:xfrm>
          <a:prstGeom prst="rect">
            <a:avLst/>
          </a:prstGeom>
          <a:noFill/>
          <a:ln>
            <a:noFill/>
          </a:ln>
        </p:spPr>
      </p:pic>
      <p:sp>
        <p:nvSpPr>
          <p:cNvPr id="627" name="Google Shape;627;p11"/>
          <p:cNvSpPr txBox="1"/>
          <p:nvPr/>
        </p:nvSpPr>
        <p:spPr>
          <a:xfrm>
            <a:off x="1149461" y="5065239"/>
            <a:ext cx="4524900" cy="608400"/>
          </a:xfrm>
          <a:prstGeom prst="rect">
            <a:avLst/>
          </a:prstGeom>
          <a:solidFill>
            <a:srgbClr val="1C82B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2700" u="none" cap="none" strike="noStrike">
                <a:solidFill>
                  <a:srgbClr val="FFFFFF"/>
                </a:solidFill>
                <a:latin typeface="Arial"/>
                <a:ea typeface="Arial"/>
                <a:cs typeface="Arial"/>
                <a:sym typeface="Arial"/>
              </a:rPr>
              <a:t>10 cyclists for one hour</a:t>
            </a:r>
            <a:endParaRPr b="0" i="0" sz="1900" u="none" cap="none" strike="noStrike">
              <a:solidFill>
                <a:srgbClr val="000000"/>
              </a:solidFill>
              <a:latin typeface="Arial"/>
              <a:ea typeface="Arial"/>
              <a:cs typeface="Arial"/>
              <a:sym typeface="Arial"/>
            </a:endParaRPr>
          </a:p>
        </p:txBody>
      </p:sp>
      <p:sp>
        <p:nvSpPr>
          <p:cNvPr id="628" name="Google Shape;628;p11"/>
          <p:cNvSpPr txBox="1"/>
          <p:nvPr/>
        </p:nvSpPr>
        <p:spPr>
          <a:xfrm>
            <a:off x="1890000" y="1263125"/>
            <a:ext cx="89532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fr-FR" sz="3000" u="none" cap="none" strike="noStrike">
                <a:solidFill>
                  <a:schemeClr val="dk2"/>
                </a:solidFill>
                <a:latin typeface="Arial"/>
                <a:ea typeface="Arial"/>
                <a:cs typeface="Arial"/>
                <a:sym typeface="Arial"/>
              </a:rPr>
              <a:t>Ten bicycle riders pedalling for one hour is equivalent to</a:t>
            </a:r>
            <a:endParaRPr b="0" i="0" sz="3000" u="none" cap="none" strike="noStrike">
              <a:solidFill>
                <a:schemeClr val="dk2"/>
              </a:solidFill>
              <a:latin typeface="Arial"/>
              <a:ea typeface="Arial"/>
              <a:cs typeface="Arial"/>
              <a:sym typeface="Arial"/>
            </a:endParaRPr>
          </a:p>
        </p:txBody>
      </p:sp>
      <p:pic>
        <p:nvPicPr>
          <p:cNvPr id="629" name="Google Shape;629;p11"/>
          <p:cNvPicPr preferRelativeResize="0"/>
          <p:nvPr/>
        </p:nvPicPr>
        <p:blipFill rotWithShape="1">
          <a:blip r:embed="rId5">
            <a:alphaModFix/>
          </a:blip>
          <a:srcRect b="0" l="0" r="0" t="0"/>
          <a:stretch/>
        </p:blipFill>
        <p:spPr>
          <a:xfrm>
            <a:off x="11083559" y="5780750"/>
            <a:ext cx="940741" cy="107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c4772aeaa7_2_0"/>
          <p:cNvSpPr txBox="1"/>
          <p:nvPr/>
        </p:nvSpPr>
        <p:spPr>
          <a:xfrm>
            <a:off x="788400" y="6335775"/>
            <a:ext cx="63609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Arial"/>
                <a:ea typeface="Arial"/>
                <a:cs typeface="Arial"/>
                <a:sym typeface="Arial"/>
              </a:rPr>
              <a:t>* Under average climate conditions in France - ** At 200 bar</a:t>
            </a:r>
            <a:endParaRPr b="0" i="0" sz="1050" u="none" cap="none" strike="noStrike">
              <a:solidFill>
                <a:srgbClr val="000000"/>
              </a:solidFill>
              <a:latin typeface="Arial"/>
              <a:ea typeface="Arial"/>
              <a:cs typeface="Arial"/>
              <a:sym typeface="Arial"/>
            </a:endParaRPr>
          </a:p>
        </p:txBody>
      </p:sp>
      <p:grpSp>
        <p:nvGrpSpPr>
          <p:cNvPr id="636" name="Google Shape;636;gc4772aeaa7_2_0"/>
          <p:cNvGrpSpPr/>
          <p:nvPr/>
        </p:nvGrpSpPr>
        <p:grpSpPr>
          <a:xfrm>
            <a:off x="57951" y="3116225"/>
            <a:ext cx="5971448" cy="3046065"/>
            <a:chOff x="57951" y="2673550"/>
            <a:chExt cx="5971448" cy="3046065"/>
          </a:xfrm>
        </p:grpSpPr>
        <p:sp>
          <p:nvSpPr>
            <p:cNvPr id="637" name="Google Shape;637;gc4772aeaa7_2_0"/>
            <p:cNvSpPr txBox="1"/>
            <p:nvPr/>
          </p:nvSpPr>
          <p:spPr>
            <a:xfrm>
              <a:off x="1736383" y="4517215"/>
              <a:ext cx="1440300" cy="925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rgbClr val="FFFFFF"/>
                  </a:solidFill>
                  <a:latin typeface="Arial"/>
                  <a:ea typeface="Arial"/>
                  <a:cs typeface="Arial"/>
                  <a:sym typeface="Arial"/>
                </a:rPr>
                <a:t>50m² of solar panels</a:t>
              </a:r>
              <a:r>
                <a:rPr b="0" i="0" lang="fr-FR" sz="1700" u="none" cap="none" strike="noStrike">
                  <a:solidFill>
                    <a:srgbClr val="2A6176"/>
                  </a:solidFill>
                  <a:latin typeface="Arial"/>
                  <a:ea typeface="Arial"/>
                  <a:cs typeface="Arial"/>
                  <a:sym typeface="Arial"/>
                </a:rPr>
                <a:t> </a:t>
              </a:r>
              <a:r>
                <a:rPr b="0" i="0" lang="fr-FR" sz="1700" u="none" cap="none" strike="noStrike">
                  <a:solidFill>
                    <a:schemeClr val="lt1"/>
                  </a:solidFill>
                  <a:latin typeface="Arial"/>
                  <a:ea typeface="Arial"/>
                  <a:cs typeface="Arial"/>
                  <a:sym typeface="Arial"/>
                </a:rPr>
                <a:t>*</a:t>
              </a:r>
              <a:endParaRPr b="0" i="0" sz="1700" u="none" cap="none" strike="noStrike">
                <a:solidFill>
                  <a:schemeClr val="lt1"/>
                </a:solidFill>
                <a:latin typeface="Arial"/>
                <a:ea typeface="Arial"/>
                <a:cs typeface="Arial"/>
                <a:sym typeface="Arial"/>
              </a:endParaRPr>
            </a:p>
          </p:txBody>
        </p:sp>
        <p:sp>
          <p:nvSpPr>
            <p:cNvPr id="638" name="Google Shape;638;gc4772aeaa7_2_0"/>
            <p:cNvSpPr txBox="1"/>
            <p:nvPr/>
          </p:nvSpPr>
          <p:spPr>
            <a:xfrm>
              <a:off x="3306895" y="4517215"/>
              <a:ext cx="1368300" cy="12024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600" u="none" cap="none" strike="noStrike">
                  <a:solidFill>
                    <a:srgbClr val="FFFFFF"/>
                  </a:solidFill>
                  <a:latin typeface="Arial"/>
                  <a:ea typeface="Arial"/>
                  <a:cs typeface="Arial"/>
                  <a:sym typeface="Arial"/>
                </a:rPr>
                <a:t>A wind turbine 5m in diameter</a:t>
              </a:r>
              <a:r>
                <a:rPr b="0" i="0" lang="fr-FR" sz="1600" u="none" cap="none" strike="noStrike">
                  <a:solidFill>
                    <a:srgbClr val="2A6176"/>
                  </a:solidFill>
                  <a:latin typeface="Arial"/>
                  <a:ea typeface="Arial"/>
                  <a:cs typeface="Arial"/>
                  <a:sym typeface="Arial"/>
                </a:rPr>
                <a:t> </a:t>
              </a:r>
              <a:r>
                <a:rPr b="0" i="0" lang="fr-FR" sz="1600" u="none" cap="none" strike="noStrike">
                  <a:solidFill>
                    <a:schemeClr val="lt1"/>
                  </a:solidFill>
                  <a:latin typeface="Arial"/>
                  <a:ea typeface="Arial"/>
                  <a:cs typeface="Arial"/>
                  <a:sym typeface="Arial"/>
                </a:rPr>
                <a:t>*</a:t>
              </a:r>
              <a:endParaRPr b="0" i="0" sz="1600" u="none" cap="none" strike="noStrike">
                <a:solidFill>
                  <a:schemeClr val="lt1"/>
                </a:solidFill>
                <a:latin typeface="Arial"/>
                <a:ea typeface="Arial"/>
                <a:cs typeface="Arial"/>
                <a:sym typeface="Arial"/>
              </a:endParaRPr>
            </a:p>
          </p:txBody>
        </p:sp>
        <p:sp>
          <p:nvSpPr>
            <p:cNvPr id="639" name="Google Shape;639;gc4772aeaa7_2_0"/>
            <p:cNvSpPr txBox="1"/>
            <p:nvPr/>
          </p:nvSpPr>
          <p:spPr>
            <a:xfrm>
              <a:off x="309887" y="4517215"/>
              <a:ext cx="1296000" cy="6486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rgbClr val="FFFFFF"/>
                  </a:solidFill>
                  <a:latin typeface="Arial"/>
                  <a:ea typeface="Arial"/>
                  <a:cs typeface="Arial"/>
                  <a:sym typeface="Arial"/>
                </a:rPr>
                <a:t>8 000 L of water</a:t>
              </a:r>
              <a:r>
                <a:rPr b="0" i="0" lang="fr-FR" sz="1500" u="none" cap="none" strike="noStrike">
                  <a:solidFill>
                    <a:srgbClr val="2A6176"/>
                  </a:solidFill>
                  <a:latin typeface="Arial"/>
                  <a:ea typeface="Arial"/>
                  <a:cs typeface="Arial"/>
                  <a:sym typeface="Arial"/>
                </a:rPr>
                <a:t> </a:t>
              </a:r>
              <a:r>
                <a:rPr b="0" i="0" lang="fr-FR" sz="1500" u="none" cap="none" strike="noStrike">
                  <a:solidFill>
                    <a:schemeClr val="lt1"/>
                  </a:solidFill>
                  <a:latin typeface="Arial"/>
                  <a:ea typeface="Arial"/>
                  <a:cs typeface="Arial"/>
                  <a:sym typeface="Arial"/>
                </a:rPr>
                <a:t>*</a:t>
              </a:r>
              <a:endParaRPr b="0" i="0" sz="1500" u="none" cap="none" strike="noStrike">
                <a:solidFill>
                  <a:schemeClr val="lt1"/>
                </a:solidFill>
                <a:latin typeface="Arial"/>
                <a:ea typeface="Arial"/>
                <a:cs typeface="Arial"/>
                <a:sym typeface="Arial"/>
              </a:endParaRPr>
            </a:p>
          </p:txBody>
        </p:sp>
        <p:sp>
          <p:nvSpPr>
            <p:cNvPr id="640" name="Google Shape;640;gc4772aeaa7_2_0"/>
            <p:cNvSpPr txBox="1"/>
            <p:nvPr/>
          </p:nvSpPr>
          <p:spPr>
            <a:xfrm>
              <a:off x="4805399" y="4517215"/>
              <a:ext cx="1224000" cy="7929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Arial"/>
                  <a:ea typeface="Arial"/>
                  <a:cs typeface="Arial"/>
                  <a:sym typeface="Arial"/>
                </a:rPr>
                <a:t>One log of wood</a:t>
              </a:r>
              <a:endParaRPr b="0" i="0" sz="1400" u="none" cap="none" strike="noStrike">
                <a:solidFill>
                  <a:srgbClr val="000000"/>
                </a:solidFill>
                <a:latin typeface="Arial"/>
                <a:ea typeface="Arial"/>
                <a:cs typeface="Arial"/>
                <a:sym typeface="Arial"/>
              </a:endParaRPr>
            </a:p>
          </p:txBody>
        </p:sp>
        <p:pic>
          <p:nvPicPr>
            <p:cNvPr id="641" name="Google Shape;641;gc4772aeaa7_2_0"/>
            <p:cNvPicPr preferRelativeResize="0"/>
            <p:nvPr/>
          </p:nvPicPr>
          <p:blipFill rotWithShape="1">
            <a:blip r:embed="rId3">
              <a:alphaModFix/>
            </a:blip>
            <a:srcRect b="0" l="0" r="0" t="0"/>
            <a:stretch/>
          </p:blipFill>
          <p:spPr>
            <a:xfrm>
              <a:off x="1781441" y="2801168"/>
              <a:ext cx="1440000" cy="1440000"/>
            </a:xfrm>
            <a:prstGeom prst="rect">
              <a:avLst/>
            </a:prstGeom>
            <a:noFill/>
            <a:ln>
              <a:noFill/>
            </a:ln>
          </p:spPr>
        </p:pic>
        <p:pic>
          <p:nvPicPr>
            <p:cNvPr id="642" name="Google Shape;642;gc4772aeaa7_2_0"/>
            <p:cNvPicPr preferRelativeResize="0"/>
            <p:nvPr/>
          </p:nvPicPr>
          <p:blipFill rotWithShape="1">
            <a:blip r:embed="rId4">
              <a:alphaModFix/>
            </a:blip>
            <a:srcRect b="0" l="0" r="0" t="0"/>
            <a:stretch/>
          </p:blipFill>
          <p:spPr>
            <a:xfrm>
              <a:off x="3449725" y="2981176"/>
              <a:ext cx="1224000" cy="1224000"/>
            </a:xfrm>
            <a:prstGeom prst="rect">
              <a:avLst/>
            </a:prstGeom>
            <a:noFill/>
            <a:ln>
              <a:noFill/>
            </a:ln>
          </p:spPr>
        </p:pic>
        <p:pic>
          <p:nvPicPr>
            <p:cNvPr id="643" name="Google Shape;643;gc4772aeaa7_2_0"/>
            <p:cNvPicPr preferRelativeResize="0"/>
            <p:nvPr/>
          </p:nvPicPr>
          <p:blipFill rotWithShape="1">
            <a:blip r:embed="rId5">
              <a:alphaModFix/>
            </a:blip>
            <a:srcRect b="0" l="0" r="0" t="0"/>
            <a:stretch/>
          </p:blipFill>
          <p:spPr>
            <a:xfrm>
              <a:off x="57951" y="2673550"/>
              <a:ext cx="1678425" cy="1678425"/>
            </a:xfrm>
            <a:prstGeom prst="rect">
              <a:avLst/>
            </a:prstGeom>
            <a:noFill/>
            <a:ln>
              <a:noFill/>
            </a:ln>
          </p:spPr>
        </p:pic>
        <p:pic>
          <p:nvPicPr>
            <p:cNvPr id="644" name="Google Shape;644;gc4772aeaa7_2_0"/>
            <p:cNvPicPr preferRelativeResize="0"/>
            <p:nvPr/>
          </p:nvPicPr>
          <p:blipFill rotWithShape="1">
            <a:blip r:embed="rId6">
              <a:alphaModFix/>
            </a:blip>
            <a:srcRect b="0" l="0" r="0" t="0"/>
            <a:stretch/>
          </p:blipFill>
          <p:spPr>
            <a:xfrm>
              <a:off x="4955450" y="3337076"/>
              <a:ext cx="838175" cy="816924"/>
            </a:xfrm>
            <a:prstGeom prst="rect">
              <a:avLst/>
            </a:prstGeom>
            <a:noFill/>
            <a:ln>
              <a:noFill/>
            </a:ln>
          </p:spPr>
        </p:pic>
      </p:grpSp>
      <p:grpSp>
        <p:nvGrpSpPr>
          <p:cNvPr id="645" name="Google Shape;645;gc4772aeaa7_2_0"/>
          <p:cNvGrpSpPr/>
          <p:nvPr/>
        </p:nvGrpSpPr>
        <p:grpSpPr>
          <a:xfrm>
            <a:off x="6112737" y="3768825"/>
            <a:ext cx="4365308" cy="2586558"/>
            <a:chOff x="6108399" y="3351675"/>
            <a:chExt cx="4365308" cy="2586558"/>
          </a:xfrm>
        </p:grpSpPr>
        <p:sp>
          <p:nvSpPr>
            <p:cNvPr id="646" name="Google Shape;646;gc4772aeaa7_2_0"/>
            <p:cNvSpPr txBox="1"/>
            <p:nvPr/>
          </p:nvSpPr>
          <p:spPr>
            <a:xfrm>
              <a:off x="6108399" y="4517215"/>
              <a:ext cx="15708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Arial"/>
                  <a:ea typeface="Arial"/>
                  <a:cs typeface="Arial"/>
                  <a:sym typeface="Arial"/>
                </a:rPr>
                <a:t>One canister of gaz</a:t>
              </a:r>
              <a:r>
                <a:rPr b="0" i="0" lang="fr-FR" sz="1400" u="none" cap="none" strike="noStrike">
                  <a:solidFill>
                    <a:srgbClr val="2A6176"/>
                  </a:solidFill>
                  <a:latin typeface="Arial"/>
                  <a:ea typeface="Arial"/>
                  <a:cs typeface="Arial"/>
                  <a:sym typeface="Arial"/>
                </a:rPr>
                <a:t> </a:t>
              </a:r>
              <a:r>
                <a:rPr b="0"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647" name="Google Shape;647;gc4772aeaa7_2_0"/>
            <p:cNvSpPr txBox="1"/>
            <p:nvPr/>
          </p:nvSpPr>
          <p:spPr>
            <a:xfrm>
              <a:off x="7747662" y="4517214"/>
              <a:ext cx="14403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Arial"/>
                  <a:ea typeface="Arial"/>
                  <a:cs typeface="Arial"/>
                  <a:sym typeface="Arial"/>
                </a:rPr>
                <a:t>A small heap of coal</a:t>
              </a:r>
              <a:endParaRPr b="0" i="0" sz="1400" u="none" cap="none" strike="noStrike">
                <a:solidFill>
                  <a:srgbClr val="000000"/>
                </a:solidFill>
                <a:latin typeface="Arial"/>
                <a:ea typeface="Arial"/>
                <a:cs typeface="Arial"/>
                <a:sym typeface="Arial"/>
              </a:endParaRPr>
            </a:p>
          </p:txBody>
        </p:sp>
        <p:sp>
          <p:nvSpPr>
            <p:cNvPr id="648" name="Google Shape;648;gc4772aeaa7_2_0"/>
            <p:cNvSpPr txBox="1"/>
            <p:nvPr/>
          </p:nvSpPr>
          <p:spPr>
            <a:xfrm>
              <a:off x="9249707" y="4517215"/>
              <a:ext cx="12240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2000" u="none" cap="none" strike="noStrike">
                  <a:solidFill>
                    <a:srgbClr val="FFFFFF"/>
                  </a:solidFill>
                  <a:latin typeface="Arial"/>
                  <a:ea typeface="Arial"/>
                  <a:cs typeface="Arial"/>
                  <a:sym typeface="Arial"/>
                </a:rPr>
                <a:t>33cl of oil</a:t>
              </a:r>
              <a:endParaRPr b="0" i="0" sz="1600" u="none" cap="none" strike="noStrike">
                <a:solidFill>
                  <a:srgbClr val="000000"/>
                </a:solidFill>
                <a:latin typeface="Arial"/>
                <a:ea typeface="Arial"/>
                <a:cs typeface="Arial"/>
                <a:sym typeface="Arial"/>
              </a:endParaRPr>
            </a:p>
          </p:txBody>
        </p:sp>
        <p:sp>
          <p:nvSpPr>
            <p:cNvPr id="649" name="Google Shape;649;gc4772aeaa7_2_0"/>
            <p:cNvSpPr/>
            <p:nvPr/>
          </p:nvSpPr>
          <p:spPr>
            <a:xfrm>
              <a:off x="6155459" y="5596533"/>
              <a:ext cx="4314000" cy="341700"/>
            </a:xfrm>
            <a:prstGeom prst="rect">
              <a:avLst/>
            </a:prstGeom>
            <a:solidFill>
              <a:srgbClr val="1BA3A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fr-FR" sz="1800" u="none" cap="none" strike="noStrike">
                  <a:solidFill>
                    <a:srgbClr val="FFFFFF"/>
                  </a:solidFill>
                  <a:latin typeface="Arial"/>
                  <a:ea typeface="Arial"/>
                  <a:cs typeface="Arial"/>
                  <a:sym typeface="Arial"/>
                </a:rPr>
                <a:t>Fossil fuels</a:t>
              </a:r>
              <a:endParaRPr b="0" i="0" sz="1600" u="none" cap="none" strike="noStrike">
                <a:solidFill>
                  <a:srgbClr val="000000"/>
                </a:solidFill>
                <a:latin typeface="Arial"/>
                <a:ea typeface="Arial"/>
                <a:cs typeface="Arial"/>
                <a:sym typeface="Arial"/>
              </a:endParaRPr>
            </a:p>
          </p:txBody>
        </p:sp>
        <p:pic>
          <p:nvPicPr>
            <p:cNvPr id="650" name="Google Shape;650;gc4772aeaa7_2_0"/>
            <p:cNvPicPr preferRelativeResize="0"/>
            <p:nvPr/>
          </p:nvPicPr>
          <p:blipFill rotWithShape="1">
            <a:blip r:embed="rId7">
              <a:alphaModFix/>
            </a:blip>
            <a:srcRect b="0" l="0" r="0" t="0"/>
            <a:stretch/>
          </p:blipFill>
          <p:spPr>
            <a:xfrm>
              <a:off x="9611162" y="3442625"/>
              <a:ext cx="528625" cy="528625"/>
            </a:xfrm>
            <a:prstGeom prst="rect">
              <a:avLst/>
            </a:prstGeom>
            <a:noFill/>
            <a:ln>
              <a:noFill/>
            </a:ln>
          </p:spPr>
        </p:pic>
        <p:pic>
          <p:nvPicPr>
            <p:cNvPr id="651" name="Google Shape;651;gc4772aeaa7_2_0"/>
            <p:cNvPicPr preferRelativeResize="0"/>
            <p:nvPr/>
          </p:nvPicPr>
          <p:blipFill rotWithShape="1">
            <a:blip r:embed="rId8">
              <a:alphaModFix/>
            </a:blip>
            <a:srcRect b="0" l="0" r="0" t="0"/>
            <a:stretch/>
          </p:blipFill>
          <p:spPr>
            <a:xfrm>
              <a:off x="6536187" y="3351675"/>
              <a:ext cx="735613" cy="735613"/>
            </a:xfrm>
            <a:prstGeom prst="rect">
              <a:avLst/>
            </a:prstGeom>
            <a:noFill/>
            <a:ln>
              <a:noFill/>
            </a:ln>
          </p:spPr>
        </p:pic>
        <p:pic>
          <p:nvPicPr>
            <p:cNvPr id="652" name="Google Shape;652;gc4772aeaa7_2_0"/>
            <p:cNvPicPr preferRelativeResize="0"/>
            <p:nvPr/>
          </p:nvPicPr>
          <p:blipFill rotWithShape="1">
            <a:blip r:embed="rId9">
              <a:alphaModFix/>
            </a:blip>
            <a:srcRect b="0" l="0" r="0" t="0"/>
            <a:stretch/>
          </p:blipFill>
          <p:spPr>
            <a:xfrm>
              <a:off x="8109337" y="3430950"/>
              <a:ext cx="627025" cy="627025"/>
            </a:xfrm>
            <a:prstGeom prst="rect">
              <a:avLst/>
            </a:prstGeom>
            <a:noFill/>
            <a:ln>
              <a:noFill/>
            </a:ln>
          </p:spPr>
        </p:pic>
      </p:grpSp>
      <p:pic>
        <p:nvPicPr>
          <p:cNvPr id="653" name="Google Shape;653;gc4772aeaa7_2_0"/>
          <p:cNvPicPr preferRelativeResize="0"/>
          <p:nvPr/>
        </p:nvPicPr>
        <p:blipFill rotWithShape="1">
          <a:blip r:embed="rId10">
            <a:alphaModFix/>
          </a:blip>
          <a:srcRect b="0" l="0" r="0" t="0"/>
          <a:stretch/>
        </p:blipFill>
        <p:spPr>
          <a:xfrm>
            <a:off x="8464075" y="1030150"/>
            <a:ext cx="1676020" cy="1679200"/>
          </a:xfrm>
          <a:prstGeom prst="rect">
            <a:avLst/>
          </a:prstGeom>
          <a:noFill/>
          <a:ln>
            <a:noFill/>
          </a:ln>
        </p:spPr>
      </p:pic>
      <p:pic>
        <p:nvPicPr>
          <p:cNvPr id="654" name="Google Shape;654;gc4772aeaa7_2_0"/>
          <p:cNvPicPr preferRelativeResize="0"/>
          <p:nvPr/>
        </p:nvPicPr>
        <p:blipFill rotWithShape="1">
          <a:blip r:embed="rId11">
            <a:alphaModFix/>
          </a:blip>
          <a:srcRect b="70050" l="0" r="61258" t="0"/>
          <a:stretch/>
        </p:blipFill>
        <p:spPr>
          <a:xfrm>
            <a:off x="4908103" y="1562464"/>
            <a:ext cx="2565720" cy="988969"/>
          </a:xfrm>
          <a:prstGeom prst="rect">
            <a:avLst/>
          </a:prstGeom>
          <a:noFill/>
          <a:ln>
            <a:noFill/>
          </a:ln>
        </p:spPr>
      </p:pic>
      <p:grpSp>
        <p:nvGrpSpPr>
          <p:cNvPr id="655" name="Google Shape;655;gc4772aeaa7_2_0"/>
          <p:cNvGrpSpPr/>
          <p:nvPr/>
        </p:nvGrpSpPr>
        <p:grpSpPr>
          <a:xfrm>
            <a:off x="11221739" y="3989670"/>
            <a:ext cx="250020" cy="261576"/>
            <a:chOff x="10438351" y="268692"/>
            <a:chExt cx="1080000" cy="1080000"/>
          </a:xfrm>
        </p:grpSpPr>
        <p:sp>
          <p:nvSpPr>
            <p:cNvPr id="656" name="Google Shape;656;gc4772aeaa7_2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7" name="Google Shape;657;gc4772aeaa7_2_0"/>
            <p:cNvPicPr preferRelativeResize="0"/>
            <p:nvPr/>
          </p:nvPicPr>
          <p:blipFill rotWithShape="1">
            <a:blip r:embed="rId12">
              <a:alphaModFix/>
            </a:blip>
            <a:srcRect b="0" l="0" r="0" t="0"/>
            <a:stretch/>
          </p:blipFill>
          <p:spPr>
            <a:xfrm>
              <a:off x="10564386" y="431282"/>
              <a:ext cx="850879" cy="850880"/>
            </a:xfrm>
            <a:prstGeom prst="rect">
              <a:avLst/>
            </a:prstGeom>
            <a:noFill/>
            <a:ln>
              <a:noFill/>
            </a:ln>
          </p:spPr>
        </p:pic>
      </p:grpSp>
      <p:sp>
        <p:nvSpPr>
          <p:cNvPr id="658" name="Google Shape;658;gc4772aeaa7_2_0"/>
          <p:cNvSpPr txBox="1"/>
          <p:nvPr/>
        </p:nvSpPr>
        <p:spPr>
          <a:xfrm>
            <a:off x="10604194" y="4974415"/>
            <a:ext cx="1440300" cy="1066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Arial"/>
              <a:buNone/>
            </a:pPr>
            <a:r>
              <a:rPr b="1" i="0" lang="fr-FR" sz="1900" u="none" cap="none" strike="noStrike">
                <a:solidFill>
                  <a:srgbClr val="FFFFFF"/>
                </a:solidFill>
                <a:latin typeface="Arial"/>
                <a:ea typeface="Arial"/>
                <a:cs typeface="Arial"/>
                <a:sym typeface="Arial"/>
              </a:rPr>
              <a:t>A pinch of uranium</a:t>
            </a:r>
            <a:endParaRPr b="0" i="0" sz="1500" u="none" cap="none" strike="noStrike">
              <a:solidFill>
                <a:srgbClr val="000000"/>
              </a:solidFill>
              <a:latin typeface="Arial"/>
              <a:ea typeface="Arial"/>
              <a:cs typeface="Arial"/>
              <a:sym typeface="Arial"/>
            </a:endParaRPr>
          </a:p>
        </p:txBody>
      </p:sp>
      <p:sp>
        <p:nvSpPr>
          <p:cNvPr id="659" name="Google Shape;659;gc4772aeaa7_2_0"/>
          <p:cNvSpPr txBox="1"/>
          <p:nvPr/>
        </p:nvSpPr>
        <p:spPr>
          <a:xfrm>
            <a:off x="1216677" y="1030150"/>
            <a:ext cx="72474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fr-FR" sz="3600" u="none" cap="none" strike="noStrike">
                <a:solidFill>
                  <a:srgbClr val="666666"/>
                </a:solidFill>
                <a:latin typeface="Arial"/>
                <a:ea typeface="Arial"/>
                <a:cs typeface="Arial"/>
                <a:sym typeface="Arial"/>
              </a:rPr>
              <a:t>To bake a cake in one hour, we need ten bicycle riders                                   or </a:t>
            </a:r>
            <a:endParaRPr b="0" i="0" sz="3600" u="none" cap="none" strike="noStrike">
              <a:solidFill>
                <a:srgbClr val="666666"/>
              </a:solidFill>
              <a:latin typeface="Arial"/>
              <a:ea typeface="Arial"/>
              <a:cs typeface="Arial"/>
              <a:sym typeface="Arial"/>
            </a:endParaRPr>
          </a:p>
        </p:txBody>
      </p:sp>
      <p:pic>
        <p:nvPicPr>
          <p:cNvPr id="660" name="Google Shape;660;gc4772aeaa7_2_0"/>
          <p:cNvPicPr preferRelativeResize="0"/>
          <p:nvPr/>
        </p:nvPicPr>
        <p:blipFill rotWithShape="1">
          <a:blip r:embed="rId13">
            <a:alphaModFix/>
          </a:blip>
          <a:srcRect b="0" l="0" r="0" t="0"/>
          <a:stretch/>
        </p:blipFill>
        <p:spPr>
          <a:xfrm>
            <a:off x="11386875" y="6051125"/>
            <a:ext cx="805136" cy="830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3"/>
          <p:cNvSpPr txBox="1"/>
          <p:nvPr/>
        </p:nvSpPr>
        <p:spPr>
          <a:xfrm>
            <a:off x="6214470" y="3144493"/>
            <a:ext cx="4377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67" name="Google Shape;667;p13"/>
          <p:cNvSpPr/>
          <p:nvPr/>
        </p:nvSpPr>
        <p:spPr>
          <a:xfrm>
            <a:off x="6264339" y="5042288"/>
            <a:ext cx="1831800" cy="47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8" name="Google Shape;668;p13"/>
          <p:cNvSpPr txBox="1"/>
          <p:nvPr/>
        </p:nvSpPr>
        <p:spPr>
          <a:xfrm>
            <a:off x="6076639" y="5279411"/>
            <a:ext cx="488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669" name="Google Shape;669;p13"/>
          <p:cNvPicPr preferRelativeResize="0"/>
          <p:nvPr/>
        </p:nvPicPr>
        <p:blipFill rotWithShape="1">
          <a:blip r:embed="rId3">
            <a:alphaModFix/>
          </a:blip>
          <a:srcRect b="70050" l="0" r="61259" t="0"/>
          <a:stretch/>
        </p:blipFill>
        <p:spPr>
          <a:xfrm>
            <a:off x="2999656" y="2708921"/>
            <a:ext cx="2565720" cy="988969"/>
          </a:xfrm>
          <a:prstGeom prst="rect">
            <a:avLst/>
          </a:prstGeom>
          <a:noFill/>
          <a:ln>
            <a:noFill/>
          </a:ln>
        </p:spPr>
      </p:pic>
      <p:sp>
        <p:nvSpPr>
          <p:cNvPr id="670" name="Google Shape;670;p13"/>
          <p:cNvSpPr txBox="1"/>
          <p:nvPr/>
        </p:nvSpPr>
        <p:spPr>
          <a:xfrm>
            <a:off x="2038465" y="5964118"/>
            <a:ext cx="4317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Arial"/>
                <a:ea typeface="Arial"/>
                <a:cs typeface="Arial"/>
                <a:sym typeface="Arial"/>
              </a:rPr>
              <a:t>Mains electricity</a:t>
            </a:r>
            <a:endParaRPr b="0" i="0" sz="1400" u="none" cap="none" strike="noStrike">
              <a:solidFill>
                <a:srgbClr val="000000"/>
              </a:solidFill>
              <a:latin typeface="Arial"/>
              <a:ea typeface="Arial"/>
              <a:cs typeface="Arial"/>
              <a:sym typeface="Arial"/>
            </a:endParaRPr>
          </a:p>
        </p:txBody>
      </p:sp>
      <p:pic>
        <p:nvPicPr>
          <p:cNvPr descr="plug.png" id="671" name="Google Shape;671;p13"/>
          <p:cNvPicPr preferRelativeResize="0"/>
          <p:nvPr/>
        </p:nvPicPr>
        <p:blipFill rotWithShape="1">
          <a:blip r:embed="rId4">
            <a:alphaModFix/>
          </a:blip>
          <a:srcRect b="0" l="0" r="0" t="0"/>
          <a:stretch/>
        </p:blipFill>
        <p:spPr>
          <a:xfrm rot="1834807">
            <a:off x="3209458" y="4681636"/>
            <a:ext cx="1648996" cy="1841757"/>
          </a:xfrm>
          <a:prstGeom prst="rect">
            <a:avLst/>
          </a:prstGeom>
          <a:noFill/>
          <a:ln>
            <a:noFill/>
          </a:ln>
        </p:spPr>
      </p:pic>
      <p:sp>
        <p:nvSpPr>
          <p:cNvPr id="672" name="Google Shape;672;p13"/>
          <p:cNvSpPr txBox="1"/>
          <p:nvPr/>
        </p:nvSpPr>
        <p:spPr>
          <a:xfrm>
            <a:off x="2999656" y="4089649"/>
            <a:ext cx="2448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Arial"/>
                <a:ea typeface="Arial"/>
                <a:cs typeface="Arial"/>
                <a:sym typeface="Arial"/>
              </a:rPr>
              <a:t>10 cyclistes</a:t>
            </a:r>
            <a:endParaRPr b="0" i="0" sz="1400" u="none" cap="none" strike="noStrike">
              <a:solidFill>
                <a:srgbClr val="000000"/>
              </a:solidFill>
              <a:latin typeface="Arial"/>
              <a:ea typeface="Arial"/>
              <a:cs typeface="Arial"/>
              <a:sym typeface="Arial"/>
            </a:endParaRPr>
          </a:p>
        </p:txBody>
      </p:sp>
      <p:pic>
        <p:nvPicPr>
          <p:cNvPr descr="money.png" id="673" name="Google Shape;673;p13"/>
          <p:cNvPicPr preferRelativeResize="0"/>
          <p:nvPr/>
        </p:nvPicPr>
        <p:blipFill rotWithShape="1">
          <a:blip r:embed="rId5">
            <a:alphaModFix/>
          </a:blip>
          <a:srcRect b="0" l="0" r="0" t="0"/>
          <a:stretch/>
        </p:blipFill>
        <p:spPr>
          <a:xfrm>
            <a:off x="7112496" y="3009528"/>
            <a:ext cx="1291830" cy="1288702"/>
          </a:xfrm>
          <a:prstGeom prst="rect">
            <a:avLst/>
          </a:prstGeom>
          <a:noFill/>
          <a:ln>
            <a:noFill/>
          </a:ln>
        </p:spPr>
      </p:pic>
      <p:sp>
        <p:nvSpPr>
          <p:cNvPr id="674" name="Google Shape;674;p13"/>
          <p:cNvSpPr txBox="1"/>
          <p:nvPr/>
        </p:nvSpPr>
        <p:spPr>
          <a:xfrm>
            <a:off x="8366871" y="3089925"/>
            <a:ext cx="30672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Arial"/>
                <a:ea typeface="Arial"/>
                <a:cs typeface="Arial"/>
                <a:sym typeface="Arial"/>
              </a:rPr>
              <a:t>100 €</a:t>
            </a:r>
            <a:endParaRPr b="0" i="0" sz="1400" u="none" cap="none" strike="noStrike">
              <a:solidFill>
                <a:srgbClr val="000000"/>
              </a:solidFill>
              <a:latin typeface="Arial"/>
              <a:ea typeface="Arial"/>
              <a:cs typeface="Arial"/>
              <a:sym typeface="Arial"/>
            </a:endParaRPr>
          </a:p>
        </p:txBody>
      </p:sp>
      <p:sp>
        <p:nvSpPr>
          <p:cNvPr id="675" name="Google Shape;675;p13"/>
          <p:cNvSpPr txBox="1"/>
          <p:nvPr/>
        </p:nvSpPr>
        <p:spPr>
          <a:xfrm>
            <a:off x="8453031" y="5092999"/>
            <a:ext cx="29844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Arial"/>
                <a:ea typeface="Arial"/>
                <a:cs typeface="Arial"/>
                <a:sym typeface="Arial"/>
              </a:rPr>
              <a:t>0.10 €</a:t>
            </a:r>
            <a:endParaRPr b="0" i="0" sz="1400" u="none" cap="none" strike="noStrike">
              <a:solidFill>
                <a:srgbClr val="000000"/>
              </a:solidFill>
              <a:latin typeface="Arial"/>
              <a:ea typeface="Arial"/>
              <a:cs typeface="Arial"/>
              <a:sym typeface="Arial"/>
            </a:endParaRPr>
          </a:p>
        </p:txBody>
      </p:sp>
      <p:pic>
        <p:nvPicPr>
          <p:cNvPr id="676" name="Google Shape;676;p13"/>
          <p:cNvPicPr preferRelativeResize="0"/>
          <p:nvPr/>
        </p:nvPicPr>
        <p:blipFill rotWithShape="1">
          <a:blip r:embed="rId6">
            <a:alphaModFix/>
          </a:blip>
          <a:srcRect b="0" l="0" r="0" t="0"/>
          <a:stretch/>
        </p:blipFill>
        <p:spPr>
          <a:xfrm rot="-1847292">
            <a:off x="7429725" y="5130350"/>
            <a:ext cx="1066875" cy="1066875"/>
          </a:xfrm>
          <a:prstGeom prst="rect">
            <a:avLst/>
          </a:prstGeom>
          <a:noFill/>
          <a:ln>
            <a:noFill/>
          </a:ln>
        </p:spPr>
      </p:pic>
      <p:sp>
        <p:nvSpPr>
          <p:cNvPr id="677" name="Google Shape;677;p13"/>
          <p:cNvSpPr txBox="1"/>
          <p:nvPr/>
        </p:nvSpPr>
        <p:spPr>
          <a:xfrm>
            <a:off x="1285200" y="1034525"/>
            <a:ext cx="81756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fr-FR" sz="3600" u="none" cap="none" strike="noStrike">
                <a:solidFill>
                  <a:srgbClr val="666666"/>
                </a:solidFill>
                <a:latin typeface="Arial"/>
                <a:ea typeface="Arial"/>
                <a:cs typeface="Arial"/>
                <a:sym typeface="Arial"/>
              </a:rPr>
              <a:t>Ten bicycle riders pedalling for one hour is equivalent to</a:t>
            </a:r>
            <a:endParaRPr b="0" i="0" sz="3600" u="none" cap="none" strike="noStrike">
              <a:solidFill>
                <a:srgbClr val="666666"/>
              </a:solidFill>
              <a:latin typeface="Arial"/>
              <a:ea typeface="Arial"/>
              <a:cs typeface="Arial"/>
              <a:sym typeface="Arial"/>
            </a:endParaRPr>
          </a:p>
        </p:txBody>
      </p:sp>
      <p:pic>
        <p:nvPicPr>
          <p:cNvPr id="678" name="Google Shape;678;p13"/>
          <p:cNvPicPr preferRelativeResize="0"/>
          <p:nvPr/>
        </p:nvPicPr>
        <p:blipFill rotWithShape="1">
          <a:blip r:embed="rId7">
            <a:alphaModFix/>
          </a:blip>
          <a:srcRect b="0" l="0" r="0" t="0"/>
          <a:stretch/>
        </p:blipFill>
        <p:spPr>
          <a:xfrm>
            <a:off x="11007925" y="5643100"/>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cedf6fc14e_1_0"/>
          <p:cNvSpPr/>
          <p:nvPr/>
        </p:nvSpPr>
        <p:spPr>
          <a:xfrm>
            <a:off x="7764525" y="2146725"/>
            <a:ext cx="4175100" cy="39066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5" name="Google Shape;685;gcedf6fc14e_1_0"/>
          <p:cNvCxnSpPr/>
          <p:nvPr/>
        </p:nvCxnSpPr>
        <p:spPr>
          <a:xfrm>
            <a:off x="6108107" y="2201925"/>
            <a:ext cx="0" cy="3875700"/>
          </a:xfrm>
          <a:prstGeom prst="straightConnector1">
            <a:avLst/>
          </a:prstGeom>
          <a:noFill/>
          <a:ln cap="flat" cmpd="sng" w="9525">
            <a:solidFill>
              <a:schemeClr val="dk2"/>
            </a:solidFill>
            <a:prstDash val="dash"/>
            <a:round/>
            <a:headEnd len="sm" w="sm" type="none"/>
            <a:tailEnd len="sm" w="sm" type="none"/>
          </a:ln>
        </p:spPr>
      </p:cxnSp>
      <p:cxnSp>
        <p:nvCxnSpPr>
          <p:cNvPr id="686" name="Google Shape;686;gcedf6fc14e_1_0"/>
          <p:cNvCxnSpPr/>
          <p:nvPr/>
        </p:nvCxnSpPr>
        <p:spPr>
          <a:xfrm>
            <a:off x="1628951" y="2198713"/>
            <a:ext cx="0" cy="3888900"/>
          </a:xfrm>
          <a:prstGeom prst="straightConnector1">
            <a:avLst/>
          </a:prstGeom>
          <a:noFill/>
          <a:ln cap="flat" cmpd="sng" w="9525">
            <a:solidFill>
              <a:schemeClr val="dk2"/>
            </a:solidFill>
            <a:prstDash val="dash"/>
            <a:round/>
            <a:headEnd len="sm" w="sm" type="none"/>
            <a:tailEnd len="sm" w="sm" type="none"/>
          </a:ln>
        </p:spPr>
      </p:cxnSp>
      <p:cxnSp>
        <p:nvCxnSpPr>
          <p:cNvPr id="687" name="Google Shape;687;gcedf6fc14e_1_0"/>
          <p:cNvCxnSpPr/>
          <p:nvPr/>
        </p:nvCxnSpPr>
        <p:spPr>
          <a:xfrm>
            <a:off x="4104551" y="2195586"/>
            <a:ext cx="0" cy="3906600"/>
          </a:xfrm>
          <a:prstGeom prst="straightConnector1">
            <a:avLst/>
          </a:prstGeom>
          <a:noFill/>
          <a:ln cap="flat" cmpd="sng" w="9525">
            <a:solidFill>
              <a:schemeClr val="dk2"/>
            </a:solidFill>
            <a:prstDash val="dash"/>
            <a:round/>
            <a:headEnd len="sm" w="sm" type="none"/>
            <a:tailEnd len="sm" w="sm" type="none"/>
          </a:ln>
        </p:spPr>
      </p:cxnSp>
      <p:pic>
        <p:nvPicPr>
          <p:cNvPr id="688" name="Google Shape;688;gcedf6fc14e_1_0"/>
          <p:cNvPicPr preferRelativeResize="0"/>
          <p:nvPr/>
        </p:nvPicPr>
        <p:blipFill rotWithShape="1">
          <a:blip r:embed="rId3">
            <a:alphaModFix/>
          </a:blip>
          <a:srcRect b="0" l="0" r="0" t="0"/>
          <a:stretch/>
        </p:blipFill>
        <p:spPr>
          <a:xfrm>
            <a:off x="417189" y="2757707"/>
            <a:ext cx="1080000" cy="1080000"/>
          </a:xfrm>
          <a:prstGeom prst="rect">
            <a:avLst/>
          </a:prstGeom>
          <a:noFill/>
          <a:ln>
            <a:noFill/>
          </a:ln>
        </p:spPr>
      </p:pic>
      <p:grpSp>
        <p:nvGrpSpPr>
          <p:cNvPr id="689" name="Google Shape;689;gcedf6fc14e_1_0"/>
          <p:cNvGrpSpPr/>
          <p:nvPr/>
        </p:nvGrpSpPr>
        <p:grpSpPr>
          <a:xfrm>
            <a:off x="1726718" y="2757707"/>
            <a:ext cx="2283651" cy="1080000"/>
            <a:chOff x="1779649" y="3595907"/>
            <a:chExt cx="2283651" cy="1080000"/>
          </a:xfrm>
        </p:grpSpPr>
        <p:pic>
          <p:nvPicPr>
            <p:cNvPr id="690" name="Google Shape;690;gcedf6fc14e_1_0"/>
            <p:cNvPicPr preferRelativeResize="0"/>
            <p:nvPr/>
          </p:nvPicPr>
          <p:blipFill rotWithShape="1">
            <a:blip r:embed="rId4">
              <a:alphaModFix/>
            </a:blip>
            <a:srcRect b="0" l="0" r="0" t="0"/>
            <a:stretch/>
          </p:blipFill>
          <p:spPr>
            <a:xfrm>
              <a:off x="1779649" y="3595907"/>
              <a:ext cx="1080000" cy="1080000"/>
            </a:xfrm>
            <a:prstGeom prst="rect">
              <a:avLst/>
            </a:prstGeom>
            <a:noFill/>
            <a:ln>
              <a:noFill/>
            </a:ln>
          </p:spPr>
        </p:pic>
        <p:pic>
          <p:nvPicPr>
            <p:cNvPr id="691" name="Google Shape;691;gcedf6fc14e_1_0"/>
            <p:cNvPicPr preferRelativeResize="0"/>
            <p:nvPr/>
          </p:nvPicPr>
          <p:blipFill rotWithShape="1">
            <a:blip r:embed="rId5">
              <a:alphaModFix/>
            </a:blip>
            <a:srcRect b="0" l="0" r="0" t="0"/>
            <a:stretch/>
          </p:blipFill>
          <p:spPr>
            <a:xfrm>
              <a:off x="2983300" y="3595907"/>
              <a:ext cx="1080000" cy="1080000"/>
            </a:xfrm>
            <a:prstGeom prst="rect">
              <a:avLst/>
            </a:prstGeom>
            <a:noFill/>
            <a:ln>
              <a:noFill/>
            </a:ln>
          </p:spPr>
        </p:pic>
      </p:grpSp>
      <p:pic>
        <p:nvPicPr>
          <p:cNvPr id="692" name="Google Shape;692;gcedf6fc14e_1_0"/>
          <p:cNvPicPr preferRelativeResize="0"/>
          <p:nvPr/>
        </p:nvPicPr>
        <p:blipFill rotWithShape="1">
          <a:blip r:embed="rId6">
            <a:alphaModFix/>
          </a:blip>
          <a:srcRect b="0" l="0" r="0" t="0"/>
          <a:stretch/>
        </p:blipFill>
        <p:spPr>
          <a:xfrm>
            <a:off x="8073497" y="2757710"/>
            <a:ext cx="1080000" cy="1080000"/>
          </a:xfrm>
          <a:prstGeom prst="rect">
            <a:avLst/>
          </a:prstGeom>
          <a:noFill/>
          <a:ln>
            <a:noFill/>
          </a:ln>
        </p:spPr>
      </p:pic>
      <p:pic>
        <p:nvPicPr>
          <p:cNvPr id="693" name="Google Shape;693;gcedf6fc14e_1_0"/>
          <p:cNvPicPr preferRelativeResize="0"/>
          <p:nvPr/>
        </p:nvPicPr>
        <p:blipFill rotWithShape="1">
          <a:blip r:embed="rId7">
            <a:alphaModFix/>
          </a:blip>
          <a:srcRect b="0" l="0" r="0" t="0"/>
          <a:stretch/>
        </p:blipFill>
        <p:spPr>
          <a:xfrm>
            <a:off x="9270344" y="2757710"/>
            <a:ext cx="1080000" cy="1080000"/>
          </a:xfrm>
          <a:prstGeom prst="rect">
            <a:avLst/>
          </a:prstGeom>
          <a:noFill/>
          <a:ln>
            <a:noFill/>
          </a:ln>
        </p:spPr>
      </p:pic>
      <p:pic>
        <p:nvPicPr>
          <p:cNvPr id="694" name="Google Shape;694;gcedf6fc14e_1_0"/>
          <p:cNvPicPr preferRelativeResize="0"/>
          <p:nvPr/>
        </p:nvPicPr>
        <p:blipFill rotWithShape="1">
          <a:blip r:embed="rId8">
            <a:alphaModFix/>
          </a:blip>
          <a:srcRect b="0" l="0" r="0" t="0"/>
          <a:stretch/>
        </p:blipFill>
        <p:spPr>
          <a:xfrm>
            <a:off x="4530286" y="2757707"/>
            <a:ext cx="1080000" cy="1080000"/>
          </a:xfrm>
          <a:prstGeom prst="rect">
            <a:avLst/>
          </a:prstGeom>
          <a:noFill/>
          <a:ln>
            <a:noFill/>
          </a:ln>
        </p:spPr>
      </p:pic>
      <p:grpSp>
        <p:nvGrpSpPr>
          <p:cNvPr id="695" name="Google Shape;695;gcedf6fc14e_1_0"/>
          <p:cNvGrpSpPr/>
          <p:nvPr/>
        </p:nvGrpSpPr>
        <p:grpSpPr>
          <a:xfrm>
            <a:off x="6427013" y="2757707"/>
            <a:ext cx="1080000" cy="1080000"/>
            <a:chOff x="10438351" y="268692"/>
            <a:chExt cx="1080000" cy="1080000"/>
          </a:xfrm>
        </p:grpSpPr>
        <p:sp>
          <p:nvSpPr>
            <p:cNvPr id="696" name="Google Shape;696;gcedf6fc14e_1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97" name="Google Shape;697;gcedf6fc14e_1_0"/>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698" name="Google Shape;698;gcedf6fc14e_1_0"/>
          <p:cNvSpPr/>
          <p:nvPr/>
        </p:nvSpPr>
        <p:spPr>
          <a:xfrm>
            <a:off x="7902051" y="3897850"/>
            <a:ext cx="3816600" cy="3369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fr-FR" sz="1600" u="none" cap="none" strike="noStrike">
                <a:solidFill>
                  <a:schemeClr val="dk1"/>
                </a:solidFill>
                <a:latin typeface="Arial"/>
                <a:ea typeface="Arial"/>
                <a:cs typeface="Arial"/>
                <a:sym typeface="Arial"/>
              </a:rPr>
              <a:t>Fossil fuels</a:t>
            </a:r>
            <a:endParaRPr b="0" i="0" sz="1400" u="none" cap="none" strike="noStrike">
              <a:solidFill>
                <a:schemeClr val="dk1"/>
              </a:solidFill>
              <a:latin typeface="Arial"/>
              <a:ea typeface="Arial"/>
              <a:cs typeface="Arial"/>
              <a:sym typeface="Arial"/>
            </a:endParaRPr>
          </a:p>
        </p:txBody>
      </p:sp>
      <p:pic>
        <p:nvPicPr>
          <p:cNvPr id="699" name="Google Shape;699;gcedf6fc14e_1_0"/>
          <p:cNvPicPr preferRelativeResize="0"/>
          <p:nvPr/>
        </p:nvPicPr>
        <p:blipFill rotWithShape="1">
          <a:blip r:embed="rId10">
            <a:alphaModFix/>
          </a:blip>
          <a:srcRect b="0" l="0" r="0" t="0"/>
          <a:stretch/>
        </p:blipFill>
        <p:spPr>
          <a:xfrm>
            <a:off x="10467191" y="2757710"/>
            <a:ext cx="1080000" cy="1080000"/>
          </a:xfrm>
          <a:prstGeom prst="rect">
            <a:avLst/>
          </a:prstGeom>
          <a:noFill/>
          <a:ln>
            <a:noFill/>
          </a:ln>
        </p:spPr>
      </p:pic>
      <p:sp>
        <p:nvSpPr>
          <p:cNvPr id="700" name="Google Shape;700;gcedf6fc14e_1_0"/>
          <p:cNvSpPr txBox="1"/>
          <p:nvPr/>
        </p:nvSpPr>
        <p:spPr>
          <a:xfrm>
            <a:off x="1112951" y="1522623"/>
            <a:ext cx="59832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sng" cap="none" strike="noStrike">
                <a:solidFill>
                  <a:srgbClr val="1C82B8"/>
                </a:solidFill>
                <a:latin typeface="Arial"/>
                <a:ea typeface="Arial"/>
                <a:cs typeface="Arial"/>
                <a:sym typeface="Arial"/>
              </a:rPr>
              <a:t>Low-carbon source of energy</a:t>
            </a:r>
            <a:endParaRPr b="0" i="0" sz="2400" u="sng" cap="none" strike="noStrike">
              <a:solidFill>
                <a:srgbClr val="1C82B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82B8"/>
              </a:solidFill>
              <a:latin typeface="Arial"/>
              <a:ea typeface="Arial"/>
              <a:cs typeface="Arial"/>
              <a:sym typeface="Arial"/>
            </a:endParaRPr>
          </a:p>
        </p:txBody>
      </p:sp>
      <p:sp>
        <p:nvSpPr>
          <p:cNvPr id="701" name="Google Shape;701;gcedf6fc14e_1_0"/>
          <p:cNvSpPr txBox="1"/>
          <p:nvPr/>
        </p:nvSpPr>
        <p:spPr>
          <a:xfrm>
            <a:off x="7558251" y="1298034"/>
            <a:ext cx="4504200" cy="79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sng" cap="none" strike="noStrike">
                <a:solidFill>
                  <a:srgbClr val="1C82B8"/>
                </a:solidFill>
                <a:latin typeface="Arial"/>
                <a:ea typeface="Arial"/>
                <a:cs typeface="Arial"/>
                <a:sym typeface="Arial"/>
              </a:rPr>
              <a:t>High-carbon </a:t>
            </a:r>
            <a:endParaRPr b="0" i="0" sz="2400" u="sng" cap="none" strike="noStrike">
              <a:solidFill>
                <a:srgbClr val="1C82B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fr-FR" sz="2400" u="sng" cap="none" strike="noStrike">
                <a:solidFill>
                  <a:srgbClr val="1C82B8"/>
                </a:solidFill>
                <a:latin typeface="Arial"/>
                <a:ea typeface="Arial"/>
                <a:cs typeface="Arial"/>
                <a:sym typeface="Arial"/>
              </a:rPr>
              <a:t>source of energy</a:t>
            </a:r>
            <a:endParaRPr b="0" i="0" sz="1400" u="sng" cap="none" strike="noStrike">
              <a:solidFill>
                <a:srgbClr val="1C82B8"/>
              </a:solidFill>
              <a:latin typeface="Arial"/>
              <a:ea typeface="Arial"/>
              <a:cs typeface="Arial"/>
              <a:sym typeface="Arial"/>
            </a:endParaRPr>
          </a:p>
        </p:txBody>
      </p:sp>
      <p:sp>
        <p:nvSpPr>
          <p:cNvPr id="702" name="Google Shape;702;gcedf6fc14e_1_0"/>
          <p:cNvSpPr txBox="1"/>
          <p:nvPr/>
        </p:nvSpPr>
        <p:spPr>
          <a:xfrm>
            <a:off x="1304250" y="827725"/>
            <a:ext cx="9583500" cy="57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fr-FR" sz="3600" u="none" cap="none" strike="noStrike">
                <a:solidFill>
                  <a:schemeClr val="dk2"/>
                </a:solidFill>
                <a:latin typeface="Arial"/>
                <a:ea typeface="Arial"/>
                <a:cs typeface="Arial"/>
                <a:sym typeface="Arial"/>
              </a:rPr>
              <a:t>Sources of energy are not all alike</a:t>
            </a:r>
            <a:endParaRPr b="1" i="0" sz="3600" u="none" cap="none" strike="noStrike">
              <a:solidFill>
                <a:schemeClr val="dk2"/>
              </a:solidFill>
              <a:latin typeface="Arial"/>
              <a:ea typeface="Arial"/>
              <a:cs typeface="Arial"/>
              <a:sym typeface="Arial"/>
            </a:endParaRPr>
          </a:p>
        </p:txBody>
      </p:sp>
      <p:sp>
        <p:nvSpPr>
          <p:cNvPr id="703" name="Google Shape;703;gcedf6fc14e_1_0"/>
          <p:cNvSpPr txBox="1"/>
          <p:nvPr/>
        </p:nvSpPr>
        <p:spPr>
          <a:xfrm>
            <a:off x="6233589" y="2333047"/>
            <a:ext cx="14787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674EA7"/>
                </a:solidFill>
                <a:latin typeface="Arial"/>
                <a:ea typeface="Arial"/>
                <a:cs typeface="Arial"/>
                <a:sym typeface="Arial"/>
              </a:rPr>
              <a:t>Uranium</a:t>
            </a:r>
            <a:endParaRPr b="1" i="0" sz="1200" u="none" cap="none" strike="noStrike">
              <a:solidFill>
                <a:srgbClr val="674EA7"/>
              </a:solidFill>
              <a:latin typeface="Arial"/>
              <a:ea typeface="Arial"/>
              <a:cs typeface="Arial"/>
              <a:sym typeface="Arial"/>
            </a:endParaRPr>
          </a:p>
        </p:txBody>
      </p:sp>
      <p:sp>
        <p:nvSpPr>
          <p:cNvPr id="704" name="Google Shape;704;gcedf6fc14e_1_0"/>
          <p:cNvSpPr/>
          <p:nvPr/>
        </p:nvSpPr>
        <p:spPr>
          <a:xfrm>
            <a:off x="325251" y="3882100"/>
            <a:ext cx="72981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Little CO</a:t>
            </a:r>
            <a:r>
              <a:rPr b="1" baseline="-25000" i="0" lang="fr-FR" sz="2000" u="none" cap="none" strike="noStrike">
                <a:solidFill>
                  <a:schemeClr val="lt1"/>
                </a:solidFill>
                <a:latin typeface="Arial"/>
                <a:ea typeface="Arial"/>
                <a:cs typeface="Arial"/>
                <a:sym typeface="Arial"/>
              </a:rPr>
              <a:t>2</a:t>
            </a:r>
            <a:r>
              <a:rPr b="1" i="0" lang="fr-FR" sz="2000" u="none" cap="none" strike="noStrike">
                <a:solidFill>
                  <a:schemeClr val="lt1"/>
                </a:solidFill>
                <a:latin typeface="Arial"/>
                <a:ea typeface="Arial"/>
                <a:cs typeface="Arial"/>
                <a:sym typeface="Arial"/>
              </a:rPr>
              <a:t> emission</a:t>
            </a:r>
            <a:endParaRPr b="1" i="0" sz="2000" u="none" cap="none" strike="noStrike">
              <a:solidFill>
                <a:schemeClr val="lt1"/>
              </a:solidFill>
              <a:latin typeface="Arial"/>
              <a:ea typeface="Arial"/>
              <a:cs typeface="Arial"/>
              <a:sym typeface="Arial"/>
            </a:endParaRPr>
          </a:p>
        </p:txBody>
      </p:sp>
      <p:grpSp>
        <p:nvGrpSpPr>
          <p:cNvPr id="705" name="Google Shape;705;gcedf6fc14e_1_0"/>
          <p:cNvGrpSpPr/>
          <p:nvPr/>
        </p:nvGrpSpPr>
        <p:grpSpPr>
          <a:xfrm>
            <a:off x="6310613" y="4347365"/>
            <a:ext cx="1312800" cy="1544075"/>
            <a:chOff x="307075" y="5185565"/>
            <a:chExt cx="1312800" cy="1544075"/>
          </a:xfrm>
        </p:grpSpPr>
        <p:sp>
          <p:nvSpPr>
            <p:cNvPr id="706" name="Google Shape;706;gcedf6fc14e_1_0"/>
            <p:cNvSpPr/>
            <p:nvPr/>
          </p:nvSpPr>
          <p:spPr>
            <a:xfrm>
              <a:off x="307075" y="6150040"/>
              <a:ext cx="1312800" cy="579600"/>
            </a:xfrm>
            <a:prstGeom prst="roundRect">
              <a:avLst>
                <a:gd fmla="val 16667" name="adj"/>
              </a:avLst>
            </a:prstGeom>
            <a:solidFill>
              <a:srgbClr val="99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Nuclear</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waste</a:t>
              </a:r>
              <a:endParaRPr b="1" i="0" sz="2000" u="none" cap="none" strike="noStrike">
                <a:solidFill>
                  <a:schemeClr val="lt1"/>
                </a:solidFill>
                <a:latin typeface="Arial"/>
                <a:ea typeface="Arial"/>
                <a:cs typeface="Arial"/>
                <a:sym typeface="Arial"/>
              </a:endParaRPr>
            </a:p>
          </p:txBody>
        </p:sp>
        <p:sp>
          <p:nvSpPr>
            <p:cNvPr id="707" name="Google Shape;707;gcedf6fc14e_1_0"/>
            <p:cNvSpPr/>
            <p:nvPr/>
          </p:nvSpPr>
          <p:spPr>
            <a:xfrm>
              <a:off x="307075" y="5185565"/>
              <a:ext cx="1312800" cy="9288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High </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energy </a:t>
              </a:r>
              <a:endParaRPr b="1"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output</a:t>
              </a:r>
              <a:endParaRPr b="1" i="0" sz="2000" u="none" cap="none" strike="noStrike">
                <a:solidFill>
                  <a:schemeClr val="lt1"/>
                </a:solidFill>
                <a:latin typeface="Arial"/>
                <a:ea typeface="Arial"/>
                <a:cs typeface="Arial"/>
                <a:sym typeface="Arial"/>
              </a:endParaRPr>
            </a:p>
          </p:txBody>
        </p:sp>
      </p:grpSp>
      <p:sp>
        <p:nvSpPr>
          <p:cNvPr id="708" name="Google Shape;708;gcedf6fc14e_1_0"/>
          <p:cNvSpPr txBox="1"/>
          <p:nvPr/>
        </p:nvSpPr>
        <p:spPr>
          <a:xfrm>
            <a:off x="1625351" y="2253309"/>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38761D"/>
                </a:solidFill>
                <a:latin typeface="Arial"/>
                <a:ea typeface="Arial"/>
                <a:cs typeface="Arial"/>
                <a:sym typeface="Arial"/>
              </a:rPr>
              <a:t>Wind and sun</a:t>
            </a:r>
            <a:endParaRPr b="1" i="0" sz="1200" u="none" cap="none" strike="noStrike">
              <a:solidFill>
                <a:srgbClr val="38761D"/>
              </a:solidFill>
              <a:latin typeface="Arial"/>
              <a:ea typeface="Arial"/>
              <a:cs typeface="Arial"/>
              <a:sym typeface="Arial"/>
            </a:endParaRPr>
          </a:p>
        </p:txBody>
      </p:sp>
      <p:grpSp>
        <p:nvGrpSpPr>
          <p:cNvPr id="709" name="Google Shape;709;gcedf6fc14e_1_0"/>
          <p:cNvGrpSpPr/>
          <p:nvPr/>
        </p:nvGrpSpPr>
        <p:grpSpPr>
          <a:xfrm>
            <a:off x="1688641" y="4347375"/>
            <a:ext cx="2359805" cy="1564040"/>
            <a:chOff x="1769500" y="5185575"/>
            <a:chExt cx="2359805" cy="1564040"/>
          </a:xfrm>
        </p:grpSpPr>
        <p:sp>
          <p:nvSpPr>
            <p:cNvPr id="710" name="Google Shape;710;gcedf6fc14e_1_0"/>
            <p:cNvSpPr/>
            <p:nvPr/>
          </p:nvSpPr>
          <p:spPr>
            <a:xfrm>
              <a:off x="1769505" y="5185575"/>
              <a:ext cx="23598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Unlimited</a:t>
              </a:r>
              <a:endParaRPr b="1" i="0" sz="2000" u="none" cap="none" strike="noStrike">
                <a:solidFill>
                  <a:schemeClr val="lt1"/>
                </a:solidFill>
                <a:latin typeface="Arial"/>
                <a:ea typeface="Arial"/>
                <a:cs typeface="Arial"/>
                <a:sym typeface="Arial"/>
              </a:endParaRPr>
            </a:p>
          </p:txBody>
        </p:sp>
        <p:sp>
          <p:nvSpPr>
            <p:cNvPr id="711" name="Google Shape;711;gcedf6fc14e_1_0"/>
            <p:cNvSpPr/>
            <p:nvPr/>
          </p:nvSpPr>
          <p:spPr>
            <a:xfrm>
              <a:off x="1769500" y="5645245"/>
              <a:ext cx="2359800" cy="6447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chemeClr val="lt1"/>
                  </a:solidFill>
                  <a:latin typeface="Arial"/>
                  <a:ea typeface="Arial"/>
                  <a:cs typeface="Arial"/>
                  <a:sym typeface="Arial"/>
                </a:rPr>
                <a:t>Low energy </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chemeClr val="lt1"/>
                  </a:solidFill>
                  <a:latin typeface="Arial"/>
                  <a:ea typeface="Arial"/>
                  <a:cs typeface="Arial"/>
                  <a:sym typeface="Arial"/>
                </a:rPr>
                <a:t>output</a:t>
              </a:r>
              <a:endParaRPr b="1" i="0" sz="1900" u="none" cap="none" strike="noStrike">
                <a:solidFill>
                  <a:schemeClr val="lt1"/>
                </a:solidFill>
                <a:latin typeface="Arial"/>
                <a:ea typeface="Arial"/>
                <a:cs typeface="Arial"/>
                <a:sym typeface="Arial"/>
              </a:endParaRPr>
            </a:p>
          </p:txBody>
        </p:sp>
        <p:sp>
          <p:nvSpPr>
            <p:cNvPr id="712" name="Google Shape;712;gcedf6fc14e_1_0"/>
            <p:cNvSpPr/>
            <p:nvPr/>
          </p:nvSpPr>
          <p:spPr>
            <a:xfrm>
              <a:off x="1769500" y="6328715"/>
              <a:ext cx="2359800" cy="4209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Intermittent</a:t>
              </a:r>
              <a:endParaRPr b="1" i="0" sz="2000" u="none" cap="none" strike="noStrike">
                <a:solidFill>
                  <a:schemeClr val="lt1"/>
                </a:solidFill>
                <a:latin typeface="Arial"/>
                <a:ea typeface="Arial"/>
                <a:cs typeface="Arial"/>
                <a:sym typeface="Arial"/>
              </a:endParaRPr>
            </a:p>
          </p:txBody>
        </p:sp>
      </p:grpSp>
      <p:grpSp>
        <p:nvGrpSpPr>
          <p:cNvPr id="713" name="Google Shape;713;gcedf6fc14e_1_0"/>
          <p:cNvGrpSpPr/>
          <p:nvPr/>
        </p:nvGrpSpPr>
        <p:grpSpPr>
          <a:xfrm>
            <a:off x="4167136" y="4347375"/>
            <a:ext cx="1806300" cy="1439160"/>
            <a:chOff x="4260425" y="5185575"/>
            <a:chExt cx="1806300" cy="1439160"/>
          </a:xfrm>
        </p:grpSpPr>
        <p:sp>
          <p:nvSpPr>
            <p:cNvPr id="714" name="Google Shape;714;gcedf6fc14e_1_0"/>
            <p:cNvSpPr/>
            <p:nvPr/>
          </p:nvSpPr>
          <p:spPr>
            <a:xfrm>
              <a:off x="4260425" y="5185575"/>
              <a:ext cx="18063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Renewable</a:t>
              </a:r>
              <a:endParaRPr b="1" i="0" sz="2000" u="none" cap="none" strike="noStrike">
                <a:solidFill>
                  <a:schemeClr val="lt1"/>
                </a:solidFill>
                <a:latin typeface="Arial"/>
                <a:ea typeface="Arial"/>
                <a:cs typeface="Arial"/>
                <a:sym typeface="Arial"/>
              </a:endParaRPr>
            </a:p>
          </p:txBody>
        </p:sp>
        <p:sp>
          <p:nvSpPr>
            <p:cNvPr id="715" name="Google Shape;715;gcedf6fc14e_1_0"/>
            <p:cNvSpPr/>
            <p:nvPr/>
          </p:nvSpPr>
          <p:spPr>
            <a:xfrm>
              <a:off x="4260425" y="5643435"/>
              <a:ext cx="1806300" cy="9813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Soil use competition</a:t>
              </a:r>
              <a:endParaRPr b="1" i="0" sz="2000" u="none" cap="none" strike="noStrike">
                <a:solidFill>
                  <a:schemeClr val="lt1"/>
                </a:solidFill>
                <a:latin typeface="Arial"/>
                <a:ea typeface="Arial"/>
                <a:cs typeface="Arial"/>
                <a:sym typeface="Arial"/>
              </a:endParaRPr>
            </a:p>
          </p:txBody>
        </p:sp>
      </p:grpSp>
      <p:sp>
        <p:nvSpPr>
          <p:cNvPr id="716" name="Google Shape;716;gcedf6fc14e_1_0"/>
          <p:cNvSpPr txBox="1"/>
          <p:nvPr/>
        </p:nvSpPr>
        <p:spPr>
          <a:xfrm>
            <a:off x="3827076" y="2310415"/>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434343"/>
                </a:solidFill>
                <a:latin typeface="Arial"/>
                <a:ea typeface="Arial"/>
                <a:cs typeface="Arial"/>
                <a:sym typeface="Arial"/>
              </a:rPr>
              <a:t>Biomass</a:t>
            </a:r>
            <a:endParaRPr b="1" i="0" sz="2200" u="none" cap="none" strike="noStrike">
              <a:solidFill>
                <a:srgbClr val="434343"/>
              </a:solidFill>
              <a:latin typeface="Arial"/>
              <a:ea typeface="Arial"/>
              <a:cs typeface="Arial"/>
              <a:sym typeface="Arial"/>
            </a:endParaRPr>
          </a:p>
        </p:txBody>
      </p:sp>
      <p:sp>
        <p:nvSpPr>
          <p:cNvPr id="717" name="Google Shape;717;gcedf6fc14e_1_0"/>
          <p:cNvSpPr txBox="1"/>
          <p:nvPr/>
        </p:nvSpPr>
        <p:spPr>
          <a:xfrm>
            <a:off x="264587" y="2310425"/>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B5394"/>
                </a:solidFill>
                <a:latin typeface="Arial"/>
                <a:ea typeface="Arial"/>
                <a:cs typeface="Arial"/>
                <a:sym typeface="Arial"/>
              </a:rPr>
              <a:t>Hydro</a:t>
            </a:r>
            <a:endParaRPr b="1" i="0" sz="1200" u="none" cap="none" strike="noStrike">
              <a:solidFill>
                <a:srgbClr val="0B5394"/>
              </a:solidFill>
              <a:latin typeface="Arial"/>
              <a:ea typeface="Arial"/>
              <a:cs typeface="Arial"/>
              <a:sym typeface="Arial"/>
            </a:endParaRPr>
          </a:p>
        </p:txBody>
      </p:sp>
      <p:grpSp>
        <p:nvGrpSpPr>
          <p:cNvPr id="718" name="Google Shape;718;gcedf6fc14e_1_0"/>
          <p:cNvGrpSpPr/>
          <p:nvPr/>
        </p:nvGrpSpPr>
        <p:grpSpPr>
          <a:xfrm>
            <a:off x="325239" y="4347375"/>
            <a:ext cx="1263900" cy="1482380"/>
            <a:chOff x="6142050" y="5185575"/>
            <a:chExt cx="1263900" cy="1482380"/>
          </a:xfrm>
        </p:grpSpPr>
        <p:sp>
          <p:nvSpPr>
            <p:cNvPr id="719" name="Google Shape;719;gcedf6fc14e_1_0"/>
            <p:cNvSpPr/>
            <p:nvPr/>
          </p:nvSpPr>
          <p:spPr>
            <a:xfrm>
              <a:off x="6142050" y="5185575"/>
              <a:ext cx="1263900" cy="6447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Easy to store</a:t>
              </a:r>
              <a:endParaRPr b="1" i="0" sz="2000" u="none" cap="none" strike="noStrike">
                <a:solidFill>
                  <a:schemeClr val="lt1"/>
                </a:solidFill>
                <a:latin typeface="Arial"/>
                <a:ea typeface="Arial"/>
                <a:cs typeface="Arial"/>
                <a:sym typeface="Arial"/>
              </a:endParaRPr>
            </a:p>
          </p:txBody>
        </p:sp>
        <p:sp>
          <p:nvSpPr>
            <p:cNvPr id="720" name="Google Shape;720;gcedf6fc14e_1_0"/>
            <p:cNvSpPr/>
            <p:nvPr/>
          </p:nvSpPr>
          <p:spPr>
            <a:xfrm>
              <a:off x="6142050" y="5870855"/>
              <a:ext cx="1263900" cy="7971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Limited places</a:t>
              </a:r>
              <a:endParaRPr b="1" i="0" sz="2000" u="none" cap="none" strike="noStrike">
                <a:solidFill>
                  <a:schemeClr val="lt1"/>
                </a:solidFill>
                <a:latin typeface="Arial"/>
                <a:ea typeface="Arial"/>
                <a:cs typeface="Arial"/>
                <a:sym typeface="Arial"/>
              </a:endParaRPr>
            </a:p>
          </p:txBody>
        </p:sp>
      </p:grpSp>
      <p:sp>
        <p:nvSpPr>
          <p:cNvPr id="721" name="Google Shape;721;gcedf6fc14e_1_0"/>
          <p:cNvSpPr txBox="1"/>
          <p:nvPr/>
        </p:nvSpPr>
        <p:spPr>
          <a:xfrm>
            <a:off x="7902046" y="2314955"/>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Gas</a:t>
            </a:r>
            <a:endParaRPr b="1" i="0" sz="2200" u="none" cap="none" strike="noStrike">
              <a:solidFill>
                <a:srgbClr val="000000"/>
              </a:solidFill>
              <a:latin typeface="Arial"/>
              <a:ea typeface="Arial"/>
              <a:cs typeface="Arial"/>
              <a:sym typeface="Arial"/>
            </a:endParaRPr>
          </a:p>
        </p:txBody>
      </p:sp>
      <p:sp>
        <p:nvSpPr>
          <p:cNvPr id="722" name="Google Shape;722;gcedf6fc14e_1_0"/>
          <p:cNvSpPr txBox="1"/>
          <p:nvPr/>
        </p:nvSpPr>
        <p:spPr>
          <a:xfrm>
            <a:off x="9098896" y="2316807"/>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Coal</a:t>
            </a:r>
            <a:endParaRPr b="1" i="0" sz="2200" u="none" cap="none" strike="noStrike">
              <a:solidFill>
                <a:srgbClr val="000000"/>
              </a:solidFill>
              <a:latin typeface="Arial"/>
              <a:ea typeface="Arial"/>
              <a:cs typeface="Arial"/>
              <a:sym typeface="Arial"/>
            </a:endParaRPr>
          </a:p>
        </p:txBody>
      </p:sp>
      <p:sp>
        <p:nvSpPr>
          <p:cNvPr id="723" name="Google Shape;723;gcedf6fc14e_1_0"/>
          <p:cNvSpPr txBox="1"/>
          <p:nvPr/>
        </p:nvSpPr>
        <p:spPr>
          <a:xfrm>
            <a:off x="10295746" y="2320575"/>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Oil</a:t>
            </a:r>
            <a:endParaRPr b="1" i="0" sz="2200" u="none" cap="none" strike="noStrike">
              <a:solidFill>
                <a:srgbClr val="000000"/>
              </a:solidFill>
              <a:latin typeface="Arial"/>
              <a:ea typeface="Arial"/>
              <a:cs typeface="Arial"/>
              <a:sym typeface="Arial"/>
            </a:endParaRPr>
          </a:p>
        </p:txBody>
      </p:sp>
      <p:sp>
        <p:nvSpPr>
          <p:cNvPr id="724" name="Google Shape;724;gcedf6fc14e_1_0"/>
          <p:cNvSpPr/>
          <p:nvPr/>
        </p:nvSpPr>
        <p:spPr>
          <a:xfrm>
            <a:off x="7902051" y="4269421"/>
            <a:ext cx="3816600" cy="336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Easy to store and transport</a:t>
            </a:r>
            <a:endParaRPr b="1" i="0" sz="2000" u="none" cap="none" strike="noStrike">
              <a:solidFill>
                <a:schemeClr val="lt1"/>
              </a:solidFill>
              <a:latin typeface="Arial"/>
              <a:ea typeface="Arial"/>
              <a:cs typeface="Arial"/>
              <a:sym typeface="Arial"/>
            </a:endParaRPr>
          </a:p>
        </p:txBody>
      </p:sp>
      <p:sp>
        <p:nvSpPr>
          <p:cNvPr id="725" name="Google Shape;725;gcedf6fc14e_1_0"/>
          <p:cNvSpPr/>
          <p:nvPr/>
        </p:nvSpPr>
        <p:spPr>
          <a:xfrm>
            <a:off x="7902052" y="5010632"/>
            <a:ext cx="3816600" cy="7971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Lot of CO</a:t>
            </a:r>
            <a:r>
              <a:rPr b="1" baseline="-25000" i="0" lang="fr-FR" sz="2000" u="none" cap="none" strike="noStrike">
                <a:solidFill>
                  <a:schemeClr val="lt1"/>
                </a:solidFill>
                <a:latin typeface="Arial"/>
                <a:ea typeface="Arial"/>
                <a:cs typeface="Arial"/>
                <a:sym typeface="Arial"/>
              </a:rPr>
              <a:t>2</a:t>
            </a:r>
            <a:r>
              <a:rPr b="1" i="0" lang="fr-FR" sz="2000" u="none" cap="none" strike="noStrike">
                <a:solidFill>
                  <a:schemeClr val="lt1"/>
                </a:solidFill>
                <a:latin typeface="Arial"/>
                <a:ea typeface="Arial"/>
                <a:cs typeface="Arial"/>
                <a:sym typeface="Arial"/>
              </a:rPr>
              <a:t> emission</a:t>
            </a:r>
            <a:endParaRPr b="1" i="0" sz="2000" u="none" cap="none" strike="noStrike">
              <a:solidFill>
                <a:schemeClr val="lt1"/>
              </a:solidFill>
              <a:latin typeface="Arial"/>
              <a:ea typeface="Arial"/>
              <a:cs typeface="Arial"/>
              <a:sym typeface="Arial"/>
            </a:endParaRPr>
          </a:p>
        </p:txBody>
      </p:sp>
      <p:sp>
        <p:nvSpPr>
          <p:cNvPr id="726" name="Google Shape;726;gcedf6fc14e_1_0"/>
          <p:cNvSpPr/>
          <p:nvPr/>
        </p:nvSpPr>
        <p:spPr>
          <a:xfrm>
            <a:off x="7902051" y="4640996"/>
            <a:ext cx="3816600" cy="336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2000" u="none" cap="none" strike="noStrike">
                <a:solidFill>
                  <a:schemeClr val="lt1"/>
                </a:solidFill>
                <a:latin typeface="Arial"/>
                <a:ea typeface="Arial"/>
                <a:cs typeface="Arial"/>
                <a:sym typeface="Arial"/>
              </a:rPr>
              <a:t>High energy output</a:t>
            </a:r>
            <a:endParaRPr b="1" i="0" sz="2000" u="none" cap="none" strike="noStrike">
              <a:solidFill>
                <a:schemeClr val="lt1"/>
              </a:solidFill>
              <a:latin typeface="Arial"/>
              <a:ea typeface="Arial"/>
              <a:cs typeface="Arial"/>
              <a:sym typeface="Arial"/>
            </a:endParaRPr>
          </a:p>
        </p:txBody>
      </p:sp>
      <p:sp>
        <p:nvSpPr>
          <p:cNvPr id="727" name="Google Shape;727;gcedf6fc14e_1_0"/>
          <p:cNvSpPr/>
          <p:nvPr/>
        </p:nvSpPr>
        <p:spPr>
          <a:xfrm>
            <a:off x="178600" y="2146725"/>
            <a:ext cx="7509600" cy="3906600"/>
          </a:xfrm>
          <a:prstGeom prst="roundRect">
            <a:avLst>
              <a:gd fmla="val 6400"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gcedf6fc14e_1_0"/>
          <p:cNvSpPr txBox="1"/>
          <p:nvPr/>
        </p:nvSpPr>
        <p:spPr>
          <a:xfrm>
            <a:off x="443837" y="6364427"/>
            <a:ext cx="53286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200" u="none" cap="none" strike="noStrike">
                <a:solidFill>
                  <a:srgbClr val="666666"/>
                </a:solidFill>
                <a:latin typeface="Arial"/>
                <a:ea typeface="Arial"/>
                <a:cs typeface="Arial"/>
                <a:sym typeface="Arial"/>
              </a:rPr>
              <a:t>Renewable source of energy</a:t>
            </a:r>
            <a:endParaRPr b="0" i="0" sz="2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666666"/>
              </a:solidFill>
              <a:latin typeface="Arial"/>
              <a:ea typeface="Arial"/>
              <a:cs typeface="Arial"/>
              <a:sym typeface="Arial"/>
            </a:endParaRPr>
          </a:p>
        </p:txBody>
      </p:sp>
      <p:sp>
        <p:nvSpPr>
          <p:cNvPr id="729" name="Google Shape;729;gcedf6fc14e_1_0"/>
          <p:cNvSpPr txBox="1"/>
          <p:nvPr/>
        </p:nvSpPr>
        <p:spPr>
          <a:xfrm>
            <a:off x="6166075" y="6328601"/>
            <a:ext cx="5328600" cy="33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200" u="none" cap="none" strike="noStrike">
                <a:solidFill>
                  <a:srgbClr val="666666"/>
                </a:solidFill>
                <a:latin typeface="Arial"/>
                <a:ea typeface="Arial"/>
                <a:cs typeface="Arial"/>
                <a:sym typeface="Arial"/>
              </a:rPr>
              <a:t>Non-renewable source of energy</a:t>
            </a:r>
            <a:endParaRPr b="0" i="0" sz="2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666666"/>
              </a:solidFill>
              <a:latin typeface="Arial"/>
              <a:ea typeface="Arial"/>
              <a:cs typeface="Arial"/>
              <a:sym typeface="Arial"/>
            </a:endParaRPr>
          </a:p>
        </p:txBody>
      </p:sp>
      <p:sp>
        <p:nvSpPr>
          <p:cNvPr id="730" name="Google Shape;730;gcedf6fc14e_1_0"/>
          <p:cNvSpPr/>
          <p:nvPr/>
        </p:nvSpPr>
        <p:spPr>
          <a:xfrm rot="5400000">
            <a:off x="8894075" y="3215963"/>
            <a:ext cx="433500" cy="5898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cedf6fc14e_1_0"/>
          <p:cNvSpPr/>
          <p:nvPr/>
        </p:nvSpPr>
        <p:spPr>
          <a:xfrm rot="5400000">
            <a:off x="2891375" y="3215963"/>
            <a:ext cx="433500" cy="5898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2" name="Google Shape;732;gcedf6fc14e_1_0"/>
          <p:cNvPicPr preferRelativeResize="0"/>
          <p:nvPr/>
        </p:nvPicPr>
        <p:blipFill rotWithShape="1">
          <a:blip r:embed="rId11">
            <a:alphaModFix/>
          </a:blip>
          <a:srcRect b="0" l="0" r="0" t="0"/>
          <a:stretch/>
        </p:blipFill>
        <p:spPr>
          <a:xfrm>
            <a:off x="11603325" y="6288225"/>
            <a:ext cx="561622" cy="57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4"/>
          <p:cNvSpPr txBox="1"/>
          <p:nvPr>
            <p:ph type="title"/>
          </p:nvPr>
        </p:nvSpPr>
        <p:spPr>
          <a:xfrm>
            <a:off x="838200" y="2370417"/>
            <a:ext cx="10515600" cy="993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rial"/>
              <a:buNone/>
            </a:pPr>
            <a:r>
              <a:rPr b="1" lang="fr-FR">
                <a:solidFill>
                  <a:schemeClr val="dk2"/>
                </a:solidFill>
                <a:latin typeface="Arial"/>
                <a:ea typeface="Arial"/>
                <a:cs typeface="Arial"/>
                <a:sym typeface="Arial"/>
              </a:rPr>
              <a:t>Global energy consumption</a:t>
            </a:r>
            <a:endParaRPr b="1">
              <a:solidFill>
                <a:schemeClr val="dk2"/>
              </a:solidFill>
              <a:latin typeface="Arial"/>
              <a:ea typeface="Arial"/>
              <a:cs typeface="Arial"/>
              <a:sym typeface="Arial"/>
            </a:endParaRPr>
          </a:p>
        </p:txBody>
      </p:sp>
      <p:pic>
        <p:nvPicPr>
          <p:cNvPr id="738" name="Google Shape;738;p14"/>
          <p:cNvPicPr preferRelativeResize="0"/>
          <p:nvPr/>
        </p:nvPicPr>
        <p:blipFill rotWithShape="1">
          <a:blip r:embed="rId3">
            <a:alphaModFix/>
          </a:blip>
          <a:srcRect b="0" l="0" r="0" t="0"/>
          <a:stretch/>
        </p:blipFill>
        <p:spPr>
          <a:xfrm>
            <a:off x="11007925" y="5643100"/>
            <a:ext cx="1190625" cy="122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e3240c2227_0_7"/>
          <p:cNvSpPr txBox="1"/>
          <p:nvPr/>
        </p:nvSpPr>
        <p:spPr>
          <a:xfrm>
            <a:off x="1651683" y="448068"/>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dk2"/>
                </a:solidFill>
                <a:latin typeface="Arial"/>
                <a:ea typeface="Arial"/>
                <a:cs typeface="Arial"/>
                <a:sym typeface="Arial"/>
              </a:rPr>
              <a:t>World energy consumption</a:t>
            </a:r>
            <a:endParaRPr b="1" i="0" sz="2800" u="none" cap="none" strike="noStrike">
              <a:solidFill>
                <a:schemeClr val="dk2"/>
              </a:solidFill>
              <a:latin typeface="Arial"/>
              <a:ea typeface="Arial"/>
              <a:cs typeface="Arial"/>
              <a:sym typeface="Arial"/>
            </a:endParaRPr>
          </a:p>
        </p:txBody>
      </p:sp>
      <p:pic>
        <p:nvPicPr>
          <p:cNvPr id="745" name="Google Shape;745;ge3240c2227_0_7"/>
          <p:cNvPicPr preferRelativeResize="0"/>
          <p:nvPr/>
        </p:nvPicPr>
        <p:blipFill rotWithShape="1">
          <a:blip r:embed="rId3">
            <a:alphaModFix/>
          </a:blip>
          <a:srcRect b="0" l="0" r="0" t="0"/>
          <a:stretch/>
        </p:blipFill>
        <p:spPr>
          <a:xfrm>
            <a:off x="9596698" y="5216529"/>
            <a:ext cx="511364" cy="546576"/>
          </a:xfrm>
          <a:prstGeom prst="rect">
            <a:avLst/>
          </a:prstGeom>
          <a:noFill/>
          <a:ln>
            <a:noFill/>
          </a:ln>
        </p:spPr>
      </p:pic>
      <p:cxnSp>
        <p:nvCxnSpPr>
          <p:cNvPr id="746" name="Google Shape;746;ge3240c2227_0_7"/>
          <p:cNvCxnSpPr/>
          <p:nvPr/>
        </p:nvCxnSpPr>
        <p:spPr>
          <a:xfrm rot="10800000">
            <a:off x="9124567" y="5500061"/>
            <a:ext cx="360000" cy="0"/>
          </a:xfrm>
          <a:prstGeom prst="straightConnector1">
            <a:avLst/>
          </a:prstGeom>
          <a:noFill/>
          <a:ln cap="flat" cmpd="sng" w="38100">
            <a:solidFill>
              <a:srgbClr val="A1A1A1"/>
            </a:solidFill>
            <a:prstDash val="solid"/>
            <a:round/>
            <a:headEnd len="sm" w="sm" type="none"/>
            <a:tailEnd len="med" w="med" type="triangle"/>
          </a:ln>
        </p:spPr>
      </p:cxnSp>
      <p:pic>
        <p:nvPicPr>
          <p:cNvPr id="747" name="Google Shape;747;ge3240c2227_0_7"/>
          <p:cNvPicPr preferRelativeResize="0"/>
          <p:nvPr/>
        </p:nvPicPr>
        <p:blipFill rotWithShape="1">
          <a:blip r:embed="rId4">
            <a:alphaModFix/>
          </a:blip>
          <a:srcRect b="0" l="0" r="0" t="0"/>
          <a:stretch/>
        </p:blipFill>
        <p:spPr>
          <a:xfrm>
            <a:off x="9631752" y="3751564"/>
            <a:ext cx="511364" cy="488716"/>
          </a:xfrm>
          <a:prstGeom prst="rect">
            <a:avLst/>
          </a:prstGeom>
          <a:noFill/>
          <a:ln>
            <a:noFill/>
          </a:ln>
        </p:spPr>
      </p:pic>
      <p:pic>
        <p:nvPicPr>
          <p:cNvPr id="748" name="Google Shape;748;ge3240c2227_0_7"/>
          <p:cNvPicPr preferRelativeResize="0"/>
          <p:nvPr/>
        </p:nvPicPr>
        <p:blipFill rotWithShape="1">
          <a:blip r:embed="rId5">
            <a:alphaModFix/>
          </a:blip>
          <a:srcRect b="0" l="0" r="0" t="0"/>
          <a:stretch/>
        </p:blipFill>
        <p:spPr>
          <a:xfrm>
            <a:off x="9624000" y="4491590"/>
            <a:ext cx="570945" cy="586658"/>
          </a:xfrm>
          <a:prstGeom prst="rect">
            <a:avLst/>
          </a:prstGeom>
          <a:noFill/>
          <a:ln>
            <a:noFill/>
          </a:ln>
        </p:spPr>
      </p:pic>
      <p:pic>
        <p:nvPicPr>
          <p:cNvPr id="749" name="Google Shape;749;ge3240c2227_0_7"/>
          <p:cNvPicPr preferRelativeResize="0"/>
          <p:nvPr/>
        </p:nvPicPr>
        <p:blipFill rotWithShape="1">
          <a:blip r:embed="rId6">
            <a:alphaModFix/>
          </a:blip>
          <a:srcRect b="0" l="0" r="0" t="0"/>
          <a:stretch/>
        </p:blipFill>
        <p:spPr>
          <a:xfrm>
            <a:off x="9624000" y="2886774"/>
            <a:ext cx="569033" cy="525426"/>
          </a:xfrm>
          <a:prstGeom prst="rect">
            <a:avLst/>
          </a:prstGeom>
          <a:noFill/>
          <a:ln>
            <a:noFill/>
          </a:ln>
        </p:spPr>
      </p:pic>
      <p:cxnSp>
        <p:nvCxnSpPr>
          <p:cNvPr id="750" name="Google Shape;750;ge3240c2227_0_7"/>
          <p:cNvCxnSpPr/>
          <p:nvPr/>
        </p:nvCxnSpPr>
        <p:spPr>
          <a:xfrm rot="10800000">
            <a:off x="9120587" y="4821590"/>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751" name="Google Shape;751;ge3240c2227_0_7"/>
          <p:cNvCxnSpPr/>
          <p:nvPr/>
        </p:nvCxnSpPr>
        <p:spPr>
          <a:xfrm rot="10800000">
            <a:off x="9120000" y="4012656"/>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752" name="Google Shape;752;ge3240c2227_0_7"/>
          <p:cNvCxnSpPr/>
          <p:nvPr/>
        </p:nvCxnSpPr>
        <p:spPr>
          <a:xfrm rot="10800000">
            <a:off x="9120000" y="3124199"/>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753" name="Google Shape;753;ge3240c2227_0_7"/>
          <p:cNvCxnSpPr/>
          <p:nvPr/>
        </p:nvCxnSpPr>
        <p:spPr>
          <a:xfrm rot="10800000">
            <a:off x="9343610" y="2620200"/>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754" name="Google Shape;754;ge3240c2227_0_7"/>
          <p:cNvCxnSpPr/>
          <p:nvPr/>
        </p:nvCxnSpPr>
        <p:spPr>
          <a:xfrm>
            <a:off x="9703610" y="2076148"/>
            <a:ext cx="1800" cy="544200"/>
          </a:xfrm>
          <a:prstGeom prst="straightConnector1">
            <a:avLst/>
          </a:prstGeom>
          <a:noFill/>
          <a:ln cap="flat" cmpd="sng" w="38100">
            <a:solidFill>
              <a:srgbClr val="AEABAB"/>
            </a:solidFill>
            <a:prstDash val="solid"/>
            <a:round/>
            <a:headEnd len="sm" w="sm" type="none"/>
            <a:tailEnd len="sm" w="sm" type="none"/>
          </a:ln>
        </p:spPr>
      </p:cxnSp>
      <p:sp>
        <p:nvSpPr>
          <p:cNvPr id="755" name="Google Shape;755;ge3240c2227_0_7"/>
          <p:cNvSpPr/>
          <p:nvPr/>
        </p:nvSpPr>
        <p:spPr>
          <a:xfrm>
            <a:off x="10303417" y="5315391"/>
            <a:ext cx="51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800" u="none" cap="none" strike="noStrike">
                <a:solidFill>
                  <a:srgbClr val="2A6176"/>
                </a:solidFill>
                <a:latin typeface="Arial"/>
                <a:ea typeface="Arial"/>
                <a:cs typeface="Arial"/>
                <a:sym typeface="Arial"/>
              </a:rPr>
              <a:t>7%</a:t>
            </a:r>
            <a:endParaRPr b="0" i="0" sz="1800" u="none" cap="none" strike="noStrike">
              <a:solidFill>
                <a:srgbClr val="2A6176"/>
              </a:solidFill>
              <a:latin typeface="Arial"/>
              <a:ea typeface="Arial"/>
              <a:cs typeface="Arial"/>
              <a:sym typeface="Arial"/>
            </a:endParaRPr>
          </a:p>
        </p:txBody>
      </p:sp>
      <p:cxnSp>
        <p:nvCxnSpPr>
          <p:cNvPr id="756" name="Google Shape;756;ge3240c2227_0_7"/>
          <p:cNvCxnSpPr/>
          <p:nvPr/>
        </p:nvCxnSpPr>
        <p:spPr>
          <a:xfrm>
            <a:off x="10474427" y="2529769"/>
            <a:ext cx="0" cy="2686800"/>
          </a:xfrm>
          <a:prstGeom prst="straightConnector1">
            <a:avLst/>
          </a:prstGeom>
          <a:noFill/>
          <a:ln cap="flat" cmpd="sng" w="38100">
            <a:solidFill>
              <a:srgbClr val="C00000"/>
            </a:solidFill>
            <a:prstDash val="solid"/>
            <a:round/>
            <a:headEnd len="med" w="med" type="triangle"/>
            <a:tailEnd len="sm" w="sm" type="none"/>
          </a:ln>
        </p:spPr>
      </p:cxnSp>
      <p:sp>
        <p:nvSpPr>
          <p:cNvPr id="757" name="Google Shape;757;ge3240c2227_0_7"/>
          <p:cNvSpPr/>
          <p:nvPr/>
        </p:nvSpPr>
        <p:spPr>
          <a:xfrm>
            <a:off x="9797334" y="2131664"/>
            <a:ext cx="2120700" cy="7395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Arial"/>
              <a:buNone/>
            </a:pPr>
            <a:r>
              <a:rPr b="1" i="0" lang="fr-FR" sz="1400" u="none" cap="none" strike="noStrike">
                <a:solidFill>
                  <a:srgbClr val="FFFFFF"/>
                </a:solidFill>
                <a:latin typeface="Arial"/>
                <a:ea typeface="Arial"/>
                <a:cs typeface="Arial"/>
                <a:sym typeface="Arial"/>
              </a:rPr>
              <a:t>84% of energy consumed comes from fossil resources</a:t>
            </a:r>
            <a:endParaRPr b="0" i="0" sz="1400" u="none" cap="none" strike="noStrike">
              <a:solidFill>
                <a:srgbClr val="FFFFFF"/>
              </a:solidFill>
              <a:latin typeface="Arial"/>
              <a:ea typeface="Arial"/>
              <a:cs typeface="Arial"/>
              <a:sym typeface="Arial"/>
            </a:endParaRPr>
          </a:p>
        </p:txBody>
      </p:sp>
      <p:sp>
        <p:nvSpPr>
          <p:cNvPr id="758" name="Google Shape;758;ge3240c2227_0_7"/>
          <p:cNvSpPr/>
          <p:nvPr/>
        </p:nvSpPr>
        <p:spPr>
          <a:xfrm>
            <a:off x="102278" y="6429969"/>
            <a:ext cx="8832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5160"/>
              </a:buClr>
              <a:buSzPts val="1100"/>
              <a:buFont typeface="Arial"/>
              <a:buNone/>
            </a:pPr>
            <a:r>
              <a:rPr b="0" i="1" lang="fr-FR" sz="1100" u="none" cap="none" strike="noStrike">
                <a:solidFill>
                  <a:srgbClr val="085160"/>
                </a:solidFill>
                <a:latin typeface="Arial"/>
                <a:ea typeface="Arial"/>
                <a:cs typeface="Arial"/>
                <a:sym typeface="Arial"/>
              </a:rPr>
              <a:t>Vaclav Smil (2017). Energy Transitions: Global and National Perspectives; BP Statistical Review of World Energy: 2017</a:t>
            </a:r>
            <a:endParaRPr b="0" i="1" sz="1100" u="none" cap="none" strike="noStrike">
              <a:solidFill>
                <a:srgbClr val="085160"/>
              </a:solidFill>
              <a:latin typeface="Arial"/>
              <a:ea typeface="Arial"/>
              <a:cs typeface="Arial"/>
              <a:sym typeface="Arial"/>
            </a:endParaRPr>
          </a:p>
        </p:txBody>
      </p:sp>
      <p:pic>
        <p:nvPicPr>
          <p:cNvPr id="759" name="Google Shape;759;ge3240c2227_0_7"/>
          <p:cNvPicPr preferRelativeResize="0"/>
          <p:nvPr/>
        </p:nvPicPr>
        <p:blipFill rotWithShape="1">
          <a:blip r:embed="rId7">
            <a:alphaModFix/>
          </a:blip>
          <a:srcRect b="0" l="0" r="0" t="0"/>
          <a:stretch/>
        </p:blipFill>
        <p:spPr>
          <a:xfrm>
            <a:off x="11104322" y="1519467"/>
            <a:ext cx="391678" cy="428988"/>
          </a:xfrm>
          <a:prstGeom prst="rect">
            <a:avLst/>
          </a:prstGeom>
          <a:noFill/>
          <a:ln>
            <a:noFill/>
          </a:ln>
        </p:spPr>
      </p:pic>
      <p:pic>
        <p:nvPicPr>
          <p:cNvPr id="760" name="Google Shape;760;ge3240c2227_0_7"/>
          <p:cNvPicPr preferRelativeResize="0"/>
          <p:nvPr/>
        </p:nvPicPr>
        <p:blipFill rotWithShape="1">
          <a:blip r:embed="rId8">
            <a:alphaModFix/>
          </a:blip>
          <a:srcRect b="0" l="0" r="0" t="0"/>
          <a:stretch/>
        </p:blipFill>
        <p:spPr>
          <a:xfrm>
            <a:off x="10492882" y="1504789"/>
            <a:ext cx="499118" cy="443666"/>
          </a:xfrm>
          <a:prstGeom prst="rect">
            <a:avLst/>
          </a:prstGeom>
          <a:noFill/>
          <a:ln>
            <a:noFill/>
          </a:ln>
        </p:spPr>
      </p:pic>
      <p:cxnSp>
        <p:nvCxnSpPr>
          <p:cNvPr id="761" name="Google Shape;761;ge3240c2227_0_7"/>
          <p:cNvCxnSpPr/>
          <p:nvPr/>
        </p:nvCxnSpPr>
        <p:spPr>
          <a:xfrm flipH="1" rot="10800000">
            <a:off x="9048000" y="2058788"/>
            <a:ext cx="2592300" cy="13200"/>
          </a:xfrm>
          <a:prstGeom prst="straightConnector1">
            <a:avLst/>
          </a:prstGeom>
          <a:noFill/>
          <a:ln cap="flat" cmpd="sng" w="38100">
            <a:solidFill>
              <a:srgbClr val="AEABAB"/>
            </a:solidFill>
            <a:prstDash val="solid"/>
            <a:round/>
            <a:headEnd len="sm" w="sm" type="none"/>
            <a:tailEnd len="sm" w="sm" type="none"/>
          </a:ln>
        </p:spPr>
      </p:cxnSp>
      <p:sp>
        <p:nvSpPr>
          <p:cNvPr id="762" name="Google Shape;762;ge3240c2227_0_7"/>
          <p:cNvSpPr/>
          <p:nvPr/>
        </p:nvSpPr>
        <p:spPr>
          <a:xfrm>
            <a:off x="9227797" y="1180746"/>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63" name="Google Shape;763;ge3240c2227_0_7"/>
          <p:cNvSpPr/>
          <p:nvPr/>
        </p:nvSpPr>
        <p:spPr>
          <a:xfrm>
            <a:off x="9869593" y="1180425"/>
            <a:ext cx="6903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64" name="Google Shape;764;ge3240c2227_0_7"/>
          <p:cNvSpPr/>
          <p:nvPr/>
        </p:nvSpPr>
        <p:spPr>
          <a:xfrm>
            <a:off x="10447328" y="1176265"/>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Arial"/>
                <a:ea typeface="Arial"/>
                <a:cs typeface="Arial"/>
                <a:sym typeface="Arial"/>
              </a:rPr>
              <a:t>0.7%</a:t>
            </a:r>
            <a:endParaRPr b="0" i="0" sz="1400" u="none" cap="none" strike="noStrike">
              <a:solidFill>
                <a:srgbClr val="000000"/>
              </a:solidFill>
              <a:latin typeface="Arial"/>
              <a:ea typeface="Arial"/>
              <a:cs typeface="Arial"/>
              <a:sym typeface="Arial"/>
            </a:endParaRPr>
          </a:p>
        </p:txBody>
      </p:sp>
      <p:sp>
        <p:nvSpPr>
          <p:cNvPr id="765" name="Google Shape;765;ge3240c2227_0_7"/>
          <p:cNvSpPr/>
          <p:nvPr/>
        </p:nvSpPr>
        <p:spPr>
          <a:xfrm>
            <a:off x="11122398" y="1180200"/>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766" name="Google Shape;766;ge3240c2227_0_7"/>
          <p:cNvSpPr/>
          <p:nvPr/>
        </p:nvSpPr>
        <p:spPr>
          <a:xfrm>
            <a:off x="-28214" y="1603980"/>
            <a:ext cx="21204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i="0" lang="fr-FR" sz="1200" u="none" cap="none" strike="noStrike">
                <a:solidFill>
                  <a:srgbClr val="595959"/>
                </a:solidFill>
                <a:latin typeface="Arial"/>
                <a:ea typeface="Arial"/>
                <a:cs typeface="Arial"/>
                <a:sym typeface="Arial"/>
              </a:rPr>
              <a:t>Billions of tonnes oil-equivalent- Gtoe</a:t>
            </a:r>
            <a:endParaRPr b="0" i="0" sz="1200" u="none" cap="none" strike="noStrike">
              <a:solidFill>
                <a:srgbClr val="595959"/>
              </a:solidFill>
              <a:latin typeface="Arial"/>
              <a:ea typeface="Arial"/>
              <a:cs typeface="Arial"/>
              <a:sym typeface="Arial"/>
            </a:endParaRPr>
          </a:p>
        </p:txBody>
      </p:sp>
      <p:sp>
        <p:nvSpPr>
          <p:cNvPr id="767" name="Google Shape;767;ge3240c2227_0_7"/>
          <p:cNvSpPr/>
          <p:nvPr/>
        </p:nvSpPr>
        <p:spPr>
          <a:xfrm>
            <a:off x="10545606" y="4905053"/>
            <a:ext cx="1066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Arial"/>
                <a:ea typeface="Arial"/>
                <a:cs typeface="Arial"/>
                <a:sym typeface="Arial"/>
              </a:rPr>
              <a:t>1/4 </a:t>
            </a:r>
            <a:r>
              <a:rPr b="1" i="0" lang="fr-FR" sz="1200" u="none" cap="none" strike="noStrike">
                <a:solidFill>
                  <a:srgbClr val="C00000"/>
                </a:solidFill>
                <a:latin typeface="Arial"/>
                <a:ea typeface="Arial"/>
                <a:cs typeface="Arial"/>
                <a:sym typeface="Arial"/>
              </a:rPr>
              <a:t>(27%)</a:t>
            </a:r>
            <a:endParaRPr b="0" i="0" sz="1400" u="none" cap="none" strike="noStrike">
              <a:solidFill>
                <a:srgbClr val="000000"/>
              </a:solidFill>
              <a:latin typeface="Arial"/>
              <a:ea typeface="Arial"/>
              <a:cs typeface="Arial"/>
              <a:sym typeface="Arial"/>
            </a:endParaRPr>
          </a:p>
        </p:txBody>
      </p:sp>
      <p:sp>
        <p:nvSpPr>
          <p:cNvPr id="768" name="Google Shape;768;ge3240c2227_0_7"/>
          <p:cNvSpPr/>
          <p:nvPr/>
        </p:nvSpPr>
        <p:spPr>
          <a:xfrm>
            <a:off x="10509481" y="3811256"/>
            <a:ext cx="1122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Arial"/>
                <a:ea typeface="Arial"/>
                <a:cs typeface="Arial"/>
                <a:sym typeface="Arial"/>
              </a:rPr>
              <a:t>1/3 </a:t>
            </a:r>
            <a:r>
              <a:rPr b="1" i="0" lang="fr-FR" sz="1200" u="none" cap="none" strike="noStrike">
                <a:solidFill>
                  <a:srgbClr val="C00000"/>
                </a:solidFill>
                <a:latin typeface="Arial"/>
                <a:ea typeface="Arial"/>
                <a:cs typeface="Arial"/>
                <a:sym typeface="Arial"/>
              </a:rPr>
              <a:t>(34%)  </a:t>
            </a:r>
            <a:endParaRPr b="0" i="0" sz="1200" u="none" cap="none" strike="noStrike">
              <a:solidFill>
                <a:srgbClr val="C00000"/>
              </a:solidFill>
              <a:latin typeface="Arial"/>
              <a:ea typeface="Arial"/>
              <a:cs typeface="Arial"/>
              <a:sym typeface="Arial"/>
            </a:endParaRPr>
          </a:p>
        </p:txBody>
      </p:sp>
      <p:sp>
        <p:nvSpPr>
          <p:cNvPr id="769" name="Google Shape;769;ge3240c2227_0_7"/>
          <p:cNvSpPr/>
          <p:nvPr/>
        </p:nvSpPr>
        <p:spPr>
          <a:xfrm>
            <a:off x="10531919" y="2964821"/>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Arial"/>
                <a:ea typeface="Arial"/>
                <a:cs typeface="Arial"/>
                <a:sym typeface="Arial"/>
              </a:rPr>
              <a:t>1/4 </a:t>
            </a:r>
            <a:r>
              <a:rPr b="1" i="0" lang="fr-FR" sz="1400" u="none" cap="none" strike="noStrike">
                <a:solidFill>
                  <a:srgbClr val="C00000"/>
                </a:solidFill>
                <a:latin typeface="Arial"/>
                <a:ea typeface="Arial"/>
                <a:cs typeface="Arial"/>
                <a:sym typeface="Arial"/>
              </a:rPr>
              <a:t>(23%)  </a:t>
            </a:r>
            <a:endParaRPr b="0" i="0" sz="1800" u="none" cap="none" strike="noStrike">
              <a:solidFill>
                <a:srgbClr val="C00000"/>
              </a:solidFill>
              <a:latin typeface="Arial"/>
              <a:ea typeface="Arial"/>
              <a:cs typeface="Arial"/>
              <a:sym typeface="Arial"/>
            </a:endParaRPr>
          </a:p>
        </p:txBody>
      </p:sp>
      <p:grpSp>
        <p:nvGrpSpPr>
          <p:cNvPr id="770" name="Google Shape;770;ge3240c2227_0_7"/>
          <p:cNvGrpSpPr/>
          <p:nvPr/>
        </p:nvGrpSpPr>
        <p:grpSpPr>
          <a:xfrm>
            <a:off x="346555" y="2044773"/>
            <a:ext cx="8979531" cy="3935766"/>
            <a:chOff x="302896" y="2214814"/>
            <a:chExt cx="8979531" cy="3935766"/>
          </a:xfrm>
        </p:grpSpPr>
        <p:pic>
          <p:nvPicPr>
            <p:cNvPr id="771" name="Google Shape;771;ge3240c2227_0_7"/>
            <p:cNvPicPr preferRelativeResize="0"/>
            <p:nvPr/>
          </p:nvPicPr>
          <p:blipFill rotWithShape="1">
            <a:blip r:embed="rId9">
              <a:alphaModFix/>
            </a:blip>
            <a:srcRect b="0" l="0" r="0" t="0"/>
            <a:stretch/>
          </p:blipFill>
          <p:spPr>
            <a:xfrm>
              <a:off x="302896" y="2214814"/>
              <a:ext cx="8979531" cy="3935766"/>
            </a:xfrm>
            <a:prstGeom prst="rect">
              <a:avLst/>
            </a:prstGeom>
            <a:noFill/>
            <a:ln>
              <a:noFill/>
            </a:ln>
          </p:spPr>
        </p:pic>
        <p:pic>
          <p:nvPicPr>
            <p:cNvPr id="772" name="Google Shape;772;ge3240c2227_0_7"/>
            <p:cNvPicPr preferRelativeResize="0"/>
            <p:nvPr/>
          </p:nvPicPr>
          <p:blipFill rotWithShape="1">
            <a:blip r:embed="rId10">
              <a:alphaModFix/>
            </a:blip>
            <a:srcRect b="0" l="0" r="0" t="0"/>
            <a:stretch/>
          </p:blipFill>
          <p:spPr>
            <a:xfrm>
              <a:off x="955613" y="2565288"/>
              <a:ext cx="7970930" cy="3225292"/>
            </a:xfrm>
            <a:prstGeom prst="rect">
              <a:avLst/>
            </a:prstGeom>
            <a:noFill/>
            <a:ln>
              <a:noFill/>
            </a:ln>
          </p:spPr>
        </p:pic>
      </p:grpSp>
      <p:sp>
        <p:nvSpPr>
          <p:cNvPr id="773" name="Google Shape;773;ge3240c2227_0_7"/>
          <p:cNvSpPr txBox="1"/>
          <p:nvPr/>
        </p:nvSpPr>
        <p:spPr>
          <a:xfrm>
            <a:off x="1559496" y="4240280"/>
            <a:ext cx="2419800" cy="5871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6AB38"/>
              </a:buClr>
              <a:buSzPts val="1600"/>
              <a:buFont typeface="Arial"/>
              <a:buNone/>
            </a:pPr>
            <a:r>
              <a:rPr b="1" i="0" lang="fr-FR" sz="1600" u="none" cap="none" strike="noStrike">
                <a:solidFill>
                  <a:srgbClr val="F6AB38"/>
                </a:solidFill>
                <a:latin typeface="Arial"/>
                <a:ea typeface="Arial"/>
                <a:cs typeface="Arial"/>
                <a:sym typeface="Arial"/>
              </a:rPr>
              <a:t>World population (billions)</a:t>
            </a:r>
            <a:endParaRPr b="0" i="0" sz="1400" u="none" cap="none" strike="noStrike">
              <a:solidFill>
                <a:srgbClr val="000000"/>
              </a:solidFill>
              <a:latin typeface="Arial"/>
              <a:ea typeface="Arial"/>
              <a:cs typeface="Arial"/>
              <a:sym typeface="Arial"/>
            </a:endParaRPr>
          </a:p>
        </p:txBody>
      </p:sp>
      <p:sp>
        <p:nvSpPr>
          <p:cNvPr id="774" name="Google Shape;774;ge3240c2227_0_7"/>
          <p:cNvSpPr txBox="1"/>
          <p:nvPr/>
        </p:nvSpPr>
        <p:spPr>
          <a:xfrm>
            <a:off x="1651683" y="6089234"/>
            <a:ext cx="7417200" cy="340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World primary energy consumption over time (Gtoe)</a:t>
            </a:r>
            <a:endParaRPr b="0" i="0" sz="1400" u="none" cap="none" strike="noStrike">
              <a:solidFill>
                <a:srgbClr val="000000"/>
              </a:solidFill>
              <a:latin typeface="Arial"/>
              <a:ea typeface="Arial"/>
              <a:cs typeface="Arial"/>
              <a:sym typeface="Arial"/>
            </a:endParaRPr>
          </a:p>
        </p:txBody>
      </p:sp>
      <p:cxnSp>
        <p:nvCxnSpPr>
          <p:cNvPr id="775" name="Google Shape;775;ge3240c2227_0_7"/>
          <p:cNvCxnSpPr/>
          <p:nvPr/>
        </p:nvCxnSpPr>
        <p:spPr>
          <a:xfrm>
            <a:off x="8394017" y="1488787"/>
            <a:ext cx="0" cy="508500"/>
          </a:xfrm>
          <a:prstGeom prst="straightConnector1">
            <a:avLst/>
          </a:prstGeom>
          <a:noFill/>
          <a:ln cap="flat" cmpd="sng" w="38100">
            <a:solidFill>
              <a:srgbClr val="065260"/>
            </a:solidFill>
            <a:prstDash val="solid"/>
            <a:round/>
            <a:headEnd len="sm" w="sm" type="none"/>
            <a:tailEnd len="med" w="med" type="triangle"/>
          </a:ln>
        </p:spPr>
      </p:cxnSp>
      <p:cxnSp>
        <p:nvCxnSpPr>
          <p:cNvPr id="776" name="Google Shape;776;ge3240c2227_0_7"/>
          <p:cNvCxnSpPr/>
          <p:nvPr/>
        </p:nvCxnSpPr>
        <p:spPr>
          <a:xfrm>
            <a:off x="5123193" y="3259789"/>
            <a:ext cx="0" cy="1080000"/>
          </a:xfrm>
          <a:prstGeom prst="straightConnector1">
            <a:avLst/>
          </a:prstGeom>
          <a:noFill/>
          <a:ln cap="flat" cmpd="sng" w="38100">
            <a:solidFill>
              <a:srgbClr val="065260"/>
            </a:solidFill>
            <a:prstDash val="solid"/>
            <a:round/>
            <a:headEnd len="sm" w="sm" type="none"/>
            <a:tailEnd len="med" w="med" type="triangle"/>
          </a:ln>
        </p:spPr>
      </p:cxnSp>
      <p:cxnSp>
        <p:nvCxnSpPr>
          <p:cNvPr id="777" name="Google Shape;777;ge3240c2227_0_7"/>
          <p:cNvCxnSpPr>
            <a:endCxn id="778" idx="0"/>
          </p:cNvCxnSpPr>
          <p:nvPr/>
        </p:nvCxnSpPr>
        <p:spPr>
          <a:xfrm>
            <a:off x="6816002" y="2046877"/>
            <a:ext cx="0" cy="810600"/>
          </a:xfrm>
          <a:prstGeom prst="straightConnector1">
            <a:avLst/>
          </a:prstGeom>
          <a:noFill/>
          <a:ln cap="flat" cmpd="sng" w="38100">
            <a:solidFill>
              <a:srgbClr val="065260"/>
            </a:solidFill>
            <a:prstDash val="solid"/>
            <a:round/>
            <a:headEnd len="sm" w="sm" type="none"/>
            <a:tailEnd len="med" w="med" type="triangle"/>
          </a:ln>
        </p:spPr>
      </p:cxnSp>
      <p:sp>
        <p:nvSpPr>
          <p:cNvPr id="779" name="Google Shape;779;ge3240c2227_0_7"/>
          <p:cNvSpPr txBox="1"/>
          <p:nvPr/>
        </p:nvSpPr>
        <p:spPr>
          <a:xfrm>
            <a:off x="7392000" y="1345533"/>
            <a:ext cx="1772100" cy="326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Arial"/>
                <a:ea typeface="Arial"/>
                <a:cs typeface="Arial"/>
                <a:sym typeface="Arial"/>
              </a:rPr>
              <a:t>Your birth</a:t>
            </a:r>
            <a:endParaRPr b="0" i="0" sz="1600" u="none" cap="none" strike="noStrike">
              <a:solidFill>
                <a:srgbClr val="07516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Arial"/>
              <a:ea typeface="Arial"/>
              <a:cs typeface="Arial"/>
              <a:sym typeface="Arial"/>
            </a:endParaRPr>
          </a:p>
        </p:txBody>
      </p:sp>
      <p:sp>
        <p:nvSpPr>
          <p:cNvPr id="780" name="Google Shape;780;ge3240c2227_0_7"/>
          <p:cNvSpPr txBox="1"/>
          <p:nvPr/>
        </p:nvSpPr>
        <p:spPr>
          <a:xfrm>
            <a:off x="5991582" y="1782345"/>
            <a:ext cx="1616400" cy="590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Arial"/>
                <a:ea typeface="Arial"/>
                <a:cs typeface="Arial"/>
                <a:sym typeface="Arial"/>
              </a:rPr>
              <a:t>Birth of your parents</a:t>
            </a:r>
            <a:endParaRPr b="0" i="0" sz="1600" u="none" cap="none" strike="noStrike">
              <a:solidFill>
                <a:srgbClr val="07516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Arial"/>
              <a:ea typeface="Arial"/>
              <a:cs typeface="Arial"/>
              <a:sym typeface="Arial"/>
            </a:endParaRPr>
          </a:p>
        </p:txBody>
      </p:sp>
      <p:sp>
        <p:nvSpPr>
          <p:cNvPr id="781" name="Google Shape;781;ge3240c2227_0_7"/>
          <p:cNvSpPr txBox="1"/>
          <p:nvPr/>
        </p:nvSpPr>
        <p:spPr>
          <a:xfrm>
            <a:off x="4086339" y="2934382"/>
            <a:ext cx="1972800" cy="6360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Arial"/>
                <a:ea typeface="Arial"/>
                <a:cs typeface="Arial"/>
                <a:sym typeface="Arial"/>
              </a:rPr>
              <a:t>Birth of your grandparents</a:t>
            </a:r>
            <a:endParaRPr b="1" i="0" sz="1600" u="none" cap="none" strike="noStrike">
              <a:solidFill>
                <a:srgbClr val="07516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pic>
        <p:nvPicPr>
          <p:cNvPr id="782" name="Google Shape;782;ge3240c2227_0_7"/>
          <p:cNvPicPr preferRelativeResize="0"/>
          <p:nvPr/>
        </p:nvPicPr>
        <p:blipFill rotWithShape="1">
          <a:blip r:embed="rId11">
            <a:alphaModFix/>
          </a:blip>
          <a:srcRect b="0" l="0" r="0" t="0"/>
          <a:stretch/>
        </p:blipFill>
        <p:spPr>
          <a:xfrm>
            <a:off x="9313225" y="1526906"/>
            <a:ext cx="390385" cy="432301"/>
          </a:xfrm>
          <a:prstGeom prst="rect">
            <a:avLst/>
          </a:prstGeom>
          <a:noFill/>
          <a:ln>
            <a:noFill/>
          </a:ln>
        </p:spPr>
      </p:pic>
      <p:grpSp>
        <p:nvGrpSpPr>
          <p:cNvPr id="783" name="Google Shape;783;ge3240c2227_0_7"/>
          <p:cNvGrpSpPr/>
          <p:nvPr/>
        </p:nvGrpSpPr>
        <p:grpSpPr>
          <a:xfrm>
            <a:off x="9863531" y="1470276"/>
            <a:ext cx="439884" cy="508032"/>
            <a:chOff x="10438351" y="268692"/>
            <a:chExt cx="1080000" cy="1080000"/>
          </a:xfrm>
        </p:grpSpPr>
        <p:sp>
          <p:nvSpPr>
            <p:cNvPr id="784" name="Google Shape;784;ge3240c2227_0_7"/>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85" name="Google Shape;785;ge3240c2227_0_7"/>
            <p:cNvPicPr preferRelativeResize="0"/>
            <p:nvPr/>
          </p:nvPicPr>
          <p:blipFill rotWithShape="1">
            <a:blip r:embed="rId12">
              <a:alphaModFix/>
            </a:blip>
            <a:srcRect b="0" l="0" r="0" t="0"/>
            <a:stretch/>
          </p:blipFill>
          <p:spPr>
            <a:xfrm>
              <a:off x="10564385" y="388909"/>
              <a:ext cx="850880" cy="850880"/>
            </a:xfrm>
            <a:prstGeom prst="rect">
              <a:avLst/>
            </a:prstGeom>
            <a:noFill/>
            <a:ln>
              <a:noFill/>
            </a:ln>
          </p:spPr>
        </p:pic>
      </p:grpSp>
      <p:grpSp>
        <p:nvGrpSpPr>
          <p:cNvPr id="786" name="Google Shape;786;ge3240c2227_0_7"/>
          <p:cNvGrpSpPr/>
          <p:nvPr/>
        </p:nvGrpSpPr>
        <p:grpSpPr>
          <a:xfrm>
            <a:off x="8102875" y="2057100"/>
            <a:ext cx="582300" cy="582300"/>
            <a:chOff x="8220350" y="2202850"/>
            <a:chExt cx="582300" cy="582300"/>
          </a:xfrm>
        </p:grpSpPr>
        <p:sp>
          <p:nvSpPr>
            <p:cNvPr id="787" name="Google Shape;787;ge3240c2227_0_7"/>
            <p:cNvSpPr/>
            <p:nvPr/>
          </p:nvSpPr>
          <p:spPr>
            <a:xfrm>
              <a:off x="8220350" y="2202850"/>
              <a:ext cx="582300" cy="582300"/>
            </a:xfrm>
            <a:prstGeom prst="ellips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8" name="Google Shape;788;ge3240c2227_0_7"/>
            <p:cNvPicPr preferRelativeResize="0"/>
            <p:nvPr/>
          </p:nvPicPr>
          <p:blipFill rotWithShape="1">
            <a:blip r:embed="rId13">
              <a:alphaModFix/>
            </a:blip>
            <a:srcRect b="0" l="0" r="0" t="0"/>
            <a:stretch/>
          </p:blipFill>
          <p:spPr>
            <a:xfrm>
              <a:off x="8324376" y="2256937"/>
              <a:ext cx="360000" cy="474146"/>
            </a:xfrm>
            <a:prstGeom prst="rect">
              <a:avLst/>
            </a:prstGeom>
            <a:noFill/>
            <a:ln>
              <a:noFill/>
            </a:ln>
          </p:spPr>
        </p:pic>
      </p:grpSp>
      <p:grpSp>
        <p:nvGrpSpPr>
          <p:cNvPr id="789" name="Google Shape;789;ge3240c2227_0_7"/>
          <p:cNvGrpSpPr/>
          <p:nvPr/>
        </p:nvGrpSpPr>
        <p:grpSpPr>
          <a:xfrm>
            <a:off x="4861900" y="4376659"/>
            <a:ext cx="522600" cy="528391"/>
            <a:chOff x="5074100" y="4475634"/>
            <a:chExt cx="522600" cy="528391"/>
          </a:xfrm>
        </p:grpSpPr>
        <p:sp>
          <p:nvSpPr>
            <p:cNvPr id="790" name="Google Shape;790;ge3240c2227_0_7"/>
            <p:cNvSpPr/>
            <p:nvPr/>
          </p:nvSpPr>
          <p:spPr>
            <a:xfrm>
              <a:off x="5074100" y="4481425"/>
              <a:ext cx="522600" cy="5226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1" name="Google Shape;791;ge3240c2227_0_7"/>
            <p:cNvPicPr preferRelativeResize="0"/>
            <p:nvPr/>
          </p:nvPicPr>
          <p:blipFill rotWithShape="1">
            <a:blip r:embed="rId14">
              <a:alphaModFix/>
            </a:blip>
            <a:srcRect b="0" l="0" r="0" t="0"/>
            <a:stretch/>
          </p:blipFill>
          <p:spPr>
            <a:xfrm>
              <a:off x="5118079" y="4475634"/>
              <a:ext cx="434700" cy="474000"/>
            </a:xfrm>
            <a:prstGeom prst="roundRect">
              <a:avLst>
                <a:gd fmla="val 16667" name="adj"/>
              </a:avLst>
            </a:prstGeom>
            <a:noFill/>
            <a:ln>
              <a:noFill/>
            </a:ln>
          </p:spPr>
        </p:pic>
      </p:grpSp>
      <p:pic>
        <p:nvPicPr>
          <p:cNvPr id="778" name="Google Shape;778;ge3240c2227_0_7"/>
          <p:cNvPicPr preferRelativeResize="0"/>
          <p:nvPr/>
        </p:nvPicPr>
        <p:blipFill rotWithShape="1">
          <a:blip r:embed="rId15">
            <a:alphaModFix/>
          </a:blip>
          <a:srcRect b="0" l="0" r="0" t="0"/>
          <a:stretch/>
        </p:blipFill>
        <p:spPr>
          <a:xfrm>
            <a:off x="6524852" y="2857477"/>
            <a:ext cx="582300" cy="584026"/>
          </a:xfrm>
          <a:prstGeom prst="rect">
            <a:avLst/>
          </a:prstGeom>
          <a:noFill/>
          <a:ln>
            <a:noFill/>
          </a:ln>
        </p:spPr>
      </p:pic>
      <p:pic>
        <p:nvPicPr>
          <p:cNvPr id="792" name="Google Shape;792;ge3240c2227_0_7"/>
          <p:cNvPicPr preferRelativeResize="0"/>
          <p:nvPr/>
        </p:nvPicPr>
        <p:blipFill rotWithShape="1">
          <a:blip r:embed="rId16">
            <a:alphaModFix/>
          </a:blip>
          <a:srcRect b="0" l="0" r="0" t="0"/>
          <a:stretch/>
        </p:blipFill>
        <p:spPr>
          <a:xfrm>
            <a:off x="11007925" y="5643100"/>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6"/>
          <p:cNvSpPr txBox="1"/>
          <p:nvPr>
            <p:ph type="title"/>
          </p:nvPr>
        </p:nvSpPr>
        <p:spPr>
          <a:xfrm>
            <a:off x="848330" y="20953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b="1" lang="fr-FR">
                <a:solidFill>
                  <a:schemeClr val="dk2"/>
                </a:solidFill>
                <a:latin typeface="Arial"/>
                <a:ea typeface="Arial"/>
                <a:cs typeface="Arial"/>
                <a:sym typeface="Arial"/>
              </a:rPr>
              <a:t>Global energy consumption</a:t>
            </a:r>
            <a:endParaRPr b="1">
              <a:solidFill>
                <a:schemeClr val="dk2"/>
              </a:solidFill>
              <a:latin typeface="Arial"/>
              <a:ea typeface="Arial"/>
              <a:cs typeface="Arial"/>
              <a:sym typeface="Arial"/>
            </a:endParaRPr>
          </a:p>
        </p:txBody>
      </p:sp>
      <p:sp>
        <p:nvSpPr>
          <p:cNvPr id="798" name="Google Shape;798;p16"/>
          <p:cNvSpPr txBox="1"/>
          <p:nvPr>
            <p:ph idx="1" type="body"/>
          </p:nvPr>
        </p:nvSpPr>
        <p:spPr>
          <a:xfrm>
            <a:off x="848325" y="3251027"/>
            <a:ext cx="10515600" cy="3225900"/>
          </a:xfrm>
          <a:prstGeom prst="rect">
            <a:avLst/>
          </a:prstGeom>
          <a:noFill/>
          <a:ln>
            <a:noFill/>
          </a:ln>
        </p:spPr>
        <p:txBody>
          <a:bodyPr anchorCtr="0" anchor="t" bIns="45700" lIns="91425" spcFirstLastPara="1" rIns="91425" wrap="square" tIns="45700">
            <a:noAutofit/>
          </a:bodyPr>
          <a:lstStyle/>
          <a:p>
            <a:pPr indent="-330200" lvl="0" marL="457200" rtl="0" algn="just">
              <a:lnSpc>
                <a:spcPct val="90000"/>
              </a:lnSpc>
              <a:spcBef>
                <a:spcPts val="1000"/>
              </a:spcBef>
              <a:spcAft>
                <a:spcPts val="0"/>
              </a:spcAft>
              <a:buClr>
                <a:srgbClr val="666666"/>
              </a:buClr>
              <a:buSzPts val="1600"/>
              <a:buChar char="●"/>
            </a:pPr>
            <a:r>
              <a:rPr lang="fr-FR">
                <a:solidFill>
                  <a:srgbClr val="666666"/>
                </a:solidFill>
                <a:latin typeface="Arial"/>
                <a:ea typeface="Arial"/>
                <a:cs typeface="Arial"/>
                <a:sym typeface="Arial"/>
              </a:rPr>
              <a:t>The world relies on fossil fuels.</a:t>
            </a:r>
            <a:endParaRPr>
              <a:solidFill>
                <a:srgbClr val="666666"/>
              </a:solidFill>
              <a:latin typeface="Arial"/>
              <a:ea typeface="Arial"/>
              <a:cs typeface="Arial"/>
              <a:sym typeface="Arial"/>
            </a:endParaRPr>
          </a:p>
          <a:p>
            <a:pPr indent="-330200" lvl="0" marL="457200" rtl="0" algn="just">
              <a:lnSpc>
                <a:spcPct val="90000"/>
              </a:lnSpc>
              <a:spcBef>
                <a:spcPts val="1000"/>
              </a:spcBef>
              <a:spcAft>
                <a:spcPts val="0"/>
              </a:spcAft>
              <a:buClr>
                <a:srgbClr val="666666"/>
              </a:buClr>
              <a:buSzPts val="1600"/>
              <a:buChar char="●"/>
            </a:pPr>
            <a:r>
              <a:rPr lang="fr-FR">
                <a:solidFill>
                  <a:srgbClr val="666666"/>
                </a:solidFill>
                <a:latin typeface="Arial"/>
                <a:ea typeface="Arial"/>
                <a:cs typeface="Arial"/>
                <a:sym typeface="Arial"/>
              </a:rPr>
              <a:t>Coal is the resource we first used in history because it can be found in many places of the world.</a:t>
            </a:r>
            <a:endParaRPr>
              <a:solidFill>
                <a:srgbClr val="666666"/>
              </a:solidFill>
              <a:latin typeface="Arial"/>
              <a:ea typeface="Arial"/>
              <a:cs typeface="Arial"/>
              <a:sym typeface="Arial"/>
            </a:endParaRPr>
          </a:p>
          <a:p>
            <a:pPr indent="-330200" lvl="0" marL="457200" rtl="0" algn="just">
              <a:lnSpc>
                <a:spcPct val="90000"/>
              </a:lnSpc>
              <a:spcBef>
                <a:spcPts val="1000"/>
              </a:spcBef>
              <a:spcAft>
                <a:spcPts val="0"/>
              </a:spcAft>
              <a:buClr>
                <a:srgbClr val="666666"/>
              </a:buClr>
              <a:buSzPts val="1600"/>
              <a:buChar char="●"/>
            </a:pPr>
            <a:r>
              <a:rPr lang="fr-FR">
                <a:solidFill>
                  <a:srgbClr val="666666"/>
                </a:solidFill>
                <a:latin typeface="Arial"/>
                <a:ea typeface="Arial"/>
                <a:cs typeface="Arial"/>
                <a:sym typeface="Arial"/>
              </a:rPr>
              <a:t>Oil is by far the most practical and flexible of all energy resources.</a:t>
            </a:r>
            <a:endParaRPr>
              <a:solidFill>
                <a:srgbClr val="666666"/>
              </a:solidFill>
              <a:latin typeface="Arial"/>
              <a:ea typeface="Arial"/>
              <a:cs typeface="Arial"/>
              <a:sym typeface="Arial"/>
            </a:endParaRPr>
          </a:p>
          <a:p>
            <a:pPr indent="-330200" lvl="0" marL="457200" rtl="0" algn="just">
              <a:lnSpc>
                <a:spcPct val="90000"/>
              </a:lnSpc>
              <a:spcBef>
                <a:spcPts val="1000"/>
              </a:spcBef>
              <a:spcAft>
                <a:spcPts val="0"/>
              </a:spcAft>
              <a:buClr>
                <a:srgbClr val="666666"/>
              </a:buClr>
              <a:buSzPts val="1600"/>
              <a:buFont typeface="Arial"/>
              <a:buChar char="●"/>
            </a:pPr>
            <a:r>
              <a:rPr lang="fr-FR">
                <a:solidFill>
                  <a:srgbClr val="666666"/>
                </a:solidFill>
                <a:latin typeface="Arial"/>
                <a:ea typeface="Arial"/>
                <a:cs typeface="Arial"/>
                <a:sym typeface="Arial"/>
              </a:rPr>
              <a:t>We never switched from one source to another, we are only using more and more energy.</a:t>
            </a:r>
            <a:endParaRPr>
              <a:solidFill>
                <a:srgbClr val="666666"/>
              </a:solidFill>
              <a:latin typeface="Arial"/>
              <a:ea typeface="Arial"/>
              <a:cs typeface="Arial"/>
              <a:sym typeface="Arial"/>
            </a:endParaRPr>
          </a:p>
          <a:p>
            <a:pPr indent="-330200" lvl="0" marL="457200" rtl="0" algn="just">
              <a:lnSpc>
                <a:spcPct val="90000"/>
              </a:lnSpc>
              <a:spcBef>
                <a:spcPts val="1000"/>
              </a:spcBef>
              <a:spcAft>
                <a:spcPts val="0"/>
              </a:spcAft>
              <a:buClr>
                <a:srgbClr val="666666"/>
              </a:buClr>
              <a:buSzPts val="1600"/>
              <a:buFont typeface="Arial"/>
              <a:buChar char="●"/>
            </a:pPr>
            <a:r>
              <a:rPr lang="fr-FR">
                <a:solidFill>
                  <a:srgbClr val="666666"/>
                </a:solidFill>
                <a:latin typeface="Arial"/>
                <a:ea typeface="Arial"/>
                <a:cs typeface="Arial"/>
                <a:sym typeface="Arial"/>
              </a:rPr>
              <a:t>Renewable and low carbon sources of energy are still very low compared to our global energy consumption.</a:t>
            </a:r>
            <a:endParaRPr>
              <a:solidFill>
                <a:srgbClr val="666666"/>
              </a:solidFill>
              <a:latin typeface="Arial"/>
              <a:ea typeface="Arial"/>
              <a:cs typeface="Arial"/>
              <a:sym typeface="Arial"/>
            </a:endParaRPr>
          </a:p>
          <a:p>
            <a:pPr indent="0" lvl="0" marL="0" rtl="0" algn="just">
              <a:lnSpc>
                <a:spcPct val="90000"/>
              </a:lnSpc>
              <a:spcBef>
                <a:spcPts val="1000"/>
              </a:spcBef>
              <a:spcAft>
                <a:spcPts val="0"/>
              </a:spcAft>
              <a:buSzPts val="2400"/>
              <a:buNone/>
            </a:pPr>
            <a:r>
              <a:t/>
            </a:r>
            <a:endParaRPr>
              <a:solidFill>
                <a:srgbClr val="666666"/>
              </a:solidFill>
              <a:latin typeface="Arial"/>
              <a:ea typeface="Arial"/>
              <a:cs typeface="Arial"/>
              <a:sym typeface="Arial"/>
            </a:endParaRPr>
          </a:p>
          <a:p>
            <a:pPr indent="0" lvl="0" marL="76200" rtl="0" algn="l">
              <a:lnSpc>
                <a:spcPct val="90000"/>
              </a:lnSpc>
              <a:spcBef>
                <a:spcPts val="1000"/>
              </a:spcBef>
              <a:spcAft>
                <a:spcPts val="0"/>
              </a:spcAft>
              <a:buSzPts val="2400"/>
              <a:buNone/>
            </a:pPr>
            <a:r>
              <a:t/>
            </a:r>
            <a:endParaRPr b="1">
              <a:solidFill>
                <a:srgbClr val="666666"/>
              </a:solidFill>
              <a:latin typeface="Arial"/>
              <a:ea typeface="Arial"/>
              <a:cs typeface="Arial"/>
              <a:sym typeface="Arial"/>
            </a:endParaRPr>
          </a:p>
        </p:txBody>
      </p:sp>
      <p:pic>
        <p:nvPicPr>
          <p:cNvPr id="799" name="Google Shape;799;p16"/>
          <p:cNvPicPr preferRelativeResize="0"/>
          <p:nvPr/>
        </p:nvPicPr>
        <p:blipFill rotWithShape="1">
          <a:blip r:embed="rId3">
            <a:alphaModFix/>
          </a:blip>
          <a:srcRect b="0" l="0" r="0" t="0"/>
          <a:stretch/>
        </p:blipFill>
        <p:spPr>
          <a:xfrm>
            <a:off x="5556009" y="1199785"/>
            <a:ext cx="1080000" cy="1080000"/>
          </a:xfrm>
          <a:prstGeom prst="rect">
            <a:avLst/>
          </a:prstGeom>
          <a:noFill/>
          <a:ln>
            <a:noFill/>
          </a:ln>
        </p:spPr>
      </p:pic>
      <p:pic>
        <p:nvPicPr>
          <p:cNvPr id="800" name="Google Shape;800;p16"/>
          <p:cNvPicPr preferRelativeResize="0"/>
          <p:nvPr/>
        </p:nvPicPr>
        <p:blipFill rotWithShape="1">
          <a:blip r:embed="rId4">
            <a:alphaModFix/>
          </a:blip>
          <a:srcRect b="0" l="0" r="0" t="0"/>
          <a:stretch/>
        </p:blipFill>
        <p:spPr>
          <a:xfrm>
            <a:off x="4364349" y="1199785"/>
            <a:ext cx="1080000" cy="1080000"/>
          </a:xfrm>
          <a:prstGeom prst="rect">
            <a:avLst/>
          </a:prstGeom>
          <a:noFill/>
          <a:ln>
            <a:noFill/>
          </a:ln>
        </p:spPr>
      </p:pic>
      <p:pic>
        <p:nvPicPr>
          <p:cNvPr id="801" name="Google Shape;801;p16"/>
          <p:cNvPicPr preferRelativeResize="0"/>
          <p:nvPr/>
        </p:nvPicPr>
        <p:blipFill rotWithShape="1">
          <a:blip r:embed="rId5">
            <a:alphaModFix/>
          </a:blip>
          <a:srcRect b="0" l="0" r="0" t="0"/>
          <a:stretch/>
        </p:blipFill>
        <p:spPr>
          <a:xfrm>
            <a:off x="6747652" y="1199785"/>
            <a:ext cx="1080000" cy="1080000"/>
          </a:xfrm>
          <a:prstGeom prst="rect">
            <a:avLst/>
          </a:prstGeom>
          <a:noFill/>
          <a:ln>
            <a:noFill/>
          </a:ln>
        </p:spPr>
      </p:pic>
      <p:pic>
        <p:nvPicPr>
          <p:cNvPr id="802" name="Google Shape;802;p16"/>
          <p:cNvPicPr preferRelativeResize="0"/>
          <p:nvPr/>
        </p:nvPicPr>
        <p:blipFill rotWithShape="1">
          <a:blip r:embed="rId6">
            <a:alphaModFix/>
          </a:blip>
          <a:srcRect b="0" l="0" r="0" t="0"/>
          <a:stretch/>
        </p:blipFill>
        <p:spPr>
          <a:xfrm>
            <a:off x="11312725" y="5961450"/>
            <a:ext cx="882150" cy="91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9"/>
          <p:cNvSpPr txBox="1"/>
          <p:nvPr>
            <p:ph type="title"/>
          </p:nvPr>
        </p:nvSpPr>
        <p:spPr>
          <a:xfrm>
            <a:off x="840000" y="220500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800"/>
              <a:buNone/>
            </a:pPr>
            <a:r>
              <a:rPr b="1" lang="fr-FR" sz="4800">
                <a:solidFill>
                  <a:schemeClr val="dk2"/>
                </a:solidFill>
                <a:latin typeface="Arial"/>
                <a:ea typeface="Arial"/>
                <a:cs typeface="Arial"/>
                <a:sym typeface="Arial"/>
              </a:rPr>
              <a:t>Primary energy and final energy</a:t>
            </a:r>
            <a:endParaRPr b="1" sz="4800">
              <a:solidFill>
                <a:schemeClr val="dk2"/>
              </a:solidFill>
              <a:latin typeface="Arial"/>
              <a:ea typeface="Arial"/>
              <a:cs typeface="Arial"/>
              <a:sym typeface="Arial"/>
            </a:endParaRPr>
          </a:p>
        </p:txBody>
      </p:sp>
      <p:pic>
        <p:nvPicPr>
          <p:cNvPr id="808" name="Google Shape;808;p19"/>
          <p:cNvPicPr preferRelativeResize="0"/>
          <p:nvPr/>
        </p:nvPicPr>
        <p:blipFill rotWithShape="1">
          <a:blip r:embed="rId3">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20"/>
          <p:cNvSpPr txBox="1"/>
          <p:nvPr>
            <p:ph type="title"/>
          </p:nvPr>
        </p:nvSpPr>
        <p:spPr>
          <a:xfrm>
            <a:off x="983100" y="1077772"/>
            <a:ext cx="10369800" cy="8590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b="1" lang="fr-FR" sz="4000">
                <a:solidFill>
                  <a:schemeClr val="dk2"/>
                </a:solidFill>
                <a:latin typeface="Arial"/>
                <a:ea typeface="Arial"/>
                <a:cs typeface="Arial"/>
                <a:sym typeface="Arial"/>
              </a:rPr>
              <a:t>Primary energy and final energy</a:t>
            </a:r>
            <a:endParaRPr b="1">
              <a:solidFill>
                <a:schemeClr val="dk2"/>
              </a:solidFill>
              <a:latin typeface="Arial"/>
              <a:ea typeface="Arial"/>
              <a:cs typeface="Arial"/>
              <a:sym typeface="Arial"/>
            </a:endParaRPr>
          </a:p>
        </p:txBody>
      </p:sp>
      <p:sp>
        <p:nvSpPr>
          <p:cNvPr id="814" name="Google Shape;814;p20"/>
          <p:cNvSpPr txBox="1"/>
          <p:nvPr>
            <p:ph idx="1" type="body"/>
          </p:nvPr>
        </p:nvSpPr>
        <p:spPr>
          <a:xfrm>
            <a:off x="860163" y="2277000"/>
            <a:ext cx="10515600" cy="4176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666666"/>
              </a:buClr>
              <a:buSzPts val="2400"/>
              <a:buChar char="•"/>
            </a:pPr>
            <a:r>
              <a:rPr b="1" lang="fr-FR">
                <a:solidFill>
                  <a:srgbClr val="666666"/>
                </a:solidFill>
                <a:latin typeface="Arial"/>
                <a:ea typeface="Arial"/>
                <a:cs typeface="Arial"/>
                <a:sym typeface="Arial"/>
              </a:rPr>
              <a:t>Primary energy</a:t>
            </a:r>
            <a:r>
              <a:rPr lang="fr-FR">
                <a:solidFill>
                  <a:srgbClr val="666666"/>
                </a:solidFill>
                <a:latin typeface="Arial"/>
                <a:ea typeface="Arial"/>
                <a:cs typeface="Arial"/>
                <a:sym typeface="Arial"/>
              </a:rPr>
              <a:t> is a </a:t>
            </a:r>
            <a:r>
              <a:rPr b="1" lang="fr-FR">
                <a:solidFill>
                  <a:srgbClr val="666666"/>
                </a:solidFill>
                <a:latin typeface="Arial"/>
                <a:ea typeface="Arial"/>
                <a:cs typeface="Arial"/>
                <a:sym typeface="Arial"/>
              </a:rPr>
              <a:t>raw energy resource </a:t>
            </a:r>
            <a:r>
              <a:rPr lang="fr-FR">
                <a:solidFill>
                  <a:srgbClr val="666666"/>
                </a:solidFill>
                <a:latin typeface="Arial"/>
                <a:ea typeface="Arial"/>
                <a:cs typeface="Arial"/>
                <a:sym typeface="Arial"/>
              </a:rPr>
              <a:t>that has not been transformed and is found in its “natural” state in the environment.</a:t>
            </a:r>
            <a:endParaRPr>
              <a:solidFill>
                <a:srgbClr val="666666"/>
              </a:solidFill>
              <a:latin typeface="Arial"/>
              <a:ea typeface="Arial"/>
              <a:cs typeface="Arial"/>
              <a:sym typeface="Arial"/>
            </a:endParaRPr>
          </a:p>
          <a:p>
            <a:pPr indent="-381000" lvl="0" marL="457200" rtl="0" algn="l">
              <a:lnSpc>
                <a:spcPct val="90000"/>
              </a:lnSpc>
              <a:spcBef>
                <a:spcPts val="1000"/>
              </a:spcBef>
              <a:spcAft>
                <a:spcPts val="0"/>
              </a:spcAft>
              <a:buClr>
                <a:srgbClr val="666666"/>
              </a:buClr>
              <a:buSzPts val="2400"/>
              <a:buChar char="•"/>
            </a:pPr>
            <a:r>
              <a:rPr b="1" lang="fr-FR">
                <a:solidFill>
                  <a:srgbClr val="666666"/>
                </a:solidFill>
                <a:latin typeface="Arial"/>
                <a:ea typeface="Arial"/>
                <a:cs typeface="Arial"/>
                <a:sym typeface="Arial"/>
              </a:rPr>
              <a:t>Final energy </a:t>
            </a:r>
            <a:r>
              <a:rPr lang="fr-FR">
                <a:solidFill>
                  <a:srgbClr val="666666"/>
                </a:solidFill>
                <a:latin typeface="Arial"/>
                <a:ea typeface="Arial"/>
                <a:cs typeface="Arial"/>
                <a:sym typeface="Arial"/>
              </a:rPr>
              <a:t>is obtained by </a:t>
            </a:r>
            <a:r>
              <a:rPr b="1" lang="fr-FR">
                <a:solidFill>
                  <a:srgbClr val="666666"/>
                </a:solidFill>
                <a:latin typeface="Arial"/>
                <a:ea typeface="Arial"/>
                <a:cs typeface="Arial"/>
                <a:sym typeface="Arial"/>
              </a:rPr>
              <a:t>industrial conversion of a primary energy resource</a:t>
            </a:r>
            <a:r>
              <a:rPr lang="fr-FR">
                <a:solidFill>
                  <a:srgbClr val="666666"/>
                </a:solidFill>
                <a:latin typeface="Arial"/>
                <a:ea typeface="Arial"/>
                <a:cs typeface="Arial"/>
                <a:sym typeface="Arial"/>
              </a:rPr>
              <a:t>.</a:t>
            </a:r>
            <a:endParaRPr>
              <a:solidFill>
                <a:srgbClr val="666666"/>
              </a:solidFill>
              <a:latin typeface="Arial"/>
              <a:ea typeface="Arial"/>
              <a:cs typeface="Arial"/>
              <a:sym typeface="Arial"/>
            </a:endParaRPr>
          </a:p>
          <a:p>
            <a:pPr indent="0" lvl="0" marL="0" rtl="0" algn="l">
              <a:lnSpc>
                <a:spcPct val="100000"/>
              </a:lnSpc>
              <a:spcBef>
                <a:spcPts val="1000"/>
              </a:spcBef>
              <a:spcAft>
                <a:spcPts val="0"/>
              </a:spcAft>
              <a:buSzPts val="2400"/>
              <a:buNone/>
            </a:pPr>
            <a:r>
              <a:t/>
            </a:r>
            <a:endParaRPr>
              <a:solidFill>
                <a:srgbClr val="666666"/>
              </a:solidFill>
              <a:latin typeface="Arial"/>
              <a:ea typeface="Arial"/>
              <a:cs typeface="Arial"/>
              <a:sym typeface="Arial"/>
            </a:endParaRPr>
          </a:p>
          <a:p>
            <a:pPr indent="0" lvl="0" marL="0" rtl="0" algn="l">
              <a:lnSpc>
                <a:spcPct val="100000"/>
              </a:lnSpc>
              <a:spcBef>
                <a:spcPts val="1000"/>
              </a:spcBef>
              <a:spcAft>
                <a:spcPts val="0"/>
              </a:spcAft>
              <a:buSzPts val="2400"/>
              <a:buNone/>
            </a:pPr>
            <a:r>
              <a:t/>
            </a:r>
            <a:endParaRPr>
              <a:solidFill>
                <a:srgbClr val="666666"/>
              </a:solidFill>
              <a:latin typeface="Arial"/>
              <a:ea typeface="Arial"/>
              <a:cs typeface="Arial"/>
              <a:sym typeface="Arial"/>
            </a:endParaRPr>
          </a:p>
          <a:p>
            <a:pPr indent="0" lvl="0" marL="0" rtl="0" algn="l">
              <a:lnSpc>
                <a:spcPct val="100000"/>
              </a:lnSpc>
              <a:spcBef>
                <a:spcPts val="1000"/>
              </a:spcBef>
              <a:spcAft>
                <a:spcPts val="0"/>
              </a:spcAft>
              <a:buSzPts val="2400"/>
              <a:buNone/>
            </a:pPr>
            <a:r>
              <a:t/>
            </a:r>
            <a:endParaRPr>
              <a:solidFill>
                <a:srgbClr val="666666"/>
              </a:solidFill>
              <a:latin typeface="Arial"/>
              <a:ea typeface="Arial"/>
              <a:cs typeface="Arial"/>
              <a:sym typeface="Arial"/>
            </a:endParaRPr>
          </a:p>
          <a:p>
            <a:pPr indent="0" lvl="0" marL="0" rtl="0" algn="l">
              <a:lnSpc>
                <a:spcPct val="100000"/>
              </a:lnSpc>
              <a:spcBef>
                <a:spcPts val="1000"/>
              </a:spcBef>
              <a:spcAft>
                <a:spcPts val="0"/>
              </a:spcAft>
              <a:buSzPts val="2400"/>
              <a:buNone/>
            </a:pPr>
            <a:br>
              <a:rPr lang="fr-FR">
                <a:solidFill>
                  <a:srgbClr val="666666"/>
                </a:solidFill>
                <a:latin typeface="Arial"/>
                <a:ea typeface="Arial"/>
                <a:cs typeface="Arial"/>
                <a:sym typeface="Arial"/>
              </a:rPr>
            </a:br>
            <a:r>
              <a:rPr lang="fr-FR">
                <a:solidFill>
                  <a:srgbClr val="666666"/>
                </a:solidFill>
                <a:latin typeface="Arial"/>
                <a:ea typeface="Arial"/>
                <a:cs typeface="Arial"/>
                <a:sym typeface="Arial"/>
              </a:rPr>
              <a:t>	Give examples of primary energy and final energy.</a:t>
            </a:r>
            <a:endParaRPr>
              <a:solidFill>
                <a:srgbClr val="666666"/>
              </a:solidFill>
              <a:latin typeface="Arial"/>
              <a:ea typeface="Arial"/>
              <a:cs typeface="Arial"/>
              <a:sym typeface="Arial"/>
            </a:endParaRPr>
          </a:p>
        </p:txBody>
      </p:sp>
      <p:sp>
        <p:nvSpPr>
          <p:cNvPr id="815" name="Google Shape;815;p20"/>
          <p:cNvSpPr txBox="1"/>
          <p:nvPr/>
        </p:nvSpPr>
        <p:spPr>
          <a:xfrm>
            <a:off x="3223729" y="4835497"/>
            <a:ext cx="1989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Arial"/>
                <a:ea typeface="Arial"/>
                <a:cs typeface="Arial"/>
                <a:sym typeface="Arial"/>
              </a:rPr>
              <a:t>Primary energy</a:t>
            </a:r>
            <a:endParaRPr b="0" i="0" sz="1800" u="none" cap="none" strike="noStrike">
              <a:solidFill>
                <a:srgbClr val="000000"/>
              </a:solidFill>
              <a:latin typeface="Arial"/>
              <a:ea typeface="Arial"/>
              <a:cs typeface="Arial"/>
              <a:sym typeface="Arial"/>
            </a:endParaRPr>
          </a:p>
        </p:txBody>
      </p:sp>
      <p:cxnSp>
        <p:nvCxnSpPr>
          <p:cNvPr id="816" name="Google Shape;816;p20"/>
          <p:cNvCxnSpPr/>
          <p:nvPr/>
        </p:nvCxnSpPr>
        <p:spPr>
          <a:xfrm>
            <a:off x="5189682" y="4994750"/>
            <a:ext cx="1656000" cy="0"/>
          </a:xfrm>
          <a:prstGeom prst="straightConnector1">
            <a:avLst/>
          </a:prstGeom>
          <a:noFill/>
          <a:ln cap="flat" cmpd="sng" w="28575">
            <a:solidFill>
              <a:schemeClr val="dk1"/>
            </a:solidFill>
            <a:prstDash val="solid"/>
            <a:round/>
            <a:headEnd len="sm" w="sm" type="none"/>
            <a:tailEnd len="med" w="med" type="triangle"/>
          </a:ln>
        </p:spPr>
      </p:cxnSp>
      <p:sp>
        <p:nvSpPr>
          <p:cNvPr id="817" name="Google Shape;817;p20"/>
          <p:cNvSpPr txBox="1"/>
          <p:nvPr/>
        </p:nvSpPr>
        <p:spPr>
          <a:xfrm>
            <a:off x="6943852" y="4810084"/>
            <a:ext cx="2016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Arial"/>
                <a:ea typeface="Arial"/>
                <a:cs typeface="Arial"/>
                <a:sym typeface="Arial"/>
              </a:rPr>
              <a:t>Final energy</a:t>
            </a:r>
            <a:endParaRPr b="0" i="0" sz="1800" u="none" cap="none" strike="noStrike">
              <a:solidFill>
                <a:srgbClr val="000000"/>
              </a:solidFill>
              <a:latin typeface="Arial"/>
              <a:ea typeface="Arial"/>
              <a:cs typeface="Arial"/>
              <a:sym typeface="Arial"/>
            </a:endParaRPr>
          </a:p>
        </p:txBody>
      </p:sp>
      <p:pic>
        <p:nvPicPr>
          <p:cNvPr id="818" name="Google Shape;818;p20"/>
          <p:cNvPicPr preferRelativeResize="0"/>
          <p:nvPr/>
        </p:nvPicPr>
        <p:blipFill rotWithShape="1">
          <a:blip r:embed="rId3">
            <a:alphaModFix/>
          </a:blip>
          <a:srcRect b="0" l="0" r="0" t="0"/>
          <a:stretch/>
        </p:blipFill>
        <p:spPr>
          <a:xfrm>
            <a:off x="5643987" y="4189050"/>
            <a:ext cx="747412" cy="747412"/>
          </a:xfrm>
          <a:prstGeom prst="rect">
            <a:avLst/>
          </a:prstGeom>
          <a:noFill/>
          <a:ln>
            <a:noFill/>
          </a:ln>
        </p:spPr>
      </p:pic>
      <p:pic>
        <p:nvPicPr>
          <p:cNvPr id="819" name="Google Shape;819;p20"/>
          <p:cNvPicPr preferRelativeResize="0"/>
          <p:nvPr/>
        </p:nvPicPr>
        <p:blipFill rotWithShape="1">
          <a:blip r:embed="rId4">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12"/>
          <p:cNvGrpSpPr/>
          <p:nvPr/>
        </p:nvGrpSpPr>
        <p:grpSpPr>
          <a:xfrm>
            <a:off x="649703" y="318498"/>
            <a:ext cx="5056997" cy="2092800"/>
            <a:chOff x="4244163" y="1645867"/>
            <a:chExt cx="5056997" cy="2092800"/>
          </a:xfrm>
        </p:grpSpPr>
        <p:sp>
          <p:nvSpPr>
            <p:cNvPr id="488" name="Google Shape;488;p12"/>
            <p:cNvSpPr txBox="1"/>
            <p:nvPr/>
          </p:nvSpPr>
          <p:spPr>
            <a:xfrm>
              <a:off x="5564360" y="2463045"/>
              <a:ext cx="3736800" cy="10158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6000"/>
                <a:buFont typeface="Arial"/>
                <a:buNone/>
              </a:pPr>
              <a:r>
                <a:rPr b="0" i="0" lang="fr-FR" sz="6000" u="none" cap="none" strike="noStrike">
                  <a:solidFill>
                    <a:srgbClr val="212121"/>
                  </a:solidFill>
                  <a:latin typeface="Arial"/>
                  <a:ea typeface="Arial"/>
                  <a:cs typeface="Arial"/>
                  <a:sym typeface="Arial"/>
                </a:rPr>
                <a:t>NERGY issues</a:t>
              </a:r>
              <a:endParaRPr b="0" i="0" sz="1400" u="none" cap="none" strike="noStrike">
                <a:solidFill>
                  <a:srgbClr val="000000"/>
                </a:solidFill>
                <a:latin typeface="Arial"/>
                <a:ea typeface="Arial"/>
                <a:cs typeface="Arial"/>
                <a:sym typeface="Arial"/>
              </a:endParaRPr>
            </a:p>
          </p:txBody>
        </p:sp>
        <p:sp>
          <p:nvSpPr>
            <p:cNvPr id="489" name="Google Shape;489;p12"/>
            <p:cNvSpPr txBox="1"/>
            <p:nvPr/>
          </p:nvSpPr>
          <p:spPr>
            <a:xfrm>
              <a:off x="4244163" y="1645867"/>
              <a:ext cx="1428000" cy="2092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0"/>
                <a:buFont typeface="Arial"/>
                <a:buNone/>
              </a:pPr>
              <a:r>
                <a:rPr b="1" i="0" lang="fr-FR" sz="13000" u="none" cap="none" strike="noStrike">
                  <a:solidFill>
                    <a:srgbClr val="212121"/>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grpSp>
      <p:grpSp>
        <p:nvGrpSpPr>
          <p:cNvPr id="490" name="Google Shape;490;p12"/>
          <p:cNvGrpSpPr/>
          <p:nvPr/>
        </p:nvGrpSpPr>
        <p:grpSpPr>
          <a:xfrm>
            <a:off x="4736632" y="5191314"/>
            <a:ext cx="2715110" cy="1107999"/>
            <a:chOff x="5889060" y="3872747"/>
            <a:chExt cx="2527800" cy="1107999"/>
          </a:xfrm>
        </p:grpSpPr>
        <p:sp>
          <p:nvSpPr>
            <p:cNvPr id="491" name="Google Shape;491;p12"/>
            <p:cNvSpPr txBox="1"/>
            <p:nvPr/>
          </p:nvSpPr>
          <p:spPr>
            <a:xfrm>
              <a:off x="5889060" y="4149746"/>
              <a:ext cx="25278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Arial"/>
                <a:ea typeface="Arial"/>
                <a:cs typeface="Arial"/>
                <a:sym typeface="Arial"/>
              </a:endParaRPr>
            </a:p>
          </p:txBody>
        </p:sp>
        <p:sp>
          <p:nvSpPr>
            <p:cNvPr id="492" name="Google Shape;492;p12"/>
            <p:cNvSpPr txBox="1"/>
            <p:nvPr/>
          </p:nvSpPr>
          <p:spPr>
            <a:xfrm>
              <a:off x="5889060" y="3872747"/>
              <a:ext cx="25278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212121"/>
                  </a:solidFill>
                  <a:latin typeface="Arial"/>
                  <a:ea typeface="Arial"/>
                  <a:cs typeface="Arial"/>
                  <a:sym typeface="Arial"/>
                </a:rPr>
                <a:t>What is energy?</a:t>
              </a:r>
              <a:endParaRPr b="1" i="0" sz="2400" u="none" cap="none" strike="noStrike">
                <a:solidFill>
                  <a:srgbClr val="212121"/>
                </a:solidFill>
                <a:latin typeface="Arial"/>
                <a:ea typeface="Arial"/>
                <a:cs typeface="Arial"/>
                <a:sym typeface="Arial"/>
              </a:endParaRPr>
            </a:p>
          </p:txBody>
        </p:sp>
      </p:grpSp>
      <p:grpSp>
        <p:nvGrpSpPr>
          <p:cNvPr id="493" name="Google Shape;493;p12"/>
          <p:cNvGrpSpPr/>
          <p:nvPr/>
        </p:nvGrpSpPr>
        <p:grpSpPr>
          <a:xfrm>
            <a:off x="8611480" y="5191314"/>
            <a:ext cx="2715110" cy="1107999"/>
            <a:chOff x="5889060" y="3872747"/>
            <a:chExt cx="2527800" cy="1107999"/>
          </a:xfrm>
        </p:grpSpPr>
        <p:sp>
          <p:nvSpPr>
            <p:cNvPr id="494" name="Google Shape;494;p12"/>
            <p:cNvSpPr txBox="1"/>
            <p:nvPr/>
          </p:nvSpPr>
          <p:spPr>
            <a:xfrm>
              <a:off x="5889060" y="4149746"/>
              <a:ext cx="25278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Arial"/>
                <a:ea typeface="Arial"/>
                <a:cs typeface="Arial"/>
                <a:sym typeface="Arial"/>
              </a:endParaRPr>
            </a:p>
          </p:txBody>
        </p:sp>
        <p:sp>
          <p:nvSpPr>
            <p:cNvPr id="495" name="Google Shape;495;p12"/>
            <p:cNvSpPr txBox="1"/>
            <p:nvPr/>
          </p:nvSpPr>
          <p:spPr>
            <a:xfrm>
              <a:off x="5889060" y="3872747"/>
              <a:ext cx="25278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212121"/>
                  </a:solidFill>
                  <a:latin typeface="Arial"/>
                  <a:ea typeface="Arial"/>
                  <a:cs typeface="Arial"/>
                  <a:sym typeface="Arial"/>
                </a:rPr>
                <a:t>Where does energy come from?</a:t>
              </a:r>
              <a:endParaRPr b="1" i="0" sz="2400" u="none" cap="none" strike="noStrike">
                <a:solidFill>
                  <a:srgbClr val="212121"/>
                </a:solidFill>
                <a:latin typeface="Arial"/>
                <a:ea typeface="Arial"/>
                <a:cs typeface="Arial"/>
                <a:sym typeface="Arial"/>
              </a:endParaRPr>
            </a:p>
          </p:txBody>
        </p:sp>
      </p:grpSp>
      <p:grpSp>
        <p:nvGrpSpPr>
          <p:cNvPr id="496" name="Google Shape;496;p12"/>
          <p:cNvGrpSpPr/>
          <p:nvPr/>
        </p:nvGrpSpPr>
        <p:grpSpPr>
          <a:xfrm>
            <a:off x="9300205" y="1135671"/>
            <a:ext cx="1477455" cy="3808845"/>
            <a:chOff x="5895885" y="897971"/>
            <a:chExt cx="1040461" cy="2682285"/>
          </a:xfrm>
        </p:grpSpPr>
        <p:sp>
          <p:nvSpPr>
            <p:cNvPr id="497" name="Google Shape;497;p12"/>
            <p:cNvSpPr/>
            <p:nvPr/>
          </p:nvSpPr>
          <p:spPr>
            <a:xfrm flipH="1">
              <a:off x="5895885" y="897971"/>
              <a:ext cx="1040461" cy="268228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
          <p:nvSpPr>
            <p:cNvPr id="498" name="Google Shape;498;p12"/>
            <p:cNvSpPr/>
            <p:nvPr/>
          </p:nvSpPr>
          <p:spPr>
            <a:xfrm flipH="1">
              <a:off x="6333974" y="1594640"/>
              <a:ext cx="602372" cy="1552902"/>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grpSp>
      <p:sp>
        <p:nvSpPr>
          <p:cNvPr id="499" name="Google Shape;499;p12"/>
          <p:cNvSpPr/>
          <p:nvPr/>
        </p:nvSpPr>
        <p:spPr>
          <a:xfrm>
            <a:off x="4948576" y="3149786"/>
            <a:ext cx="1480756" cy="1794730"/>
          </a:xfrm>
          <a:custGeom>
            <a:rect b="b" l="l" r="r" t="t"/>
            <a:pathLst>
              <a:path extrusionOk="0" h="3944462" w="3254409">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rgbClr val="1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500" name="Google Shape;500;p12"/>
          <p:cNvSpPr/>
          <p:nvPr/>
        </p:nvSpPr>
        <p:spPr>
          <a:xfrm>
            <a:off x="6786816" y="2731040"/>
            <a:ext cx="2155905" cy="2211705"/>
          </a:xfrm>
          <a:custGeom>
            <a:rect b="b" l="l" r="r" t="t"/>
            <a:pathLst>
              <a:path extrusionOk="0" h="6858000" w="6684977">
                <a:moveTo>
                  <a:pt x="6090801" y="3171825"/>
                </a:moveTo>
                <a:cubicBezTo>
                  <a:pt x="6102598" y="3171039"/>
                  <a:pt x="6113609" y="3171039"/>
                  <a:pt x="6125406" y="3171039"/>
                </a:cubicBezTo>
                <a:cubicBezTo>
                  <a:pt x="6269329" y="3171039"/>
                  <a:pt x="6412466" y="3171039"/>
                  <a:pt x="6556390" y="3171039"/>
                </a:cubicBezTo>
                <a:cubicBezTo>
                  <a:pt x="6576052" y="3171039"/>
                  <a:pt x="6594927" y="3167893"/>
                  <a:pt x="6613802" y="3160028"/>
                </a:cubicBezTo>
                <a:cubicBezTo>
                  <a:pt x="6662563" y="3139580"/>
                  <a:pt x="6684585" y="3101043"/>
                  <a:pt x="6689303" y="3050709"/>
                </a:cubicBezTo>
                <a:cubicBezTo>
                  <a:pt x="6689303" y="3032620"/>
                  <a:pt x="6689303" y="3015318"/>
                  <a:pt x="6689303" y="2997229"/>
                </a:cubicBezTo>
                <a:cubicBezTo>
                  <a:pt x="6682225" y="2972062"/>
                  <a:pt x="6684585" y="2943749"/>
                  <a:pt x="6663350" y="2922515"/>
                </a:cubicBezTo>
                <a:cubicBezTo>
                  <a:pt x="6630318" y="2888697"/>
                  <a:pt x="6591781" y="2871394"/>
                  <a:pt x="6544593" y="2871394"/>
                </a:cubicBezTo>
                <a:cubicBezTo>
                  <a:pt x="6399096" y="2872181"/>
                  <a:pt x="6253600" y="2872181"/>
                  <a:pt x="6108103" y="2871394"/>
                </a:cubicBezTo>
                <a:cubicBezTo>
                  <a:pt x="6055410" y="2871394"/>
                  <a:pt x="6043613" y="2860384"/>
                  <a:pt x="6044399" y="2809264"/>
                </a:cubicBezTo>
                <a:cubicBezTo>
                  <a:pt x="6045972" y="2739268"/>
                  <a:pt x="6038108" y="2670059"/>
                  <a:pt x="6038894" y="2600850"/>
                </a:cubicBezTo>
                <a:cubicBezTo>
                  <a:pt x="6038894" y="2580401"/>
                  <a:pt x="6031029" y="2565458"/>
                  <a:pt x="6017659" y="2550515"/>
                </a:cubicBezTo>
                <a:cubicBezTo>
                  <a:pt x="5998784" y="2530067"/>
                  <a:pt x="5975190" y="2534786"/>
                  <a:pt x="5952383" y="2534786"/>
                </a:cubicBezTo>
                <a:cubicBezTo>
                  <a:pt x="5918565" y="2534786"/>
                  <a:pt x="5898117" y="2552088"/>
                  <a:pt x="5887892" y="2584334"/>
                </a:cubicBezTo>
                <a:cubicBezTo>
                  <a:pt x="5882387" y="2601636"/>
                  <a:pt x="5883960" y="2619725"/>
                  <a:pt x="5882387" y="2637813"/>
                </a:cubicBezTo>
                <a:cubicBezTo>
                  <a:pt x="5880027" y="2670845"/>
                  <a:pt x="5868230" y="2681856"/>
                  <a:pt x="5835985" y="2684215"/>
                </a:cubicBezTo>
                <a:cubicBezTo>
                  <a:pt x="5823402" y="2685001"/>
                  <a:pt x="5810818" y="2685001"/>
                  <a:pt x="5798235" y="2685001"/>
                </a:cubicBezTo>
                <a:cubicBezTo>
                  <a:pt x="5662176" y="2685001"/>
                  <a:pt x="5526904" y="2685001"/>
                  <a:pt x="5390845" y="2685001"/>
                </a:cubicBezTo>
                <a:cubicBezTo>
                  <a:pt x="5265796" y="2685001"/>
                  <a:pt x="5149399" y="2802185"/>
                  <a:pt x="5148612" y="2928020"/>
                </a:cubicBezTo>
                <a:cubicBezTo>
                  <a:pt x="5148612" y="2996443"/>
                  <a:pt x="5148612" y="3065652"/>
                  <a:pt x="5148612" y="3134075"/>
                </a:cubicBezTo>
                <a:cubicBezTo>
                  <a:pt x="5147826" y="3187554"/>
                  <a:pt x="5137602" y="3198565"/>
                  <a:pt x="5084122" y="3198565"/>
                </a:cubicBezTo>
                <a:cubicBezTo>
                  <a:pt x="4998397" y="3199351"/>
                  <a:pt x="4912672" y="3198565"/>
                  <a:pt x="4826947" y="3198565"/>
                </a:cubicBezTo>
                <a:cubicBezTo>
                  <a:pt x="4806499" y="3198565"/>
                  <a:pt x="4786051" y="3201711"/>
                  <a:pt x="4765603" y="3205643"/>
                </a:cubicBezTo>
                <a:cubicBezTo>
                  <a:pt x="4593366" y="3239461"/>
                  <a:pt x="4481688" y="3402260"/>
                  <a:pt x="4482474" y="3557194"/>
                </a:cubicBezTo>
                <a:cubicBezTo>
                  <a:pt x="4485620" y="4265802"/>
                  <a:pt x="4484047" y="4974410"/>
                  <a:pt x="4484047" y="5683804"/>
                </a:cubicBezTo>
                <a:cubicBezTo>
                  <a:pt x="4484047" y="5744362"/>
                  <a:pt x="4484047" y="5804920"/>
                  <a:pt x="4479328" y="5865478"/>
                </a:cubicBezTo>
                <a:cubicBezTo>
                  <a:pt x="4470677" y="5976370"/>
                  <a:pt x="4428208" y="6018839"/>
                  <a:pt x="4317316" y="6021198"/>
                </a:cubicBezTo>
                <a:cubicBezTo>
                  <a:pt x="4315743" y="6021198"/>
                  <a:pt x="4313384" y="6021198"/>
                  <a:pt x="4311811" y="6021198"/>
                </a:cubicBezTo>
                <a:cubicBezTo>
                  <a:pt x="4160022" y="6021198"/>
                  <a:pt x="4008234" y="6021198"/>
                  <a:pt x="3856445" y="6021198"/>
                </a:cubicBezTo>
                <a:cubicBezTo>
                  <a:pt x="3828919" y="6021198"/>
                  <a:pt x="3801393" y="6017266"/>
                  <a:pt x="3774653" y="6009401"/>
                </a:cubicBezTo>
                <a:cubicBezTo>
                  <a:pt x="3732184" y="5996818"/>
                  <a:pt x="3706230" y="5969292"/>
                  <a:pt x="3695220" y="5926822"/>
                </a:cubicBezTo>
                <a:cubicBezTo>
                  <a:pt x="3687355" y="5897723"/>
                  <a:pt x="3685782" y="5868624"/>
                  <a:pt x="3685782" y="5839524"/>
                </a:cubicBezTo>
                <a:cubicBezTo>
                  <a:pt x="3683423" y="5176532"/>
                  <a:pt x="3692074" y="4513540"/>
                  <a:pt x="3680277" y="3849760"/>
                </a:cubicBezTo>
                <a:cubicBezTo>
                  <a:pt x="3678704" y="3745160"/>
                  <a:pt x="3635448" y="3660222"/>
                  <a:pt x="3557588" y="3591799"/>
                </a:cubicBezTo>
                <a:cubicBezTo>
                  <a:pt x="3502535" y="3543038"/>
                  <a:pt x="3436472" y="3517871"/>
                  <a:pt x="3363330" y="3508433"/>
                </a:cubicBezTo>
                <a:cubicBezTo>
                  <a:pt x="3328726" y="3503715"/>
                  <a:pt x="3318501" y="3493491"/>
                  <a:pt x="3316142" y="3458886"/>
                </a:cubicBezTo>
                <a:cubicBezTo>
                  <a:pt x="3315356" y="3443156"/>
                  <a:pt x="3315356" y="3426641"/>
                  <a:pt x="3315356" y="3410911"/>
                </a:cubicBezTo>
                <a:cubicBezTo>
                  <a:pt x="3315356" y="2463218"/>
                  <a:pt x="3314569" y="1514737"/>
                  <a:pt x="3316142" y="567043"/>
                </a:cubicBezTo>
                <a:cubicBezTo>
                  <a:pt x="3316142" y="467162"/>
                  <a:pt x="3297267" y="373572"/>
                  <a:pt x="3247719" y="287061"/>
                </a:cubicBezTo>
                <a:cubicBezTo>
                  <a:pt x="3146265" y="107746"/>
                  <a:pt x="2997623" y="0"/>
                  <a:pt x="2783703" y="0"/>
                </a:cubicBezTo>
                <a:cubicBezTo>
                  <a:pt x="2129362" y="0"/>
                  <a:pt x="1475021" y="0"/>
                  <a:pt x="820679" y="0"/>
                </a:cubicBezTo>
                <a:cubicBezTo>
                  <a:pt x="733381" y="0"/>
                  <a:pt x="649229" y="14943"/>
                  <a:pt x="573728" y="61344"/>
                </a:cubicBezTo>
                <a:cubicBezTo>
                  <a:pt x="393627" y="172236"/>
                  <a:pt x="286668" y="328744"/>
                  <a:pt x="286668" y="544236"/>
                </a:cubicBezTo>
                <a:cubicBezTo>
                  <a:pt x="285881" y="2441983"/>
                  <a:pt x="285881" y="4339730"/>
                  <a:pt x="285881" y="6237477"/>
                </a:cubicBezTo>
                <a:cubicBezTo>
                  <a:pt x="285881" y="6255566"/>
                  <a:pt x="286668" y="6272868"/>
                  <a:pt x="285095" y="6290957"/>
                </a:cubicBezTo>
                <a:cubicBezTo>
                  <a:pt x="282735" y="6321629"/>
                  <a:pt x="270938" y="6333426"/>
                  <a:pt x="239479" y="6335785"/>
                </a:cubicBezTo>
                <a:cubicBezTo>
                  <a:pt x="213526" y="6337358"/>
                  <a:pt x="187573" y="6334999"/>
                  <a:pt x="161619" y="6336572"/>
                </a:cubicBezTo>
                <a:cubicBezTo>
                  <a:pt x="73535" y="6343650"/>
                  <a:pt x="20055" y="6391625"/>
                  <a:pt x="9831" y="6464766"/>
                </a:cubicBezTo>
                <a:cubicBezTo>
                  <a:pt x="-3539" y="6555210"/>
                  <a:pt x="-2753" y="6646440"/>
                  <a:pt x="9044" y="6737671"/>
                </a:cubicBezTo>
                <a:cubicBezTo>
                  <a:pt x="18482" y="6809239"/>
                  <a:pt x="61738" y="6851709"/>
                  <a:pt x="133306" y="6856427"/>
                </a:cubicBezTo>
                <a:cubicBezTo>
                  <a:pt x="137239" y="6856427"/>
                  <a:pt x="140385" y="6857214"/>
                  <a:pt x="143530" y="6858787"/>
                </a:cubicBezTo>
                <a:cubicBezTo>
                  <a:pt x="1248518" y="6858787"/>
                  <a:pt x="2354292" y="6858787"/>
                  <a:pt x="3459279" y="6858787"/>
                </a:cubicBezTo>
                <a:cubicBezTo>
                  <a:pt x="3522983" y="6857214"/>
                  <a:pt x="3566239" y="6826542"/>
                  <a:pt x="3587474" y="6765983"/>
                </a:cubicBezTo>
                <a:cubicBezTo>
                  <a:pt x="3592192" y="6753400"/>
                  <a:pt x="3596911" y="6740816"/>
                  <a:pt x="3600057" y="6727447"/>
                </a:cubicBezTo>
                <a:cubicBezTo>
                  <a:pt x="3617359" y="6644868"/>
                  <a:pt x="3618146" y="6562289"/>
                  <a:pt x="3600057" y="6480496"/>
                </a:cubicBezTo>
                <a:cubicBezTo>
                  <a:pt x="3583541" y="6405781"/>
                  <a:pt x="3541858" y="6352301"/>
                  <a:pt x="3461639" y="6338145"/>
                </a:cubicBezTo>
                <a:cubicBezTo>
                  <a:pt x="3439617" y="6334213"/>
                  <a:pt x="3416810" y="6335785"/>
                  <a:pt x="3394789" y="6335785"/>
                </a:cubicBezTo>
                <a:cubicBezTo>
                  <a:pt x="3323220" y="6334999"/>
                  <a:pt x="3317715" y="6329494"/>
                  <a:pt x="3316929" y="6257139"/>
                </a:cubicBezTo>
                <a:cubicBezTo>
                  <a:pt x="3316929" y="5457301"/>
                  <a:pt x="3316929" y="4657463"/>
                  <a:pt x="3316929" y="3857625"/>
                </a:cubicBezTo>
                <a:cubicBezTo>
                  <a:pt x="3316929" y="3845828"/>
                  <a:pt x="3316142" y="3834031"/>
                  <a:pt x="3317715" y="3823021"/>
                </a:cubicBezTo>
                <a:cubicBezTo>
                  <a:pt x="3321647" y="3793135"/>
                  <a:pt x="3339736" y="3785270"/>
                  <a:pt x="3364117" y="3802572"/>
                </a:cubicBezTo>
                <a:cubicBezTo>
                  <a:pt x="3388497" y="3819875"/>
                  <a:pt x="3401081" y="3845828"/>
                  <a:pt x="3407372" y="3874141"/>
                </a:cubicBezTo>
                <a:cubicBezTo>
                  <a:pt x="3416023" y="3912678"/>
                  <a:pt x="3418383" y="3952001"/>
                  <a:pt x="3418383" y="3991325"/>
                </a:cubicBezTo>
                <a:cubicBezTo>
                  <a:pt x="3418383" y="4636228"/>
                  <a:pt x="3418383" y="5280346"/>
                  <a:pt x="3418383" y="5925250"/>
                </a:cubicBezTo>
                <a:cubicBezTo>
                  <a:pt x="3418383" y="6130517"/>
                  <a:pt x="3576463" y="6287811"/>
                  <a:pt x="3781731" y="6288597"/>
                </a:cubicBezTo>
                <a:cubicBezTo>
                  <a:pt x="3984640" y="6288597"/>
                  <a:pt x="4186762" y="6288597"/>
                  <a:pt x="4389671" y="6288597"/>
                </a:cubicBezTo>
                <a:cubicBezTo>
                  <a:pt x="4443151" y="6288597"/>
                  <a:pt x="4495058" y="6278373"/>
                  <a:pt x="4542246" y="6253993"/>
                </a:cubicBezTo>
                <a:cubicBezTo>
                  <a:pt x="4673586" y="6187930"/>
                  <a:pt x="4745154" y="6080183"/>
                  <a:pt x="4745941" y="5933114"/>
                </a:cubicBezTo>
                <a:cubicBezTo>
                  <a:pt x="4747514" y="5178891"/>
                  <a:pt x="4746727" y="4424668"/>
                  <a:pt x="4746727" y="3670446"/>
                </a:cubicBezTo>
                <a:cubicBezTo>
                  <a:pt x="4746727" y="3636628"/>
                  <a:pt x="4749087" y="3602810"/>
                  <a:pt x="4755378" y="3568991"/>
                </a:cubicBezTo>
                <a:cubicBezTo>
                  <a:pt x="4766389" y="3514725"/>
                  <a:pt x="4799421" y="3482480"/>
                  <a:pt x="4852901" y="3471469"/>
                </a:cubicBezTo>
                <a:cubicBezTo>
                  <a:pt x="4937053" y="3454953"/>
                  <a:pt x="5021991" y="3458886"/>
                  <a:pt x="5106143" y="3462032"/>
                </a:cubicBezTo>
                <a:cubicBezTo>
                  <a:pt x="5131310" y="3462818"/>
                  <a:pt x="5142321" y="3476188"/>
                  <a:pt x="5146253" y="3501355"/>
                </a:cubicBezTo>
                <a:cubicBezTo>
                  <a:pt x="5148612" y="3513939"/>
                  <a:pt x="5147826" y="3526522"/>
                  <a:pt x="5147826" y="3539106"/>
                </a:cubicBezTo>
                <a:cubicBezTo>
                  <a:pt x="5147826" y="3613820"/>
                  <a:pt x="5147826" y="3689321"/>
                  <a:pt x="5147826" y="3764035"/>
                </a:cubicBezTo>
                <a:cubicBezTo>
                  <a:pt x="5147826" y="3778192"/>
                  <a:pt x="5148612" y="3792348"/>
                  <a:pt x="5151758" y="3806505"/>
                </a:cubicBezTo>
                <a:cubicBezTo>
                  <a:pt x="5179285" y="3923688"/>
                  <a:pt x="5283885" y="4006268"/>
                  <a:pt x="5405001" y="4007054"/>
                </a:cubicBezTo>
                <a:cubicBezTo>
                  <a:pt x="5537914" y="4007054"/>
                  <a:pt x="5670827" y="4007054"/>
                  <a:pt x="5803740" y="4007054"/>
                </a:cubicBezTo>
                <a:cubicBezTo>
                  <a:pt x="5816324" y="4007054"/>
                  <a:pt x="5828907" y="4006268"/>
                  <a:pt x="5841491" y="4007841"/>
                </a:cubicBezTo>
                <a:cubicBezTo>
                  <a:pt x="5866658" y="4010986"/>
                  <a:pt x="5877668" y="4021997"/>
                  <a:pt x="5880814" y="4047164"/>
                </a:cubicBezTo>
                <a:cubicBezTo>
                  <a:pt x="5882387" y="4061321"/>
                  <a:pt x="5880814" y="4075477"/>
                  <a:pt x="5883174" y="4089633"/>
                </a:cubicBezTo>
                <a:cubicBezTo>
                  <a:pt x="5890252" y="4137608"/>
                  <a:pt x="5920138" y="4158842"/>
                  <a:pt x="5975190" y="4155697"/>
                </a:cubicBezTo>
                <a:cubicBezTo>
                  <a:pt x="6014514" y="4153337"/>
                  <a:pt x="6036535" y="4126597"/>
                  <a:pt x="6037321" y="4080982"/>
                </a:cubicBezTo>
                <a:cubicBezTo>
                  <a:pt x="6038108" y="4010200"/>
                  <a:pt x="6044399" y="3940204"/>
                  <a:pt x="6043613" y="3869422"/>
                </a:cubicBezTo>
                <a:cubicBezTo>
                  <a:pt x="6042826" y="3831672"/>
                  <a:pt x="6056196" y="3820661"/>
                  <a:pt x="6093947" y="3819088"/>
                </a:cubicBezTo>
                <a:cubicBezTo>
                  <a:pt x="6105744" y="3818302"/>
                  <a:pt x="6117541" y="3819088"/>
                  <a:pt x="6128552" y="3819088"/>
                </a:cubicBezTo>
                <a:cubicBezTo>
                  <a:pt x="6264610" y="3819088"/>
                  <a:pt x="6399883" y="3819088"/>
                  <a:pt x="6535942" y="3819088"/>
                </a:cubicBezTo>
                <a:cubicBezTo>
                  <a:pt x="6624813" y="3819088"/>
                  <a:pt x="6672001" y="3779765"/>
                  <a:pt x="6688517" y="3693253"/>
                </a:cubicBezTo>
                <a:cubicBezTo>
                  <a:pt x="6688517" y="3675164"/>
                  <a:pt x="6688517" y="3657862"/>
                  <a:pt x="6688517" y="3639773"/>
                </a:cubicBezTo>
                <a:cubicBezTo>
                  <a:pt x="6680652" y="3611461"/>
                  <a:pt x="6681438" y="3580002"/>
                  <a:pt x="6655485" y="3557981"/>
                </a:cubicBezTo>
                <a:cubicBezTo>
                  <a:pt x="6633464" y="3539106"/>
                  <a:pt x="6609083" y="3525736"/>
                  <a:pt x="6579984" y="3518657"/>
                </a:cubicBezTo>
                <a:cubicBezTo>
                  <a:pt x="6561895" y="3514725"/>
                  <a:pt x="6543020" y="3513152"/>
                  <a:pt x="6524145" y="3513152"/>
                </a:cubicBezTo>
                <a:cubicBezTo>
                  <a:pt x="6382581" y="3513152"/>
                  <a:pt x="6240230" y="3513939"/>
                  <a:pt x="6098666" y="3513152"/>
                </a:cubicBezTo>
                <a:cubicBezTo>
                  <a:pt x="6056983" y="3513152"/>
                  <a:pt x="6044399" y="3502142"/>
                  <a:pt x="6043613" y="3464391"/>
                </a:cubicBezTo>
                <a:cubicBezTo>
                  <a:pt x="6042040" y="3382599"/>
                  <a:pt x="6042040" y="3300019"/>
                  <a:pt x="6043613" y="3218227"/>
                </a:cubicBezTo>
                <a:cubicBezTo>
                  <a:pt x="6045972" y="3185195"/>
                  <a:pt x="6057770" y="3174185"/>
                  <a:pt x="6090801" y="3171825"/>
                </a:cubicBezTo>
                <a:close/>
                <a:moveTo>
                  <a:pt x="2907965" y="1801012"/>
                </a:moveTo>
                <a:cubicBezTo>
                  <a:pt x="2907965" y="1968529"/>
                  <a:pt x="2788422" y="2088072"/>
                  <a:pt x="2621691" y="2088859"/>
                </a:cubicBezTo>
                <a:cubicBezTo>
                  <a:pt x="2348000" y="2088859"/>
                  <a:pt x="2073523" y="2088859"/>
                  <a:pt x="1799832" y="2088859"/>
                </a:cubicBezTo>
                <a:cubicBezTo>
                  <a:pt x="1526141" y="2088859"/>
                  <a:pt x="1251664" y="2088859"/>
                  <a:pt x="977973" y="2088859"/>
                </a:cubicBezTo>
                <a:cubicBezTo>
                  <a:pt x="834049" y="2088859"/>
                  <a:pt x="721584" y="1992123"/>
                  <a:pt x="699563" y="1849773"/>
                </a:cubicBezTo>
                <a:cubicBezTo>
                  <a:pt x="697204" y="1834043"/>
                  <a:pt x="697204" y="1817527"/>
                  <a:pt x="697204" y="1801798"/>
                </a:cubicBezTo>
                <a:cubicBezTo>
                  <a:pt x="697204" y="1440023"/>
                  <a:pt x="697204" y="1079034"/>
                  <a:pt x="697204" y="717259"/>
                </a:cubicBezTo>
                <a:cubicBezTo>
                  <a:pt x="697204" y="550528"/>
                  <a:pt x="815960" y="430984"/>
                  <a:pt x="981905" y="430984"/>
                </a:cubicBezTo>
                <a:cubicBezTo>
                  <a:pt x="1529287" y="430198"/>
                  <a:pt x="2075882" y="430198"/>
                  <a:pt x="2623264" y="430984"/>
                </a:cubicBezTo>
                <a:cubicBezTo>
                  <a:pt x="2789209" y="430984"/>
                  <a:pt x="2908752" y="550528"/>
                  <a:pt x="2908752" y="716472"/>
                </a:cubicBezTo>
                <a:cubicBezTo>
                  <a:pt x="2907965" y="1078248"/>
                  <a:pt x="2907965" y="1440023"/>
                  <a:pt x="2907965" y="1801012"/>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id="824" name="Google Shape;824;p21"/>
          <p:cNvPicPr preferRelativeResize="0"/>
          <p:nvPr/>
        </p:nvPicPr>
        <p:blipFill rotWithShape="1">
          <a:blip r:embed="rId3">
            <a:alphaModFix/>
          </a:blip>
          <a:srcRect b="0" l="0" r="0" t="0"/>
          <a:stretch/>
        </p:blipFill>
        <p:spPr>
          <a:xfrm>
            <a:off x="953473" y="2775778"/>
            <a:ext cx="1552792" cy="1066949"/>
          </a:xfrm>
          <a:prstGeom prst="rect">
            <a:avLst/>
          </a:prstGeom>
          <a:noFill/>
          <a:ln>
            <a:noFill/>
          </a:ln>
        </p:spPr>
      </p:pic>
      <p:pic>
        <p:nvPicPr>
          <p:cNvPr id="825" name="Google Shape;825;p21"/>
          <p:cNvPicPr preferRelativeResize="0"/>
          <p:nvPr/>
        </p:nvPicPr>
        <p:blipFill rotWithShape="1">
          <a:blip r:embed="rId4">
            <a:alphaModFix/>
          </a:blip>
          <a:srcRect b="0" l="0" r="0" t="0"/>
          <a:stretch/>
        </p:blipFill>
        <p:spPr>
          <a:xfrm>
            <a:off x="9237889" y="4946681"/>
            <a:ext cx="1086002" cy="743054"/>
          </a:xfrm>
          <a:prstGeom prst="rect">
            <a:avLst/>
          </a:prstGeom>
          <a:noFill/>
          <a:ln>
            <a:noFill/>
          </a:ln>
        </p:spPr>
      </p:pic>
      <p:pic>
        <p:nvPicPr>
          <p:cNvPr id="826" name="Google Shape;826;p21"/>
          <p:cNvPicPr preferRelativeResize="0"/>
          <p:nvPr/>
        </p:nvPicPr>
        <p:blipFill rotWithShape="1">
          <a:blip r:embed="rId5">
            <a:alphaModFix/>
          </a:blip>
          <a:srcRect b="0" l="0" r="0" t="0"/>
          <a:stretch/>
        </p:blipFill>
        <p:spPr>
          <a:xfrm>
            <a:off x="10475850" y="3552635"/>
            <a:ext cx="1162212" cy="1047896"/>
          </a:xfrm>
          <a:prstGeom prst="rect">
            <a:avLst/>
          </a:prstGeom>
          <a:noFill/>
          <a:ln>
            <a:noFill/>
          </a:ln>
        </p:spPr>
      </p:pic>
      <p:pic>
        <p:nvPicPr>
          <p:cNvPr id="827" name="Google Shape;827;p21"/>
          <p:cNvPicPr preferRelativeResize="0"/>
          <p:nvPr/>
        </p:nvPicPr>
        <p:blipFill rotWithShape="1">
          <a:blip r:embed="rId6">
            <a:alphaModFix/>
          </a:blip>
          <a:srcRect b="0" l="0" r="0" t="0"/>
          <a:stretch/>
        </p:blipFill>
        <p:spPr>
          <a:xfrm>
            <a:off x="4092784" y="3766513"/>
            <a:ext cx="809738" cy="743054"/>
          </a:xfrm>
          <a:prstGeom prst="rect">
            <a:avLst/>
          </a:prstGeom>
          <a:noFill/>
          <a:ln>
            <a:noFill/>
          </a:ln>
        </p:spPr>
      </p:pic>
      <p:cxnSp>
        <p:nvCxnSpPr>
          <p:cNvPr id="828" name="Google Shape;828;p21"/>
          <p:cNvCxnSpPr/>
          <p:nvPr/>
        </p:nvCxnSpPr>
        <p:spPr>
          <a:xfrm>
            <a:off x="3504950" y="3510725"/>
            <a:ext cx="1985400" cy="14400"/>
          </a:xfrm>
          <a:prstGeom prst="straightConnector1">
            <a:avLst/>
          </a:prstGeom>
          <a:noFill/>
          <a:ln cap="flat" cmpd="sng" w="28575">
            <a:solidFill>
              <a:schemeClr val="dk1"/>
            </a:solidFill>
            <a:prstDash val="solid"/>
            <a:round/>
            <a:headEnd len="sm" w="sm" type="none"/>
            <a:tailEnd len="med" w="med" type="triangle"/>
          </a:ln>
        </p:spPr>
      </p:cxnSp>
      <p:sp>
        <p:nvSpPr>
          <p:cNvPr id="829" name="Google Shape;829;p21"/>
          <p:cNvSpPr txBox="1"/>
          <p:nvPr/>
        </p:nvSpPr>
        <p:spPr>
          <a:xfrm>
            <a:off x="762075" y="3832375"/>
            <a:ext cx="2347800" cy="64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Arial"/>
                <a:ea typeface="Arial"/>
                <a:cs typeface="Arial"/>
                <a:sym typeface="Arial"/>
              </a:rPr>
              <a:t>Extraction of primary energy resources: </a:t>
            </a:r>
            <a:r>
              <a:rPr b="1" i="0" lang="fr-FR" sz="1600" u="none" cap="none" strike="noStrike">
                <a:solidFill>
                  <a:srgbClr val="000000"/>
                </a:solidFill>
                <a:latin typeface="Arial"/>
                <a:ea typeface="Arial"/>
                <a:cs typeface="Arial"/>
                <a:sym typeface="Arial"/>
              </a:rPr>
              <a:t>coal</a:t>
            </a:r>
            <a:r>
              <a:rPr b="0" i="0" lang="fr-FR"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830" name="Google Shape;830;p21"/>
          <p:cNvSpPr txBox="1"/>
          <p:nvPr/>
        </p:nvSpPr>
        <p:spPr>
          <a:xfrm>
            <a:off x="4138957" y="4473177"/>
            <a:ext cx="80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leakage</a:t>
            </a:r>
            <a:endParaRPr b="0" i="0" sz="1400" u="none" cap="none" strike="noStrike">
              <a:solidFill>
                <a:srgbClr val="000000"/>
              </a:solidFill>
              <a:latin typeface="Arial"/>
              <a:ea typeface="Arial"/>
              <a:cs typeface="Arial"/>
              <a:sym typeface="Arial"/>
            </a:endParaRPr>
          </a:p>
        </p:txBody>
      </p:sp>
      <p:sp>
        <p:nvSpPr>
          <p:cNvPr id="831" name="Google Shape;831;p21"/>
          <p:cNvSpPr txBox="1"/>
          <p:nvPr/>
        </p:nvSpPr>
        <p:spPr>
          <a:xfrm>
            <a:off x="10585800" y="4499425"/>
            <a:ext cx="1225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600" u="none" cap="none" strike="noStrike">
                <a:solidFill>
                  <a:srgbClr val="000000"/>
                </a:solidFill>
                <a:latin typeface="Arial"/>
                <a:ea typeface="Arial"/>
                <a:cs typeface="Arial"/>
                <a:sym typeface="Arial"/>
              </a:rPr>
              <a:t>Line losses</a:t>
            </a:r>
            <a:endParaRPr b="0" i="0" sz="1600" u="none" cap="none" strike="noStrike">
              <a:solidFill>
                <a:srgbClr val="000000"/>
              </a:solidFill>
              <a:latin typeface="Arial"/>
              <a:ea typeface="Arial"/>
              <a:cs typeface="Arial"/>
              <a:sym typeface="Arial"/>
            </a:endParaRPr>
          </a:p>
        </p:txBody>
      </p:sp>
      <p:sp>
        <p:nvSpPr>
          <p:cNvPr id="832" name="Google Shape;832;p21"/>
          <p:cNvSpPr txBox="1"/>
          <p:nvPr/>
        </p:nvSpPr>
        <p:spPr>
          <a:xfrm>
            <a:off x="8998000" y="5996010"/>
            <a:ext cx="2813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Arial"/>
                <a:ea typeface="Arial"/>
                <a:cs typeface="Arial"/>
                <a:sym typeface="Arial"/>
              </a:rPr>
              <a:t>Final energy:</a:t>
            </a:r>
            <a:r>
              <a:rPr b="0" i="0" lang="fr-FR" sz="1400" u="none" cap="none" strike="noStrike">
                <a:solidFill>
                  <a:srgbClr val="000000"/>
                </a:solidFill>
                <a:latin typeface="Arial"/>
                <a:ea typeface="Arial"/>
                <a:cs typeface="Arial"/>
                <a:sym typeface="Arial"/>
              </a:rPr>
              <a:t> </a:t>
            </a:r>
            <a:r>
              <a:rPr b="1" i="0" lang="fr-FR" sz="1600" u="none" cap="none" strike="noStrike">
                <a:solidFill>
                  <a:srgbClr val="000000"/>
                </a:solidFill>
                <a:latin typeface="Arial"/>
                <a:ea typeface="Arial"/>
                <a:cs typeface="Arial"/>
                <a:sym typeface="Arial"/>
              </a:rPr>
              <a:t>energy bill</a:t>
            </a:r>
            <a:endParaRPr b="1" i="0" sz="1400" u="none" cap="none" strike="noStrike">
              <a:solidFill>
                <a:srgbClr val="000000"/>
              </a:solidFill>
              <a:latin typeface="Arial"/>
              <a:ea typeface="Arial"/>
              <a:cs typeface="Arial"/>
              <a:sym typeface="Arial"/>
            </a:endParaRPr>
          </a:p>
        </p:txBody>
      </p:sp>
      <p:cxnSp>
        <p:nvCxnSpPr>
          <p:cNvPr id="833" name="Google Shape;833;p21"/>
          <p:cNvCxnSpPr>
            <a:endCxn id="827" idx="0"/>
          </p:cNvCxnSpPr>
          <p:nvPr/>
        </p:nvCxnSpPr>
        <p:spPr>
          <a:xfrm>
            <a:off x="3920153" y="3515113"/>
            <a:ext cx="577500" cy="251400"/>
          </a:xfrm>
          <a:prstGeom prst="curvedConnector2">
            <a:avLst/>
          </a:prstGeom>
          <a:noFill/>
          <a:ln cap="flat" cmpd="sng" w="9525">
            <a:solidFill>
              <a:schemeClr val="dk1"/>
            </a:solidFill>
            <a:prstDash val="solid"/>
            <a:round/>
            <a:headEnd len="sm" w="sm" type="none"/>
            <a:tailEnd len="med" w="med" type="triangle"/>
          </a:ln>
        </p:spPr>
      </p:cxnSp>
      <p:cxnSp>
        <p:nvCxnSpPr>
          <p:cNvPr id="834" name="Google Shape;834;p21"/>
          <p:cNvCxnSpPr/>
          <p:nvPr/>
        </p:nvCxnSpPr>
        <p:spPr>
          <a:xfrm flipH="1" rot="10800000">
            <a:off x="9836097" y="4092499"/>
            <a:ext cx="749700" cy="263400"/>
          </a:xfrm>
          <a:prstGeom prst="curvedConnector3">
            <a:avLst>
              <a:gd fmla="val 50000" name="adj1"/>
            </a:avLst>
          </a:prstGeom>
          <a:noFill/>
          <a:ln cap="flat" cmpd="sng" w="9525">
            <a:solidFill>
              <a:schemeClr val="dk1"/>
            </a:solidFill>
            <a:prstDash val="solid"/>
            <a:round/>
            <a:headEnd len="sm" w="sm" type="none"/>
            <a:tailEnd len="med" w="med" type="triangle"/>
          </a:ln>
        </p:spPr>
      </p:cxnSp>
      <p:sp>
        <p:nvSpPr>
          <p:cNvPr id="835" name="Google Shape;835;p21"/>
          <p:cNvSpPr txBox="1"/>
          <p:nvPr>
            <p:ph idx="1" type="body"/>
          </p:nvPr>
        </p:nvSpPr>
        <p:spPr>
          <a:xfrm>
            <a:off x="557150" y="5197725"/>
            <a:ext cx="7617600" cy="10773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fr-FR" sz="2200">
                <a:solidFill>
                  <a:srgbClr val="1C4587"/>
                </a:solidFill>
                <a:latin typeface="Arial"/>
                <a:ea typeface="Arial"/>
                <a:cs typeface="Arial"/>
                <a:sym typeface="Arial"/>
              </a:rPr>
              <a:t>Only a primary energy resource can replace another primary energy resource: transition from a fossil source of energy to a renewable source of energy.</a:t>
            </a:r>
            <a:endParaRPr b="1" sz="2200">
              <a:solidFill>
                <a:srgbClr val="1C4587"/>
              </a:solidFill>
              <a:latin typeface="Arial"/>
              <a:ea typeface="Arial"/>
              <a:cs typeface="Arial"/>
              <a:sym typeface="Arial"/>
            </a:endParaRPr>
          </a:p>
        </p:txBody>
      </p:sp>
      <p:sp>
        <p:nvSpPr>
          <p:cNvPr id="836" name="Google Shape;836;p21"/>
          <p:cNvSpPr txBox="1"/>
          <p:nvPr>
            <p:ph type="title"/>
          </p:nvPr>
        </p:nvSpPr>
        <p:spPr>
          <a:xfrm>
            <a:off x="983100" y="1077772"/>
            <a:ext cx="10369800" cy="8590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lang="fr-FR" sz="4000">
                <a:solidFill>
                  <a:schemeClr val="dk2"/>
                </a:solidFill>
                <a:latin typeface="Arial"/>
                <a:ea typeface="Arial"/>
                <a:cs typeface="Arial"/>
                <a:sym typeface="Arial"/>
              </a:rPr>
              <a:t>Primary energy and final energy</a:t>
            </a:r>
            <a:endParaRPr>
              <a:solidFill>
                <a:schemeClr val="dk2"/>
              </a:solidFill>
              <a:latin typeface="Arial"/>
              <a:ea typeface="Arial"/>
              <a:cs typeface="Arial"/>
              <a:sym typeface="Arial"/>
            </a:endParaRPr>
          </a:p>
        </p:txBody>
      </p:sp>
      <p:sp>
        <p:nvSpPr>
          <p:cNvPr id="837" name="Google Shape;837;p21"/>
          <p:cNvSpPr txBox="1"/>
          <p:nvPr>
            <p:ph idx="1" type="body"/>
          </p:nvPr>
        </p:nvSpPr>
        <p:spPr>
          <a:xfrm>
            <a:off x="919250" y="1676993"/>
            <a:ext cx="10515600" cy="4242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fr-FR">
                <a:solidFill>
                  <a:srgbClr val="666666"/>
                </a:solidFill>
                <a:latin typeface="Arial"/>
                <a:ea typeface="Arial"/>
                <a:cs typeface="Arial"/>
                <a:sym typeface="Arial"/>
              </a:rPr>
              <a:t>Example : producing electricity through coal combustion</a:t>
            </a:r>
            <a:endParaRPr>
              <a:solidFill>
                <a:srgbClr val="666666"/>
              </a:solidFill>
              <a:latin typeface="Arial"/>
              <a:ea typeface="Arial"/>
              <a:cs typeface="Arial"/>
              <a:sym typeface="Arial"/>
            </a:endParaRPr>
          </a:p>
        </p:txBody>
      </p:sp>
      <p:pic>
        <p:nvPicPr>
          <p:cNvPr id="838" name="Google Shape;838;p21"/>
          <p:cNvPicPr preferRelativeResize="0"/>
          <p:nvPr/>
        </p:nvPicPr>
        <p:blipFill rotWithShape="1">
          <a:blip r:embed="rId7">
            <a:alphaModFix/>
          </a:blip>
          <a:srcRect b="0" l="0" r="0" t="0"/>
          <a:stretch/>
        </p:blipFill>
        <p:spPr>
          <a:xfrm>
            <a:off x="2484925" y="2853077"/>
            <a:ext cx="876850" cy="876850"/>
          </a:xfrm>
          <a:prstGeom prst="rect">
            <a:avLst/>
          </a:prstGeom>
          <a:noFill/>
          <a:ln>
            <a:noFill/>
          </a:ln>
        </p:spPr>
      </p:pic>
      <p:pic>
        <p:nvPicPr>
          <p:cNvPr id="839" name="Google Shape;839;p21"/>
          <p:cNvPicPr preferRelativeResize="0"/>
          <p:nvPr/>
        </p:nvPicPr>
        <p:blipFill rotWithShape="1">
          <a:blip r:embed="rId8">
            <a:alphaModFix/>
          </a:blip>
          <a:srcRect b="0" l="0" r="0" t="0"/>
          <a:stretch/>
        </p:blipFill>
        <p:spPr>
          <a:xfrm>
            <a:off x="9235650" y="2883725"/>
            <a:ext cx="1116000" cy="1116000"/>
          </a:xfrm>
          <a:prstGeom prst="rect">
            <a:avLst/>
          </a:prstGeom>
          <a:noFill/>
          <a:ln>
            <a:noFill/>
          </a:ln>
        </p:spPr>
      </p:pic>
      <p:pic>
        <p:nvPicPr>
          <p:cNvPr id="840" name="Google Shape;840;p21"/>
          <p:cNvPicPr preferRelativeResize="0"/>
          <p:nvPr/>
        </p:nvPicPr>
        <p:blipFill rotWithShape="1">
          <a:blip r:embed="rId9">
            <a:alphaModFix/>
          </a:blip>
          <a:srcRect b="0" l="0" r="0" t="0"/>
          <a:stretch/>
        </p:blipFill>
        <p:spPr>
          <a:xfrm>
            <a:off x="5569875" y="2691498"/>
            <a:ext cx="1225350" cy="1225350"/>
          </a:xfrm>
          <a:prstGeom prst="rect">
            <a:avLst/>
          </a:prstGeom>
          <a:noFill/>
          <a:ln>
            <a:noFill/>
          </a:ln>
        </p:spPr>
      </p:pic>
      <p:sp>
        <p:nvSpPr>
          <p:cNvPr id="841" name="Google Shape;841;p21"/>
          <p:cNvSpPr txBox="1"/>
          <p:nvPr/>
        </p:nvSpPr>
        <p:spPr>
          <a:xfrm>
            <a:off x="1151100" y="2285325"/>
            <a:ext cx="32397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Chemical energy</a:t>
            </a:r>
            <a:endParaRPr b="1" i="0" sz="1200" u="none" cap="none" strike="noStrike">
              <a:solidFill>
                <a:srgbClr val="000000"/>
              </a:solidFill>
              <a:latin typeface="Arial"/>
              <a:ea typeface="Arial"/>
              <a:cs typeface="Arial"/>
              <a:sym typeface="Arial"/>
            </a:endParaRPr>
          </a:p>
        </p:txBody>
      </p:sp>
      <p:sp>
        <p:nvSpPr>
          <p:cNvPr id="842" name="Google Shape;842;p21"/>
          <p:cNvSpPr txBox="1"/>
          <p:nvPr/>
        </p:nvSpPr>
        <p:spPr>
          <a:xfrm>
            <a:off x="4735675" y="2285325"/>
            <a:ext cx="28911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Thermal energy</a:t>
            </a:r>
            <a:endParaRPr b="1" i="0" sz="1200" u="none" cap="none" strike="noStrike">
              <a:solidFill>
                <a:srgbClr val="000000"/>
              </a:solidFill>
              <a:latin typeface="Arial"/>
              <a:ea typeface="Arial"/>
              <a:cs typeface="Arial"/>
              <a:sym typeface="Arial"/>
            </a:endParaRPr>
          </a:p>
        </p:txBody>
      </p:sp>
      <p:sp>
        <p:nvSpPr>
          <p:cNvPr id="843" name="Google Shape;843;p21"/>
          <p:cNvSpPr txBox="1"/>
          <p:nvPr/>
        </p:nvSpPr>
        <p:spPr>
          <a:xfrm>
            <a:off x="7971650" y="2285325"/>
            <a:ext cx="34632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Mechanical energy</a:t>
            </a:r>
            <a:endParaRPr b="1" i="0" sz="1200" u="none" cap="none" strike="noStrike">
              <a:solidFill>
                <a:srgbClr val="000000"/>
              </a:solidFill>
              <a:latin typeface="Arial"/>
              <a:ea typeface="Arial"/>
              <a:cs typeface="Arial"/>
              <a:sym typeface="Arial"/>
            </a:endParaRPr>
          </a:p>
        </p:txBody>
      </p:sp>
      <p:cxnSp>
        <p:nvCxnSpPr>
          <p:cNvPr id="844" name="Google Shape;844;p21"/>
          <p:cNvCxnSpPr/>
          <p:nvPr/>
        </p:nvCxnSpPr>
        <p:spPr>
          <a:xfrm>
            <a:off x="7012608" y="3521955"/>
            <a:ext cx="1985400" cy="14400"/>
          </a:xfrm>
          <a:prstGeom prst="straightConnector1">
            <a:avLst/>
          </a:prstGeom>
          <a:noFill/>
          <a:ln cap="flat" cmpd="sng" w="28575">
            <a:solidFill>
              <a:schemeClr val="dk1"/>
            </a:solidFill>
            <a:prstDash val="solid"/>
            <a:round/>
            <a:headEnd len="sm" w="sm" type="none"/>
            <a:tailEnd len="med" w="med" type="triangle"/>
          </a:ln>
        </p:spPr>
      </p:cxnSp>
      <p:cxnSp>
        <p:nvCxnSpPr>
          <p:cNvPr id="845" name="Google Shape;845;p21"/>
          <p:cNvCxnSpPr>
            <a:stCxn id="839" idx="2"/>
          </p:cNvCxnSpPr>
          <p:nvPr/>
        </p:nvCxnSpPr>
        <p:spPr>
          <a:xfrm>
            <a:off x="9793650" y="3999725"/>
            <a:ext cx="0" cy="751200"/>
          </a:xfrm>
          <a:prstGeom prst="straightConnector1">
            <a:avLst/>
          </a:prstGeom>
          <a:noFill/>
          <a:ln cap="flat" cmpd="sng" w="28575">
            <a:solidFill>
              <a:schemeClr val="dk1"/>
            </a:solidFill>
            <a:prstDash val="solid"/>
            <a:round/>
            <a:headEnd len="sm" w="sm" type="none"/>
            <a:tailEnd len="med" w="med" type="triangle"/>
          </a:ln>
        </p:spPr>
      </p:cxnSp>
      <p:sp>
        <p:nvSpPr>
          <p:cNvPr id="846" name="Google Shape;846;p21"/>
          <p:cNvSpPr txBox="1"/>
          <p:nvPr/>
        </p:nvSpPr>
        <p:spPr>
          <a:xfrm>
            <a:off x="8544200" y="5694575"/>
            <a:ext cx="24834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Arial"/>
                <a:ea typeface="Arial"/>
                <a:cs typeface="Arial"/>
                <a:sym typeface="Arial"/>
              </a:rPr>
              <a:t>Electricity</a:t>
            </a:r>
            <a:endParaRPr b="1" i="0" sz="1200" u="none" cap="none" strike="noStrike">
              <a:solidFill>
                <a:srgbClr val="000000"/>
              </a:solidFill>
              <a:latin typeface="Arial"/>
              <a:ea typeface="Arial"/>
              <a:cs typeface="Arial"/>
              <a:sym typeface="Arial"/>
            </a:endParaRPr>
          </a:p>
        </p:txBody>
      </p:sp>
      <p:pic>
        <p:nvPicPr>
          <p:cNvPr id="847" name="Google Shape;847;p21"/>
          <p:cNvPicPr preferRelativeResize="0"/>
          <p:nvPr/>
        </p:nvPicPr>
        <p:blipFill rotWithShape="1">
          <a:blip r:embed="rId10">
            <a:alphaModFix/>
          </a:blip>
          <a:srcRect b="0" l="0" r="0" t="0"/>
          <a:stretch/>
        </p:blipFill>
        <p:spPr>
          <a:xfrm>
            <a:off x="11434850" y="5995998"/>
            <a:ext cx="749700" cy="8585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8"/>
          <p:cNvSpPr txBox="1"/>
          <p:nvPr/>
        </p:nvSpPr>
        <p:spPr>
          <a:xfrm>
            <a:off x="880600" y="1903925"/>
            <a:ext cx="10890600" cy="461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FR" sz="2400" u="none" cap="none" strike="noStrike">
                <a:solidFill>
                  <a:schemeClr val="dk1"/>
                </a:solidFill>
                <a:latin typeface="Arial"/>
                <a:ea typeface="Arial"/>
                <a:cs typeface="Arial"/>
                <a:sym typeface="Arial"/>
              </a:rPr>
              <a:t>Energy measures the </a:t>
            </a:r>
            <a:r>
              <a:rPr b="0" i="0" lang="fr-FR" sz="2400" u="none" cap="none" strike="noStrike">
                <a:solidFill>
                  <a:srgbClr val="C55A11"/>
                </a:solidFill>
                <a:latin typeface="Arial"/>
                <a:ea typeface="Arial"/>
                <a:cs typeface="Arial"/>
                <a:sym typeface="Arial"/>
              </a:rPr>
              <a:t>transformation of the world</a:t>
            </a:r>
            <a:r>
              <a:rPr b="0" i="0" lang="fr-FR" sz="2400" u="none" cap="none" strike="noStrike">
                <a:solidFill>
                  <a:schemeClr val="dk1"/>
                </a:solidFill>
                <a:latin typeface="Arial"/>
                <a:ea typeface="Arial"/>
                <a:cs typeface="Arial"/>
                <a:sym typeface="Arial"/>
              </a:rPr>
              <a:t>. Energy is everywhere, in various forms.</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rgbClr val="166478"/>
              </a:buClr>
              <a:buSzPts val="1800"/>
              <a:buFont typeface="Arial"/>
              <a:buNone/>
            </a:pPr>
            <a:r>
              <a:rPr b="0" i="0" lang="fr-FR" sz="2400" u="none" cap="none" strike="noStrike">
                <a:solidFill>
                  <a:schemeClr val="dk1"/>
                </a:solidFill>
                <a:latin typeface="Arial"/>
                <a:ea typeface="Arial"/>
                <a:cs typeface="Arial"/>
                <a:sym typeface="Arial"/>
              </a:rPr>
              <a:t>All </a:t>
            </a:r>
            <a:r>
              <a:rPr b="0" i="0" lang="fr-FR" sz="2400" u="none" cap="none" strike="noStrike">
                <a:solidFill>
                  <a:srgbClr val="C55A11"/>
                </a:solidFill>
                <a:latin typeface="Arial"/>
                <a:ea typeface="Arial"/>
                <a:cs typeface="Arial"/>
                <a:sym typeface="Arial"/>
              </a:rPr>
              <a:t>sources of energy are not alike</a:t>
            </a:r>
            <a:r>
              <a:rPr b="0" i="0" lang="fr-FR" sz="2400" u="none" cap="none" strike="noStrike">
                <a:solidFill>
                  <a:schemeClr val="dk1"/>
                </a:solidFill>
                <a:latin typeface="Arial"/>
                <a:ea typeface="Arial"/>
                <a:cs typeface="Arial"/>
                <a:sym typeface="Arial"/>
              </a:rPr>
              <a:t>, each has its advantages and drawbacks.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rgbClr val="166478"/>
              </a:buClr>
              <a:buSzPts val="1800"/>
              <a:buFont typeface="Arial"/>
              <a:buNone/>
            </a:pPr>
            <a:r>
              <a:rPr b="0" i="0" lang="fr-FR" sz="2400" u="none" cap="none" strike="noStrike">
                <a:solidFill>
                  <a:schemeClr val="dk1"/>
                </a:solidFill>
                <a:latin typeface="Arial"/>
                <a:ea typeface="Arial"/>
                <a:cs typeface="Arial"/>
                <a:sym typeface="Arial"/>
              </a:rPr>
              <a:t>It is more practical and less costly to use mains electricity than to hire cyclists!</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rgbClr val="166478"/>
              </a:buClr>
              <a:buSzPts val="1800"/>
              <a:buFont typeface="Arial"/>
              <a:buNone/>
            </a:pPr>
            <a:r>
              <a:rPr b="0" i="0" lang="fr-FR" sz="2400" u="none" cap="none" strike="noStrike">
                <a:solidFill>
                  <a:schemeClr val="dk1"/>
                </a:solidFill>
                <a:latin typeface="Arial"/>
                <a:ea typeface="Arial"/>
                <a:cs typeface="Arial"/>
                <a:sym typeface="Arial"/>
              </a:rPr>
              <a:t>Fossil fuels provide the vast majority of our energy.</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3000"/>
              </a:spcBef>
              <a:spcAft>
                <a:spcPts val="0"/>
              </a:spcAft>
              <a:buClr>
                <a:srgbClr val="166478"/>
              </a:buClr>
              <a:buSzPts val="1800"/>
              <a:buFont typeface="Arial"/>
              <a:buNone/>
            </a:pPr>
            <a:r>
              <a:rPr b="0" i="0" lang="fr-FR" sz="2400" u="none" cap="none" strike="noStrike">
                <a:solidFill>
                  <a:srgbClr val="000000"/>
                </a:solidFill>
                <a:latin typeface="Arial"/>
                <a:ea typeface="Arial"/>
                <a:cs typeface="Arial"/>
                <a:sym typeface="Arial"/>
              </a:rPr>
              <a:t>Only a primary energy resource can replace another primary energy resource.</a:t>
            </a:r>
            <a:endParaRPr b="0" i="0" sz="2800" u="none" cap="none" strike="noStrike">
              <a:solidFill>
                <a:srgbClr val="000000"/>
              </a:solidFill>
              <a:latin typeface="Arial"/>
              <a:ea typeface="Arial"/>
              <a:cs typeface="Arial"/>
              <a:sym typeface="Arial"/>
            </a:endParaRPr>
          </a:p>
        </p:txBody>
      </p:sp>
      <p:sp>
        <p:nvSpPr>
          <p:cNvPr id="854" name="Google Shape;854;p18"/>
          <p:cNvSpPr txBox="1"/>
          <p:nvPr>
            <p:ph idx="4294967295" type="title"/>
          </p:nvPr>
        </p:nvSpPr>
        <p:spPr>
          <a:xfrm>
            <a:off x="880595" y="1125000"/>
            <a:ext cx="105156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sz="4000">
                <a:solidFill>
                  <a:schemeClr val="dk2"/>
                </a:solidFill>
                <a:latin typeface="Arial"/>
                <a:ea typeface="Arial"/>
                <a:cs typeface="Arial"/>
                <a:sym typeface="Arial"/>
              </a:rPr>
              <a:t>Summary</a:t>
            </a:r>
            <a:endParaRPr>
              <a:solidFill>
                <a:schemeClr val="dk2"/>
              </a:solidFill>
              <a:latin typeface="Arial"/>
              <a:ea typeface="Arial"/>
              <a:cs typeface="Arial"/>
              <a:sym typeface="Arial"/>
            </a:endParaRPr>
          </a:p>
        </p:txBody>
      </p:sp>
      <p:pic>
        <p:nvPicPr>
          <p:cNvPr id="855" name="Google Shape;855;p18"/>
          <p:cNvPicPr preferRelativeResize="0"/>
          <p:nvPr/>
        </p:nvPicPr>
        <p:blipFill rotWithShape="1">
          <a:blip r:embed="rId3">
            <a:alphaModFix/>
          </a:blip>
          <a:srcRect b="0" l="0" r="0" t="0"/>
          <a:stretch/>
        </p:blipFill>
        <p:spPr>
          <a:xfrm>
            <a:off x="11007925" y="5643100"/>
            <a:ext cx="1190625" cy="1228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gc865d7ea15_0_7"/>
          <p:cNvSpPr txBox="1"/>
          <p:nvPr/>
        </p:nvSpPr>
        <p:spPr>
          <a:xfrm>
            <a:off x="2165700" y="2057100"/>
            <a:ext cx="7860600" cy="269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1" i="0" lang="fr-FR" sz="4100" u="none" cap="none" strike="noStrike">
                <a:solidFill>
                  <a:srgbClr val="3A3838"/>
                </a:solidFill>
                <a:latin typeface="Arial"/>
                <a:ea typeface="Arial"/>
                <a:cs typeface="Arial"/>
                <a:sym typeface="Arial"/>
              </a:rPr>
              <a:t>Additional focuses on oil, uranium and solar energy. </a:t>
            </a:r>
            <a:endParaRPr b="1" i="0" sz="4100" u="none" cap="none" strike="noStrike">
              <a:solidFill>
                <a:srgbClr val="3A383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Arial"/>
              <a:ea typeface="Arial"/>
              <a:cs typeface="Arial"/>
              <a:sym typeface="Arial"/>
            </a:endParaRPr>
          </a:p>
        </p:txBody>
      </p:sp>
      <p:pic>
        <p:nvPicPr>
          <p:cNvPr id="861" name="Google Shape;861;gc865d7ea15_0_7"/>
          <p:cNvPicPr preferRelativeResize="0"/>
          <p:nvPr/>
        </p:nvPicPr>
        <p:blipFill rotWithShape="1">
          <a:blip r:embed="rId3">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descr="https://mocomi.com/ presents: Where do we get oil from?&#10;&#10;The Earth’s surface, millions of years ago, was covered with more water than what it has today and living in this were billions of tiny plants and animals.&#10;&#10;When these plants and animals died, they fell to the ocean floor and piled up. Sand from eroding rocks and mud covered them up.&#10;&#10;These layers of sand and mud were heavy and this weight turned them into sedimentary rocks.&#10;&#10;Heat from the earth and the weight of the rocks caused the dead plants and animals to compress into oil. &#10;&#10;Once the oil is formed, it slowly moves up through pores in the rocks. However in some cases, rocks without any pores leaves oil trapped underground.&#10;&#10;Oil is found in different parts of the world. The places where oil is extracted are called oil fields. More than half of the world’s oil is produced in the Middle East. To get to the oil, a company must first drill down to it. A rig is set up to support the drill. Then a well is drilled into the ground until the oil is reached. If the oilfield is in the sea, then offshore rigs are used.&#10;&#10;Watch this interesting video on how oil is formed from fossils which are compressed under the ocean floor.&#10;&#10;#WeGetOilFrom #Facts #Geography&#10;&#10;To learn more about where we get oil from, go to: https://mocomi.com/where-do-we-get-oil-from/&#10;&#10;Watch more geography  videos in one go here https://www.youtube.com/watch?v=urr53arh--E&amp;list=PL6vCwGtCTVtPLInDKcxw_Lp6T67VJL-Mx&#10;&#10;For more such interesting videos and interactive articles related to earth and geography, visit: https://mocomi.com/learn/geography/ &#10;&#10;Subscribe here for new and interesting content every week ► ► https://www.youtube.com/mocomikids?sub_confirmation=1&#10;&#10;Press Bell Icon 🔔; For Latest Updates. &#10;Thanks for watching! Don't forget to give us a Thumbs Up 👍!&#10;&#10;Follow Mocomi Kids - Top educational website for kids, &#10;&#10;on Facebook https://www.facebook.com/mocomikids/&#10;on Twitter https://twitter.com/MocomiKids&#10;on Pinterest https://www.pinterest.com/mocomikids/&#10;on Instagram - https://www.instagram.com/mocomikids/&#10;on LinkedIn https://www.linkedin.com/company/mocomi-kids" id="866" name="Google Shape;866;p23" title="Where Do We Get Oil From? - Geography for Kids | Educational Videos by Mocomi">
            <a:hlinkClick r:id="rId3"/>
          </p:cNvPr>
          <p:cNvPicPr preferRelativeResize="0"/>
          <p:nvPr/>
        </p:nvPicPr>
        <p:blipFill rotWithShape="1">
          <a:blip r:embed="rId4">
            <a:alphaModFix/>
          </a:blip>
          <a:srcRect b="0" l="0" r="0" t="0"/>
          <a:stretch/>
        </p:blipFill>
        <p:spPr>
          <a:xfrm>
            <a:off x="642375" y="2097625"/>
            <a:ext cx="5839700" cy="4379775"/>
          </a:xfrm>
          <a:prstGeom prst="rect">
            <a:avLst/>
          </a:prstGeom>
          <a:noFill/>
          <a:ln>
            <a:noFill/>
          </a:ln>
        </p:spPr>
      </p:pic>
      <p:sp>
        <p:nvSpPr>
          <p:cNvPr id="867" name="Google Shape;867;p23"/>
          <p:cNvSpPr txBox="1"/>
          <p:nvPr>
            <p:ph type="title"/>
          </p:nvPr>
        </p:nvSpPr>
        <p:spPr>
          <a:xfrm>
            <a:off x="838199" y="451834"/>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300">
                <a:latin typeface="Arial"/>
                <a:ea typeface="Arial"/>
                <a:cs typeface="Arial"/>
                <a:sym typeface="Arial"/>
              </a:rPr>
              <a:t>Focus 1: Oil</a:t>
            </a:r>
            <a:endParaRPr sz="4300">
              <a:latin typeface="Arial"/>
              <a:ea typeface="Arial"/>
              <a:cs typeface="Arial"/>
              <a:sym typeface="Arial"/>
            </a:endParaRPr>
          </a:p>
        </p:txBody>
      </p:sp>
      <p:pic>
        <p:nvPicPr>
          <p:cNvPr id="868" name="Google Shape;868;p23"/>
          <p:cNvPicPr preferRelativeResize="0"/>
          <p:nvPr/>
        </p:nvPicPr>
        <p:blipFill rotWithShape="1">
          <a:blip r:embed="rId5">
            <a:alphaModFix/>
          </a:blip>
          <a:srcRect b="0" l="0" r="0" t="0"/>
          <a:stretch/>
        </p:blipFill>
        <p:spPr>
          <a:xfrm>
            <a:off x="8175025" y="2423993"/>
            <a:ext cx="445026" cy="296684"/>
          </a:xfrm>
          <a:prstGeom prst="rect">
            <a:avLst/>
          </a:prstGeom>
          <a:noFill/>
          <a:ln>
            <a:noFill/>
          </a:ln>
        </p:spPr>
      </p:pic>
      <p:pic>
        <p:nvPicPr>
          <p:cNvPr id="869" name="Google Shape;869;p23"/>
          <p:cNvPicPr preferRelativeResize="0"/>
          <p:nvPr/>
        </p:nvPicPr>
        <p:blipFill rotWithShape="1">
          <a:blip r:embed="rId6">
            <a:alphaModFix/>
          </a:blip>
          <a:srcRect b="0" l="0" r="0" t="0"/>
          <a:stretch/>
        </p:blipFill>
        <p:spPr>
          <a:xfrm>
            <a:off x="5888325" y="2093947"/>
            <a:ext cx="593751" cy="296876"/>
          </a:xfrm>
          <a:prstGeom prst="rect">
            <a:avLst/>
          </a:prstGeom>
          <a:noFill/>
          <a:ln>
            <a:noFill/>
          </a:ln>
        </p:spPr>
      </p:pic>
      <p:sp>
        <p:nvSpPr>
          <p:cNvPr id="870" name="Google Shape;870;p23"/>
          <p:cNvSpPr txBox="1"/>
          <p:nvPr/>
        </p:nvSpPr>
        <p:spPr>
          <a:xfrm>
            <a:off x="8648995" y="2402718"/>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7"/>
              </a:rPr>
              <a:t>FR</a:t>
            </a:r>
            <a:endParaRPr b="0" i="0" sz="1400" u="none" cap="none" strike="noStrike">
              <a:solidFill>
                <a:srgbClr val="000000"/>
              </a:solidFill>
              <a:latin typeface="Arial"/>
              <a:ea typeface="Arial"/>
              <a:cs typeface="Arial"/>
              <a:sym typeface="Arial"/>
            </a:endParaRPr>
          </a:p>
        </p:txBody>
      </p:sp>
      <p:pic>
        <p:nvPicPr>
          <p:cNvPr id="871" name="Google Shape;871;p23"/>
          <p:cNvPicPr preferRelativeResize="0"/>
          <p:nvPr/>
        </p:nvPicPr>
        <p:blipFill rotWithShape="1">
          <a:blip r:embed="rId8">
            <a:alphaModFix/>
          </a:blip>
          <a:srcRect b="0" l="0" r="0" t="0"/>
          <a:stretch/>
        </p:blipFill>
        <p:spPr>
          <a:xfrm>
            <a:off x="8175025" y="2821331"/>
            <a:ext cx="445033" cy="291068"/>
          </a:xfrm>
          <a:prstGeom prst="rect">
            <a:avLst/>
          </a:prstGeom>
          <a:noFill/>
          <a:ln>
            <a:noFill/>
          </a:ln>
        </p:spPr>
      </p:pic>
      <p:sp>
        <p:nvSpPr>
          <p:cNvPr id="872" name="Google Shape;872;p23">
            <a:hlinkClick r:id="rId9"/>
          </p:cNvPr>
          <p:cNvSpPr txBox="1"/>
          <p:nvPr/>
        </p:nvSpPr>
        <p:spPr>
          <a:xfrm>
            <a:off x="8658575" y="27583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10"/>
              </a:rPr>
              <a:t>ES</a:t>
            </a:r>
            <a:endParaRPr b="0" i="0" sz="1400" u="none" cap="none" strike="noStrike">
              <a:solidFill>
                <a:srgbClr val="000000"/>
              </a:solidFill>
              <a:latin typeface="Arial"/>
              <a:ea typeface="Arial"/>
              <a:cs typeface="Arial"/>
              <a:sym typeface="Arial"/>
            </a:endParaRPr>
          </a:p>
        </p:txBody>
      </p:sp>
      <p:pic>
        <p:nvPicPr>
          <p:cNvPr id="873" name="Google Shape;873;p23"/>
          <p:cNvPicPr preferRelativeResize="0"/>
          <p:nvPr/>
        </p:nvPicPr>
        <p:blipFill rotWithShape="1">
          <a:blip r:embed="rId11">
            <a:alphaModFix/>
          </a:blip>
          <a:srcRect b="0" l="0" r="0" t="0"/>
          <a:stretch/>
        </p:blipFill>
        <p:spPr>
          <a:xfrm>
            <a:off x="8175025" y="3245990"/>
            <a:ext cx="445025" cy="290685"/>
          </a:xfrm>
          <a:prstGeom prst="rect">
            <a:avLst/>
          </a:prstGeom>
          <a:noFill/>
          <a:ln>
            <a:noFill/>
          </a:ln>
        </p:spPr>
      </p:pic>
      <p:sp>
        <p:nvSpPr>
          <p:cNvPr id="874" name="Google Shape;874;p23">
            <a:hlinkClick r:id="rId12"/>
          </p:cNvPr>
          <p:cNvSpPr txBox="1"/>
          <p:nvPr/>
        </p:nvSpPr>
        <p:spPr>
          <a:xfrm>
            <a:off x="8658575" y="31912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IT</a:t>
            </a:r>
            <a:endParaRPr b="0" i="0" sz="1400" u="none" cap="none" strike="noStrike">
              <a:solidFill>
                <a:srgbClr val="000000"/>
              </a:solidFill>
              <a:latin typeface="Arial"/>
              <a:ea typeface="Arial"/>
              <a:cs typeface="Arial"/>
              <a:sym typeface="Arial"/>
            </a:endParaRPr>
          </a:p>
        </p:txBody>
      </p:sp>
      <p:pic>
        <p:nvPicPr>
          <p:cNvPr id="875" name="Google Shape;875;p23"/>
          <p:cNvPicPr preferRelativeResize="0"/>
          <p:nvPr/>
        </p:nvPicPr>
        <p:blipFill rotWithShape="1">
          <a:blip r:embed="rId13">
            <a:alphaModFix/>
          </a:blip>
          <a:srcRect b="0" l="0" r="0" t="0"/>
          <a:stretch/>
        </p:blipFill>
        <p:spPr>
          <a:xfrm>
            <a:off x="10815025" y="519870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000"/>
                                        <p:tgtEl>
                                          <p:spTgt spid="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24"/>
          <p:cNvSpPr txBox="1"/>
          <p:nvPr>
            <p:ph type="title"/>
          </p:nvPr>
        </p:nvSpPr>
        <p:spPr>
          <a:xfrm>
            <a:off x="838200" y="13333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a:solidFill>
                  <a:srgbClr val="575757"/>
                </a:solidFill>
                <a:latin typeface="Arial"/>
                <a:ea typeface="Arial"/>
                <a:cs typeface="Arial"/>
                <a:sym typeface="Arial"/>
              </a:rPr>
              <a:t>What is oil ?</a:t>
            </a:r>
            <a:endParaRPr>
              <a:solidFill>
                <a:srgbClr val="575757"/>
              </a:solidFill>
              <a:latin typeface="Arial"/>
              <a:ea typeface="Arial"/>
              <a:cs typeface="Arial"/>
              <a:sym typeface="Arial"/>
            </a:endParaRPr>
          </a:p>
        </p:txBody>
      </p:sp>
      <p:sp>
        <p:nvSpPr>
          <p:cNvPr id="881" name="Google Shape;881;p24"/>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p>
            <a:pPr indent="-393700" lvl="0" marL="457200" rtl="0" algn="just">
              <a:lnSpc>
                <a:spcPct val="100000"/>
              </a:lnSpc>
              <a:spcBef>
                <a:spcPts val="1000"/>
              </a:spcBef>
              <a:spcAft>
                <a:spcPts val="0"/>
              </a:spcAft>
              <a:buSzPts val="2600"/>
              <a:buFont typeface="Arial"/>
              <a:buChar char="•"/>
            </a:pPr>
            <a:r>
              <a:rPr lang="fr-FR" sz="2600">
                <a:latin typeface="Arial"/>
                <a:ea typeface="Arial"/>
                <a:cs typeface="Arial"/>
                <a:sym typeface="Arial"/>
              </a:rPr>
              <a:t>Oil is called a fossil fuel because it is derived from accumulated organic and vegetal matter stored underground for hundreds of million of years. It is one of the hydrocarbons.</a:t>
            </a:r>
            <a:endParaRPr sz="2600">
              <a:latin typeface="Arial"/>
              <a:ea typeface="Arial"/>
              <a:cs typeface="Arial"/>
              <a:sym typeface="Arial"/>
            </a:endParaRPr>
          </a:p>
          <a:p>
            <a:pPr indent="-393700" lvl="0" marL="457200" rtl="0" algn="just">
              <a:lnSpc>
                <a:spcPct val="100000"/>
              </a:lnSpc>
              <a:spcBef>
                <a:spcPts val="1000"/>
              </a:spcBef>
              <a:spcAft>
                <a:spcPts val="0"/>
              </a:spcAft>
              <a:buSzPts val="2600"/>
              <a:buFont typeface="Arial"/>
              <a:buChar char="•"/>
            </a:pPr>
            <a:r>
              <a:rPr lang="fr-FR" sz="2600">
                <a:latin typeface="Arial"/>
                <a:ea typeface="Arial"/>
                <a:cs typeface="Arial"/>
                <a:sym typeface="Arial"/>
              </a:rPr>
              <a:t>Oil is a non-renewable resource.</a:t>
            </a:r>
            <a:endParaRPr sz="2600">
              <a:latin typeface="Arial"/>
              <a:ea typeface="Arial"/>
              <a:cs typeface="Arial"/>
              <a:sym typeface="Arial"/>
            </a:endParaRPr>
          </a:p>
          <a:p>
            <a:pPr indent="-393700" lvl="0" marL="457200" rtl="0" algn="just">
              <a:lnSpc>
                <a:spcPct val="100000"/>
              </a:lnSpc>
              <a:spcBef>
                <a:spcPts val="1000"/>
              </a:spcBef>
              <a:spcAft>
                <a:spcPts val="0"/>
              </a:spcAft>
              <a:buSzPts val="2600"/>
              <a:buFont typeface="Arial"/>
              <a:buChar char="•"/>
            </a:pPr>
            <a:r>
              <a:rPr lang="fr-FR" sz="2600">
                <a:latin typeface="Arial"/>
                <a:ea typeface="Arial"/>
                <a:cs typeface="Arial"/>
                <a:sym typeface="Arial"/>
              </a:rPr>
              <a:t>Where is oil found? How much do we consume?</a:t>
            </a:r>
            <a:endParaRPr sz="2600">
              <a:latin typeface="Arial"/>
              <a:ea typeface="Arial"/>
              <a:cs typeface="Arial"/>
              <a:sym typeface="Arial"/>
            </a:endParaRPr>
          </a:p>
        </p:txBody>
      </p:sp>
      <p:pic>
        <p:nvPicPr>
          <p:cNvPr id="882" name="Google Shape;882;p24"/>
          <p:cNvPicPr preferRelativeResize="0"/>
          <p:nvPr/>
        </p:nvPicPr>
        <p:blipFill rotWithShape="1">
          <a:blip r:embed="rId3">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id="891" name="Google Shape;891;p25"/>
          <p:cNvPicPr preferRelativeResize="0"/>
          <p:nvPr/>
        </p:nvPicPr>
        <p:blipFill rotWithShape="1">
          <a:blip r:embed="rId3">
            <a:alphaModFix/>
          </a:blip>
          <a:srcRect b="0" l="0" r="0" t="0"/>
          <a:stretch/>
        </p:blipFill>
        <p:spPr>
          <a:xfrm>
            <a:off x="238895" y="2036750"/>
            <a:ext cx="8064896" cy="4821250"/>
          </a:xfrm>
          <a:prstGeom prst="rect">
            <a:avLst/>
          </a:prstGeom>
          <a:noFill/>
          <a:ln>
            <a:noFill/>
          </a:ln>
        </p:spPr>
      </p:pic>
      <p:sp>
        <p:nvSpPr>
          <p:cNvPr id="892" name="Google Shape;892;p25"/>
          <p:cNvSpPr txBox="1"/>
          <p:nvPr/>
        </p:nvSpPr>
        <p:spPr>
          <a:xfrm>
            <a:off x="1703388" y="1"/>
            <a:ext cx="8064500" cy="620713"/>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Arial"/>
              <a:ea typeface="Arial"/>
              <a:cs typeface="Arial"/>
              <a:sym typeface="Arial"/>
            </a:endParaRPr>
          </a:p>
        </p:txBody>
      </p:sp>
      <p:sp>
        <p:nvSpPr>
          <p:cNvPr id="893" name="Google Shape;893;p25"/>
          <p:cNvSpPr txBox="1"/>
          <p:nvPr/>
        </p:nvSpPr>
        <p:spPr>
          <a:xfrm>
            <a:off x="8329715" y="4832185"/>
            <a:ext cx="3707358" cy="1633397"/>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200" u="none" cap="none" strike="noStrike">
                <a:solidFill>
                  <a:srgbClr val="FFFFFF"/>
                </a:solidFill>
                <a:latin typeface="Arial"/>
                <a:ea typeface="Arial"/>
                <a:cs typeface="Arial"/>
                <a:sym typeface="Arial"/>
              </a:rPr>
              <a:t>Europe has the most to lose if the energy transition fails, because it is energy-dependent!</a:t>
            </a:r>
            <a:endParaRPr b="1" i="0" sz="2200" u="none" cap="none" strike="noStrike">
              <a:solidFill>
                <a:srgbClr val="FFFFFF"/>
              </a:solidFill>
              <a:latin typeface="Arial"/>
              <a:ea typeface="Arial"/>
              <a:cs typeface="Arial"/>
              <a:sym typeface="Arial"/>
            </a:endParaRPr>
          </a:p>
        </p:txBody>
      </p:sp>
      <p:sp>
        <p:nvSpPr>
          <p:cNvPr id="894" name="Google Shape;894;p25"/>
          <p:cNvSpPr/>
          <p:nvPr/>
        </p:nvSpPr>
        <p:spPr>
          <a:xfrm>
            <a:off x="5231904" y="4512132"/>
            <a:ext cx="792088" cy="1148868"/>
          </a:xfrm>
          <a:prstGeom prst="rect">
            <a:avLst/>
          </a:prstGeom>
          <a:noFill/>
          <a:ln cap="sq" cmpd="sng" w="2555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Arial"/>
              <a:ea typeface="Arial"/>
              <a:cs typeface="Arial"/>
              <a:sym typeface="Arial"/>
            </a:endParaRPr>
          </a:p>
        </p:txBody>
      </p:sp>
      <p:sp>
        <p:nvSpPr>
          <p:cNvPr id="895" name="Google Shape;895;p25"/>
          <p:cNvSpPr txBox="1"/>
          <p:nvPr>
            <p:ph type="title"/>
          </p:nvPr>
        </p:nvSpPr>
        <p:spPr>
          <a:xfrm>
            <a:off x="1019100" y="920025"/>
            <a:ext cx="102381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fr-FR" sz="3600">
                <a:latin typeface="Arial"/>
                <a:ea typeface="Arial"/>
                <a:cs typeface="Arial"/>
                <a:sym typeface="Arial"/>
              </a:rPr>
              <a:t>Where are proven fossil reserves located?</a:t>
            </a:r>
            <a:endParaRPr sz="3600">
              <a:latin typeface="Arial"/>
              <a:ea typeface="Arial"/>
              <a:cs typeface="Arial"/>
              <a:sym typeface="Arial"/>
            </a:endParaRPr>
          </a:p>
        </p:txBody>
      </p:sp>
      <p:sp>
        <p:nvSpPr>
          <p:cNvPr id="896" name="Google Shape;896;p25"/>
          <p:cNvSpPr/>
          <p:nvPr/>
        </p:nvSpPr>
        <p:spPr>
          <a:xfrm>
            <a:off x="238895" y="6396150"/>
            <a:ext cx="65667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Arial"/>
                <a:ea typeface="Arial"/>
                <a:cs typeface="Arial"/>
                <a:sym typeface="Arial"/>
              </a:rPr>
              <a:t>Source : Avenir Climatique et BP Statistical Review</a:t>
            </a:r>
            <a:endParaRPr b="1" i="1" sz="1400" u="none" cap="none" strike="noStrike">
              <a:solidFill>
                <a:schemeClr val="accent2"/>
              </a:solidFill>
              <a:latin typeface="Arial"/>
              <a:ea typeface="Arial"/>
              <a:cs typeface="Arial"/>
              <a:sym typeface="Arial"/>
            </a:endParaRPr>
          </a:p>
        </p:txBody>
      </p:sp>
      <p:sp>
        <p:nvSpPr>
          <p:cNvPr id="897" name="Google Shape;897;p25"/>
          <p:cNvSpPr txBox="1"/>
          <p:nvPr/>
        </p:nvSpPr>
        <p:spPr>
          <a:xfrm>
            <a:off x="8329715" y="2657241"/>
            <a:ext cx="3707358" cy="132562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100" u="none" cap="none" strike="noStrike">
                <a:solidFill>
                  <a:srgbClr val="FFFFFF"/>
                </a:solidFill>
                <a:latin typeface="Arial"/>
                <a:ea typeface="Arial"/>
                <a:cs typeface="Arial"/>
                <a:sym typeface="Arial"/>
              </a:rPr>
              <a:t>Possession of energy resources gives countries the power to influence countries without resources.</a:t>
            </a:r>
            <a:endParaRPr b="1" i="0" sz="2100" u="none" cap="none" strike="noStrike">
              <a:solidFill>
                <a:srgbClr val="FFFFFF"/>
              </a:solidFill>
              <a:latin typeface="Arial"/>
              <a:ea typeface="Arial"/>
              <a:cs typeface="Arial"/>
              <a:sym typeface="Arial"/>
            </a:endParaRPr>
          </a:p>
        </p:txBody>
      </p:sp>
      <p:sp>
        <p:nvSpPr>
          <p:cNvPr id="898" name="Google Shape;898;p25"/>
          <p:cNvSpPr/>
          <p:nvPr/>
        </p:nvSpPr>
        <p:spPr>
          <a:xfrm>
            <a:off x="1489575" y="2009425"/>
            <a:ext cx="5568300" cy="30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5"/>
          <p:cNvSpPr txBox="1"/>
          <p:nvPr/>
        </p:nvSpPr>
        <p:spPr>
          <a:xfrm>
            <a:off x="1479575" y="1989425"/>
            <a:ext cx="65667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fr-FR" sz="1700" u="none" cap="none" strike="noStrike">
                <a:solidFill>
                  <a:srgbClr val="000000"/>
                </a:solidFill>
                <a:latin typeface="Arial"/>
                <a:ea typeface="Arial"/>
                <a:cs typeface="Arial"/>
                <a:sym typeface="Arial"/>
              </a:rPr>
              <a:t>Proven fossil fuel reserves by geographic zone and population</a:t>
            </a:r>
            <a:endParaRPr b="0" i="0" sz="1700" u="none" cap="none" strike="noStrike">
              <a:solidFill>
                <a:srgbClr val="000000"/>
              </a:solidFill>
              <a:latin typeface="Arial"/>
              <a:ea typeface="Arial"/>
              <a:cs typeface="Arial"/>
              <a:sym typeface="Arial"/>
            </a:endParaRPr>
          </a:p>
        </p:txBody>
      </p:sp>
      <p:sp>
        <p:nvSpPr>
          <p:cNvPr id="900" name="Google Shape;900;p25"/>
          <p:cNvSpPr/>
          <p:nvPr/>
        </p:nvSpPr>
        <p:spPr>
          <a:xfrm>
            <a:off x="168619" y="2658900"/>
            <a:ext cx="384900" cy="266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5"/>
          <p:cNvSpPr txBox="1"/>
          <p:nvPr/>
        </p:nvSpPr>
        <p:spPr>
          <a:xfrm rot="-5400000">
            <a:off x="-1074650" y="3625475"/>
            <a:ext cx="30090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rgbClr val="000000"/>
                </a:solidFill>
                <a:latin typeface="Arial"/>
                <a:ea typeface="Arial"/>
                <a:cs typeface="Arial"/>
                <a:sym typeface="Arial"/>
              </a:rPr>
              <a:t>Tonnes oil equivalent per capita</a:t>
            </a:r>
            <a:endParaRPr b="0" i="0" sz="1300" u="none" cap="none" strike="noStrike">
              <a:solidFill>
                <a:srgbClr val="000000"/>
              </a:solidFill>
              <a:latin typeface="Arial"/>
              <a:ea typeface="Arial"/>
              <a:cs typeface="Arial"/>
              <a:sym typeface="Arial"/>
            </a:endParaRPr>
          </a:p>
        </p:txBody>
      </p:sp>
      <p:sp>
        <p:nvSpPr>
          <p:cNvPr id="902" name="Google Shape;902;p25"/>
          <p:cNvSpPr/>
          <p:nvPr/>
        </p:nvSpPr>
        <p:spPr>
          <a:xfrm>
            <a:off x="6848012" y="2639240"/>
            <a:ext cx="729900" cy="536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5"/>
          <p:cNvSpPr txBox="1"/>
          <p:nvPr/>
        </p:nvSpPr>
        <p:spPr>
          <a:xfrm>
            <a:off x="6768025" y="2513040"/>
            <a:ext cx="989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Coal </a:t>
            </a:r>
            <a:br>
              <a:rPr b="0" i="0" lang="fr-FR" sz="1200" u="none" cap="none" strike="noStrike">
                <a:solidFill>
                  <a:srgbClr val="000000"/>
                </a:solidFill>
                <a:latin typeface="Arial"/>
                <a:ea typeface="Arial"/>
                <a:cs typeface="Arial"/>
                <a:sym typeface="Arial"/>
              </a:rPr>
            </a:br>
            <a:r>
              <a:rPr b="0" i="0" lang="fr-FR" sz="1200" u="none" cap="none" strike="noStrike">
                <a:solidFill>
                  <a:srgbClr val="000000"/>
                </a:solidFill>
                <a:latin typeface="Arial"/>
                <a:ea typeface="Arial"/>
                <a:cs typeface="Arial"/>
                <a:sym typeface="Arial"/>
              </a:rPr>
              <a:t>Oil </a:t>
            </a:r>
            <a:br>
              <a:rPr b="0" i="0" lang="fr-FR" sz="1200" u="none" cap="none" strike="noStrike">
                <a:solidFill>
                  <a:srgbClr val="000000"/>
                </a:solidFill>
                <a:latin typeface="Arial"/>
                <a:ea typeface="Arial"/>
                <a:cs typeface="Arial"/>
                <a:sym typeface="Arial"/>
              </a:rPr>
            </a:br>
            <a:r>
              <a:rPr b="0" i="0" lang="fr-FR" sz="1200" u="none" cap="none" strike="noStrike">
                <a:solidFill>
                  <a:srgbClr val="000000"/>
                </a:solidFill>
                <a:latin typeface="Arial"/>
                <a:ea typeface="Arial"/>
                <a:cs typeface="Arial"/>
                <a:sym typeface="Arial"/>
              </a:rPr>
              <a:t>Gas</a:t>
            </a:r>
            <a:endParaRPr b="0" i="0" sz="1200" u="none" cap="none" strike="noStrike">
              <a:solidFill>
                <a:srgbClr val="000000"/>
              </a:solidFill>
              <a:latin typeface="Arial"/>
              <a:ea typeface="Arial"/>
              <a:cs typeface="Arial"/>
              <a:sym typeface="Arial"/>
            </a:endParaRPr>
          </a:p>
        </p:txBody>
      </p:sp>
      <p:sp>
        <p:nvSpPr>
          <p:cNvPr id="904" name="Google Shape;904;p25"/>
          <p:cNvSpPr/>
          <p:nvPr/>
        </p:nvSpPr>
        <p:spPr>
          <a:xfrm>
            <a:off x="690450" y="5701000"/>
            <a:ext cx="7447200" cy="738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5"/>
          <p:cNvSpPr txBox="1"/>
          <p:nvPr/>
        </p:nvSpPr>
        <p:spPr>
          <a:xfrm>
            <a:off x="949275" y="5614803"/>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Middle East pop. 245 million</a:t>
            </a:r>
            <a:endParaRPr b="0" i="0" sz="1200" u="none" cap="none" strike="noStrike">
              <a:solidFill>
                <a:srgbClr val="000000"/>
              </a:solidFill>
              <a:latin typeface="Arial"/>
              <a:ea typeface="Arial"/>
              <a:cs typeface="Arial"/>
              <a:sym typeface="Arial"/>
            </a:endParaRPr>
          </a:p>
        </p:txBody>
      </p:sp>
      <p:sp>
        <p:nvSpPr>
          <p:cNvPr id="906" name="Google Shape;906;p25"/>
          <p:cNvSpPr txBox="1"/>
          <p:nvPr/>
        </p:nvSpPr>
        <p:spPr>
          <a:xfrm>
            <a:off x="1971422" y="5607950"/>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Former USSR pop. 300 million</a:t>
            </a:r>
            <a:endParaRPr b="0" i="0" sz="1200" u="none" cap="none" strike="noStrike">
              <a:solidFill>
                <a:srgbClr val="000000"/>
              </a:solidFill>
              <a:latin typeface="Arial"/>
              <a:ea typeface="Arial"/>
              <a:cs typeface="Arial"/>
              <a:sym typeface="Arial"/>
            </a:endParaRPr>
          </a:p>
        </p:txBody>
      </p:sp>
      <p:sp>
        <p:nvSpPr>
          <p:cNvPr id="907" name="Google Shape;907;p25"/>
          <p:cNvSpPr txBox="1"/>
          <p:nvPr/>
        </p:nvSpPr>
        <p:spPr>
          <a:xfrm>
            <a:off x="2975359" y="5588600"/>
            <a:ext cx="1127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North America pop. 528 million</a:t>
            </a:r>
            <a:endParaRPr b="0" i="0" sz="1200" u="none" cap="none" strike="noStrike">
              <a:solidFill>
                <a:srgbClr val="000000"/>
              </a:solidFill>
              <a:latin typeface="Arial"/>
              <a:ea typeface="Arial"/>
              <a:cs typeface="Arial"/>
              <a:sym typeface="Arial"/>
            </a:endParaRPr>
          </a:p>
        </p:txBody>
      </p:sp>
      <p:sp>
        <p:nvSpPr>
          <p:cNvPr id="908" name="Google Shape;908;p25"/>
          <p:cNvSpPr txBox="1"/>
          <p:nvPr/>
        </p:nvSpPr>
        <p:spPr>
          <a:xfrm>
            <a:off x="4033650" y="5588603"/>
            <a:ext cx="10689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South and Central America pop. 465 million</a:t>
            </a:r>
            <a:endParaRPr b="0" i="0" sz="1200" u="none" cap="none" strike="noStrike">
              <a:solidFill>
                <a:srgbClr val="000000"/>
              </a:solidFill>
              <a:latin typeface="Arial"/>
              <a:ea typeface="Arial"/>
              <a:cs typeface="Arial"/>
              <a:sym typeface="Arial"/>
            </a:endParaRPr>
          </a:p>
        </p:txBody>
      </p:sp>
      <p:sp>
        <p:nvSpPr>
          <p:cNvPr id="909" name="Google Shape;909;p25"/>
          <p:cNvSpPr txBox="1"/>
          <p:nvPr/>
        </p:nvSpPr>
        <p:spPr>
          <a:xfrm>
            <a:off x="5093500" y="5598585"/>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Europe</a:t>
            </a:r>
            <a:br>
              <a:rPr b="0" i="0" lang="fr-FR" sz="1200" u="none" cap="none" strike="noStrike">
                <a:solidFill>
                  <a:srgbClr val="000000"/>
                </a:solidFill>
                <a:latin typeface="Arial"/>
                <a:ea typeface="Arial"/>
                <a:cs typeface="Arial"/>
                <a:sym typeface="Arial"/>
              </a:rPr>
            </a:br>
            <a:r>
              <a:rPr b="0" i="0" lang="fr-FR" sz="1200" u="none" cap="none" strike="noStrike">
                <a:solidFill>
                  <a:srgbClr val="000000"/>
                </a:solidFill>
                <a:latin typeface="Arial"/>
                <a:ea typeface="Arial"/>
                <a:cs typeface="Arial"/>
                <a:sym typeface="Arial"/>
              </a:rPr>
              <a:t>pop. 650 million</a:t>
            </a:r>
            <a:endParaRPr b="0" i="0" sz="1200" u="none" cap="none" strike="noStrike">
              <a:solidFill>
                <a:srgbClr val="000000"/>
              </a:solidFill>
              <a:latin typeface="Arial"/>
              <a:ea typeface="Arial"/>
              <a:cs typeface="Arial"/>
              <a:sym typeface="Arial"/>
            </a:endParaRPr>
          </a:p>
        </p:txBody>
      </p:sp>
      <p:sp>
        <p:nvSpPr>
          <p:cNvPr id="910" name="Google Shape;910;p25"/>
          <p:cNvSpPr txBox="1"/>
          <p:nvPr/>
        </p:nvSpPr>
        <p:spPr>
          <a:xfrm>
            <a:off x="6095875" y="5587956"/>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Asia and Pacific pop. 3 860 million</a:t>
            </a:r>
            <a:endParaRPr b="0" i="0" sz="1200" u="none" cap="none" strike="noStrike">
              <a:solidFill>
                <a:srgbClr val="000000"/>
              </a:solidFill>
              <a:latin typeface="Arial"/>
              <a:ea typeface="Arial"/>
              <a:cs typeface="Arial"/>
              <a:sym typeface="Arial"/>
            </a:endParaRPr>
          </a:p>
        </p:txBody>
      </p:sp>
      <p:sp>
        <p:nvSpPr>
          <p:cNvPr id="911" name="Google Shape;911;p25"/>
          <p:cNvSpPr txBox="1"/>
          <p:nvPr/>
        </p:nvSpPr>
        <p:spPr>
          <a:xfrm>
            <a:off x="7138019" y="5587953"/>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Africa</a:t>
            </a:r>
            <a:br>
              <a:rPr b="0" i="0" lang="fr-FR" sz="1200" u="none" cap="none" strike="noStrike">
                <a:solidFill>
                  <a:srgbClr val="000000"/>
                </a:solidFill>
                <a:latin typeface="Arial"/>
                <a:ea typeface="Arial"/>
                <a:cs typeface="Arial"/>
                <a:sym typeface="Arial"/>
              </a:rPr>
            </a:br>
            <a:r>
              <a:rPr b="0" i="0" lang="fr-FR" sz="1200" u="none" cap="none" strike="noStrike">
                <a:solidFill>
                  <a:srgbClr val="000000"/>
                </a:solidFill>
                <a:latin typeface="Arial"/>
                <a:ea typeface="Arial"/>
                <a:cs typeface="Arial"/>
                <a:sym typeface="Arial"/>
              </a:rPr>
              <a:t>pop. 1 216 million</a:t>
            </a:r>
            <a:endParaRPr b="0" i="0" sz="1200" u="none" cap="none" strike="noStrike">
              <a:solidFill>
                <a:srgbClr val="000000"/>
              </a:solidFill>
              <a:latin typeface="Arial"/>
              <a:ea typeface="Arial"/>
              <a:cs typeface="Arial"/>
              <a:sym typeface="Arial"/>
            </a:endParaRPr>
          </a:p>
        </p:txBody>
      </p:sp>
      <p:pic>
        <p:nvPicPr>
          <p:cNvPr id="912" name="Google Shape;912;p25"/>
          <p:cNvPicPr preferRelativeResize="0"/>
          <p:nvPr/>
        </p:nvPicPr>
        <p:blipFill rotWithShape="1">
          <a:blip r:embed="rId4">
            <a:alphaModFix/>
          </a:blip>
          <a:srcRect b="0" l="0" r="0" t="0"/>
          <a:stretch/>
        </p:blipFill>
        <p:spPr>
          <a:xfrm>
            <a:off x="10918475" y="1083275"/>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26"/>
          <p:cNvSpPr txBox="1"/>
          <p:nvPr>
            <p:ph type="title"/>
          </p:nvPr>
        </p:nvSpPr>
        <p:spPr>
          <a:xfrm>
            <a:off x="697647" y="73525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fr-FR" sz="4000">
                <a:latin typeface="Arial"/>
                <a:ea typeface="Arial"/>
                <a:cs typeface="Arial"/>
                <a:sym typeface="Arial"/>
              </a:rPr>
              <a:t>The oil supply is beginning to peak</a:t>
            </a:r>
            <a:endParaRPr sz="4000">
              <a:latin typeface="Arial"/>
              <a:ea typeface="Arial"/>
              <a:cs typeface="Arial"/>
              <a:sym typeface="Arial"/>
            </a:endParaRPr>
          </a:p>
        </p:txBody>
      </p:sp>
      <p:pic>
        <p:nvPicPr>
          <p:cNvPr id="919" name="Google Shape;919;p26"/>
          <p:cNvPicPr preferRelativeResize="0"/>
          <p:nvPr/>
        </p:nvPicPr>
        <p:blipFill rotWithShape="1">
          <a:blip r:embed="rId3">
            <a:alphaModFix/>
          </a:blip>
          <a:srcRect b="0" l="0" r="0" t="0"/>
          <a:stretch/>
        </p:blipFill>
        <p:spPr>
          <a:xfrm>
            <a:off x="574018" y="2425783"/>
            <a:ext cx="4996694" cy="2831883"/>
          </a:xfrm>
          <a:prstGeom prst="rect">
            <a:avLst/>
          </a:prstGeom>
          <a:noFill/>
          <a:ln>
            <a:noFill/>
          </a:ln>
        </p:spPr>
      </p:pic>
      <p:grpSp>
        <p:nvGrpSpPr>
          <p:cNvPr id="920" name="Google Shape;920;p26"/>
          <p:cNvGrpSpPr/>
          <p:nvPr/>
        </p:nvGrpSpPr>
        <p:grpSpPr>
          <a:xfrm>
            <a:off x="6188683" y="2031849"/>
            <a:ext cx="5790530" cy="3407154"/>
            <a:chOff x="-744537" y="1379538"/>
            <a:chExt cx="9819949" cy="4678218"/>
          </a:xfrm>
        </p:grpSpPr>
        <p:grpSp>
          <p:nvGrpSpPr>
            <p:cNvPr id="921" name="Google Shape;921;p26"/>
            <p:cNvGrpSpPr/>
            <p:nvPr/>
          </p:nvGrpSpPr>
          <p:grpSpPr>
            <a:xfrm>
              <a:off x="-744537" y="1379538"/>
              <a:ext cx="2363788" cy="4602162"/>
              <a:chOff x="-469" y="803"/>
              <a:chExt cx="1489" cy="2899"/>
            </a:xfrm>
          </p:grpSpPr>
          <p:cxnSp>
            <p:nvCxnSpPr>
              <p:cNvPr id="922" name="Google Shape;922;p26"/>
              <p:cNvCxnSpPr/>
              <p:nvPr/>
            </p:nvCxnSpPr>
            <p:spPr>
              <a:xfrm rot="10800000">
                <a:off x="1020" y="935"/>
                <a:ext cx="0" cy="2767"/>
              </a:xfrm>
              <a:prstGeom prst="straightConnector1">
                <a:avLst/>
              </a:prstGeom>
              <a:noFill/>
              <a:ln cap="flat" cmpd="sng" w="50800">
                <a:solidFill>
                  <a:schemeClr val="dk1"/>
                </a:solidFill>
                <a:prstDash val="solid"/>
                <a:round/>
                <a:headEnd len="sm" w="sm" type="none"/>
                <a:tailEnd len="med" w="med" type="triangle"/>
              </a:ln>
            </p:spPr>
          </p:cxnSp>
          <p:sp>
            <p:nvSpPr>
              <p:cNvPr id="923" name="Google Shape;923;p26"/>
              <p:cNvSpPr txBox="1"/>
              <p:nvPr/>
            </p:nvSpPr>
            <p:spPr>
              <a:xfrm>
                <a:off x="-469" y="803"/>
                <a:ext cx="1489" cy="2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Arial"/>
                    <a:ea typeface="Arial"/>
                    <a:cs typeface="Arial"/>
                    <a:sym typeface="Arial"/>
                  </a:rPr>
                  <a:t>Production</a:t>
                </a:r>
                <a:endParaRPr b="0" i="0" sz="1500" u="none" cap="none" strike="noStrike">
                  <a:solidFill>
                    <a:srgbClr val="000000"/>
                  </a:solidFill>
                  <a:latin typeface="Arial"/>
                  <a:ea typeface="Arial"/>
                  <a:cs typeface="Arial"/>
                  <a:sym typeface="Arial"/>
                </a:endParaRPr>
              </a:p>
            </p:txBody>
          </p:sp>
        </p:grpSp>
        <p:grpSp>
          <p:nvGrpSpPr>
            <p:cNvPr id="924" name="Google Shape;924;p26"/>
            <p:cNvGrpSpPr/>
            <p:nvPr/>
          </p:nvGrpSpPr>
          <p:grpSpPr>
            <a:xfrm>
              <a:off x="1116013" y="5478465"/>
              <a:ext cx="7959399" cy="579291"/>
              <a:chOff x="703" y="3385"/>
              <a:chExt cx="5014" cy="365"/>
            </a:xfrm>
          </p:grpSpPr>
          <p:cxnSp>
            <p:nvCxnSpPr>
              <p:cNvPr id="925" name="Google Shape;925;p26"/>
              <p:cNvCxnSpPr/>
              <p:nvPr/>
            </p:nvCxnSpPr>
            <p:spPr>
              <a:xfrm>
                <a:off x="703" y="3385"/>
                <a:ext cx="4490" cy="0"/>
              </a:xfrm>
              <a:prstGeom prst="straightConnector1">
                <a:avLst/>
              </a:prstGeom>
              <a:noFill/>
              <a:ln cap="flat" cmpd="sng" w="50800">
                <a:solidFill>
                  <a:schemeClr val="dk1"/>
                </a:solidFill>
                <a:prstDash val="solid"/>
                <a:round/>
                <a:headEnd len="sm" w="sm" type="none"/>
                <a:tailEnd len="med" w="med" type="triangle"/>
              </a:ln>
            </p:spPr>
          </p:cxnSp>
          <p:sp>
            <p:nvSpPr>
              <p:cNvPr id="926" name="Google Shape;926;p26"/>
              <p:cNvSpPr txBox="1"/>
              <p:nvPr/>
            </p:nvSpPr>
            <p:spPr>
              <a:xfrm>
                <a:off x="4817" y="3450"/>
                <a:ext cx="9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Arial"/>
                    <a:ea typeface="Arial"/>
                    <a:cs typeface="Arial"/>
                    <a:sym typeface="Arial"/>
                  </a:rPr>
                  <a:t>Time</a:t>
                </a:r>
                <a:endParaRPr b="0" i="0" sz="1500" u="none" cap="none" strike="noStrike">
                  <a:solidFill>
                    <a:srgbClr val="000000"/>
                  </a:solidFill>
                  <a:latin typeface="Arial"/>
                  <a:ea typeface="Arial"/>
                  <a:cs typeface="Arial"/>
                  <a:sym typeface="Arial"/>
                </a:endParaRPr>
              </a:p>
            </p:txBody>
          </p:sp>
        </p:grpSp>
        <p:sp>
          <p:nvSpPr>
            <p:cNvPr id="927" name="Google Shape;927;p26"/>
            <p:cNvSpPr txBox="1"/>
            <p:nvPr/>
          </p:nvSpPr>
          <p:spPr>
            <a:xfrm>
              <a:off x="2858837" y="1431013"/>
              <a:ext cx="4456729" cy="7184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Arial"/>
                  <a:ea typeface="Arial"/>
                  <a:cs typeface="Arial"/>
                  <a:sym typeface="Arial"/>
                </a:rPr>
                <a:t>Peak (= maximum) production</a:t>
              </a:r>
              <a:endParaRPr b="0" i="0" sz="1500" u="none" cap="none" strike="noStrike">
                <a:solidFill>
                  <a:srgbClr val="000000"/>
                </a:solidFill>
                <a:latin typeface="Arial"/>
                <a:ea typeface="Arial"/>
                <a:cs typeface="Arial"/>
                <a:sym typeface="Arial"/>
              </a:endParaRPr>
            </a:p>
          </p:txBody>
        </p:sp>
        <p:pic>
          <p:nvPicPr>
            <p:cNvPr id="928" name="Google Shape;928;p26"/>
            <p:cNvPicPr preferRelativeResize="0"/>
            <p:nvPr/>
          </p:nvPicPr>
          <p:blipFill rotWithShape="1">
            <a:blip r:embed="rId4">
              <a:alphaModFix/>
            </a:blip>
            <a:srcRect b="0" l="0" r="0" t="0"/>
            <a:stretch/>
          </p:blipFill>
          <p:spPr>
            <a:xfrm>
              <a:off x="1619250" y="2274888"/>
              <a:ext cx="5976938" cy="3313112"/>
            </a:xfrm>
            <a:prstGeom prst="rect">
              <a:avLst/>
            </a:prstGeom>
            <a:noFill/>
            <a:ln>
              <a:noFill/>
            </a:ln>
          </p:spPr>
        </p:pic>
      </p:grpSp>
      <p:sp>
        <p:nvSpPr>
          <p:cNvPr id="929" name="Google Shape;929;p26"/>
          <p:cNvSpPr txBox="1"/>
          <p:nvPr/>
        </p:nvSpPr>
        <p:spPr>
          <a:xfrm>
            <a:off x="768109" y="5338148"/>
            <a:ext cx="4608512" cy="752663"/>
          </a:xfrm>
          <a:prstGeom prst="rect">
            <a:avLst/>
          </a:prstGeom>
          <a:solidFill>
            <a:schemeClr val="accent4"/>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Arial"/>
                <a:ea typeface="Arial"/>
                <a:cs typeface="Arial"/>
                <a:sym typeface="Arial"/>
              </a:rPr>
              <a:t>Nearly all oil reserves have already been discovered</a:t>
            </a:r>
            <a:endParaRPr b="0" i="0" sz="1400" u="none" cap="none" strike="noStrike">
              <a:solidFill>
                <a:schemeClr val="dk2"/>
              </a:solidFill>
              <a:latin typeface="Arial"/>
              <a:ea typeface="Arial"/>
              <a:cs typeface="Arial"/>
              <a:sym typeface="Arial"/>
            </a:endParaRPr>
          </a:p>
        </p:txBody>
      </p:sp>
      <p:sp>
        <p:nvSpPr>
          <p:cNvPr id="930" name="Google Shape;930;p26"/>
          <p:cNvSpPr txBox="1"/>
          <p:nvPr/>
        </p:nvSpPr>
        <p:spPr>
          <a:xfrm>
            <a:off x="7072179" y="5394771"/>
            <a:ext cx="4329197" cy="734966"/>
          </a:xfrm>
          <a:prstGeom prst="rect">
            <a:avLst/>
          </a:prstGeom>
          <a:solidFill>
            <a:schemeClr val="accent4"/>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Arial"/>
                <a:ea typeface="Arial"/>
                <a:cs typeface="Arial"/>
                <a:sym typeface="Arial"/>
              </a:rPr>
              <a:t>We are getting close to peak oil production</a:t>
            </a:r>
            <a:endParaRPr b="0" i="0" sz="1400" u="none" cap="none" strike="noStrike">
              <a:solidFill>
                <a:schemeClr val="dk2"/>
              </a:solidFill>
              <a:latin typeface="Arial"/>
              <a:ea typeface="Arial"/>
              <a:cs typeface="Arial"/>
              <a:sym typeface="Arial"/>
            </a:endParaRPr>
          </a:p>
        </p:txBody>
      </p:sp>
      <p:sp>
        <p:nvSpPr>
          <p:cNvPr id="931" name="Google Shape;931;p26"/>
          <p:cNvSpPr/>
          <p:nvPr/>
        </p:nvSpPr>
        <p:spPr>
          <a:xfrm>
            <a:off x="192000" y="6251775"/>
            <a:ext cx="6566678" cy="30777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Arial"/>
                <a:ea typeface="Arial"/>
                <a:cs typeface="Arial"/>
                <a:sym typeface="Arial"/>
              </a:rPr>
              <a:t>Source: Association for the Study of Peak Oil (ASPO)</a:t>
            </a:r>
            <a:endParaRPr b="1" i="1" sz="1400" u="none" cap="none" strike="noStrike">
              <a:solidFill>
                <a:schemeClr val="accent2"/>
              </a:solidFill>
              <a:latin typeface="Arial"/>
              <a:ea typeface="Arial"/>
              <a:cs typeface="Arial"/>
              <a:sym typeface="Arial"/>
            </a:endParaRPr>
          </a:p>
        </p:txBody>
      </p:sp>
      <p:sp>
        <p:nvSpPr>
          <p:cNvPr id="932" name="Google Shape;932;p26"/>
          <p:cNvSpPr/>
          <p:nvPr/>
        </p:nvSpPr>
        <p:spPr>
          <a:xfrm>
            <a:off x="1729500" y="2239350"/>
            <a:ext cx="2819100" cy="54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6"/>
          <p:cNvSpPr txBox="1"/>
          <p:nvPr/>
        </p:nvSpPr>
        <p:spPr>
          <a:xfrm>
            <a:off x="1299625" y="2076941"/>
            <a:ext cx="36489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fr-FR" sz="1800" u="none" cap="none" strike="noStrike">
                <a:solidFill>
                  <a:srgbClr val="000000"/>
                </a:solidFill>
                <a:latin typeface="Arial"/>
                <a:ea typeface="Arial"/>
                <a:cs typeface="Arial"/>
                <a:sym typeface="Arial"/>
              </a:rPr>
              <a:t>Conventional oil discoveries</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fr-FR" sz="1000" u="none" cap="none" strike="noStrike">
                <a:solidFill>
                  <a:srgbClr val="000000"/>
                </a:solidFill>
                <a:latin typeface="Arial"/>
                <a:ea typeface="Arial"/>
                <a:cs typeface="Arial"/>
                <a:sym typeface="Arial"/>
              </a:rPr>
              <a:t>Revised amounts are listed for the year of discovery</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Smoothing by rolling 3-year average</a:t>
            </a:r>
            <a:endParaRPr b="0" i="0" sz="1000" u="none" cap="none" strike="noStrike">
              <a:solidFill>
                <a:srgbClr val="000000"/>
              </a:solidFill>
              <a:latin typeface="Arial"/>
              <a:ea typeface="Arial"/>
              <a:cs typeface="Arial"/>
              <a:sym typeface="Arial"/>
            </a:endParaRPr>
          </a:p>
        </p:txBody>
      </p:sp>
      <p:sp>
        <p:nvSpPr>
          <p:cNvPr id="934" name="Google Shape;934;p26"/>
          <p:cNvSpPr/>
          <p:nvPr/>
        </p:nvSpPr>
        <p:spPr>
          <a:xfrm>
            <a:off x="429875" y="3182860"/>
            <a:ext cx="259800" cy="1449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6"/>
          <p:cNvSpPr txBox="1"/>
          <p:nvPr/>
        </p:nvSpPr>
        <p:spPr>
          <a:xfrm rot="-5400000">
            <a:off x="-1263219" y="4124041"/>
            <a:ext cx="3648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Billions of barrels/year</a:t>
            </a:r>
            <a:endParaRPr b="0" i="0" sz="1200" u="none" cap="none" strike="noStrike">
              <a:solidFill>
                <a:srgbClr val="000000"/>
              </a:solidFill>
              <a:latin typeface="Arial"/>
              <a:ea typeface="Arial"/>
              <a:cs typeface="Arial"/>
              <a:sym typeface="Arial"/>
            </a:endParaRPr>
          </a:p>
        </p:txBody>
      </p:sp>
      <p:sp>
        <p:nvSpPr>
          <p:cNvPr id="936" name="Google Shape;936;p26"/>
          <p:cNvSpPr/>
          <p:nvPr/>
        </p:nvSpPr>
        <p:spPr>
          <a:xfrm>
            <a:off x="4128800" y="3079100"/>
            <a:ext cx="1209600" cy="66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6"/>
          <p:cNvSpPr txBox="1"/>
          <p:nvPr/>
        </p:nvSpPr>
        <p:spPr>
          <a:xfrm>
            <a:off x="4079000" y="2992915"/>
            <a:ext cx="1209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Arial"/>
                <a:ea typeface="Arial"/>
                <a:cs typeface="Arial"/>
                <a:sym typeface="Arial"/>
              </a:rPr>
              <a:t>Past discoveries</a:t>
            </a:r>
            <a:br>
              <a:rPr b="0" i="0" lang="fr-FR" sz="900" u="none" cap="none" strike="noStrike">
                <a:solidFill>
                  <a:srgbClr val="000000"/>
                </a:solidFill>
                <a:latin typeface="Arial"/>
                <a:ea typeface="Arial"/>
                <a:cs typeface="Arial"/>
                <a:sym typeface="Arial"/>
              </a:rPr>
            </a:br>
            <a:endParaRPr b="0" i="0" sz="9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Arial"/>
                <a:ea typeface="Arial"/>
                <a:cs typeface="Arial"/>
                <a:sym typeface="Arial"/>
              </a:rPr>
              <a:t>Predicted discoveries</a:t>
            </a:r>
            <a:endParaRPr b="0" i="0" sz="9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900"/>
              <a:buFont typeface="Arial"/>
              <a:buNone/>
            </a:pPr>
            <a:br>
              <a:rPr b="0" i="0" lang="fr-FR" sz="900" u="none" cap="none" strike="noStrike">
                <a:solidFill>
                  <a:srgbClr val="000000"/>
                </a:solidFill>
                <a:latin typeface="Arial"/>
                <a:ea typeface="Arial"/>
                <a:cs typeface="Arial"/>
                <a:sym typeface="Arial"/>
              </a:rPr>
            </a:br>
            <a:r>
              <a:rPr b="0" i="0" lang="fr-FR" sz="900" u="none" cap="none" strike="noStrike">
                <a:solidFill>
                  <a:srgbClr val="000000"/>
                </a:solidFill>
                <a:latin typeface="Arial"/>
                <a:ea typeface="Arial"/>
                <a:cs typeface="Arial"/>
                <a:sym typeface="Arial"/>
              </a:rPr>
              <a:t>Production</a:t>
            </a:r>
            <a:endParaRPr b="0" i="0" sz="900" u="none" cap="none" strike="noStrike">
              <a:solidFill>
                <a:srgbClr val="000000"/>
              </a:solidFill>
              <a:latin typeface="Arial"/>
              <a:ea typeface="Arial"/>
              <a:cs typeface="Arial"/>
              <a:sym typeface="Arial"/>
            </a:endParaRPr>
          </a:p>
        </p:txBody>
      </p:sp>
      <p:sp>
        <p:nvSpPr>
          <p:cNvPr id="938" name="Google Shape;938;p26"/>
          <p:cNvSpPr/>
          <p:nvPr/>
        </p:nvSpPr>
        <p:spPr>
          <a:xfrm>
            <a:off x="1099675" y="3532735"/>
            <a:ext cx="36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6"/>
          <p:cNvSpPr txBox="1"/>
          <p:nvPr/>
        </p:nvSpPr>
        <p:spPr>
          <a:xfrm>
            <a:off x="1099675" y="3522760"/>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Arial"/>
                <a:ea typeface="Arial"/>
                <a:cs typeface="Arial"/>
                <a:sym typeface="Arial"/>
              </a:rPr>
              <a:t>Kuwait</a:t>
            </a:r>
            <a:endParaRPr b="1" i="0" sz="900" u="none" cap="none" strike="noStrike">
              <a:solidFill>
                <a:srgbClr val="38761D"/>
              </a:solidFill>
              <a:latin typeface="Arial"/>
              <a:ea typeface="Arial"/>
              <a:cs typeface="Arial"/>
              <a:sym typeface="Arial"/>
            </a:endParaRPr>
          </a:p>
        </p:txBody>
      </p:sp>
      <p:sp>
        <p:nvSpPr>
          <p:cNvPr id="940" name="Google Shape;940;p26"/>
          <p:cNvSpPr/>
          <p:nvPr/>
        </p:nvSpPr>
        <p:spPr>
          <a:xfrm rot="5400000">
            <a:off x="2443125" y="2442975"/>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26"/>
          <p:cNvSpPr/>
          <p:nvPr/>
        </p:nvSpPr>
        <p:spPr>
          <a:xfrm>
            <a:off x="1280072" y="2826953"/>
            <a:ext cx="75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26"/>
          <p:cNvSpPr txBox="1"/>
          <p:nvPr/>
        </p:nvSpPr>
        <p:spPr>
          <a:xfrm>
            <a:off x="1346275" y="2806981"/>
            <a:ext cx="75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Arial"/>
                <a:ea typeface="Arial"/>
                <a:cs typeface="Arial"/>
                <a:sym typeface="Arial"/>
              </a:rPr>
              <a:t>Saudi Arabia</a:t>
            </a:r>
            <a:endParaRPr b="1" i="0" sz="900" u="none" cap="none" strike="noStrike">
              <a:solidFill>
                <a:srgbClr val="38761D"/>
              </a:solidFill>
              <a:latin typeface="Arial"/>
              <a:ea typeface="Arial"/>
              <a:cs typeface="Arial"/>
              <a:sym typeface="Arial"/>
            </a:endParaRPr>
          </a:p>
        </p:txBody>
      </p:sp>
      <p:sp>
        <p:nvSpPr>
          <p:cNvPr id="943" name="Google Shape;943;p26"/>
          <p:cNvSpPr txBox="1"/>
          <p:nvPr/>
        </p:nvSpPr>
        <p:spPr>
          <a:xfrm>
            <a:off x="2077305" y="27867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Arial"/>
                <a:ea typeface="Arial"/>
                <a:cs typeface="Arial"/>
                <a:sym typeface="Arial"/>
              </a:rPr>
              <a:t>Siberia</a:t>
            </a:r>
            <a:endParaRPr b="1" i="0" sz="900" u="none" cap="none" strike="noStrike">
              <a:solidFill>
                <a:srgbClr val="38761D"/>
              </a:solidFill>
              <a:latin typeface="Arial"/>
              <a:ea typeface="Arial"/>
              <a:cs typeface="Arial"/>
              <a:sym typeface="Arial"/>
            </a:endParaRPr>
          </a:p>
        </p:txBody>
      </p:sp>
      <p:sp>
        <p:nvSpPr>
          <p:cNvPr id="944" name="Google Shape;944;p26"/>
          <p:cNvSpPr/>
          <p:nvPr/>
        </p:nvSpPr>
        <p:spPr>
          <a:xfrm rot="5400000">
            <a:off x="2709150" y="2991050"/>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26"/>
          <p:cNvSpPr txBox="1"/>
          <p:nvPr/>
        </p:nvSpPr>
        <p:spPr>
          <a:xfrm>
            <a:off x="2534505" y="33201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Arial"/>
                <a:ea typeface="Arial"/>
                <a:cs typeface="Arial"/>
                <a:sym typeface="Arial"/>
              </a:rPr>
              <a:t>Mexico</a:t>
            </a:r>
            <a:endParaRPr b="1" i="0" sz="900" u="none" cap="none" strike="noStrike">
              <a:solidFill>
                <a:srgbClr val="38761D"/>
              </a:solidFill>
              <a:latin typeface="Arial"/>
              <a:ea typeface="Arial"/>
              <a:cs typeface="Arial"/>
              <a:sym typeface="Arial"/>
            </a:endParaRPr>
          </a:p>
        </p:txBody>
      </p:sp>
      <p:sp>
        <p:nvSpPr>
          <p:cNvPr id="946" name="Google Shape;946;p26"/>
          <p:cNvSpPr/>
          <p:nvPr/>
        </p:nvSpPr>
        <p:spPr>
          <a:xfrm rot="5400000">
            <a:off x="3173831" y="3760531"/>
            <a:ext cx="93600" cy="63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26"/>
          <p:cNvSpPr txBox="1"/>
          <p:nvPr/>
        </p:nvSpPr>
        <p:spPr>
          <a:xfrm>
            <a:off x="2940197" y="3972750"/>
            <a:ext cx="5916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Arial"/>
                <a:ea typeface="Arial"/>
                <a:cs typeface="Arial"/>
                <a:sym typeface="Arial"/>
              </a:rPr>
              <a:t>North Sea</a:t>
            </a:r>
            <a:endParaRPr b="1" i="0" sz="900" u="none" cap="none" strike="noStrike">
              <a:solidFill>
                <a:srgbClr val="38761D"/>
              </a:solidFill>
              <a:latin typeface="Arial"/>
              <a:ea typeface="Arial"/>
              <a:cs typeface="Arial"/>
              <a:sym typeface="Arial"/>
            </a:endParaRPr>
          </a:p>
        </p:txBody>
      </p:sp>
      <p:pic>
        <p:nvPicPr>
          <p:cNvPr id="948" name="Google Shape;948;p26"/>
          <p:cNvPicPr preferRelativeResize="0"/>
          <p:nvPr/>
        </p:nvPicPr>
        <p:blipFill rotWithShape="1">
          <a:blip r:embed="rId5">
            <a:alphaModFix/>
          </a:blip>
          <a:srcRect b="0" l="0" r="0" t="0"/>
          <a:stretch/>
        </p:blipFill>
        <p:spPr>
          <a:xfrm>
            <a:off x="11401375" y="5889194"/>
            <a:ext cx="846000" cy="9688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par>
                                <p:cTn fill="hold" nodeType="withEffect" presetClass="entr" presetID="1" presetSubtype="0">
                                  <p:stCondLst>
                                    <p:cond delay="0"/>
                                  </p:stCondLst>
                                  <p:childTnLst>
                                    <p:set>
                                      <p:cBhvr>
                                        <p:cTn dur="1" fill="hold">
                                          <p:stCondLst>
                                            <p:cond delay="0"/>
                                          </p:stCondLst>
                                        </p:cTn>
                                        <p:tgtEl>
                                          <p:spTgt spid="9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27"/>
          <p:cNvSpPr txBox="1"/>
          <p:nvPr/>
        </p:nvSpPr>
        <p:spPr>
          <a:xfrm>
            <a:off x="6185362" y="5470103"/>
            <a:ext cx="57276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FR" sz="2800" u="none" cap="none" strike="noStrike">
                <a:solidFill>
                  <a:srgbClr val="000000"/>
                </a:solidFill>
                <a:latin typeface="Arial"/>
                <a:ea typeface="Arial"/>
                <a:cs typeface="Arial"/>
                <a:sym typeface="Arial"/>
              </a:rPr>
              <a:t>Now with </a:t>
            </a:r>
            <a:r>
              <a:rPr b="1" i="0" lang="fr-FR" sz="3700" u="none" cap="none" strike="noStrike">
                <a:solidFill>
                  <a:srgbClr val="000000"/>
                </a:solidFill>
                <a:latin typeface="Arial"/>
                <a:ea typeface="Arial"/>
                <a:cs typeface="Arial"/>
                <a:sym typeface="Arial"/>
              </a:rPr>
              <a:t>1      , </a:t>
            </a:r>
            <a:r>
              <a:rPr b="1" i="0" lang="fr-FR" sz="2800" u="none" cap="none" strike="noStrike">
                <a:solidFill>
                  <a:srgbClr val="000000"/>
                </a:solidFill>
                <a:latin typeface="Arial"/>
                <a:ea typeface="Arial"/>
                <a:cs typeface="Arial"/>
                <a:sym typeface="Arial"/>
              </a:rPr>
              <a:t>you only get</a:t>
            </a:r>
            <a:r>
              <a:rPr b="1" i="0" lang="fr-FR" sz="3700" u="none" cap="none" strike="noStrike">
                <a:solidFill>
                  <a:srgbClr val="000000"/>
                </a:solidFill>
                <a:latin typeface="Arial"/>
                <a:ea typeface="Arial"/>
                <a:cs typeface="Arial"/>
                <a:sym typeface="Arial"/>
              </a:rPr>
              <a:t> 3    </a:t>
            </a:r>
            <a:endParaRPr b="0" i="0" sz="2800" u="none" cap="none" strike="noStrike">
              <a:solidFill>
                <a:srgbClr val="000000"/>
              </a:solidFill>
              <a:latin typeface="Arial"/>
              <a:ea typeface="Arial"/>
              <a:cs typeface="Arial"/>
              <a:sym typeface="Arial"/>
            </a:endParaRPr>
          </a:p>
        </p:txBody>
      </p:sp>
      <p:sp>
        <p:nvSpPr>
          <p:cNvPr id="955" name="Google Shape;955;p27"/>
          <p:cNvSpPr txBox="1"/>
          <p:nvPr/>
        </p:nvSpPr>
        <p:spPr>
          <a:xfrm>
            <a:off x="305174" y="5151600"/>
            <a:ext cx="57276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FR" sz="2800" u="none" cap="none" strike="noStrike">
                <a:solidFill>
                  <a:srgbClr val="000000"/>
                </a:solidFill>
                <a:latin typeface="Arial"/>
                <a:ea typeface="Arial"/>
                <a:cs typeface="Arial"/>
                <a:sym typeface="Arial"/>
              </a:rPr>
              <a:t>  To get </a:t>
            </a:r>
            <a:r>
              <a:rPr b="1" i="0" lang="fr-FR" sz="3700" u="none" cap="none" strike="noStrike">
                <a:solidFill>
                  <a:srgbClr val="000000"/>
                </a:solidFill>
                <a:latin typeface="Arial"/>
                <a:ea typeface="Arial"/>
                <a:cs typeface="Arial"/>
                <a:sym typeface="Arial"/>
              </a:rPr>
              <a:t>100</a:t>
            </a:r>
            <a:r>
              <a:rPr b="1" i="0" lang="fr-FR" sz="2800" u="none" cap="none" strike="noStrike">
                <a:solidFill>
                  <a:srgbClr val="000000"/>
                </a:solidFill>
                <a:latin typeface="Arial"/>
                <a:ea typeface="Arial"/>
                <a:cs typeface="Arial"/>
                <a:sym typeface="Arial"/>
              </a:rPr>
              <a:t>        , you only had to   </a:t>
            </a:r>
            <a:br>
              <a:rPr b="1" i="0" lang="fr-FR" sz="2800" u="none" cap="none" strike="noStrike">
                <a:solidFill>
                  <a:srgbClr val="000000"/>
                </a:solidFill>
                <a:latin typeface="Arial"/>
                <a:ea typeface="Arial"/>
                <a:cs typeface="Arial"/>
                <a:sym typeface="Arial"/>
              </a:rPr>
            </a:br>
            <a:r>
              <a:rPr b="1" i="0" lang="fr-FR" sz="2800" u="none" cap="none" strike="noStrike">
                <a:solidFill>
                  <a:srgbClr val="000000"/>
                </a:solidFill>
                <a:latin typeface="Arial"/>
                <a:ea typeface="Arial"/>
                <a:cs typeface="Arial"/>
                <a:sym typeface="Arial"/>
              </a:rPr>
              <a:t>   spend the equivalent of </a:t>
            </a:r>
            <a:r>
              <a:rPr b="1" i="0" lang="fr-FR" sz="3700" u="none" cap="none" strike="noStrike">
                <a:solidFill>
                  <a:srgbClr val="000000"/>
                </a:solidFill>
                <a:latin typeface="Arial"/>
                <a:ea typeface="Arial"/>
                <a:cs typeface="Arial"/>
                <a:sym typeface="Arial"/>
              </a:rPr>
              <a:t>1</a:t>
            </a:r>
            <a:r>
              <a:rPr b="1" i="0" lang="fr-FR"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p:txBody>
      </p:sp>
      <p:pic>
        <p:nvPicPr>
          <p:cNvPr id="956" name="Google Shape;956;p27"/>
          <p:cNvPicPr preferRelativeResize="0"/>
          <p:nvPr/>
        </p:nvPicPr>
        <p:blipFill rotWithShape="1">
          <a:blip r:embed="rId3">
            <a:alphaModFix/>
          </a:blip>
          <a:srcRect b="0" l="0" r="0" t="0"/>
          <a:stretch/>
        </p:blipFill>
        <p:spPr>
          <a:xfrm>
            <a:off x="2136000" y="1744672"/>
            <a:ext cx="1791590" cy="3123456"/>
          </a:xfrm>
          <a:prstGeom prst="rect">
            <a:avLst/>
          </a:prstGeom>
          <a:noFill/>
          <a:ln>
            <a:noFill/>
          </a:ln>
        </p:spPr>
      </p:pic>
      <p:sp>
        <p:nvSpPr>
          <p:cNvPr id="957" name="Google Shape;957;p27"/>
          <p:cNvSpPr txBox="1"/>
          <p:nvPr/>
        </p:nvSpPr>
        <p:spPr>
          <a:xfrm>
            <a:off x="1826714" y="6277287"/>
            <a:ext cx="2663700" cy="340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Conventional oil</a:t>
            </a:r>
            <a:endParaRPr b="0" i="0" sz="1400" u="none" cap="none" strike="noStrike">
              <a:solidFill>
                <a:srgbClr val="000000"/>
              </a:solidFill>
              <a:latin typeface="Arial"/>
              <a:ea typeface="Arial"/>
              <a:cs typeface="Arial"/>
              <a:sym typeface="Arial"/>
            </a:endParaRPr>
          </a:p>
        </p:txBody>
      </p:sp>
      <p:sp>
        <p:nvSpPr>
          <p:cNvPr id="958" name="Google Shape;958;p27"/>
          <p:cNvSpPr txBox="1"/>
          <p:nvPr/>
        </p:nvSpPr>
        <p:spPr>
          <a:xfrm>
            <a:off x="6185350" y="6280626"/>
            <a:ext cx="5242200" cy="463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Non-conventional oil (offshore, shale oil, …)</a:t>
            </a:r>
            <a:endParaRPr b="0" i="0" sz="1400" u="none" cap="none" strike="noStrike">
              <a:solidFill>
                <a:srgbClr val="000000"/>
              </a:solidFill>
              <a:latin typeface="Arial"/>
              <a:ea typeface="Arial"/>
              <a:cs typeface="Arial"/>
              <a:sym typeface="Arial"/>
            </a:endParaRPr>
          </a:p>
        </p:txBody>
      </p:sp>
      <p:pic>
        <p:nvPicPr>
          <p:cNvPr id="959" name="Google Shape;959;p27"/>
          <p:cNvPicPr preferRelativeResize="0"/>
          <p:nvPr/>
        </p:nvPicPr>
        <p:blipFill rotWithShape="1">
          <a:blip r:embed="rId4">
            <a:alphaModFix/>
          </a:blip>
          <a:srcRect b="0" l="0" r="0" t="0"/>
          <a:stretch/>
        </p:blipFill>
        <p:spPr>
          <a:xfrm>
            <a:off x="6697928" y="1810332"/>
            <a:ext cx="3574072" cy="3123456"/>
          </a:xfrm>
          <a:prstGeom prst="rect">
            <a:avLst/>
          </a:prstGeom>
          <a:noFill/>
          <a:ln>
            <a:noFill/>
          </a:ln>
        </p:spPr>
      </p:pic>
      <p:pic>
        <p:nvPicPr>
          <p:cNvPr descr="C:\Users\Guizz\Downloads\oil-drum.png" id="960" name="Google Shape;960;p27"/>
          <p:cNvPicPr preferRelativeResize="0"/>
          <p:nvPr/>
        </p:nvPicPr>
        <p:blipFill rotWithShape="1">
          <a:blip r:embed="rId5">
            <a:alphaModFix/>
          </a:blip>
          <a:srcRect b="0" l="0" r="0" t="0"/>
          <a:stretch/>
        </p:blipFill>
        <p:spPr>
          <a:xfrm>
            <a:off x="4551457" y="5752530"/>
            <a:ext cx="524735" cy="524735"/>
          </a:xfrm>
          <a:prstGeom prst="rect">
            <a:avLst/>
          </a:prstGeom>
          <a:noFill/>
          <a:ln>
            <a:noFill/>
          </a:ln>
        </p:spPr>
      </p:pic>
      <p:pic>
        <p:nvPicPr>
          <p:cNvPr descr="C:\Users\Guizz\Downloads\oil-drum.png" id="961" name="Google Shape;961;p27"/>
          <p:cNvPicPr preferRelativeResize="0"/>
          <p:nvPr/>
        </p:nvPicPr>
        <p:blipFill rotWithShape="1">
          <a:blip r:embed="rId5">
            <a:alphaModFix/>
          </a:blip>
          <a:srcRect b="0" l="0" r="0" t="0"/>
          <a:stretch/>
        </p:blipFill>
        <p:spPr>
          <a:xfrm>
            <a:off x="2364023" y="5151588"/>
            <a:ext cx="524735" cy="524735"/>
          </a:xfrm>
          <a:prstGeom prst="rect">
            <a:avLst/>
          </a:prstGeom>
          <a:noFill/>
          <a:ln>
            <a:noFill/>
          </a:ln>
        </p:spPr>
      </p:pic>
      <p:pic>
        <p:nvPicPr>
          <p:cNvPr descr="C:\Users\Guizz\Downloads\oil-drum.png" id="962" name="Google Shape;962;p27"/>
          <p:cNvPicPr preferRelativeResize="0"/>
          <p:nvPr/>
        </p:nvPicPr>
        <p:blipFill rotWithShape="1">
          <a:blip r:embed="rId5">
            <a:alphaModFix/>
          </a:blip>
          <a:srcRect b="0" l="0" r="0" t="0"/>
          <a:stretch/>
        </p:blipFill>
        <p:spPr>
          <a:xfrm>
            <a:off x="11167472" y="5538630"/>
            <a:ext cx="524735" cy="524735"/>
          </a:xfrm>
          <a:prstGeom prst="rect">
            <a:avLst/>
          </a:prstGeom>
          <a:noFill/>
          <a:ln>
            <a:noFill/>
          </a:ln>
        </p:spPr>
      </p:pic>
      <p:pic>
        <p:nvPicPr>
          <p:cNvPr descr="C:\Users\Guizz\Downloads\oil-drum.png" id="963" name="Google Shape;963;p27"/>
          <p:cNvPicPr preferRelativeResize="0"/>
          <p:nvPr/>
        </p:nvPicPr>
        <p:blipFill rotWithShape="1">
          <a:blip r:embed="rId5">
            <a:alphaModFix/>
          </a:blip>
          <a:srcRect b="0" l="0" r="0" t="0"/>
          <a:stretch/>
        </p:blipFill>
        <p:spPr>
          <a:xfrm>
            <a:off x="8094302" y="5492567"/>
            <a:ext cx="524735" cy="524735"/>
          </a:xfrm>
          <a:prstGeom prst="rect">
            <a:avLst/>
          </a:prstGeom>
          <a:noFill/>
          <a:ln>
            <a:noFill/>
          </a:ln>
        </p:spPr>
      </p:pic>
      <p:sp>
        <p:nvSpPr>
          <p:cNvPr id="964" name="Google Shape;964;p27"/>
          <p:cNvSpPr txBox="1"/>
          <p:nvPr/>
        </p:nvSpPr>
        <p:spPr>
          <a:xfrm>
            <a:off x="317759" y="2447272"/>
            <a:ext cx="2145600" cy="463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Arial"/>
                <a:ea typeface="Arial"/>
                <a:cs typeface="Arial"/>
                <a:sym typeface="Arial"/>
              </a:rPr>
              <a:t>In 1900...</a:t>
            </a:r>
            <a:endParaRPr b="1" i="0" sz="2500" u="none" cap="none" strike="noStrike">
              <a:solidFill>
                <a:srgbClr val="000000"/>
              </a:solidFill>
              <a:latin typeface="Arial"/>
              <a:ea typeface="Arial"/>
              <a:cs typeface="Arial"/>
              <a:sym typeface="Arial"/>
            </a:endParaRPr>
          </a:p>
        </p:txBody>
      </p:sp>
      <p:sp>
        <p:nvSpPr>
          <p:cNvPr id="965" name="Google Shape;965;p27"/>
          <p:cNvSpPr txBox="1"/>
          <p:nvPr/>
        </p:nvSpPr>
        <p:spPr>
          <a:xfrm>
            <a:off x="3876619" y="2447272"/>
            <a:ext cx="2832300" cy="4638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Arial"/>
                <a:ea typeface="Arial"/>
                <a:cs typeface="Arial"/>
                <a:sym typeface="Arial"/>
              </a:rPr>
              <a:t>			and today</a:t>
            </a:r>
            <a:endParaRPr b="0" i="0" sz="1500" u="none" cap="none" strike="noStrike">
              <a:solidFill>
                <a:srgbClr val="000000"/>
              </a:solidFill>
              <a:latin typeface="Arial"/>
              <a:ea typeface="Arial"/>
              <a:cs typeface="Arial"/>
              <a:sym typeface="Arial"/>
            </a:endParaRPr>
          </a:p>
        </p:txBody>
      </p:sp>
      <p:sp>
        <p:nvSpPr>
          <p:cNvPr id="966" name="Google Shape;966;p27"/>
          <p:cNvSpPr txBox="1"/>
          <p:nvPr>
            <p:ph type="title"/>
          </p:nvPr>
        </p:nvSpPr>
        <p:spPr>
          <a:xfrm>
            <a:off x="912000" y="484769"/>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sz="4000">
                <a:latin typeface="Arial"/>
                <a:ea typeface="Arial"/>
                <a:cs typeface="Arial"/>
                <a:sym typeface="Arial"/>
              </a:rPr>
              <a:t>Available oil is harder and harder </a:t>
            </a:r>
            <a:endParaRPr sz="4000">
              <a:latin typeface="Arial"/>
              <a:ea typeface="Arial"/>
              <a:cs typeface="Arial"/>
              <a:sym typeface="Arial"/>
            </a:endParaRPr>
          </a:p>
          <a:p>
            <a:pPr indent="0" lvl="0" marL="0" rtl="0" algn="ctr">
              <a:lnSpc>
                <a:spcPct val="90000"/>
              </a:lnSpc>
              <a:spcBef>
                <a:spcPts val="0"/>
              </a:spcBef>
              <a:spcAft>
                <a:spcPts val="0"/>
              </a:spcAft>
              <a:buClr>
                <a:schemeClr val="dk1"/>
              </a:buClr>
              <a:buSzPts val="1800"/>
              <a:buNone/>
            </a:pPr>
            <a:r>
              <a:rPr lang="fr-FR" sz="4000">
                <a:latin typeface="Arial"/>
                <a:ea typeface="Arial"/>
                <a:cs typeface="Arial"/>
                <a:sym typeface="Arial"/>
              </a:rPr>
              <a:t>to extract</a:t>
            </a:r>
            <a:endParaRPr sz="4000">
              <a:latin typeface="Arial"/>
              <a:ea typeface="Arial"/>
              <a:cs typeface="Arial"/>
              <a:sym typeface="Arial"/>
            </a:endParaRPr>
          </a:p>
        </p:txBody>
      </p:sp>
      <p:sp>
        <p:nvSpPr>
          <p:cNvPr id="967" name="Google Shape;967;p27"/>
          <p:cNvSpPr txBox="1"/>
          <p:nvPr/>
        </p:nvSpPr>
        <p:spPr>
          <a:xfrm>
            <a:off x="3432106" y="3585600"/>
            <a:ext cx="4320600" cy="709500"/>
          </a:xfrm>
          <a:prstGeom prst="rect">
            <a:avLst/>
          </a:prstGeom>
          <a:solidFill>
            <a:schemeClr val="accent4"/>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100" u="none" cap="none" strike="noStrike">
                <a:solidFill>
                  <a:schemeClr val="dk2"/>
                </a:solidFill>
                <a:latin typeface="Arial"/>
                <a:ea typeface="Arial"/>
                <a:cs typeface="Arial"/>
                <a:sym typeface="Arial"/>
              </a:rPr>
              <a:t>The oil we use is harder and harder to extract.</a:t>
            </a:r>
            <a:endParaRPr b="0" i="0" sz="1500" u="none" cap="none" strike="noStrike">
              <a:solidFill>
                <a:schemeClr val="dk2"/>
              </a:solidFill>
              <a:latin typeface="Arial"/>
              <a:ea typeface="Arial"/>
              <a:cs typeface="Arial"/>
              <a:sym typeface="Arial"/>
            </a:endParaRPr>
          </a:p>
        </p:txBody>
      </p:sp>
      <p:sp>
        <p:nvSpPr>
          <p:cNvPr id="968" name="Google Shape;968;p27"/>
          <p:cNvSpPr txBox="1"/>
          <p:nvPr/>
        </p:nvSpPr>
        <p:spPr>
          <a:xfrm>
            <a:off x="3432106" y="4365000"/>
            <a:ext cx="4320480" cy="709612"/>
          </a:xfrm>
          <a:prstGeom prst="rect">
            <a:avLst/>
          </a:prstGeom>
          <a:solidFill>
            <a:schemeClr val="accent4"/>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100" u="none" cap="none" strike="noStrike">
                <a:solidFill>
                  <a:schemeClr val="dk2"/>
                </a:solidFill>
                <a:latin typeface="Arial"/>
                <a:ea typeface="Arial"/>
                <a:cs typeface="Arial"/>
                <a:sym typeface="Arial"/>
              </a:rPr>
              <a:t>We consume 35 billion barrels of oil a year.</a:t>
            </a:r>
            <a:endParaRPr b="1" i="0" sz="2100" u="none" cap="none" strike="noStrike">
              <a:solidFill>
                <a:schemeClr val="dk2"/>
              </a:solidFill>
              <a:latin typeface="Arial"/>
              <a:ea typeface="Arial"/>
              <a:cs typeface="Arial"/>
              <a:sym typeface="Arial"/>
            </a:endParaRPr>
          </a:p>
        </p:txBody>
      </p:sp>
      <p:pic>
        <p:nvPicPr>
          <p:cNvPr id="969" name="Google Shape;969;p27"/>
          <p:cNvPicPr preferRelativeResize="0"/>
          <p:nvPr/>
        </p:nvPicPr>
        <p:blipFill rotWithShape="1">
          <a:blip r:embed="rId6">
            <a:alphaModFix/>
          </a:blip>
          <a:srcRect b="0" l="0" r="0" t="0"/>
          <a:stretch/>
        </p:blipFill>
        <p:spPr>
          <a:xfrm>
            <a:off x="11580125" y="6117724"/>
            <a:ext cx="619647" cy="7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28"/>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latin typeface="Arial"/>
                <a:ea typeface="Arial"/>
                <a:cs typeface="Arial"/>
                <a:sym typeface="Arial"/>
              </a:rPr>
              <a:t>What is oil used for?</a:t>
            </a:r>
            <a:endParaRPr sz="4600">
              <a:latin typeface="Arial"/>
              <a:ea typeface="Arial"/>
              <a:cs typeface="Arial"/>
              <a:sym typeface="Arial"/>
            </a:endParaRPr>
          </a:p>
        </p:txBody>
      </p:sp>
      <p:sp>
        <p:nvSpPr>
          <p:cNvPr id="975" name="Google Shape;975;p28"/>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p>
            <a:pPr indent="-425450" lvl="0" marL="457200" rtl="0" algn="just">
              <a:lnSpc>
                <a:spcPct val="90000"/>
              </a:lnSpc>
              <a:spcBef>
                <a:spcPts val="1000"/>
              </a:spcBef>
              <a:spcAft>
                <a:spcPts val="0"/>
              </a:spcAft>
              <a:buSzPts val="3100"/>
              <a:buChar char="•"/>
            </a:pPr>
            <a:r>
              <a:rPr lang="fr-FR" sz="3100">
                <a:latin typeface="Arial"/>
                <a:ea typeface="Arial"/>
                <a:cs typeface="Arial"/>
                <a:sym typeface="Arial"/>
              </a:rPr>
              <a:t>Most-used energy source in the world: ≈ 35% of energy consumption</a:t>
            </a:r>
            <a:endParaRPr sz="3100">
              <a:latin typeface="Arial"/>
              <a:ea typeface="Arial"/>
              <a:cs typeface="Arial"/>
              <a:sym typeface="Arial"/>
            </a:endParaRPr>
          </a:p>
          <a:p>
            <a:pPr indent="-425450" lvl="0" marL="457200" rtl="0" algn="just">
              <a:lnSpc>
                <a:spcPct val="90000"/>
              </a:lnSpc>
              <a:spcBef>
                <a:spcPts val="1000"/>
              </a:spcBef>
              <a:spcAft>
                <a:spcPts val="0"/>
              </a:spcAft>
              <a:buSzPts val="3100"/>
              <a:buFont typeface="Arial"/>
              <a:buChar char="•"/>
            </a:pPr>
            <a:r>
              <a:rPr lang="fr-FR" sz="3100">
                <a:latin typeface="Arial"/>
                <a:ea typeface="Arial"/>
                <a:cs typeface="Arial"/>
                <a:sym typeface="Arial"/>
              </a:rPr>
              <a:t>Principal raw material for transport fuels</a:t>
            </a:r>
            <a:endParaRPr sz="3100">
              <a:latin typeface="Arial"/>
              <a:ea typeface="Arial"/>
              <a:cs typeface="Arial"/>
              <a:sym typeface="Arial"/>
            </a:endParaRPr>
          </a:p>
          <a:p>
            <a:pPr indent="-425450" lvl="0" marL="457200" rtl="0" algn="just">
              <a:lnSpc>
                <a:spcPct val="90000"/>
              </a:lnSpc>
              <a:spcBef>
                <a:spcPts val="1000"/>
              </a:spcBef>
              <a:spcAft>
                <a:spcPts val="0"/>
              </a:spcAft>
              <a:buSzPts val="3100"/>
              <a:buFont typeface="Arial"/>
              <a:buChar char="•"/>
            </a:pPr>
            <a:r>
              <a:rPr lang="fr-FR" sz="3100">
                <a:latin typeface="Arial"/>
                <a:ea typeface="Arial"/>
                <a:cs typeface="Arial"/>
                <a:sym typeface="Arial"/>
              </a:rPr>
              <a:t>Petrochemical industry: plastics, cosmetics, paints, dyes, asphalt, pharmaceuticals, etc.</a:t>
            </a:r>
            <a:endParaRPr sz="3100">
              <a:latin typeface="Arial"/>
              <a:ea typeface="Arial"/>
              <a:cs typeface="Arial"/>
              <a:sym typeface="Arial"/>
            </a:endParaRPr>
          </a:p>
        </p:txBody>
      </p:sp>
      <p:pic>
        <p:nvPicPr>
          <p:cNvPr id="976" name="Google Shape;976;p28"/>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cxnSp>
        <p:nvCxnSpPr>
          <p:cNvPr id="983" name="Google Shape;983;ge2aedf4527_0_2"/>
          <p:cNvCxnSpPr/>
          <p:nvPr/>
        </p:nvCxnSpPr>
        <p:spPr>
          <a:xfrm rot="10800000">
            <a:off x="1957388" y="1462932"/>
            <a:ext cx="0" cy="4967400"/>
          </a:xfrm>
          <a:prstGeom prst="straightConnector1">
            <a:avLst/>
          </a:prstGeom>
          <a:noFill/>
          <a:ln cap="flat" cmpd="sng" w="50800">
            <a:solidFill>
              <a:schemeClr val="dk1"/>
            </a:solidFill>
            <a:prstDash val="solid"/>
            <a:round/>
            <a:headEnd len="sm" w="sm" type="none"/>
            <a:tailEnd len="med" w="med" type="triangle"/>
          </a:ln>
        </p:spPr>
      </p:cxnSp>
      <p:sp>
        <p:nvSpPr>
          <p:cNvPr id="984" name="Google Shape;984;ge2aedf4527_0_2"/>
          <p:cNvSpPr txBox="1"/>
          <p:nvPr/>
        </p:nvSpPr>
        <p:spPr>
          <a:xfrm rot="-5400000">
            <a:off x="-994626" y="3976782"/>
            <a:ext cx="45372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fr-FR" sz="1900" u="none" cap="none" strike="noStrike">
                <a:solidFill>
                  <a:schemeClr val="dk1"/>
                </a:solidFill>
                <a:latin typeface="Arial"/>
                <a:ea typeface="Arial"/>
                <a:cs typeface="Arial"/>
                <a:sym typeface="Arial"/>
              </a:rPr>
              <a:t>Billions tonnes oil equivalent</a:t>
            </a:r>
            <a:endParaRPr b="0" i="0" sz="1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Arial"/>
              <a:ea typeface="Arial"/>
              <a:cs typeface="Arial"/>
              <a:sym typeface="Arial"/>
            </a:endParaRPr>
          </a:p>
        </p:txBody>
      </p:sp>
      <p:sp>
        <p:nvSpPr>
          <p:cNvPr id="985" name="Google Shape;985;ge2aedf4527_0_2"/>
          <p:cNvSpPr txBox="1"/>
          <p:nvPr/>
        </p:nvSpPr>
        <p:spPr>
          <a:xfrm>
            <a:off x="1309689" y="1823406"/>
            <a:ext cx="720600" cy="4800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25 -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20 -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10 -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0 -</a:t>
            </a:r>
            <a:endParaRPr b="0" i="0" sz="1400" u="none" cap="none" strike="noStrike">
              <a:solidFill>
                <a:srgbClr val="000000"/>
              </a:solidFill>
              <a:latin typeface="Arial"/>
              <a:ea typeface="Arial"/>
              <a:cs typeface="Arial"/>
              <a:sym typeface="Arial"/>
            </a:endParaRPr>
          </a:p>
        </p:txBody>
      </p:sp>
      <p:sp>
        <p:nvSpPr>
          <p:cNvPr id="986" name="Google Shape;986;ge2aedf4527_0_2"/>
          <p:cNvSpPr txBox="1"/>
          <p:nvPr>
            <p:ph type="title"/>
          </p:nvPr>
        </p:nvSpPr>
        <p:spPr>
          <a:xfrm>
            <a:off x="1899925" y="347800"/>
            <a:ext cx="740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4800"/>
              <a:buNone/>
            </a:pPr>
            <a:r>
              <a:rPr b="1" lang="fr-FR" sz="2400">
                <a:solidFill>
                  <a:srgbClr val="085160"/>
                </a:solidFill>
                <a:latin typeface="Arial"/>
                <a:ea typeface="Arial"/>
                <a:cs typeface="Arial"/>
                <a:sym typeface="Arial"/>
              </a:rPr>
              <a:t>Putting it into perspective</a:t>
            </a:r>
            <a:endParaRPr/>
          </a:p>
        </p:txBody>
      </p:sp>
      <p:cxnSp>
        <p:nvCxnSpPr>
          <p:cNvPr id="987" name="Google Shape;987;ge2aedf4527_0_2"/>
          <p:cNvCxnSpPr/>
          <p:nvPr/>
        </p:nvCxnSpPr>
        <p:spPr>
          <a:xfrm>
            <a:off x="1957389" y="6430331"/>
            <a:ext cx="7921500" cy="0"/>
          </a:xfrm>
          <a:prstGeom prst="straightConnector1">
            <a:avLst/>
          </a:prstGeom>
          <a:noFill/>
          <a:ln cap="flat" cmpd="sng" w="50800">
            <a:solidFill>
              <a:schemeClr val="dk1"/>
            </a:solidFill>
            <a:prstDash val="solid"/>
            <a:round/>
            <a:headEnd len="sm" w="sm" type="none"/>
            <a:tailEnd len="med" w="med" type="triangle"/>
          </a:ln>
        </p:spPr>
      </p:cxnSp>
      <p:sp>
        <p:nvSpPr>
          <p:cNvPr id="988" name="Google Shape;988;ge2aedf4527_0_2"/>
          <p:cNvSpPr txBox="1"/>
          <p:nvPr/>
        </p:nvSpPr>
        <p:spPr>
          <a:xfrm>
            <a:off x="1332821" y="6428559"/>
            <a:ext cx="1004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-10 000    -8000        -6000        -4000        -2000            0                             4000</a:t>
            </a:r>
            <a:endParaRPr b="0" i="0" sz="1400" u="none" cap="none" strike="noStrike">
              <a:solidFill>
                <a:srgbClr val="000000"/>
              </a:solidFill>
              <a:latin typeface="Arial"/>
              <a:ea typeface="Arial"/>
              <a:cs typeface="Arial"/>
              <a:sym typeface="Arial"/>
            </a:endParaRPr>
          </a:p>
        </p:txBody>
      </p:sp>
      <p:sp>
        <p:nvSpPr>
          <p:cNvPr id="989" name="Google Shape;989;ge2aedf4527_0_2"/>
          <p:cNvSpPr/>
          <p:nvPr/>
        </p:nvSpPr>
        <p:spPr>
          <a:xfrm>
            <a:off x="8131526" y="2014878"/>
            <a:ext cx="91200" cy="44145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90" name="Google Shape;990;ge2aedf4527_0_2"/>
          <p:cNvPicPr preferRelativeResize="0"/>
          <p:nvPr/>
        </p:nvPicPr>
        <p:blipFill rotWithShape="1">
          <a:blip r:embed="rId3">
            <a:alphaModFix/>
          </a:blip>
          <a:srcRect b="0" l="0" r="0" t="0"/>
          <a:stretch/>
        </p:blipFill>
        <p:spPr>
          <a:xfrm>
            <a:off x="5127950" y="5622392"/>
            <a:ext cx="720000" cy="720000"/>
          </a:xfrm>
          <a:prstGeom prst="rect">
            <a:avLst/>
          </a:prstGeom>
          <a:noFill/>
          <a:ln>
            <a:noFill/>
          </a:ln>
        </p:spPr>
      </p:pic>
      <p:pic>
        <p:nvPicPr>
          <p:cNvPr id="991" name="Google Shape;991;ge2aedf4527_0_2"/>
          <p:cNvPicPr preferRelativeResize="0"/>
          <p:nvPr/>
        </p:nvPicPr>
        <p:blipFill rotWithShape="1">
          <a:blip r:embed="rId4">
            <a:alphaModFix/>
          </a:blip>
          <a:srcRect b="0" l="0" r="0" t="0"/>
          <a:stretch/>
        </p:blipFill>
        <p:spPr>
          <a:xfrm>
            <a:off x="6916225" y="5622392"/>
            <a:ext cx="720000" cy="720000"/>
          </a:xfrm>
          <a:prstGeom prst="rect">
            <a:avLst/>
          </a:prstGeom>
          <a:noFill/>
          <a:ln>
            <a:noFill/>
          </a:ln>
        </p:spPr>
      </p:pic>
      <p:pic>
        <p:nvPicPr>
          <p:cNvPr id="992" name="Google Shape;992;ge2aedf4527_0_2"/>
          <p:cNvPicPr preferRelativeResize="0"/>
          <p:nvPr/>
        </p:nvPicPr>
        <p:blipFill rotWithShape="1">
          <a:blip r:embed="rId5">
            <a:alphaModFix/>
          </a:blip>
          <a:srcRect b="0" l="0" r="0" t="0"/>
          <a:stretch/>
        </p:blipFill>
        <p:spPr>
          <a:xfrm>
            <a:off x="2062968" y="5622392"/>
            <a:ext cx="720000" cy="720000"/>
          </a:xfrm>
          <a:prstGeom prst="rect">
            <a:avLst/>
          </a:prstGeom>
          <a:noFill/>
          <a:ln>
            <a:noFill/>
          </a:ln>
        </p:spPr>
      </p:pic>
      <p:sp>
        <p:nvSpPr>
          <p:cNvPr id="993" name="Google Shape;993;ge2aedf4527_0_2"/>
          <p:cNvSpPr txBox="1"/>
          <p:nvPr/>
        </p:nvSpPr>
        <p:spPr>
          <a:xfrm>
            <a:off x="2457056" y="3520316"/>
            <a:ext cx="5399100" cy="709500"/>
          </a:xfrm>
          <a:prstGeom prst="rect">
            <a:avLst/>
          </a:prstGeom>
          <a:solidFill>
            <a:schemeClr val="accent1"/>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i="0" lang="fr-FR" sz="2200" u="none" cap="none" strike="noStrike">
                <a:solidFill>
                  <a:srgbClr val="FFFFFF"/>
                </a:solidFill>
                <a:latin typeface="Arial"/>
                <a:ea typeface="Arial"/>
                <a:cs typeface="Arial"/>
                <a:sym typeface="Arial"/>
              </a:rPr>
              <a:t>Fossil fuels will be only a short-lived chapter in human history</a:t>
            </a:r>
            <a:endParaRPr b="0" i="0" sz="1600" u="none" cap="none" strike="noStrike">
              <a:solidFill>
                <a:srgbClr val="000000"/>
              </a:solidFill>
              <a:latin typeface="Arial"/>
              <a:ea typeface="Arial"/>
              <a:cs typeface="Arial"/>
              <a:sym typeface="Arial"/>
            </a:endParaRPr>
          </a:p>
        </p:txBody>
      </p:sp>
      <p:pic>
        <p:nvPicPr>
          <p:cNvPr descr="koller-rudolf--pfluegende-ochsen-790031.jpg" id="994" name="Google Shape;994;ge2aedf4527_0_2"/>
          <p:cNvPicPr preferRelativeResize="0"/>
          <p:nvPr/>
        </p:nvPicPr>
        <p:blipFill rotWithShape="1">
          <a:blip r:embed="rId6">
            <a:alphaModFix/>
          </a:blip>
          <a:srcRect b="0" l="0" r="0" t="0"/>
          <a:stretch/>
        </p:blipFill>
        <p:spPr>
          <a:xfrm>
            <a:off x="8915120" y="4081199"/>
            <a:ext cx="2701826" cy="1179600"/>
          </a:xfrm>
          <a:prstGeom prst="rect">
            <a:avLst/>
          </a:prstGeom>
          <a:noFill/>
          <a:ln>
            <a:noFill/>
          </a:ln>
        </p:spPr>
      </p:pic>
      <p:sp>
        <p:nvSpPr>
          <p:cNvPr id="995" name="Google Shape;995;ge2aedf4527_0_2"/>
          <p:cNvSpPr txBox="1"/>
          <p:nvPr/>
        </p:nvSpPr>
        <p:spPr>
          <a:xfrm>
            <a:off x="8412475" y="1181825"/>
            <a:ext cx="3639300" cy="1241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Arial"/>
              <a:buNone/>
            </a:pPr>
            <a:r>
              <a:rPr b="1" i="0" lang="fr-FR" sz="2100" u="none" cap="none" strike="noStrike">
                <a:solidFill>
                  <a:schemeClr val="lt1"/>
                </a:solidFill>
                <a:latin typeface="Arial"/>
                <a:ea typeface="Arial"/>
                <a:cs typeface="Arial"/>
                <a:sym typeface="Arial"/>
              </a:rPr>
              <a:t>The future without oil does not have to be like the past without oil.</a:t>
            </a:r>
            <a:endParaRPr b="1" i="0" sz="2100" u="none" cap="none" strike="noStrike">
              <a:solidFill>
                <a:srgbClr val="FFFFFF"/>
              </a:solidFill>
              <a:latin typeface="Arial"/>
              <a:ea typeface="Arial"/>
              <a:cs typeface="Arial"/>
              <a:sym typeface="Arial"/>
            </a:endParaRPr>
          </a:p>
        </p:txBody>
      </p:sp>
      <p:sp>
        <p:nvSpPr>
          <p:cNvPr id="996" name="Google Shape;996;ge2aedf4527_0_2"/>
          <p:cNvSpPr txBox="1"/>
          <p:nvPr/>
        </p:nvSpPr>
        <p:spPr>
          <a:xfrm>
            <a:off x="8421825" y="2518275"/>
            <a:ext cx="3630000" cy="14679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Arial"/>
              <a:buNone/>
            </a:pPr>
            <a:r>
              <a:rPr b="1" i="0" lang="fr-FR" sz="2000" u="none" cap="none" strike="noStrike">
                <a:solidFill>
                  <a:schemeClr val="lt1"/>
                </a:solidFill>
                <a:latin typeface="Arial"/>
                <a:ea typeface="Arial"/>
                <a:cs typeface="Arial"/>
                <a:sym typeface="Arial"/>
              </a:rPr>
              <a:t>The future remains to be constructed. There will be work for everybody in all domains.</a:t>
            </a:r>
            <a:endParaRPr b="1" i="0" sz="2000" u="none" cap="none" strike="noStrike">
              <a:solidFill>
                <a:srgbClr val="FFFFFF"/>
              </a:solidFill>
              <a:latin typeface="Arial"/>
              <a:ea typeface="Arial"/>
              <a:cs typeface="Arial"/>
              <a:sym typeface="Arial"/>
            </a:endParaRPr>
          </a:p>
        </p:txBody>
      </p:sp>
      <p:pic>
        <p:nvPicPr>
          <p:cNvPr id="997" name="Google Shape;997;ge2aedf4527_0_2"/>
          <p:cNvPicPr preferRelativeResize="0"/>
          <p:nvPr/>
        </p:nvPicPr>
        <p:blipFill rotWithShape="1">
          <a:blip r:embed="rId7">
            <a:alphaModFix/>
          </a:blip>
          <a:srcRect b="0" l="0" r="0" t="0"/>
          <a:stretch/>
        </p:blipFill>
        <p:spPr>
          <a:xfrm>
            <a:off x="11010900" y="550545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5"/>
          <p:cNvSpPr txBox="1"/>
          <p:nvPr>
            <p:ph idx="1" type="body"/>
          </p:nvPr>
        </p:nvSpPr>
        <p:spPr>
          <a:xfrm>
            <a:off x="2083650" y="1099742"/>
            <a:ext cx="8024700" cy="7242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424242"/>
              </a:buClr>
              <a:buSzPts val="4995"/>
              <a:buNone/>
            </a:pPr>
            <a:r>
              <a:rPr b="1" lang="fr-FR" sz="3600">
                <a:solidFill>
                  <a:schemeClr val="dk2"/>
                </a:solidFill>
              </a:rPr>
              <a:t>Why do</a:t>
            </a:r>
            <a:r>
              <a:rPr b="1" lang="fr-FR" sz="3600">
                <a:solidFill>
                  <a:schemeClr val="dk2"/>
                </a:solidFill>
                <a:extLst>
                  <a:ext uri="http://customooxmlschemas.google.com/">
                    <go:slidesCustomData xmlns:go="http://customooxmlschemas.google.com/" textRoundtripDataId="0"/>
                  </a:ext>
                </a:extLst>
              </a:rPr>
              <a:t> we look at energy issues when we discuss climate</a:t>
            </a:r>
            <a:r>
              <a:rPr b="1" lang="fr-FR" sz="3600">
                <a:solidFill>
                  <a:schemeClr val="dk2"/>
                </a:solidFill>
              </a:rPr>
              <a:t>?</a:t>
            </a:r>
            <a:endParaRPr b="1" sz="3600">
              <a:solidFill>
                <a:schemeClr val="dk2"/>
              </a:solidFill>
            </a:endParaRPr>
          </a:p>
        </p:txBody>
      </p:sp>
      <p:pic>
        <p:nvPicPr>
          <p:cNvPr id="506" name="Google Shape;506;p15"/>
          <p:cNvPicPr preferRelativeResize="0"/>
          <p:nvPr/>
        </p:nvPicPr>
        <p:blipFill rotWithShape="1">
          <a:blip r:embed="rId3">
            <a:alphaModFix/>
          </a:blip>
          <a:srcRect b="0" l="0" r="0" t="0"/>
          <a:stretch/>
        </p:blipFill>
        <p:spPr>
          <a:xfrm>
            <a:off x="10815025" y="5198700"/>
            <a:ext cx="1181100" cy="1352550"/>
          </a:xfrm>
          <a:prstGeom prst="rect">
            <a:avLst/>
          </a:prstGeom>
          <a:noFill/>
          <a:ln>
            <a:noFill/>
          </a:ln>
        </p:spPr>
      </p:pic>
      <p:pic>
        <p:nvPicPr>
          <p:cNvPr id="507" name="Google Shape;507;p15"/>
          <p:cNvPicPr preferRelativeResize="0"/>
          <p:nvPr/>
        </p:nvPicPr>
        <p:blipFill rotWithShape="1">
          <a:blip r:embed="rId4">
            <a:alphaModFix/>
          </a:blip>
          <a:srcRect b="0" l="0" r="0" t="0"/>
          <a:stretch/>
        </p:blipFill>
        <p:spPr>
          <a:xfrm>
            <a:off x="3613323" y="1823950"/>
            <a:ext cx="4965351" cy="42356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0"/>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Oil is the main source of energy used by humans – 35% of world energy consumption.</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Oil reserves are limited in quantity and unequally distributed around the globe.</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We have to get ready for life “after oil”…</a:t>
            </a:r>
            <a:endParaRPr sz="2700">
              <a:latin typeface="Arial"/>
              <a:ea typeface="Arial"/>
              <a:cs typeface="Arial"/>
              <a:sym typeface="Arial"/>
            </a:endParaRPr>
          </a:p>
        </p:txBody>
      </p:sp>
      <p:pic>
        <p:nvPicPr>
          <p:cNvPr id="1003" name="Google Shape;1003;p30"/>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
        <p:nvSpPr>
          <p:cNvPr id="1004" name="Google Shape;1004;p30"/>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500">
                <a:solidFill>
                  <a:srgbClr val="575757"/>
                </a:solidFill>
                <a:latin typeface="Arial"/>
                <a:ea typeface="Arial"/>
                <a:cs typeface="Arial"/>
                <a:sym typeface="Arial"/>
              </a:rPr>
              <a:t>Key messages</a:t>
            </a:r>
            <a:endParaRPr sz="4500">
              <a:solidFill>
                <a:srgbClr val="575757"/>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31"/>
          <p:cNvSpPr txBox="1"/>
          <p:nvPr>
            <p:ph type="title"/>
          </p:nvPr>
        </p:nvSpPr>
        <p:spPr>
          <a:xfrm>
            <a:off x="838200" y="4896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sz="4200">
                <a:latin typeface="Arial"/>
                <a:ea typeface="Arial"/>
                <a:cs typeface="Arial"/>
                <a:sym typeface="Arial"/>
              </a:rPr>
              <a:t>FOCUS 2: Uranium</a:t>
            </a:r>
            <a:endParaRPr sz="4200">
              <a:latin typeface="Arial"/>
              <a:ea typeface="Arial"/>
              <a:cs typeface="Arial"/>
              <a:sym typeface="Arial"/>
            </a:endParaRPr>
          </a:p>
        </p:txBody>
      </p:sp>
      <p:pic>
        <p:nvPicPr>
          <p:cNvPr id="1010" name="Google Shape;1010;p31"/>
          <p:cNvPicPr preferRelativeResize="0"/>
          <p:nvPr/>
        </p:nvPicPr>
        <p:blipFill rotWithShape="1">
          <a:blip r:embed="rId3">
            <a:alphaModFix/>
          </a:blip>
          <a:srcRect b="0" l="0" r="0" t="0"/>
          <a:stretch/>
        </p:blipFill>
        <p:spPr>
          <a:xfrm>
            <a:off x="10979100" y="5505450"/>
            <a:ext cx="1181100" cy="1352550"/>
          </a:xfrm>
          <a:prstGeom prst="rect">
            <a:avLst/>
          </a:prstGeom>
          <a:noFill/>
          <a:ln>
            <a:noFill/>
          </a:ln>
        </p:spPr>
      </p:pic>
      <p:pic>
        <p:nvPicPr>
          <p:cNvPr id="1011" name="Google Shape;1011;p31"/>
          <p:cNvPicPr preferRelativeResize="0"/>
          <p:nvPr/>
        </p:nvPicPr>
        <p:blipFill rotWithShape="1">
          <a:blip r:embed="rId4">
            <a:alphaModFix/>
          </a:blip>
          <a:srcRect b="0" l="0" r="0" t="0"/>
          <a:stretch/>
        </p:blipFill>
        <p:spPr>
          <a:xfrm>
            <a:off x="9775225" y="2957393"/>
            <a:ext cx="445026" cy="296684"/>
          </a:xfrm>
          <a:prstGeom prst="rect">
            <a:avLst/>
          </a:prstGeom>
          <a:noFill/>
          <a:ln>
            <a:noFill/>
          </a:ln>
        </p:spPr>
      </p:pic>
      <p:sp>
        <p:nvSpPr>
          <p:cNvPr id="1012" name="Google Shape;1012;p31"/>
          <p:cNvSpPr txBox="1"/>
          <p:nvPr/>
        </p:nvSpPr>
        <p:spPr>
          <a:xfrm>
            <a:off x="10249195" y="2936118"/>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5"/>
              </a:rPr>
              <a:t>FR</a:t>
            </a:r>
            <a:endParaRPr b="0" i="0" sz="1400" u="none" cap="none" strike="noStrike">
              <a:solidFill>
                <a:srgbClr val="000000"/>
              </a:solidFill>
              <a:latin typeface="Arial"/>
              <a:ea typeface="Arial"/>
              <a:cs typeface="Arial"/>
              <a:sym typeface="Arial"/>
            </a:endParaRPr>
          </a:p>
        </p:txBody>
      </p:sp>
      <p:pic>
        <p:nvPicPr>
          <p:cNvPr id="1013" name="Google Shape;1013;p31"/>
          <p:cNvPicPr preferRelativeResize="0"/>
          <p:nvPr/>
        </p:nvPicPr>
        <p:blipFill rotWithShape="1">
          <a:blip r:embed="rId6">
            <a:alphaModFix/>
          </a:blip>
          <a:srcRect b="0" l="0" r="0" t="0"/>
          <a:stretch/>
        </p:blipFill>
        <p:spPr>
          <a:xfrm>
            <a:off x="9775225" y="3354731"/>
            <a:ext cx="445033" cy="291068"/>
          </a:xfrm>
          <a:prstGeom prst="rect">
            <a:avLst/>
          </a:prstGeom>
          <a:noFill/>
          <a:ln>
            <a:noFill/>
          </a:ln>
        </p:spPr>
      </p:pic>
      <p:sp>
        <p:nvSpPr>
          <p:cNvPr id="1014" name="Google Shape;1014;p31">
            <a:hlinkClick r:id="rId7"/>
          </p:cNvPr>
          <p:cNvSpPr txBox="1"/>
          <p:nvPr/>
        </p:nvSpPr>
        <p:spPr>
          <a:xfrm>
            <a:off x="10258775" y="32917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8"/>
              </a:rPr>
              <a:t>ES</a:t>
            </a:r>
            <a:endParaRPr b="0" i="0" sz="1400" u="none" cap="none" strike="noStrike">
              <a:solidFill>
                <a:srgbClr val="000000"/>
              </a:solidFill>
              <a:latin typeface="Arial"/>
              <a:ea typeface="Arial"/>
              <a:cs typeface="Arial"/>
              <a:sym typeface="Arial"/>
            </a:endParaRPr>
          </a:p>
        </p:txBody>
      </p:sp>
      <p:pic>
        <p:nvPicPr>
          <p:cNvPr id="1015" name="Google Shape;1015;p31"/>
          <p:cNvPicPr preferRelativeResize="0"/>
          <p:nvPr/>
        </p:nvPicPr>
        <p:blipFill rotWithShape="1">
          <a:blip r:embed="rId9">
            <a:alphaModFix/>
          </a:blip>
          <a:srcRect b="0" l="0" r="0" t="0"/>
          <a:stretch/>
        </p:blipFill>
        <p:spPr>
          <a:xfrm>
            <a:off x="9775225" y="3779390"/>
            <a:ext cx="445025" cy="290685"/>
          </a:xfrm>
          <a:prstGeom prst="rect">
            <a:avLst/>
          </a:prstGeom>
          <a:noFill/>
          <a:ln>
            <a:noFill/>
          </a:ln>
        </p:spPr>
      </p:pic>
      <p:sp>
        <p:nvSpPr>
          <p:cNvPr id="1016" name="Google Shape;1016;p31">
            <a:hlinkClick r:id="rId10"/>
          </p:cNvPr>
          <p:cNvSpPr txBox="1"/>
          <p:nvPr/>
        </p:nvSpPr>
        <p:spPr>
          <a:xfrm>
            <a:off x="10258775" y="37246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11"/>
              </a:rPr>
              <a:t>IT</a:t>
            </a:r>
            <a:endParaRPr b="0" i="0" sz="1400" u="none" cap="none" strike="noStrike">
              <a:solidFill>
                <a:srgbClr val="000000"/>
              </a:solidFill>
              <a:latin typeface="Arial"/>
              <a:ea typeface="Arial"/>
              <a:cs typeface="Arial"/>
              <a:sym typeface="Arial"/>
            </a:endParaRPr>
          </a:p>
        </p:txBody>
      </p:sp>
      <p:pic>
        <p:nvPicPr>
          <p:cNvPr id="1017" name="Google Shape;1017;p31"/>
          <p:cNvPicPr preferRelativeResize="0"/>
          <p:nvPr/>
        </p:nvPicPr>
        <p:blipFill rotWithShape="1">
          <a:blip r:embed="rId12">
            <a:alphaModFix/>
          </a:blip>
          <a:srcRect b="0" l="0" r="0" t="0"/>
          <a:stretch/>
        </p:blipFill>
        <p:spPr>
          <a:xfrm>
            <a:off x="9775225" y="4208175"/>
            <a:ext cx="445026" cy="296875"/>
          </a:xfrm>
          <a:prstGeom prst="rect">
            <a:avLst/>
          </a:prstGeom>
          <a:noFill/>
          <a:ln>
            <a:noFill/>
          </a:ln>
        </p:spPr>
      </p:pic>
      <p:sp>
        <p:nvSpPr>
          <p:cNvPr id="1018" name="Google Shape;1018;p31">
            <a:hlinkClick r:id="rId13"/>
          </p:cNvPr>
          <p:cNvSpPr txBox="1"/>
          <p:nvPr/>
        </p:nvSpPr>
        <p:spPr>
          <a:xfrm>
            <a:off x="10258775" y="41818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14"/>
              </a:rPr>
              <a:t>EN</a:t>
            </a:r>
            <a:endParaRPr b="0" i="0" sz="1400" u="none" cap="none" strike="noStrike">
              <a:solidFill>
                <a:srgbClr val="000000"/>
              </a:solidFill>
              <a:latin typeface="Arial"/>
              <a:ea typeface="Arial"/>
              <a:cs typeface="Arial"/>
              <a:sym typeface="Arial"/>
            </a:endParaRPr>
          </a:p>
        </p:txBody>
      </p:sp>
      <p:pic>
        <p:nvPicPr>
          <p:cNvPr descr="Nuclear technology is constantly in the news. So how exactly do you make nuclear fuel? &#10; &#10;Special thanks to Life Noggin for animating this video! Check them out: http://www.youtube.com/lifenoggin  &#10; &#10;Read More: &#10;Fuel Cycle Facilities &#10;http://www.nrc.gov/materials/fuel-cycle-fac.html &#10;“The U.S. Nuclear Regulatory Commission (NRC) regulates uranium recovery facilities that mill uranium; fuel cycle facilities that convert, enrich, and fabricate it into fuel for use in nuclear reactors, and deconversion facilities that process the depleted uranium hexafluoride for disposal.” &#10;  &#10;Uranium processing &#10;http://www.britannica.com/EBchecked/topic/619232/uranium-processing &#10;“Uranium (U), although very dense (19.1 grams per cubic centimetre), is a relatively weak, nonrefractory metal. Indeed, the metallic properties of uranium appear to be intermediate between those of silver and other true metals and those of the nonmetallic elements, so that it is not valued for structural applications.” &#10; &#10;About Nuclear Fuel Cycle &#10;https://infcis.iaea.org/NFCIS/About.cshtml &#10;“Nuclear Fuel Cycle can be defined as the set of processes to make use of nuclear materials and to return it to normal state. It starts with the mining of unused nuclear materials from the nature and ends with the safe disposal of used nuclear material in the nature.” &#10; &#10;Nuclear Fuel Processes &#10;http://www.nei.org/Knowledge-Center/Nuclear-Fuel-Processes &#10;“Nuclear power plants do not burn any fuel. Instead, they use uranium fuel, consisting of solid ceramic pellets, to produce electricity through a process called fission.” &#10;____________________ &#10; &#10;DNews is dedicated to satisfying your curiosity and to bringing you mind-bending stories &amp; perspectives you won't find anywhere else! New videos twice daily.  &#10; &#10;Watch More DNews on TestTube http://testtube.com/dnews &#10; &#10;Subscribe now! http://www.youtube.com/subscription_center?add_user=dnewschannel &#10; &#10;DNews on Twitter http://twitter.com/dnews &#10; &#10;Trace Dominguez on Twitter https://twitter.com/tracedominguez &#10; &#10;Julia Wilde on Twitter https://twitter.com/julia_sci &#10; &#10;DNews on Facebook https://facebook.com/DiscoveryNews &#10; &#10;DNews on Google+ http://gplus.to/dnews &#10; &#10;Discovery News http://discoverynews.com &#10; &#10;Download the TestTube App: http://testu.be/1ndmmMq" id="1019" name="Google Shape;1019;p31" title="How Uranium Becomes Nuclear Fuel">
            <a:hlinkClick r:id="rId15"/>
          </p:cNvPr>
          <p:cNvPicPr preferRelativeResize="0"/>
          <p:nvPr/>
        </p:nvPicPr>
        <p:blipFill rotWithShape="1">
          <a:blip r:embed="rId16">
            <a:alphaModFix/>
          </a:blip>
          <a:srcRect b="0" l="0" r="0" t="0"/>
          <a:stretch/>
        </p:blipFill>
        <p:spPr>
          <a:xfrm>
            <a:off x="2230875" y="1525698"/>
            <a:ext cx="6700726" cy="502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32"/>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latin typeface="Arial"/>
                <a:ea typeface="Arial"/>
                <a:cs typeface="Arial"/>
                <a:sym typeface="Arial"/>
              </a:rPr>
              <a:t>Uranium</a:t>
            </a:r>
            <a:endParaRPr sz="4600">
              <a:latin typeface="Arial"/>
              <a:ea typeface="Arial"/>
              <a:cs typeface="Arial"/>
              <a:sym typeface="Arial"/>
            </a:endParaRPr>
          </a:p>
        </p:txBody>
      </p:sp>
      <p:sp>
        <p:nvSpPr>
          <p:cNvPr id="1025" name="Google Shape;1025;p32"/>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Uranium is a radioactive chemical element that is naturally present on Earth. It is primarily used as fuel in nuclear power plants (nuclear energy).</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It is a non-renewable resource that was formed in stars billions of years ago.</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Where is uranium found?</a:t>
            </a:r>
            <a:endParaRPr sz="2700">
              <a:latin typeface="Arial"/>
              <a:ea typeface="Arial"/>
              <a:cs typeface="Arial"/>
              <a:sym typeface="Arial"/>
            </a:endParaRPr>
          </a:p>
        </p:txBody>
      </p:sp>
      <p:pic>
        <p:nvPicPr>
          <p:cNvPr id="1026" name="Google Shape;1026;p32"/>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gb817d48269_4_0"/>
          <p:cNvSpPr txBox="1"/>
          <p:nvPr/>
        </p:nvSpPr>
        <p:spPr>
          <a:xfrm>
            <a:off x="193050" y="5613375"/>
            <a:ext cx="1731900" cy="100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fr-FR" sz="1200" u="none" cap="none" strike="noStrike">
                <a:solidFill>
                  <a:srgbClr val="000000"/>
                </a:solidFill>
                <a:latin typeface="Arial"/>
                <a:ea typeface="Arial"/>
                <a:cs typeface="Arial"/>
                <a:sym typeface="Arial"/>
              </a:rPr>
              <a:t>Source: URANIUM 2018: RESOURCES, PRODUCTION AND DEMAND, NEA No. 7413, © OECD 2018</a:t>
            </a:r>
            <a:endParaRPr b="0" i="0" sz="1200" u="none" cap="none" strike="noStrike">
              <a:solidFill>
                <a:srgbClr val="000000"/>
              </a:solidFill>
              <a:latin typeface="Arial"/>
              <a:ea typeface="Arial"/>
              <a:cs typeface="Arial"/>
              <a:sym typeface="Arial"/>
            </a:endParaRPr>
          </a:p>
        </p:txBody>
      </p:sp>
      <p:sp>
        <p:nvSpPr>
          <p:cNvPr id="1032" name="Google Shape;1032;gb817d48269_4_0"/>
          <p:cNvSpPr txBox="1"/>
          <p:nvPr/>
        </p:nvSpPr>
        <p:spPr>
          <a:xfrm>
            <a:off x="778950" y="344058"/>
            <a:ext cx="10515600" cy="132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fr-FR" sz="4000" u="none" cap="none" strike="noStrike">
                <a:solidFill>
                  <a:srgbClr val="000000"/>
                </a:solidFill>
                <a:latin typeface="Arial"/>
                <a:ea typeface="Arial"/>
                <a:cs typeface="Arial"/>
                <a:sym typeface="Arial"/>
              </a:rPr>
              <a:t>Uranium</a:t>
            </a:r>
            <a:endParaRPr b="0" i="0" sz="1400" u="none" cap="none" strike="noStrike">
              <a:solidFill>
                <a:srgbClr val="000000"/>
              </a:solidFill>
              <a:latin typeface="Arial"/>
              <a:ea typeface="Arial"/>
              <a:cs typeface="Arial"/>
              <a:sym typeface="Arial"/>
            </a:endParaRPr>
          </a:p>
        </p:txBody>
      </p:sp>
      <p:pic>
        <p:nvPicPr>
          <p:cNvPr id="1033" name="Google Shape;1033;gb817d48269_4_0"/>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pic>
        <p:nvPicPr>
          <p:cNvPr id="1034" name="Google Shape;1034;gb817d48269_4_0"/>
          <p:cNvPicPr preferRelativeResize="0"/>
          <p:nvPr/>
        </p:nvPicPr>
        <p:blipFill rotWithShape="1">
          <a:blip r:embed="rId4">
            <a:alphaModFix/>
          </a:blip>
          <a:srcRect b="0" l="0" r="0" t="0"/>
          <a:stretch/>
        </p:blipFill>
        <p:spPr>
          <a:xfrm>
            <a:off x="1924963" y="1066671"/>
            <a:ext cx="7427675" cy="5791325"/>
          </a:xfrm>
          <a:prstGeom prst="rect">
            <a:avLst/>
          </a:prstGeom>
          <a:noFill/>
          <a:ln>
            <a:noFill/>
          </a:ln>
        </p:spPr>
      </p:pic>
      <p:sp>
        <p:nvSpPr>
          <p:cNvPr id="1035" name="Google Shape;1035;gb817d48269_4_0"/>
          <p:cNvSpPr txBox="1"/>
          <p:nvPr/>
        </p:nvSpPr>
        <p:spPr>
          <a:xfrm>
            <a:off x="9225275" y="2874900"/>
            <a:ext cx="2666700" cy="12930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Arial"/>
                <a:ea typeface="Arial"/>
                <a:cs typeface="Arial"/>
                <a:sym typeface="Arial"/>
              </a:rPr>
              <a:t>Uranium is found in</a:t>
            </a:r>
            <a:endParaRPr b="1"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1" i="0" lang="fr-FR" sz="1800" u="none" cap="none" strike="noStrike">
                <a:solidFill>
                  <a:schemeClr val="lt1"/>
                </a:solidFill>
                <a:latin typeface="Arial"/>
                <a:ea typeface="Arial"/>
                <a:cs typeface="Arial"/>
                <a:sym typeface="Arial"/>
              </a:rPr>
              <a:t>Mines</a:t>
            </a:r>
            <a:endParaRPr b="1"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1" i="0" lang="fr-FR" sz="1800" u="none" cap="none" strike="noStrike">
                <a:solidFill>
                  <a:schemeClr val="lt1"/>
                </a:solidFill>
                <a:latin typeface="Arial"/>
                <a:ea typeface="Arial"/>
                <a:cs typeface="Arial"/>
                <a:sym typeface="Arial"/>
              </a:rPr>
              <a:t>Water</a:t>
            </a:r>
            <a:endParaRPr b="1"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1" i="0" lang="fr-FR" sz="1800" u="none" cap="none" strike="noStrike">
                <a:solidFill>
                  <a:schemeClr val="lt1"/>
                </a:solidFill>
                <a:latin typeface="Arial"/>
                <a:ea typeface="Arial"/>
                <a:cs typeface="Arial"/>
                <a:sym typeface="Arial"/>
              </a:rPr>
              <a:t>Food (plants, animals)</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34"/>
          <p:cNvSpPr txBox="1"/>
          <p:nvPr/>
        </p:nvSpPr>
        <p:spPr>
          <a:xfrm>
            <a:off x="991975" y="1006288"/>
            <a:ext cx="10515600" cy="132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fr-FR" sz="4000" u="none" cap="none" strike="noStrike">
                <a:solidFill>
                  <a:srgbClr val="000000"/>
                </a:solidFill>
                <a:latin typeface="Arial"/>
                <a:ea typeface="Arial"/>
                <a:cs typeface="Arial"/>
                <a:sym typeface="Arial"/>
              </a:rPr>
              <a:t>Uranium</a:t>
            </a:r>
            <a:endParaRPr b="0" i="0" sz="1400" u="none" cap="none" strike="noStrike">
              <a:solidFill>
                <a:srgbClr val="000000"/>
              </a:solidFill>
              <a:latin typeface="Arial"/>
              <a:ea typeface="Arial"/>
              <a:cs typeface="Arial"/>
              <a:sym typeface="Arial"/>
            </a:endParaRPr>
          </a:p>
        </p:txBody>
      </p:sp>
      <p:sp>
        <p:nvSpPr>
          <p:cNvPr id="1041" name="Google Shape;1041;p34"/>
          <p:cNvSpPr txBox="1"/>
          <p:nvPr>
            <p:ph idx="1" type="body"/>
          </p:nvPr>
        </p:nvSpPr>
        <p:spPr>
          <a:xfrm>
            <a:off x="838200" y="2365838"/>
            <a:ext cx="10515600" cy="2799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Font typeface="Arial"/>
              <a:buChar char="•"/>
            </a:pPr>
            <a:r>
              <a:rPr lang="fr-FR">
                <a:latin typeface="Arial"/>
                <a:ea typeface="Arial"/>
                <a:cs typeface="Arial"/>
                <a:sym typeface="Arial"/>
              </a:rPr>
              <a:t>Uses:</a:t>
            </a:r>
            <a:endParaRPr>
              <a:latin typeface="Arial"/>
              <a:ea typeface="Arial"/>
              <a:cs typeface="Arial"/>
              <a:sym typeface="Arial"/>
            </a:endParaRPr>
          </a:p>
          <a:p>
            <a:pPr indent="-355600" lvl="1" marL="914400" rtl="0" algn="l">
              <a:lnSpc>
                <a:spcPct val="90000"/>
              </a:lnSpc>
              <a:spcBef>
                <a:spcPts val="500"/>
              </a:spcBef>
              <a:spcAft>
                <a:spcPts val="0"/>
              </a:spcAft>
              <a:buSzPts val="2000"/>
              <a:buFont typeface="Arial"/>
              <a:buChar char="•"/>
            </a:pPr>
            <a:r>
              <a:rPr lang="fr-FR">
                <a:latin typeface="Arial"/>
                <a:ea typeface="Arial"/>
                <a:cs typeface="Arial"/>
                <a:sym typeface="Arial"/>
              </a:rPr>
              <a:t>Nuclear reactor for power generation</a:t>
            </a:r>
            <a:endParaRPr>
              <a:latin typeface="Arial"/>
              <a:ea typeface="Arial"/>
              <a:cs typeface="Arial"/>
              <a:sym typeface="Arial"/>
            </a:endParaRPr>
          </a:p>
          <a:p>
            <a:pPr indent="-355600" lvl="1" marL="914400" rtl="0" algn="l">
              <a:lnSpc>
                <a:spcPct val="90000"/>
              </a:lnSpc>
              <a:spcBef>
                <a:spcPts val="500"/>
              </a:spcBef>
              <a:spcAft>
                <a:spcPts val="0"/>
              </a:spcAft>
              <a:buSzPts val="2000"/>
              <a:buFont typeface="Arial"/>
              <a:buChar char="•"/>
            </a:pPr>
            <a:r>
              <a:rPr lang="fr-FR">
                <a:latin typeface="Arial"/>
                <a:ea typeface="Arial"/>
                <a:cs typeface="Arial"/>
                <a:sym typeface="Arial"/>
              </a:rPr>
              <a:t>Arms</a:t>
            </a:r>
            <a:endParaRPr>
              <a:latin typeface="Arial"/>
              <a:ea typeface="Arial"/>
              <a:cs typeface="Arial"/>
              <a:sym typeface="Arial"/>
            </a:endParaRPr>
          </a:p>
          <a:p>
            <a:pPr indent="-355600" lvl="1" marL="914400" rtl="0" algn="l">
              <a:lnSpc>
                <a:spcPct val="90000"/>
              </a:lnSpc>
              <a:spcBef>
                <a:spcPts val="500"/>
              </a:spcBef>
              <a:spcAft>
                <a:spcPts val="0"/>
              </a:spcAft>
              <a:buSzPts val="2000"/>
              <a:buFont typeface="Arial"/>
              <a:buChar char="•"/>
            </a:pPr>
            <a:r>
              <a:rPr lang="fr-FR">
                <a:latin typeface="Arial"/>
                <a:ea typeface="Arial"/>
                <a:cs typeface="Arial"/>
                <a:sym typeface="Arial"/>
              </a:rPr>
              <a:t>Medical imaging</a:t>
            </a:r>
            <a:endParaRPr>
              <a:latin typeface="Arial"/>
              <a:ea typeface="Arial"/>
              <a:cs typeface="Arial"/>
              <a:sym typeface="Arial"/>
            </a:endParaRPr>
          </a:p>
          <a:p>
            <a:pPr indent="-228600" lvl="1" marL="914400" rtl="0" algn="l">
              <a:lnSpc>
                <a:spcPct val="90000"/>
              </a:lnSpc>
              <a:spcBef>
                <a:spcPts val="500"/>
              </a:spcBef>
              <a:spcAft>
                <a:spcPts val="0"/>
              </a:spcAft>
              <a:buSzPts val="2000"/>
              <a:buNone/>
            </a:pPr>
            <a:r>
              <a:t/>
            </a:r>
            <a:endParaRPr>
              <a:latin typeface="Arial"/>
              <a:ea typeface="Arial"/>
              <a:cs typeface="Arial"/>
              <a:sym typeface="Arial"/>
            </a:endParaRPr>
          </a:p>
          <a:p>
            <a:pPr indent="-381000" lvl="0" marL="457200" rtl="0" algn="l">
              <a:lnSpc>
                <a:spcPct val="90000"/>
              </a:lnSpc>
              <a:spcBef>
                <a:spcPts val="1000"/>
              </a:spcBef>
              <a:spcAft>
                <a:spcPts val="0"/>
              </a:spcAft>
              <a:buClr>
                <a:schemeClr val="dk1"/>
              </a:buClr>
              <a:buSzPts val="2400"/>
              <a:buFont typeface="Arial"/>
              <a:buChar char="•"/>
            </a:pPr>
            <a:r>
              <a:rPr lang="fr-FR">
                <a:latin typeface="Arial"/>
                <a:ea typeface="Arial"/>
                <a:cs typeface="Arial"/>
                <a:sym typeface="Arial"/>
              </a:rPr>
              <a:t>Drawbacks:</a:t>
            </a:r>
            <a:endParaRPr>
              <a:latin typeface="Arial"/>
              <a:ea typeface="Arial"/>
              <a:cs typeface="Arial"/>
              <a:sym typeface="Arial"/>
            </a:endParaRPr>
          </a:p>
          <a:p>
            <a:pPr indent="-355600" lvl="1" marL="914400" rtl="0" algn="l">
              <a:lnSpc>
                <a:spcPct val="90000"/>
              </a:lnSpc>
              <a:spcBef>
                <a:spcPts val="500"/>
              </a:spcBef>
              <a:spcAft>
                <a:spcPts val="0"/>
              </a:spcAft>
              <a:buSzPts val="2000"/>
              <a:buFont typeface="Arial"/>
              <a:buChar char="•"/>
            </a:pPr>
            <a:r>
              <a:rPr lang="fr-FR">
                <a:latin typeface="Arial"/>
                <a:ea typeface="Arial"/>
                <a:cs typeface="Arial"/>
                <a:sym typeface="Arial"/>
              </a:rPr>
              <a:t>Radioactive waste must be treated</a:t>
            </a:r>
            <a:endParaRPr>
              <a:latin typeface="Arial"/>
              <a:ea typeface="Arial"/>
              <a:cs typeface="Arial"/>
              <a:sym typeface="Arial"/>
            </a:endParaRPr>
          </a:p>
          <a:p>
            <a:pPr indent="-228600" lvl="1" marL="914400" rtl="0" algn="l">
              <a:lnSpc>
                <a:spcPct val="90000"/>
              </a:lnSpc>
              <a:spcBef>
                <a:spcPts val="500"/>
              </a:spcBef>
              <a:spcAft>
                <a:spcPts val="0"/>
              </a:spcAft>
              <a:buSzPts val="2000"/>
              <a:buNone/>
            </a:pPr>
            <a:r>
              <a:t/>
            </a:r>
            <a:endParaRPr>
              <a:latin typeface="Arial"/>
              <a:ea typeface="Arial"/>
              <a:cs typeface="Arial"/>
              <a:sym typeface="Arial"/>
            </a:endParaRPr>
          </a:p>
        </p:txBody>
      </p:sp>
      <p:pic>
        <p:nvPicPr>
          <p:cNvPr id="1042" name="Google Shape;1042;p34"/>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35"/>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rial"/>
              <a:buNone/>
            </a:pPr>
            <a:r>
              <a:rPr lang="fr-FR">
                <a:solidFill>
                  <a:schemeClr val="dk2"/>
                </a:solidFill>
                <a:latin typeface="Arial"/>
                <a:ea typeface="Arial"/>
                <a:cs typeface="Arial"/>
                <a:sym typeface="Arial"/>
              </a:rPr>
              <a:t>Focus 3: solar energy</a:t>
            </a:r>
            <a:endParaRPr>
              <a:solidFill>
                <a:schemeClr val="dk2"/>
              </a:solidFill>
              <a:latin typeface="Arial"/>
              <a:ea typeface="Arial"/>
              <a:cs typeface="Arial"/>
              <a:sym typeface="Arial"/>
            </a:endParaRPr>
          </a:p>
        </p:txBody>
      </p:sp>
      <p:pic>
        <p:nvPicPr>
          <p:cNvPr id="1048" name="Google Shape;1048;p35"/>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36"/>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latin typeface="Arial"/>
                <a:ea typeface="Arial"/>
                <a:cs typeface="Arial"/>
                <a:sym typeface="Arial"/>
              </a:rPr>
              <a:t>The Sun</a:t>
            </a:r>
            <a:endParaRPr sz="4600">
              <a:latin typeface="Arial"/>
              <a:ea typeface="Arial"/>
              <a:cs typeface="Arial"/>
              <a:sym typeface="Arial"/>
            </a:endParaRPr>
          </a:p>
        </p:txBody>
      </p:sp>
      <p:sp>
        <p:nvSpPr>
          <p:cNvPr id="1054" name="Google Shape;1054;p36"/>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p>
            <a:pPr indent="-431800" lvl="0" marL="457200" rtl="0" algn="just">
              <a:lnSpc>
                <a:spcPct val="90000"/>
              </a:lnSpc>
              <a:spcBef>
                <a:spcPts val="1000"/>
              </a:spcBef>
              <a:spcAft>
                <a:spcPts val="0"/>
              </a:spcAft>
              <a:buSzPts val="3200"/>
              <a:buFont typeface="Arial"/>
              <a:buChar char="•"/>
            </a:pPr>
            <a:r>
              <a:rPr lang="fr-FR" sz="3200">
                <a:latin typeface="Arial"/>
                <a:ea typeface="Arial"/>
                <a:cs typeface="Arial"/>
                <a:sym typeface="Arial"/>
              </a:rPr>
              <a:t>The energy of sunlight is contained in particles of energy called photons.</a:t>
            </a:r>
            <a:endParaRPr sz="3200">
              <a:latin typeface="Arial"/>
              <a:ea typeface="Arial"/>
              <a:cs typeface="Arial"/>
              <a:sym typeface="Arial"/>
            </a:endParaRPr>
          </a:p>
          <a:p>
            <a:pPr indent="-431800" lvl="0" marL="457200" rtl="0" algn="just">
              <a:lnSpc>
                <a:spcPct val="90000"/>
              </a:lnSpc>
              <a:spcBef>
                <a:spcPts val="1000"/>
              </a:spcBef>
              <a:spcAft>
                <a:spcPts val="0"/>
              </a:spcAft>
              <a:buSzPts val="3200"/>
              <a:buFont typeface="Arial"/>
              <a:buChar char="•"/>
            </a:pPr>
            <a:r>
              <a:rPr lang="fr-FR" sz="3200">
                <a:latin typeface="Arial"/>
                <a:ea typeface="Arial"/>
                <a:cs typeface="Arial"/>
                <a:sym typeface="Arial"/>
              </a:rPr>
              <a:t>This energy can be converted into heat or electricity.</a:t>
            </a:r>
            <a:endParaRPr sz="3200">
              <a:latin typeface="Arial"/>
              <a:ea typeface="Arial"/>
              <a:cs typeface="Arial"/>
              <a:sym typeface="Arial"/>
            </a:endParaRPr>
          </a:p>
          <a:p>
            <a:pPr indent="-431800" lvl="0" marL="457200" rtl="0" algn="just">
              <a:lnSpc>
                <a:spcPct val="90000"/>
              </a:lnSpc>
              <a:spcBef>
                <a:spcPts val="1000"/>
              </a:spcBef>
              <a:spcAft>
                <a:spcPts val="0"/>
              </a:spcAft>
              <a:buSzPts val="3200"/>
              <a:buFont typeface="Arial"/>
              <a:buChar char="•"/>
            </a:pPr>
            <a:r>
              <a:rPr lang="fr-FR" sz="3200">
                <a:latin typeface="Arial"/>
                <a:ea typeface="Arial"/>
                <a:cs typeface="Arial"/>
                <a:sym typeface="Arial"/>
              </a:rPr>
              <a:t>Solar energy is a renewable resource.</a:t>
            </a:r>
            <a:endParaRPr sz="3200">
              <a:latin typeface="Arial"/>
              <a:ea typeface="Arial"/>
              <a:cs typeface="Arial"/>
              <a:sym typeface="Arial"/>
            </a:endParaRPr>
          </a:p>
          <a:p>
            <a:pPr indent="0" lvl="0" marL="76200" rtl="0" algn="l">
              <a:lnSpc>
                <a:spcPct val="90000"/>
              </a:lnSpc>
              <a:spcBef>
                <a:spcPts val="1000"/>
              </a:spcBef>
              <a:spcAft>
                <a:spcPts val="0"/>
              </a:spcAft>
              <a:buSzPts val="2400"/>
              <a:buNone/>
            </a:pPr>
            <a:r>
              <a:t/>
            </a:r>
            <a:endParaRPr sz="3200">
              <a:latin typeface="Arial"/>
              <a:ea typeface="Arial"/>
              <a:cs typeface="Arial"/>
              <a:sym typeface="Arial"/>
            </a:endParaRPr>
          </a:p>
        </p:txBody>
      </p:sp>
      <p:pic>
        <p:nvPicPr>
          <p:cNvPr id="1055" name="Google Shape;1055;p36"/>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37"/>
          <p:cNvSpPr txBox="1"/>
          <p:nvPr>
            <p:ph type="title"/>
          </p:nvPr>
        </p:nvSpPr>
        <p:spPr>
          <a:xfrm>
            <a:off x="838200" y="148500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latin typeface="Arial"/>
                <a:ea typeface="Arial"/>
                <a:cs typeface="Arial"/>
                <a:sym typeface="Arial"/>
              </a:rPr>
              <a:t>Photovoltaic systems</a:t>
            </a:r>
            <a:endParaRPr sz="4600">
              <a:latin typeface="Arial"/>
              <a:ea typeface="Arial"/>
              <a:cs typeface="Arial"/>
              <a:sym typeface="Arial"/>
            </a:endParaRPr>
          </a:p>
        </p:txBody>
      </p:sp>
      <p:sp>
        <p:nvSpPr>
          <p:cNvPr id="1061" name="Google Shape;1061;p37"/>
          <p:cNvSpPr txBox="1"/>
          <p:nvPr>
            <p:ph idx="1" type="body"/>
          </p:nvPr>
        </p:nvSpPr>
        <p:spPr>
          <a:xfrm>
            <a:off x="838200" y="2810563"/>
            <a:ext cx="10515600" cy="2798913"/>
          </a:xfrm>
          <a:prstGeom prst="rect">
            <a:avLst/>
          </a:prstGeom>
          <a:noFill/>
          <a:ln>
            <a:noFill/>
          </a:ln>
        </p:spPr>
        <p:txBody>
          <a:bodyPr anchorCtr="0" anchor="t" bIns="45700" lIns="91425" spcFirstLastPara="1" rIns="91425" wrap="square" tIns="45700">
            <a:noAutofit/>
          </a:bodyPr>
          <a:lstStyle/>
          <a:p>
            <a:pPr indent="-412750" lvl="0" marL="457200" rtl="0" algn="just">
              <a:lnSpc>
                <a:spcPct val="90000"/>
              </a:lnSpc>
              <a:spcBef>
                <a:spcPts val="1000"/>
              </a:spcBef>
              <a:spcAft>
                <a:spcPts val="0"/>
              </a:spcAft>
              <a:buSzPts val="2900"/>
              <a:buFont typeface="Arial"/>
              <a:buChar char="•"/>
            </a:pPr>
            <a:r>
              <a:rPr lang="fr-FR" sz="2900">
                <a:latin typeface="Arial"/>
                <a:ea typeface="Arial"/>
                <a:cs typeface="Arial"/>
                <a:sym typeface="Arial"/>
              </a:rPr>
              <a:t>Photovoltaic electricity is the most well known of solar energy conversion systems.</a:t>
            </a:r>
            <a:endParaRPr sz="2900">
              <a:latin typeface="Arial"/>
              <a:ea typeface="Arial"/>
              <a:cs typeface="Arial"/>
              <a:sym typeface="Arial"/>
            </a:endParaRPr>
          </a:p>
          <a:p>
            <a:pPr indent="-412750" lvl="0" marL="457200" rtl="0" algn="just">
              <a:lnSpc>
                <a:spcPct val="90000"/>
              </a:lnSpc>
              <a:spcBef>
                <a:spcPts val="1000"/>
              </a:spcBef>
              <a:spcAft>
                <a:spcPts val="0"/>
              </a:spcAft>
              <a:buSzPts val="2900"/>
              <a:buFont typeface="Arial"/>
              <a:buChar char="•"/>
            </a:pPr>
            <a:r>
              <a:rPr lang="fr-FR" sz="2900">
                <a:latin typeface="Arial"/>
                <a:ea typeface="Arial"/>
                <a:cs typeface="Arial"/>
                <a:sym typeface="Arial"/>
              </a:rPr>
              <a:t>Operating principle: photovoltaic cells are made of silicium, a material that converts solar energy directly into electricity.</a:t>
            </a:r>
            <a:endParaRPr sz="2900">
              <a:latin typeface="Arial"/>
              <a:ea typeface="Arial"/>
              <a:cs typeface="Arial"/>
              <a:sym typeface="Arial"/>
            </a:endParaRPr>
          </a:p>
        </p:txBody>
      </p:sp>
      <p:pic>
        <p:nvPicPr>
          <p:cNvPr id="1062" name="Google Shape;1062;p37"/>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38"/>
          <p:cNvSpPr txBox="1"/>
          <p:nvPr>
            <p:ph idx="1" type="body"/>
          </p:nvPr>
        </p:nvSpPr>
        <p:spPr>
          <a:xfrm>
            <a:off x="1056000" y="2565000"/>
            <a:ext cx="7487999" cy="3858437"/>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fr-FR" sz="2700">
                <a:latin typeface="Arial"/>
                <a:ea typeface="Arial"/>
                <a:cs typeface="Arial"/>
                <a:sym typeface="Arial"/>
              </a:rPr>
              <a:t>Pros and cons:</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Use of solar energy does not release CO2, but – </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The manufacture of photovoltaic (PV) panels requires fossil energy, and generates pollution.</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Manufacturing costs are high, for the time being.</a:t>
            </a:r>
            <a:endParaRPr sz="2700">
              <a:latin typeface="Arial"/>
              <a:ea typeface="Arial"/>
              <a:cs typeface="Arial"/>
              <a:sym typeface="Arial"/>
            </a:endParaRPr>
          </a:p>
          <a:p>
            <a:pPr indent="-400050" lvl="0" marL="457200" rtl="0" algn="just">
              <a:lnSpc>
                <a:spcPct val="90000"/>
              </a:lnSpc>
              <a:spcBef>
                <a:spcPts val="1000"/>
              </a:spcBef>
              <a:spcAft>
                <a:spcPts val="0"/>
              </a:spcAft>
              <a:buSzPts val="2700"/>
              <a:buFont typeface="Arial"/>
              <a:buChar char="•"/>
            </a:pPr>
            <a:r>
              <a:rPr lang="fr-FR" sz="2700">
                <a:latin typeface="Arial"/>
                <a:ea typeface="Arial"/>
                <a:cs typeface="Arial"/>
                <a:sym typeface="Arial"/>
              </a:rPr>
              <a:t>Sunshine is an intermittent resource – it is not always available.</a:t>
            </a:r>
            <a:endParaRPr sz="2700">
              <a:latin typeface="Arial"/>
              <a:ea typeface="Arial"/>
              <a:cs typeface="Arial"/>
              <a:sym typeface="Arial"/>
            </a:endParaRPr>
          </a:p>
        </p:txBody>
      </p:sp>
      <p:sp>
        <p:nvSpPr>
          <p:cNvPr id="1068" name="Google Shape;1068;p38"/>
          <p:cNvSpPr txBox="1"/>
          <p:nvPr>
            <p:ph type="title"/>
          </p:nvPr>
        </p:nvSpPr>
        <p:spPr>
          <a:xfrm>
            <a:off x="838200" y="102780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latin typeface="Arial"/>
                <a:ea typeface="Arial"/>
                <a:cs typeface="Arial"/>
                <a:sym typeface="Arial"/>
              </a:rPr>
              <a:t>Photovoltaic systems</a:t>
            </a:r>
            <a:endParaRPr sz="4600">
              <a:latin typeface="Arial"/>
              <a:ea typeface="Arial"/>
              <a:cs typeface="Arial"/>
              <a:sym typeface="Arial"/>
            </a:endParaRPr>
          </a:p>
        </p:txBody>
      </p:sp>
      <p:pic>
        <p:nvPicPr>
          <p:cNvPr id="1069" name="Google Shape;1069;p38"/>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pic>
        <p:nvPicPr>
          <p:cNvPr id="1070" name="Google Shape;1070;p38"/>
          <p:cNvPicPr preferRelativeResize="0"/>
          <p:nvPr/>
        </p:nvPicPr>
        <p:blipFill>
          <a:blip r:embed="rId4">
            <a:alphaModFix/>
          </a:blip>
          <a:stretch>
            <a:fillRect/>
          </a:stretch>
        </p:blipFill>
        <p:spPr>
          <a:xfrm>
            <a:off x="8686250" y="2739575"/>
            <a:ext cx="2571074" cy="2157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39"/>
          <p:cNvSpPr txBox="1"/>
          <p:nvPr>
            <p:ph type="title"/>
          </p:nvPr>
        </p:nvSpPr>
        <p:spPr>
          <a:xfrm>
            <a:off x="838200" y="157393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800"/>
              <a:buNone/>
            </a:pPr>
            <a:r>
              <a:rPr lang="fr-FR" sz="4600">
                <a:latin typeface="Arial"/>
                <a:ea typeface="Arial"/>
                <a:cs typeface="Arial"/>
                <a:sym typeface="Arial"/>
              </a:rPr>
              <a:t>What have you learned so far?</a:t>
            </a:r>
            <a:endParaRPr sz="4600">
              <a:latin typeface="Arial"/>
              <a:ea typeface="Arial"/>
              <a:cs typeface="Arial"/>
              <a:sym typeface="Arial"/>
            </a:endParaRPr>
          </a:p>
        </p:txBody>
      </p:sp>
      <p:sp>
        <p:nvSpPr>
          <p:cNvPr id="1077" name="Google Shape;1077;p39"/>
          <p:cNvSpPr txBox="1"/>
          <p:nvPr>
            <p:ph idx="1" type="body"/>
          </p:nvPr>
        </p:nvSpPr>
        <p:spPr>
          <a:xfrm>
            <a:off x="1013400" y="2899638"/>
            <a:ext cx="10340400" cy="335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fr-FR" sz="2800">
                <a:latin typeface="Arial"/>
                <a:ea typeface="Arial"/>
                <a:cs typeface="Arial"/>
                <a:sym typeface="Arial"/>
              </a:rPr>
              <a:t>List renewable sources of energy.</a:t>
            </a:r>
            <a:endParaRPr sz="2800">
              <a:latin typeface="Arial"/>
              <a:ea typeface="Arial"/>
              <a:cs typeface="Arial"/>
              <a:sym typeface="Arial"/>
            </a:endParaRPr>
          </a:p>
          <a:p>
            <a:pPr indent="0" lvl="0" marL="0" rtl="0" algn="l">
              <a:lnSpc>
                <a:spcPct val="90000"/>
              </a:lnSpc>
              <a:spcBef>
                <a:spcPts val="1000"/>
              </a:spcBef>
              <a:spcAft>
                <a:spcPts val="0"/>
              </a:spcAft>
              <a:buSzPts val="2400"/>
              <a:buNone/>
            </a:pPr>
            <a:r>
              <a:t/>
            </a:r>
            <a:endParaRPr sz="2800">
              <a:latin typeface="Arial"/>
              <a:ea typeface="Arial"/>
              <a:cs typeface="Arial"/>
              <a:sym typeface="Arial"/>
            </a:endParaRPr>
          </a:p>
          <a:p>
            <a:pPr indent="0" lvl="0" marL="0" rtl="0" algn="l">
              <a:lnSpc>
                <a:spcPct val="90000"/>
              </a:lnSpc>
              <a:spcBef>
                <a:spcPts val="1000"/>
              </a:spcBef>
              <a:spcAft>
                <a:spcPts val="0"/>
              </a:spcAft>
              <a:buSzPts val="2400"/>
              <a:buNone/>
            </a:pPr>
            <a:r>
              <a:rPr lang="fr-FR" sz="2800">
                <a:latin typeface="Arial"/>
                <a:ea typeface="Arial"/>
                <a:cs typeface="Arial"/>
                <a:sym typeface="Arial"/>
              </a:rPr>
              <a:t>List non-renewable sources of energy.</a:t>
            </a:r>
            <a:endParaRPr sz="2800">
              <a:latin typeface="Arial"/>
              <a:ea typeface="Arial"/>
              <a:cs typeface="Arial"/>
              <a:sym typeface="Arial"/>
            </a:endParaRPr>
          </a:p>
        </p:txBody>
      </p:sp>
      <p:pic>
        <p:nvPicPr>
          <p:cNvPr id="1078" name="Google Shape;1078;p39"/>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
          <p:cNvSpPr txBox="1"/>
          <p:nvPr>
            <p:ph type="title"/>
          </p:nvPr>
        </p:nvSpPr>
        <p:spPr>
          <a:xfrm>
            <a:off x="1378200" y="966896"/>
            <a:ext cx="3460500" cy="9075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424242"/>
              </a:buClr>
              <a:buSzPts val="4995"/>
              <a:buNone/>
            </a:pPr>
            <a:r>
              <a:rPr b="1" lang="fr-FR" sz="3600">
                <a:solidFill>
                  <a:srgbClr val="424242"/>
                </a:solidFill>
                <a:latin typeface="Arial"/>
                <a:ea typeface="Arial"/>
                <a:cs typeface="Arial"/>
                <a:sym typeface="Arial"/>
              </a:rPr>
              <a:t>What</a:t>
            </a:r>
            <a:r>
              <a:rPr b="1" lang="fr-FR" sz="4000">
                <a:latin typeface="Arial"/>
                <a:ea typeface="Arial"/>
                <a:cs typeface="Arial"/>
                <a:sym typeface="Arial"/>
              </a:rPr>
              <a:t> </a:t>
            </a:r>
            <a:r>
              <a:rPr b="1" lang="fr-FR" sz="3600">
                <a:solidFill>
                  <a:srgbClr val="424242"/>
                </a:solidFill>
                <a:latin typeface="Arial"/>
                <a:ea typeface="Arial"/>
                <a:cs typeface="Arial"/>
                <a:sym typeface="Arial"/>
              </a:rPr>
              <a:t>is energy?</a:t>
            </a:r>
            <a:endParaRPr b="1" sz="3600">
              <a:solidFill>
                <a:srgbClr val="42424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4000"/>
          </a:p>
        </p:txBody>
      </p:sp>
      <p:sp>
        <p:nvSpPr>
          <p:cNvPr id="514" name="Google Shape;514;p4"/>
          <p:cNvSpPr txBox="1"/>
          <p:nvPr>
            <p:ph idx="1" type="body"/>
          </p:nvPr>
        </p:nvSpPr>
        <p:spPr>
          <a:xfrm>
            <a:off x="1378200" y="2625800"/>
            <a:ext cx="9778200" cy="3741300"/>
          </a:xfrm>
          <a:prstGeom prst="rect">
            <a:avLst/>
          </a:prstGeom>
          <a:noFill/>
          <a:ln>
            <a:noFill/>
          </a:ln>
        </p:spPr>
        <p:txBody>
          <a:bodyPr anchorCtr="0" anchor="t" bIns="45700" lIns="91425" spcFirstLastPara="1" rIns="91425" wrap="square" tIns="45700">
            <a:noAutofit/>
          </a:bodyPr>
          <a:lstStyle/>
          <a:p>
            <a:pPr indent="0" lvl="0" marL="685800" rtl="0" algn="l">
              <a:lnSpc>
                <a:spcPct val="100000"/>
              </a:lnSpc>
              <a:spcBef>
                <a:spcPts val="400"/>
              </a:spcBef>
              <a:spcAft>
                <a:spcPts val="0"/>
              </a:spcAft>
              <a:buSzPts val="2400"/>
              <a:buNone/>
            </a:pPr>
            <a:r>
              <a:t/>
            </a:r>
            <a:endParaRPr sz="1700"/>
          </a:p>
          <a:p>
            <a:pPr indent="0" lvl="0" marL="0" rtl="0" algn="l">
              <a:lnSpc>
                <a:spcPct val="100000"/>
              </a:lnSpc>
              <a:spcBef>
                <a:spcPts val="480"/>
              </a:spcBef>
              <a:spcAft>
                <a:spcPts val="0"/>
              </a:spcAft>
              <a:buSzPts val="2400"/>
              <a:buNone/>
            </a:pPr>
            <a:r>
              <a:t/>
            </a:r>
            <a:endParaRPr/>
          </a:p>
          <a:p>
            <a:pPr indent="0" lvl="0" marL="0" rtl="0" algn="l">
              <a:lnSpc>
                <a:spcPct val="100000"/>
              </a:lnSpc>
              <a:spcBef>
                <a:spcPts val="480"/>
              </a:spcBef>
              <a:spcAft>
                <a:spcPts val="0"/>
              </a:spcAft>
              <a:buSzPts val="2400"/>
              <a:buNone/>
            </a:pPr>
            <a:r>
              <a:rPr lang="fr-FR" sz="2800">
                <a:solidFill>
                  <a:srgbClr val="666666"/>
                </a:solidFill>
                <a:latin typeface="Arial"/>
                <a:ea typeface="Arial"/>
                <a:cs typeface="Arial"/>
                <a:sym typeface="Arial"/>
              </a:rPr>
              <a:t>List the words or terms that come to your mind.</a:t>
            </a:r>
            <a:endParaRPr sz="2800">
              <a:solidFill>
                <a:srgbClr val="666666"/>
              </a:solidFill>
              <a:latin typeface="Arial"/>
              <a:ea typeface="Arial"/>
              <a:cs typeface="Arial"/>
              <a:sym typeface="Arial"/>
            </a:endParaRPr>
          </a:p>
          <a:p>
            <a:pPr indent="0" lvl="0" marL="0" rtl="0" algn="l">
              <a:lnSpc>
                <a:spcPct val="100000"/>
              </a:lnSpc>
              <a:spcBef>
                <a:spcPts val="480"/>
              </a:spcBef>
              <a:spcAft>
                <a:spcPts val="0"/>
              </a:spcAft>
              <a:buSzPts val="2400"/>
              <a:buNone/>
            </a:pPr>
            <a:r>
              <a:t/>
            </a:r>
            <a:endParaRPr/>
          </a:p>
        </p:txBody>
      </p:sp>
      <p:pic>
        <p:nvPicPr>
          <p:cNvPr id="515" name="Google Shape;515;p4"/>
          <p:cNvPicPr preferRelativeResize="0"/>
          <p:nvPr/>
        </p:nvPicPr>
        <p:blipFill rotWithShape="1">
          <a:blip r:embed="rId3">
            <a:alphaModFix/>
          </a:blip>
          <a:srcRect b="0" l="0" r="0" t="0"/>
          <a:stretch/>
        </p:blipFill>
        <p:spPr>
          <a:xfrm>
            <a:off x="10855525" y="5338300"/>
            <a:ext cx="1190625" cy="1228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40"/>
          <p:cNvSpPr/>
          <p:nvPr/>
        </p:nvSpPr>
        <p:spPr>
          <a:xfrm>
            <a:off x="2032227" y="3821837"/>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40"/>
          <p:cNvSpPr/>
          <p:nvPr/>
        </p:nvSpPr>
        <p:spPr>
          <a:xfrm>
            <a:off x="2032227" y="4325837"/>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40"/>
          <p:cNvSpPr/>
          <p:nvPr/>
        </p:nvSpPr>
        <p:spPr>
          <a:xfrm>
            <a:off x="6064587" y="3821837"/>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40"/>
          <p:cNvSpPr/>
          <p:nvPr/>
        </p:nvSpPr>
        <p:spPr>
          <a:xfrm>
            <a:off x="6064587" y="4325837"/>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40"/>
          <p:cNvSpPr/>
          <p:nvPr/>
        </p:nvSpPr>
        <p:spPr>
          <a:xfrm>
            <a:off x="2176227" y="2397797"/>
            <a:ext cx="7632360" cy="863640"/>
          </a:xfrm>
          <a:prstGeom prst="roundRect">
            <a:avLst>
              <a:gd fmla="val 29424" name="adj"/>
            </a:avLst>
          </a:prstGeom>
          <a:solidFill>
            <a:schemeClr val="dk1"/>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F9E00"/>
                </a:solidFill>
                <a:latin typeface="Arial"/>
                <a:ea typeface="Arial"/>
                <a:cs typeface="Arial"/>
                <a:sym typeface="Arial"/>
              </a:rPr>
              <a:t>What distinguishes final energy from primary energy?</a:t>
            </a:r>
            <a:endParaRPr b="0" i="0" sz="2400" u="none" cap="none" strike="noStrike">
              <a:solidFill>
                <a:srgbClr val="FF9E00"/>
              </a:solidFill>
              <a:latin typeface="Arial"/>
              <a:ea typeface="Arial"/>
              <a:cs typeface="Arial"/>
              <a:sym typeface="Arial"/>
            </a:endParaRPr>
          </a:p>
        </p:txBody>
      </p:sp>
      <p:sp>
        <p:nvSpPr>
          <p:cNvPr id="1089" name="Google Shape;1089;p40"/>
          <p:cNvSpPr/>
          <p:nvPr/>
        </p:nvSpPr>
        <p:spPr>
          <a:xfrm>
            <a:off x="1960227" y="3821837"/>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40"/>
          <p:cNvSpPr/>
          <p:nvPr/>
        </p:nvSpPr>
        <p:spPr>
          <a:xfrm>
            <a:off x="5992587" y="3821837"/>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40"/>
          <p:cNvSpPr/>
          <p:nvPr/>
        </p:nvSpPr>
        <p:spPr>
          <a:xfrm>
            <a:off x="1960227" y="4325837"/>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40"/>
          <p:cNvSpPr/>
          <p:nvPr/>
        </p:nvSpPr>
        <p:spPr>
          <a:xfrm>
            <a:off x="5992587" y="4325837"/>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40"/>
          <p:cNvSpPr/>
          <p:nvPr/>
        </p:nvSpPr>
        <p:spPr>
          <a:xfrm>
            <a:off x="1960227" y="2397797"/>
            <a:ext cx="8064360" cy="863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94" name="Google Shape;1094;p40"/>
          <p:cNvCxnSpPr/>
          <p:nvPr/>
        </p:nvCxnSpPr>
        <p:spPr>
          <a:xfrm>
            <a:off x="2391867" y="2397797"/>
            <a:ext cx="7201080" cy="0"/>
          </a:xfrm>
          <a:prstGeom prst="straightConnector1">
            <a:avLst/>
          </a:prstGeom>
          <a:noFill/>
          <a:ln cap="flat" cmpd="sng" w="25550">
            <a:solidFill>
              <a:srgbClr val="BBE0E3"/>
            </a:solidFill>
            <a:prstDash val="solid"/>
            <a:round/>
            <a:headEnd len="sm" w="sm" type="none"/>
            <a:tailEnd len="sm" w="sm" type="none"/>
          </a:ln>
        </p:spPr>
      </p:cxnSp>
      <p:cxnSp>
        <p:nvCxnSpPr>
          <p:cNvPr id="1095" name="Google Shape;1095;p40"/>
          <p:cNvCxnSpPr/>
          <p:nvPr/>
        </p:nvCxnSpPr>
        <p:spPr>
          <a:xfrm>
            <a:off x="2391867" y="3261797"/>
            <a:ext cx="7201080" cy="0"/>
          </a:xfrm>
          <a:prstGeom prst="straightConnector1">
            <a:avLst/>
          </a:prstGeom>
          <a:noFill/>
          <a:ln cap="flat" cmpd="sng" w="25550">
            <a:solidFill>
              <a:srgbClr val="BBE0E3"/>
            </a:solidFill>
            <a:prstDash val="solid"/>
            <a:round/>
            <a:headEnd len="sm" w="sm" type="none"/>
            <a:tailEnd len="sm" w="sm" type="none"/>
          </a:ln>
        </p:spPr>
      </p:cxnSp>
      <p:cxnSp>
        <p:nvCxnSpPr>
          <p:cNvPr id="1096" name="Google Shape;1096;p40"/>
          <p:cNvCxnSpPr/>
          <p:nvPr/>
        </p:nvCxnSpPr>
        <p:spPr>
          <a:xfrm>
            <a:off x="2175867" y="3821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097" name="Google Shape;1097;p40"/>
          <p:cNvCxnSpPr/>
          <p:nvPr/>
        </p:nvCxnSpPr>
        <p:spPr>
          <a:xfrm>
            <a:off x="2175867" y="4253477"/>
            <a:ext cx="3600360" cy="0"/>
          </a:xfrm>
          <a:prstGeom prst="straightConnector1">
            <a:avLst/>
          </a:prstGeom>
          <a:noFill/>
          <a:ln cap="flat" cmpd="sng" w="25550">
            <a:solidFill>
              <a:schemeClr val="accent1"/>
            </a:solidFill>
            <a:prstDash val="solid"/>
            <a:round/>
            <a:headEnd len="sm" w="sm" type="none"/>
            <a:tailEnd len="sm" w="sm" type="none"/>
          </a:ln>
        </p:spPr>
      </p:cxnSp>
      <p:cxnSp>
        <p:nvCxnSpPr>
          <p:cNvPr id="1098" name="Google Shape;1098;p40"/>
          <p:cNvCxnSpPr/>
          <p:nvPr/>
        </p:nvCxnSpPr>
        <p:spPr>
          <a:xfrm>
            <a:off x="2175867" y="4325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099" name="Google Shape;1099;p40"/>
          <p:cNvCxnSpPr/>
          <p:nvPr/>
        </p:nvCxnSpPr>
        <p:spPr>
          <a:xfrm>
            <a:off x="2175867" y="4757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100" name="Google Shape;1100;p40"/>
          <p:cNvCxnSpPr/>
          <p:nvPr/>
        </p:nvCxnSpPr>
        <p:spPr>
          <a:xfrm>
            <a:off x="6208587" y="3821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101" name="Google Shape;1101;p40"/>
          <p:cNvCxnSpPr/>
          <p:nvPr/>
        </p:nvCxnSpPr>
        <p:spPr>
          <a:xfrm>
            <a:off x="6208587" y="4253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102" name="Google Shape;1102;p40"/>
          <p:cNvCxnSpPr/>
          <p:nvPr/>
        </p:nvCxnSpPr>
        <p:spPr>
          <a:xfrm>
            <a:off x="6208587" y="4325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103" name="Google Shape;1103;p40"/>
          <p:cNvCxnSpPr/>
          <p:nvPr/>
        </p:nvCxnSpPr>
        <p:spPr>
          <a:xfrm>
            <a:off x="6208587" y="4757477"/>
            <a:ext cx="3600360" cy="0"/>
          </a:xfrm>
          <a:prstGeom prst="straightConnector1">
            <a:avLst/>
          </a:prstGeom>
          <a:noFill/>
          <a:ln cap="flat" cmpd="sng" w="25550">
            <a:solidFill>
              <a:srgbClr val="BBE0E3"/>
            </a:solidFill>
            <a:prstDash val="solid"/>
            <a:round/>
            <a:headEnd len="sm" w="sm" type="none"/>
            <a:tailEnd len="sm" w="sm" type="none"/>
          </a:ln>
        </p:spPr>
      </p:cxnSp>
      <p:cxnSp>
        <p:nvCxnSpPr>
          <p:cNvPr id="1104" name="Google Shape;1104;p40"/>
          <p:cNvCxnSpPr/>
          <p:nvPr/>
        </p:nvCxnSpPr>
        <p:spPr>
          <a:xfrm>
            <a:off x="10024947" y="2829797"/>
            <a:ext cx="539640" cy="0"/>
          </a:xfrm>
          <a:prstGeom prst="straightConnector1">
            <a:avLst/>
          </a:prstGeom>
          <a:noFill/>
          <a:ln cap="flat" cmpd="sng" w="25550">
            <a:solidFill>
              <a:srgbClr val="BBE0E3"/>
            </a:solidFill>
            <a:prstDash val="solid"/>
            <a:round/>
            <a:headEnd len="sm" w="sm" type="none"/>
            <a:tailEnd len="sm" w="sm" type="none"/>
          </a:ln>
        </p:spPr>
      </p:cxnSp>
      <p:cxnSp>
        <p:nvCxnSpPr>
          <p:cNvPr id="1105" name="Google Shape;1105;p40"/>
          <p:cNvCxnSpPr/>
          <p:nvPr/>
        </p:nvCxnSpPr>
        <p:spPr>
          <a:xfrm>
            <a:off x="10024947" y="4037477"/>
            <a:ext cx="539640" cy="0"/>
          </a:xfrm>
          <a:prstGeom prst="straightConnector1">
            <a:avLst/>
          </a:prstGeom>
          <a:noFill/>
          <a:ln cap="flat" cmpd="sng" w="25550">
            <a:solidFill>
              <a:srgbClr val="BBE0E3"/>
            </a:solidFill>
            <a:prstDash val="solid"/>
            <a:round/>
            <a:headEnd len="sm" w="sm" type="none"/>
            <a:tailEnd len="sm" w="sm" type="none"/>
          </a:ln>
        </p:spPr>
      </p:cxnSp>
      <p:cxnSp>
        <p:nvCxnSpPr>
          <p:cNvPr id="1106" name="Google Shape;1106;p40"/>
          <p:cNvCxnSpPr/>
          <p:nvPr/>
        </p:nvCxnSpPr>
        <p:spPr>
          <a:xfrm>
            <a:off x="10024947" y="4541477"/>
            <a:ext cx="539640" cy="0"/>
          </a:xfrm>
          <a:prstGeom prst="straightConnector1">
            <a:avLst/>
          </a:prstGeom>
          <a:noFill/>
          <a:ln cap="flat" cmpd="sng" w="25550">
            <a:solidFill>
              <a:srgbClr val="BBE0E3"/>
            </a:solidFill>
            <a:prstDash val="solid"/>
            <a:round/>
            <a:headEnd len="sm" w="sm" type="none"/>
            <a:tailEnd len="sm" w="sm" type="none"/>
          </a:ln>
        </p:spPr>
      </p:cxnSp>
      <p:cxnSp>
        <p:nvCxnSpPr>
          <p:cNvPr id="1107" name="Google Shape;1107;p40"/>
          <p:cNvCxnSpPr/>
          <p:nvPr/>
        </p:nvCxnSpPr>
        <p:spPr>
          <a:xfrm>
            <a:off x="1420587" y="2829797"/>
            <a:ext cx="539280" cy="0"/>
          </a:xfrm>
          <a:prstGeom prst="straightConnector1">
            <a:avLst/>
          </a:prstGeom>
          <a:noFill/>
          <a:ln cap="flat" cmpd="sng" w="25550">
            <a:solidFill>
              <a:srgbClr val="BBE0E3"/>
            </a:solidFill>
            <a:prstDash val="solid"/>
            <a:round/>
            <a:headEnd len="sm" w="sm" type="none"/>
            <a:tailEnd len="sm" w="sm" type="none"/>
          </a:ln>
        </p:spPr>
      </p:cxnSp>
      <p:cxnSp>
        <p:nvCxnSpPr>
          <p:cNvPr id="1108" name="Google Shape;1108;p40"/>
          <p:cNvCxnSpPr/>
          <p:nvPr/>
        </p:nvCxnSpPr>
        <p:spPr>
          <a:xfrm>
            <a:off x="1420587" y="4037477"/>
            <a:ext cx="539280" cy="0"/>
          </a:xfrm>
          <a:prstGeom prst="straightConnector1">
            <a:avLst/>
          </a:prstGeom>
          <a:noFill/>
          <a:ln cap="flat" cmpd="sng" w="25550">
            <a:solidFill>
              <a:srgbClr val="BBE0E3"/>
            </a:solidFill>
            <a:prstDash val="solid"/>
            <a:round/>
            <a:headEnd len="sm" w="sm" type="none"/>
            <a:tailEnd len="sm" w="sm" type="none"/>
          </a:ln>
        </p:spPr>
      </p:cxnSp>
      <p:cxnSp>
        <p:nvCxnSpPr>
          <p:cNvPr id="1109" name="Google Shape;1109;p40"/>
          <p:cNvCxnSpPr/>
          <p:nvPr/>
        </p:nvCxnSpPr>
        <p:spPr>
          <a:xfrm>
            <a:off x="1420587" y="4541477"/>
            <a:ext cx="539280" cy="0"/>
          </a:xfrm>
          <a:prstGeom prst="straightConnector1">
            <a:avLst/>
          </a:prstGeom>
          <a:noFill/>
          <a:ln cap="flat" cmpd="sng" w="25550">
            <a:solidFill>
              <a:srgbClr val="BBE0E3"/>
            </a:solidFill>
            <a:prstDash val="solid"/>
            <a:round/>
            <a:headEnd len="sm" w="sm" type="none"/>
            <a:tailEnd len="sm" w="sm" type="none"/>
          </a:ln>
        </p:spPr>
      </p:cxnSp>
      <p:sp>
        <p:nvSpPr>
          <p:cNvPr id="1110" name="Google Shape;1110;p40"/>
          <p:cNvSpPr/>
          <p:nvPr/>
        </p:nvSpPr>
        <p:spPr>
          <a:xfrm>
            <a:off x="2032227" y="385508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A : Carbon content</a:t>
            </a:r>
            <a:endParaRPr b="0" i="0" sz="1400" u="none" cap="none" strike="noStrike">
              <a:solidFill>
                <a:srgbClr val="FF9E00"/>
              </a:solidFill>
              <a:latin typeface="Arial"/>
              <a:ea typeface="Arial"/>
              <a:cs typeface="Arial"/>
              <a:sym typeface="Arial"/>
            </a:endParaRPr>
          </a:p>
        </p:txBody>
      </p:sp>
      <p:sp>
        <p:nvSpPr>
          <p:cNvPr id="1111" name="Google Shape;1111;p40"/>
          <p:cNvSpPr/>
          <p:nvPr/>
        </p:nvSpPr>
        <p:spPr>
          <a:xfrm>
            <a:off x="6084696" y="3855075"/>
            <a:ext cx="3775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B : Conversion losses</a:t>
            </a:r>
            <a:endParaRPr b="0" i="0" sz="1400" u="none" cap="none" strike="noStrike">
              <a:solidFill>
                <a:srgbClr val="FF9E00"/>
              </a:solidFill>
              <a:latin typeface="Arial"/>
              <a:ea typeface="Arial"/>
              <a:cs typeface="Arial"/>
              <a:sym typeface="Arial"/>
            </a:endParaRPr>
          </a:p>
        </p:txBody>
      </p:sp>
      <p:sp>
        <p:nvSpPr>
          <p:cNvPr id="1112" name="Google Shape;1112;p40"/>
          <p:cNvSpPr/>
          <p:nvPr/>
        </p:nvSpPr>
        <p:spPr>
          <a:xfrm>
            <a:off x="2032222" y="4359137"/>
            <a:ext cx="26421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C : Geological origin</a:t>
            </a:r>
            <a:endParaRPr b="0" i="0" sz="1400" u="none" cap="none" strike="noStrike">
              <a:solidFill>
                <a:srgbClr val="FF9E00"/>
              </a:solidFill>
              <a:latin typeface="Arial"/>
              <a:ea typeface="Arial"/>
              <a:cs typeface="Arial"/>
              <a:sym typeface="Arial"/>
            </a:endParaRPr>
          </a:p>
        </p:txBody>
      </p:sp>
      <p:sp>
        <p:nvSpPr>
          <p:cNvPr id="1113" name="Google Shape;1113;p40"/>
          <p:cNvSpPr/>
          <p:nvPr/>
        </p:nvSpPr>
        <p:spPr>
          <a:xfrm>
            <a:off x="6084707" y="4359086"/>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D : Answer D	</a:t>
            </a:r>
            <a:endParaRPr b="0" i="0" sz="1400" u="none" cap="none" strike="noStrike">
              <a:solidFill>
                <a:srgbClr val="FF9E00"/>
              </a:solidFill>
              <a:latin typeface="Arial"/>
              <a:ea typeface="Arial"/>
              <a:cs typeface="Arial"/>
              <a:sym typeface="Arial"/>
            </a:endParaRPr>
          </a:p>
        </p:txBody>
      </p:sp>
      <p:sp>
        <p:nvSpPr>
          <p:cNvPr id="1114" name="Google Shape;1114;p40"/>
          <p:cNvSpPr txBox="1"/>
          <p:nvPr>
            <p:ph type="title"/>
          </p:nvPr>
        </p:nvSpPr>
        <p:spPr>
          <a:xfrm>
            <a:off x="821907" y="120292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800"/>
              <a:buNone/>
            </a:pPr>
            <a:r>
              <a:rPr lang="fr-FR">
                <a:solidFill>
                  <a:schemeClr val="dk2"/>
                </a:solidFill>
                <a:latin typeface="Arial"/>
                <a:ea typeface="Arial"/>
                <a:cs typeface="Arial"/>
                <a:sym typeface="Arial"/>
              </a:rPr>
              <a:t>Quiz</a:t>
            </a:r>
            <a:endParaRPr>
              <a:solidFill>
                <a:schemeClr val="dk2"/>
              </a:solidFill>
              <a:latin typeface="Arial"/>
              <a:ea typeface="Arial"/>
              <a:cs typeface="Arial"/>
              <a:sym typeface="Arial"/>
            </a:endParaRPr>
          </a:p>
        </p:txBody>
      </p:sp>
      <p:pic>
        <p:nvPicPr>
          <p:cNvPr id="1115" name="Google Shape;1115;p40"/>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gc274a2928e_4_0"/>
          <p:cNvSpPr/>
          <p:nvPr/>
        </p:nvSpPr>
        <p:spPr>
          <a:xfrm>
            <a:off x="2032227" y="3821837"/>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c274a2928e_4_0"/>
          <p:cNvSpPr/>
          <p:nvPr/>
        </p:nvSpPr>
        <p:spPr>
          <a:xfrm>
            <a:off x="2032227" y="4325837"/>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c274a2928e_4_0"/>
          <p:cNvSpPr/>
          <p:nvPr/>
        </p:nvSpPr>
        <p:spPr>
          <a:xfrm>
            <a:off x="6064587" y="3821837"/>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c274a2928e_4_0"/>
          <p:cNvSpPr/>
          <p:nvPr/>
        </p:nvSpPr>
        <p:spPr>
          <a:xfrm>
            <a:off x="6064587" y="4325837"/>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c274a2928e_4_0"/>
          <p:cNvSpPr/>
          <p:nvPr/>
        </p:nvSpPr>
        <p:spPr>
          <a:xfrm>
            <a:off x="2176227" y="2397797"/>
            <a:ext cx="7632300" cy="863700"/>
          </a:xfrm>
          <a:prstGeom prst="roundRect">
            <a:avLst>
              <a:gd fmla="val 29424" name="adj"/>
            </a:avLst>
          </a:prstGeom>
          <a:solidFill>
            <a:schemeClr val="dk1"/>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F9E00"/>
                </a:solidFill>
                <a:latin typeface="Arial"/>
                <a:ea typeface="Arial"/>
                <a:cs typeface="Arial"/>
                <a:sym typeface="Arial"/>
              </a:rPr>
              <a:t>What distinguishes final energy from primary energy?</a:t>
            </a:r>
            <a:endParaRPr b="0" i="0" sz="2400" u="none" cap="none" strike="noStrike">
              <a:solidFill>
                <a:srgbClr val="FF9E00"/>
              </a:solidFill>
              <a:latin typeface="Arial"/>
              <a:ea typeface="Arial"/>
              <a:cs typeface="Arial"/>
              <a:sym typeface="Arial"/>
            </a:endParaRPr>
          </a:p>
        </p:txBody>
      </p:sp>
      <p:sp>
        <p:nvSpPr>
          <p:cNvPr id="1126" name="Google Shape;1126;gc274a2928e_4_0"/>
          <p:cNvSpPr/>
          <p:nvPr/>
        </p:nvSpPr>
        <p:spPr>
          <a:xfrm>
            <a:off x="1960227" y="3821837"/>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c274a2928e_4_0"/>
          <p:cNvSpPr/>
          <p:nvPr/>
        </p:nvSpPr>
        <p:spPr>
          <a:xfrm>
            <a:off x="5992587" y="3821837"/>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c274a2928e_4_0"/>
          <p:cNvSpPr/>
          <p:nvPr/>
        </p:nvSpPr>
        <p:spPr>
          <a:xfrm>
            <a:off x="1960227" y="4325837"/>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c274a2928e_4_0"/>
          <p:cNvSpPr/>
          <p:nvPr/>
        </p:nvSpPr>
        <p:spPr>
          <a:xfrm>
            <a:off x="5992587" y="4325837"/>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c274a2928e_4_0"/>
          <p:cNvSpPr/>
          <p:nvPr/>
        </p:nvSpPr>
        <p:spPr>
          <a:xfrm>
            <a:off x="1960227" y="2397797"/>
            <a:ext cx="8064300" cy="863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1" name="Google Shape;1131;gc274a2928e_4_0"/>
          <p:cNvCxnSpPr/>
          <p:nvPr/>
        </p:nvCxnSpPr>
        <p:spPr>
          <a:xfrm>
            <a:off x="2391867" y="2397797"/>
            <a:ext cx="7201200" cy="0"/>
          </a:xfrm>
          <a:prstGeom prst="straightConnector1">
            <a:avLst/>
          </a:prstGeom>
          <a:noFill/>
          <a:ln cap="flat" cmpd="sng" w="25550">
            <a:solidFill>
              <a:srgbClr val="BBE0E3"/>
            </a:solidFill>
            <a:prstDash val="solid"/>
            <a:round/>
            <a:headEnd len="sm" w="sm" type="none"/>
            <a:tailEnd len="sm" w="sm" type="none"/>
          </a:ln>
        </p:spPr>
      </p:cxnSp>
      <p:cxnSp>
        <p:nvCxnSpPr>
          <p:cNvPr id="1132" name="Google Shape;1132;gc274a2928e_4_0"/>
          <p:cNvCxnSpPr/>
          <p:nvPr/>
        </p:nvCxnSpPr>
        <p:spPr>
          <a:xfrm>
            <a:off x="2391867" y="3261797"/>
            <a:ext cx="7201200" cy="0"/>
          </a:xfrm>
          <a:prstGeom prst="straightConnector1">
            <a:avLst/>
          </a:prstGeom>
          <a:noFill/>
          <a:ln cap="flat" cmpd="sng" w="25550">
            <a:solidFill>
              <a:srgbClr val="BBE0E3"/>
            </a:solidFill>
            <a:prstDash val="solid"/>
            <a:round/>
            <a:headEnd len="sm" w="sm" type="none"/>
            <a:tailEnd len="sm" w="sm" type="none"/>
          </a:ln>
        </p:spPr>
      </p:cxnSp>
      <p:cxnSp>
        <p:nvCxnSpPr>
          <p:cNvPr id="1133" name="Google Shape;1133;gc274a2928e_4_0"/>
          <p:cNvCxnSpPr/>
          <p:nvPr/>
        </p:nvCxnSpPr>
        <p:spPr>
          <a:xfrm>
            <a:off x="2175867" y="3821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34" name="Google Shape;1134;gc274a2928e_4_0"/>
          <p:cNvCxnSpPr/>
          <p:nvPr/>
        </p:nvCxnSpPr>
        <p:spPr>
          <a:xfrm>
            <a:off x="2175867" y="4253477"/>
            <a:ext cx="3600300" cy="0"/>
          </a:xfrm>
          <a:prstGeom prst="straightConnector1">
            <a:avLst/>
          </a:prstGeom>
          <a:noFill/>
          <a:ln cap="flat" cmpd="sng" w="25550">
            <a:solidFill>
              <a:schemeClr val="accent1"/>
            </a:solidFill>
            <a:prstDash val="solid"/>
            <a:round/>
            <a:headEnd len="sm" w="sm" type="none"/>
            <a:tailEnd len="sm" w="sm" type="none"/>
          </a:ln>
        </p:spPr>
      </p:cxnSp>
      <p:cxnSp>
        <p:nvCxnSpPr>
          <p:cNvPr id="1135" name="Google Shape;1135;gc274a2928e_4_0"/>
          <p:cNvCxnSpPr/>
          <p:nvPr/>
        </p:nvCxnSpPr>
        <p:spPr>
          <a:xfrm>
            <a:off x="2175867" y="4325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36" name="Google Shape;1136;gc274a2928e_4_0"/>
          <p:cNvCxnSpPr/>
          <p:nvPr/>
        </p:nvCxnSpPr>
        <p:spPr>
          <a:xfrm>
            <a:off x="2175867" y="4757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37" name="Google Shape;1137;gc274a2928e_4_0"/>
          <p:cNvCxnSpPr/>
          <p:nvPr/>
        </p:nvCxnSpPr>
        <p:spPr>
          <a:xfrm>
            <a:off x="6208587" y="3821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38" name="Google Shape;1138;gc274a2928e_4_0"/>
          <p:cNvCxnSpPr/>
          <p:nvPr/>
        </p:nvCxnSpPr>
        <p:spPr>
          <a:xfrm>
            <a:off x="6208587" y="4253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39" name="Google Shape;1139;gc274a2928e_4_0"/>
          <p:cNvCxnSpPr/>
          <p:nvPr/>
        </p:nvCxnSpPr>
        <p:spPr>
          <a:xfrm>
            <a:off x="6208587" y="4325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40" name="Google Shape;1140;gc274a2928e_4_0"/>
          <p:cNvCxnSpPr/>
          <p:nvPr/>
        </p:nvCxnSpPr>
        <p:spPr>
          <a:xfrm>
            <a:off x="6208587" y="4757477"/>
            <a:ext cx="3600300" cy="0"/>
          </a:xfrm>
          <a:prstGeom prst="straightConnector1">
            <a:avLst/>
          </a:prstGeom>
          <a:noFill/>
          <a:ln cap="flat" cmpd="sng" w="25550">
            <a:solidFill>
              <a:srgbClr val="BBE0E3"/>
            </a:solidFill>
            <a:prstDash val="solid"/>
            <a:round/>
            <a:headEnd len="sm" w="sm" type="none"/>
            <a:tailEnd len="sm" w="sm" type="none"/>
          </a:ln>
        </p:spPr>
      </p:cxnSp>
      <p:cxnSp>
        <p:nvCxnSpPr>
          <p:cNvPr id="1141" name="Google Shape;1141;gc274a2928e_4_0"/>
          <p:cNvCxnSpPr/>
          <p:nvPr/>
        </p:nvCxnSpPr>
        <p:spPr>
          <a:xfrm>
            <a:off x="10024947" y="2829797"/>
            <a:ext cx="539700" cy="0"/>
          </a:xfrm>
          <a:prstGeom prst="straightConnector1">
            <a:avLst/>
          </a:prstGeom>
          <a:noFill/>
          <a:ln cap="flat" cmpd="sng" w="25550">
            <a:solidFill>
              <a:srgbClr val="BBE0E3"/>
            </a:solidFill>
            <a:prstDash val="solid"/>
            <a:round/>
            <a:headEnd len="sm" w="sm" type="none"/>
            <a:tailEnd len="sm" w="sm" type="none"/>
          </a:ln>
        </p:spPr>
      </p:cxnSp>
      <p:cxnSp>
        <p:nvCxnSpPr>
          <p:cNvPr id="1142" name="Google Shape;1142;gc274a2928e_4_0"/>
          <p:cNvCxnSpPr/>
          <p:nvPr/>
        </p:nvCxnSpPr>
        <p:spPr>
          <a:xfrm>
            <a:off x="10024947" y="4037477"/>
            <a:ext cx="539700" cy="0"/>
          </a:xfrm>
          <a:prstGeom prst="straightConnector1">
            <a:avLst/>
          </a:prstGeom>
          <a:noFill/>
          <a:ln cap="flat" cmpd="sng" w="25550">
            <a:solidFill>
              <a:srgbClr val="BBE0E3"/>
            </a:solidFill>
            <a:prstDash val="solid"/>
            <a:round/>
            <a:headEnd len="sm" w="sm" type="none"/>
            <a:tailEnd len="sm" w="sm" type="none"/>
          </a:ln>
        </p:spPr>
      </p:cxnSp>
      <p:cxnSp>
        <p:nvCxnSpPr>
          <p:cNvPr id="1143" name="Google Shape;1143;gc274a2928e_4_0"/>
          <p:cNvCxnSpPr/>
          <p:nvPr/>
        </p:nvCxnSpPr>
        <p:spPr>
          <a:xfrm>
            <a:off x="10024947" y="4541477"/>
            <a:ext cx="539700" cy="0"/>
          </a:xfrm>
          <a:prstGeom prst="straightConnector1">
            <a:avLst/>
          </a:prstGeom>
          <a:noFill/>
          <a:ln cap="flat" cmpd="sng" w="25550">
            <a:solidFill>
              <a:srgbClr val="BBE0E3"/>
            </a:solidFill>
            <a:prstDash val="solid"/>
            <a:round/>
            <a:headEnd len="sm" w="sm" type="none"/>
            <a:tailEnd len="sm" w="sm" type="none"/>
          </a:ln>
        </p:spPr>
      </p:cxnSp>
      <p:cxnSp>
        <p:nvCxnSpPr>
          <p:cNvPr id="1144" name="Google Shape;1144;gc274a2928e_4_0"/>
          <p:cNvCxnSpPr/>
          <p:nvPr/>
        </p:nvCxnSpPr>
        <p:spPr>
          <a:xfrm>
            <a:off x="1420587" y="2829797"/>
            <a:ext cx="539400" cy="0"/>
          </a:xfrm>
          <a:prstGeom prst="straightConnector1">
            <a:avLst/>
          </a:prstGeom>
          <a:noFill/>
          <a:ln cap="flat" cmpd="sng" w="25550">
            <a:solidFill>
              <a:srgbClr val="BBE0E3"/>
            </a:solidFill>
            <a:prstDash val="solid"/>
            <a:round/>
            <a:headEnd len="sm" w="sm" type="none"/>
            <a:tailEnd len="sm" w="sm" type="none"/>
          </a:ln>
        </p:spPr>
      </p:cxnSp>
      <p:cxnSp>
        <p:nvCxnSpPr>
          <p:cNvPr id="1145" name="Google Shape;1145;gc274a2928e_4_0"/>
          <p:cNvCxnSpPr/>
          <p:nvPr/>
        </p:nvCxnSpPr>
        <p:spPr>
          <a:xfrm>
            <a:off x="1420587" y="4037477"/>
            <a:ext cx="539400" cy="0"/>
          </a:xfrm>
          <a:prstGeom prst="straightConnector1">
            <a:avLst/>
          </a:prstGeom>
          <a:noFill/>
          <a:ln cap="flat" cmpd="sng" w="25550">
            <a:solidFill>
              <a:srgbClr val="BBE0E3"/>
            </a:solidFill>
            <a:prstDash val="solid"/>
            <a:round/>
            <a:headEnd len="sm" w="sm" type="none"/>
            <a:tailEnd len="sm" w="sm" type="none"/>
          </a:ln>
        </p:spPr>
      </p:cxnSp>
      <p:cxnSp>
        <p:nvCxnSpPr>
          <p:cNvPr id="1146" name="Google Shape;1146;gc274a2928e_4_0"/>
          <p:cNvCxnSpPr/>
          <p:nvPr/>
        </p:nvCxnSpPr>
        <p:spPr>
          <a:xfrm>
            <a:off x="1420587" y="4541477"/>
            <a:ext cx="539400" cy="0"/>
          </a:xfrm>
          <a:prstGeom prst="straightConnector1">
            <a:avLst/>
          </a:prstGeom>
          <a:noFill/>
          <a:ln cap="flat" cmpd="sng" w="25550">
            <a:solidFill>
              <a:srgbClr val="BBE0E3"/>
            </a:solidFill>
            <a:prstDash val="solid"/>
            <a:round/>
            <a:headEnd len="sm" w="sm" type="none"/>
            <a:tailEnd len="sm" w="sm" type="none"/>
          </a:ln>
        </p:spPr>
      </p:cxnSp>
      <p:sp>
        <p:nvSpPr>
          <p:cNvPr id="1147" name="Google Shape;1147;gc274a2928e_4_0"/>
          <p:cNvSpPr/>
          <p:nvPr/>
        </p:nvSpPr>
        <p:spPr>
          <a:xfrm>
            <a:off x="2032227" y="385508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A : Carbon content</a:t>
            </a:r>
            <a:endParaRPr b="0" i="0" sz="1400" u="none" cap="none" strike="noStrike">
              <a:solidFill>
                <a:srgbClr val="FF9E00"/>
              </a:solidFill>
              <a:latin typeface="Arial"/>
              <a:ea typeface="Arial"/>
              <a:cs typeface="Arial"/>
              <a:sym typeface="Arial"/>
            </a:endParaRPr>
          </a:p>
        </p:txBody>
      </p:sp>
      <p:sp>
        <p:nvSpPr>
          <p:cNvPr id="1148" name="Google Shape;1148;gc274a2928e_4_0"/>
          <p:cNvSpPr/>
          <p:nvPr/>
        </p:nvSpPr>
        <p:spPr>
          <a:xfrm>
            <a:off x="6070585" y="3830328"/>
            <a:ext cx="3876000" cy="414300"/>
          </a:xfrm>
          <a:prstGeom prst="roundRect">
            <a:avLst>
              <a:gd fmla="val 50000" name="adj"/>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c274a2928e_4_0"/>
          <p:cNvSpPr/>
          <p:nvPr/>
        </p:nvSpPr>
        <p:spPr>
          <a:xfrm>
            <a:off x="6084696" y="3855075"/>
            <a:ext cx="3775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B : Conversion losses</a:t>
            </a:r>
            <a:endParaRPr b="0" i="0" sz="1400" u="none" cap="none" strike="noStrike">
              <a:solidFill>
                <a:srgbClr val="FF9E00"/>
              </a:solidFill>
              <a:latin typeface="Arial"/>
              <a:ea typeface="Arial"/>
              <a:cs typeface="Arial"/>
              <a:sym typeface="Arial"/>
            </a:endParaRPr>
          </a:p>
        </p:txBody>
      </p:sp>
      <p:sp>
        <p:nvSpPr>
          <p:cNvPr id="1150" name="Google Shape;1150;gc274a2928e_4_0"/>
          <p:cNvSpPr/>
          <p:nvPr/>
        </p:nvSpPr>
        <p:spPr>
          <a:xfrm>
            <a:off x="2032222" y="4359137"/>
            <a:ext cx="26421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C : Geological origin</a:t>
            </a:r>
            <a:endParaRPr b="0" i="0" sz="1400" u="none" cap="none" strike="noStrike">
              <a:solidFill>
                <a:srgbClr val="FF9E00"/>
              </a:solidFill>
              <a:latin typeface="Arial"/>
              <a:ea typeface="Arial"/>
              <a:cs typeface="Arial"/>
              <a:sym typeface="Arial"/>
            </a:endParaRPr>
          </a:p>
        </p:txBody>
      </p:sp>
      <p:sp>
        <p:nvSpPr>
          <p:cNvPr id="1151" name="Google Shape;1151;gc274a2928e_4_0"/>
          <p:cNvSpPr/>
          <p:nvPr/>
        </p:nvSpPr>
        <p:spPr>
          <a:xfrm>
            <a:off x="6084707" y="4359086"/>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D : Answer D	</a:t>
            </a:r>
            <a:endParaRPr b="0" i="0" sz="1400" u="none" cap="none" strike="noStrike">
              <a:solidFill>
                <a:srgbClr val="FF9E00"/>
              </a:solidFill>
              <a:latin typeface="Arial"/>
              <a:ea typeface="Arial"/>
              <a:cs typeface="Arial"/>
              <a:sym typeface="Arial"/>
            </a:endParaRPr>
          </a:p>
        </p:txBody>
      </p:sp>
      <p:sp>
        <p:nvSpPr>
          <p:cNvPr id="1152" name="Google Shape;1152;gc274a2928e_4_0"/>
          <p:cNvSpPr txBox="1"/>
          <p:nvPr>
            <p:ph type="title"/>
          </p:nvPr>
        </p:nvSpPr>
        <p:spPr>
          <a:xfrm>
            <a:off x="821907" y="1202928"/>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800"/>
              <a:buNone/>
            </a:pPr>
            <a:r>
              <a:rPr lang="fr-FR">
                <a:solidFill>
                  <a:schemeClr val="dk2"/>
                </a:solidFill>
                <a:latin typeface="Arial"/>
                <a:ea typeface="Arial"/>
                <a:cs typeface="Arial"/>
                <a:sym typeface="Arial"/>
              </a:rPr>
              <a:t>Quiz</a:t>
            </a:r>
            <a:endParaRPr>
              <a:solidFill>
                <a:schemeClr val="dk2"/>
              </a:solidFill>
              <a:latin typeface="Arial"/>
              <a:ea typeface="Arial"/>
              <a:cs typeface="Arial"/>
              <a:sym typeface="Arial"/>
            </a:endParaRPr>
          </a:p>
        </p:txBody>
      </p:sp>
      <p:pic>
        <p:nvPicPr>
          <p:cNvPr id="1153" name="Google Shape;1153;gc274a2928e_4_0"/>
          <p:cNvPicPr preferRelativeResize="0"/>
          <p:nvPr/>
        </p:nvPicPr>
        <p:blipFill rotWithShape="1">
          <a:blip r:embed="rId3">
            <a:alphaModFix/>
          </a:blip>
          <a:srcRect b="0" l="0" r="0" t="0"/>
          <a:stretch/>
        </p:blipFill>
        <p:spPr>
          <a:xfrm>
            <a:off x="11010900" y="550545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41"/>
          <p:cNvSpPr txBox="1"/>
          <p:nvPr>
            <p:ph type="title"/>
          </p:nvPr>
        </p:nvSpPr>
        <p:spPr>
          <a:xfrm>
            <a:off x="815040" y="141300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fr-FR" sz="4600">
                <a:solidFill>
                  <a:schemeClr val="dk2"/>
                </a:solidFill>
                <a:latin typeface="Arial"/>
                <a:ea typeface="Arial"/>
                <a:cs typeface="Arial"/>
                <a:sym typeface="Arial"/>
              </a:rPr>
              <a:t>Conclusion</a:t>
            </a:r>
            <a:endParaRPr sz="4600">
              <a:solidFill>
                <a:schemeClr val="dk2"/>
              </a:solidFill>
              <a:latin typeface="Arial"/>
              <a:ea typeface="Arial"/>
              <a:cs typeface="Arial"/>
              <a:sym typeface="Arial"/>
            </a:endParaRPr>
          </a:p>
        </p:txBody>
      </p:sp>
      <p:sp>
        <p:nvSpPr>
          <p:cNvPr id="1159" name="Google Shape;1159;p41"/>
          <p:cNvSpPr txBox="1"/>
          <p:nvPr>
            <p:ph idx="1" type="body"/>
          </p:nvPr>
        </p:nvSpPr>
        <p:spPr>
          <a:xfrm>
            <a:off x="815040" y="2735923"/>
            <a:ext cx="10515600" cy="2798913"/>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1200"/>
              </a:spcBef>
              <a:spcAft>
                <a:spcPts val="0"/>
              </a:spcAft>
              <a:buClr>
                <a:srgbClr val="2A6176"/>
              </a:buClr>
              <a:buSzPts val="2400"/>
              <a:buFont typeface="Arial"/>
              <a:buChar char="•"/>
            </a:pPr>
            <a:r>
              <a:rPr lang="fr-FR">
                <a:solidFill>
                  <a:schemeClr val="dk1"/>
                </a:solidFill>
                <a:latin typeface="Arial"/>
                <a:ea typeface="Arial"/>
                <a:cs typeface="Arial"/>
                <a:sym typeface="Arial"/>
              </a:rPr>
              <a:t>Fossil energy will become </a:t>
            </a:r>
            <a:r>
              <a:rPr lang="fr-FR">
                <a:solidFill>
                  <a:srgbClr val="C55A11"/>
                </a:solidFill>
                <a:latin typeface="Arial"/>
                <a:ea typeface="Arial"/>
                <a:cs typeface="Arial"/>
                <a:sym typeface="Arial"/>
              </a:rPr>
              <a:t>scarce</a:t>
            </a:r>
            <a:r>
              <a:rPr lang="fr-FR">
                <a:solidFill>
                  <a:schemeClr val="dk1"/>
                </a:solidFill>
                <a:latin typeface="Arial"/>
                <a:ea typeface="Arial"/>
                <a:cs typeface="Arial"/>
                <a:sym typeface="Arial"/>
              </a:rPr>
              <a:t>. </a:t>
            </a:r>
            <a:endParaRPr>
              <a:latin typeface="Arial"/>
              <a:ea typeface="Arial"/>
              <a:cs typeface="Arial"/>
              <a:sym typeface="Arial"/>
            </a:endParaRPr>
          </a:p>
          <a:p>
            <a:pPr indent="-342900" lvl="0" marL="342900" rtl="0" algn="just">
              <a:lnSpc>
                <a:spcPct val="90000"/>
              </a:lnSpc>
              <a:spcBef>
                <a:spcPts val="1200"/>
              </a:spcBef>
              <a:spcAft>
                <a:spcPts val="0"/>
              </a:spcAft>
              <a:buClr>
                <a:srgbClr val="2A6176"/>
              </a:buClr>
              <a:buSzPts val="2400"/>
              <a:buFont typeface="Arial"/>
              <a:buChar char="•"/>
            </a:pPr>
            <a:r>
              <a:rPr lang="fr-FR">
                <a:solidFill>
                  <a:srgbClr val="C55A11"/>
                </a:solidFill>
                <a:latin typeface="Arial"/>
                <a:ea typeface="Arial"/>
                <a:cs typeface="Arial"/>
                <a:sym typeface="Arial"/>
              </a:rPr>
              <a:t>Renewable energy </a:t>
            </a:r>
            <a:r>
              <a:rPr lang="fr-FR">
                <a:latin typeface="Arial"/>
                <a:ea typeface="Arial"/>
                <a:cs typeface="Arial"/>
                <a:sym typeface="Arial"/>
              </a:rPr>
              <a:t>will not solve all our problems.</a:t>
            </a:r>
            <a:endParaRPr>
              <a:solidFill>
                <a:schemeClr val="dk1"/>
              </a:solidFill>
              <a:latin typeface="Arial"/>
              <a:ea typeface="Arial"/>
              <a:cs typeface="Arial"/>
              <a:sym typeface="Arial"/>
            </a:endParaRPr>
          </a:p>
          <a:p>
            <a:pPr indent="-342900" lvl="0" marL="342900" rtl="0" algn="just">
              <a:lnSpc>
                <a:spcPct val="90000"/>
              </a:lnSpc>
              <a:spcBef>
                <a:spcPts val="1200"/>
              </a:spcBef>
              <a:spcAft>
                <a:spcPts val="0"/>
              </a:spcAft>
              <a:buClr>
                <a:srgbClr val="2A6176"/>
              </a:buClr>
              <a:buSzPts val="2400"/>
              <a:buFont typeface="Arial"/>
              <a:buChar char="•"/>
            </a:pPr>
            <a:r>
              <a:rPr lang="fr-FR">
                <a:latin typeface="Arial"/>
                <a:ea typeface="Arial"/>
                <a:cs typeface="Arial"/>
                <a:sym typeface="Arial"/>
              </a:rPr>
              <a:t>We must </a:t>
            </a:r>
            <a:r>
              <a:rPr lang="fr-FR">
                <a:solidFill>
                  <a:srgbClr val="C55A11"/>
                </a:solidFill>
                <a:latin typeface="Arial"/>
                <a:ea typeface="Arial"/>
                <a:cs typeface="Arial"/>
                <a:sym typeface="Arial"/>
              </a:rPr>
              <a:t>economize energy</a:t>
            </a:r>
            <a:r>
              <a:rPr lang="fr-FR">
                <a:latin typeface="Arial"/>
                <a:ea typeface="Arial"/>
                <a:cs typeface="Arial"/>
                <a:sym typeface="Arial"/>
              </a:rPr>
              <a:t>.</a:t>
            </a:r>
            <a:endParaRPr>
              <a:latin typeface="Arial"/>
              <a:ea typeface="Arial"/>
              <a:cs typeface="Arial"/>
              <a:sym typeface="Arial"/>
            </a:endParaRPr>
          </a:p>
          <a:p>
            <a:pPr indent="-342900" lvl="0" marL="342900" rtl="0" algn="just">
              <a:lnSpc>
                <a:spcPct val="90000"/>
              </a:lnSpc>
              <a:spcBef>
                <a:spcPts val="1800"/>
              </a:spcBef>
              <a:spcAft>
                <a:spcPts val="0"/>
              </a:spcAft>
              <a:buClr>
                <a:srgbClr val="2A6176"/>
              </a:buClr>
              <a:buSzPts val="2400"/>
              <a:buFont typeface="Arial"/>
              <a:buChar char="•"/>
            </a:pPr>
            <a:r>
              <a:rPr lang="fr-FR">
                <a:solidFill>
                  <a:schemeClr val="dk1"/>
                </a:solidFill>
                <a:latin typeface="Arial"/>
                <a:ea typeface="Arial"/>
                <a:cs typeface="Arial"/>
                <a:sym typeface="Arial"/>
              </a:rPr>
              <a:t>Use less energy</a:t>
            </a:r>
            <a:r>
              <a:rPr lang="fr-FR">
                <a:solidFill>
                  <a:srgbClr val="2A6176"/>
                </a:solidFill>
                <a:latin typeface="Arial"/>
                <a:ea typeface="Arial"/>
                <a:cs typeface="Arial"/>
                <a:sym typeface="Arial"/>
              </a:rPr>
              <a:t> -- </a:t>
            </a:r>
            <a:r>
              <a:rPr lang="fr-FR">
                <a:solidFill>
                  <a:schemeClr val="dk1"/>
                </a:solidFill>
                <a:latin typeface="Arial"/>
                <a:ea typeface="Arial"/>
                <a:cs typeface="Arial"/>
                <a:sym typeface="Arial"/>
              </a:rPr>
              <a:t>Use energy efficiently </a:t>
            </a:r>
            <a:r>
              <a:rPr lang="fr-FR">
                <a:solidFill>
                  <a:srgbClr val="C55A11"/>
                </a:solidFill>
                <a:latin typeface="Arial"/>
                <a:ea typeface="Arial"/>
                <a:cs typeface="Arial"/>
                <a:sym typeface="Arial"/>
              </a:rPr>
              <a:t>–</a:t>
            </a:r>
            <a:r>
              <a:rPr lang="fr-FR">
                <a:solidFill>
                  <a:srgbClr val="2A6176"/>
                </a:solidFill>
                <a:latin typeface="Arial"/>
                <a:ea typeface="Arial"/>
                <a:cs typeface="Arial"/>
                <a:sym typeface="Arial"/>
              </a:rPr>
              <a:t> </a:t>
            </a:r>
            <a:r>
              <a:rPr lang="fr-FR">
                <a:latin typeface="Arial"/>
                <a:ea typeface="Arial"/>
                <a:cs typeface="Arial"/>
                <a:sym typeface="Arial"/>
              </a:rPr>
              <a:t>Use renewable energy</a:t>
            </a:r>
            <a:endParaRPr>
              <a:solidFill>
                <a:schemeClr val="dk1"/>
              </a:solidFill>
              <a:latin typeface="Arial"/>
              <a:ea typeface="Arial"/>
              <a:cs typeface="Arial"/>
              <a:sym typeface="Arial"/>
            </a:endParaRPr>
          </a:p>
          <a:p>
            <a:pPr indent="-342900" lvl="0" marL="342900" rtl="0" algn="just">
              <a:lnSpc>
                <a:spcPct val="90000"/>
              </a:lnSpc>
              <a:spcBef>
                <a:spcPts val="1800"/>
              </a:spcBef>
              <a:spcAft>
                <a:spcPts val="0"/>
              </a:spcAft>
              <a:buClr>
                <a:srgbClr val="2A6176"/>
              </a:buClr>
              <a:buSzPts val="2400"/>
              <a:buFont typeface="Arial"/>
              <a:buChar char="•"/>
            </a:pPr>
            <a:r>
              <a:rPr lang="fr-FR">
                <a:solidFill>
                  <a:schemeClr val="dk1"/>
                </a:solidFill>
                <a:latin typeface="Arial"/>
                <a:ea typeface="Arial"/>
                <a:cs typeface="Arial"/>
                <a:sym typeface="Arial"/>
              </a:rPr>
              <a:t>In that order !</a:t>
            </a:r>
            <a:endParaRPr>
              <a:latin typeface="Arial"/>
              <a:ea typeface="Arial"/>
              <a:cs typeface="Arial"/>
              <a:sym typeface="Arial"/>
            </a:endParaRPr>
          </a:p>
          <a:p>
            <a:pPr indent="-190500" lvl="0" marL="342900" rtl="0" algn="just">
              <a:lnSpc>
                <a:spcPct val="90000"/>
              </a:lnSpc>
              <a:spcBef>
                <a:spcPts val="2400"/>
              </a:spcBef>
              <a:spcAft>
                <a:spcPts val="0"/>
              </a:spcAft>
              <a:buClr>
                <a:srgbClr val="2A6176"/>
              </a:buClr>
              <a:buSzPts val="2400"/>
              <a:buFont typeface="Arial"/>
              <a:buNone/>
            </a:pPr>
            <a:r>
              <a:t/>
            </a:r>
            <a:endParaRPr b="1">
              <a:solidFill>
                <a:srgbClr val="2A6176"/>
              </a:solidFill>
              <a:latin typeface="Arial"/>
              <a:ea typeface="Arial"/>
              <a:cs typeface="Arial"/>
              <a:sym typeface="Arial"/>
            </a:endParaRPr>
          </a:p>
          <a:p>
            <a:pPr indent="-228600" lvl="0" marL="457200" rtl="0" algn="l">
              <a:lnSpc>
                <a:spcPct val="90000"/>
              </a:lnSpc>
              <a:spcBef>
                <a:spcPts val="2200"/>
              </a:spcBef>
              <a:spcAft>
                <a:spcPts val="0"/>
              </a:spcAft>
              <a:buClr>
                <a:schemeClr val="dk1"/>
              </a:buClr>
              <a:buSzPts val="2400"/>
              <a:buNone/>
            </a:pPr>
            <a:r>
              <a:t/>
            </a:r>
            <a:endParaRPr>
              <a:latin typeface="Arial"/>
              <a:ea typeface="Arial"/>
              <a:cs typeface="Arial"/>
              <a:sym typeface="Arial"/>
            </a:endParaRPr>
          </a:p>
        </p:txBody>
      </p:sp>
      <p:pic>
        <p:nvPicPr>
          <p:cNvPr id="1160" name="Google Shape;1160;p41"/>
          <p:cNvPicPr preferRelativeResize="0"/>
          <p:nvPr/>
        </p:nvPicPr>
        <p:blipFill rotWithShape="1">
          <a:blip r:embed="rId3">
            <a:alphaModFix/>
          </a:blip>
          <a:srcRect b="0" l="0" r="0" t="0"/>
          <a:stretch/>
        </p:blipFill>
        <p:spPr>
          <a:xfrm>
            <a:off x="11010900" y="5534825"/>
            <a:ext cx="1181100" cy="13525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f5d1a91e54_1_0"/>
          <p:cNvSpPr txBox="1"/>
          <p:nvPr>
            <p:ph type="title"/>
          </p:nvPr>
        </p:nvSpPr>
        <p:spPr>
          <a:xfrm>
            <a:off x="815040" y="65100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Bebas Neue"/>
              <a:buNone/>
            </a:pPr>
            <a:r>
              <a:rPr lang="fr-FR" sz="4600">
                <a:solidFill>
                  <a:schemeClr val="dk2"/>
                </a:solidFill>
                <a:latin typeface="Montserrat"/>
                <a:ea typeface="Montserrat"/>
                <a:cs typeface="Montserrat"/>
                <a:sym typeface="Montserrat"/>
              </a:rPr>
              <a:t>Credits</a:t>
            </a:r>
            <a:endParaRPr/>
          </a:p>
        </p:txBody>
      </p:sp>
      <p:sp>
        <p:nvSpPr>
          <p:cNvPr id="1166" name="Google Shape;1166;gf5d1a91e54_1_0"/>
          <p:cNvSpPr txBox="1"/>
          <p:nvPr>
            <p:ph idx="1" type="body"/>
          </p:nvPr>
        </p:nvSpPr>
        <p:spPr>
          <a:xfrm>
            <a:off x="815050" y="2202525"/>
            <a:ext cx="10515600" cy="4408200"/>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1800"/>
              </a:spcBef>
              <a:spcAft>
                <a:spcPts val="0"/>
              </a:spcAft>
              <a:buClr>
                <a:srgbClr val="2A6176"/>
              </a:buClr>
              <a:buSzPts val="2400"/>
              <a:buFont typeface="Arial"/>
              <a:buChar char="•"/>
            </a:pPr>
            <a:r>
              <a:rPr lang="fr-FR"/>
              <a:t>Icones from Flaticon by : SmashIcons, Roundicons, Icon Pound, Vectors Market, Pixel Perfect, Freepik, Gregor Cresnar</a:t>
            </a:r>
            <a:endParaRPr/>
          </a:p>
          <a:p>
            <a:pPr indent="-381000" lvl="0" marL="457200" rtl="0" algn="just">
              <a:spcBef>
                <a:spcPts val="1800"/>
              </a:spcBef>
              <a:spcAft>
                <a:spcPts val="0"/>
              </a:spcAft>
              <a:buSzPts val="2400"/>
              <a:buChar char="•"/>
            </a:pPr>
            <a:r>
              <a:rPr lang="fr-FR"/>
              <a:t>Icones from 123RF </a:t>
            </a:r>
            <a:r>
              <a:rPr lang="fr-FR"/>
              <a:t>by</a:t>
            </a:r>
            <a:r>
              <a:rPr lang="fr-FR"/>
              <a:t> : oianaesi</a:t>
            </a:r>
            <a:endParaRPr/>
          </a:p>
          <a:p>
            <a:pPr indent="-381000" lvl="0" marL="457200" rtl="0" algn="just">
              <a:spcBef>
                <a:spcPts val="1800"/>
              </a:spcBef>
              <a:spcAft>
                <a:spcPts val="0"/>
              </a:spcAft>
              <a:buSzPts val="2400"/>
              <a:buChar char="•"/>
            </a:pPr>
            <a:r>
              <a:rPr lang="fr-FR"/>
              <a:t>Icones </a:t>
            </a:r>
            <a:r>
              <a:rPr lang="fr-FR"/>
              <a:t>from</a:t>
            </a:r>
            <a:r>
              <a:rPr lang="fr-FR"/>
              <a:t> VectorStock </a:t>
            </a:r>
            <a:r>
              <a:rPr lang="fr-FR"/>
              <a:t>by</a:t>
            </a:r>
            <a:r>
              <a:rPr lang="fr-FR"/>
              <a:t> : ProStockStudio</a:t>
            </a:r>
            <a:endParaRPr/>
          </a:p>
          <a:p>
            <a:pPr indent="-381000" lvl="0" marL="457200" rtl="0" algn="just">
              <a:spcBef>
                <a:spcPts val="1800"/>
              </a:spcBef>
              <a:spcAft>
                <a:spcPts val="0"/>
              </a:spcAft>
              <a:buSzPts val="2400"/>
              <a:buChar char="•"/>
            </a:pPr>
            <a:r>
              <a:rPr lang="fr-FR"/>
              <a:t>Icones </a:t>
            </a:r>
            <a:r>
              <a:rPr lang="fr-FR"/>
              <a:t>from</a:t>
            </a:r>
            <a:r>
              <a:rPr lang="fr-FR"/>
              <a:t> Shutterstock </a:t>
            </a:r>
            <a:r>
              <a:rPr lang="fr-FR"/>
              <a:t>by</a:t>
            </a:r>
            <a:r>
              <a:rPr lang="fr-FR"/>
              <a:t> : Sudowoodo</a:t>
            </a:r>
            <a:endParaRPr/>
          </a:p>
          <a:p>
            <a:pPr indent="-381000" lvl="0" marL="457200" rtl="0" algn="just">
              <a:spcBef>
                <a:spcPts val="1800"/>
              </a:spcBef>
              <a:spcAft>
                <a:spcPts val="0"/>
              </a:spcAft>
              <a:buSzPts val="2400"/>
              <a:buChar char="•"/>
            </a:pPr>
            <a:r>
              <a:rPr lang="fr-FR"/>
              <a:t>Icones </a:t>
            </a:r>
            <a:r>
              <a:rPr lang="fr-FR"/>
              <a:t>from</a:t>
            </a:r>
            <a:r>
              <a:rPr lang="fr-FR"/>
              <a:t> The Noun Project </a:t>
            </a:r>
            <a:r>
              <a:rPr lang="fr-FR"/>
              <a:t>by</a:t>
            </a:r>
            <a:r>
              <a:rPr lang="fr-FR"/>
              <a:t> : IQON</a:t>
            </a:r>
            <a:endParaRPr/>
          </a:p>
          <a:p>
            <a:pPr indent="-381000" lvl="0" marL="457200" rtl="0" algn="just">
              <a:spcBef>
                <a:spcPts val="1800"/>
              </a:spcBef>
              <a:spcAft>
                <a:spcPts val="0"/>
              </a:spcAft>
              <a:buSzPts val="2400"/>
              <a:buChar char="•"/>
            </a:pPr>
            <a:r>
              <a:rPr lang="fr-FR"/>
              <a:t>Icones </a:t>
            </a:r>
            <a:r>
              <a:rPr lang="fr-FR"/>
              <a:t>from</a:t>
            </a:r>
            <a:r>
              <a:rPr lang="fr-FR"/>
              <a:t> pngset </a:t>
            </a:r>
            <a:r>
              <a:rPr lang="fr-FR"/>
              <a:t>by</a:t>
            </a:r>
            <a:r>
              <a:rPr lang="fr-FR"/>
              <a:t> : Aliya Yoder</a:t>
            </a:r>
            <a:endParaRPr/>
          </a:p>
          <a:p>
            <a:pPr indent="-381000" lvl="0" marL="457200" rtl="0" algn="just">
              <a:spcBef>
                <a:spcPts val="1800"/>
              </a:spcBef>
              <a:spcAft>
                <a:spcPts val="0"/>
              </a:spcAft>
              <a:buSzPts val="2400"/>
              <a:buChar char="•"/>
            </a:pPr>
            <a:r>
              <a:rPr lang="fr-FR"/>
              <a:t>Picture : Pflügende Ochsen by Rudolf Koller</a:t>
            </a:r>
            <a:endParaRPr/>
          </a:p>
          <a:p>
            <a:pPr indent="-190500" lvl="0" marL="342900" rtl="0" algn="just">
              <a:lnSpc>
                <a:spcPct val="90000"/>
              </a:lnSpc>
              <a:spcBef>
                <a:spcPts val="2400"/>
              </a:spcBef>
              <a:spcAft>
                <a:spcPts val="0"/>
              </a:spcAft>
              <a:buClr>
                <a:srgbClr val="2A6176"/>
              </a:buClr>
              <a:buSzPts val="2400"/>
              <a:buFont typeface="Arial"/>
              <a:buNone/>
            </a:pPr>
            <a:r>
              <a:t/>
            </a:r>
            <a:endParaRPr b="1">
              <a:solidFill>
                <a:srgbClr val="2A6176"/>
              </a:solidFill>
              <a:latin typeface="Corbel"/>
              <a:ea typeface="Corbel"/>
              <a:cs typeface="Corbel"/>
              <a:sym typeface="Corbel"/>
            </a:endParaRPr>
          </a:p>
          <a:p>
            <a:pPr indent="-228600" lvl="0" marL="457200" rtl="0" algn="l">
              <a:lnSpc>
                <a:spcPct val="90000"/>
              </a:lnSpc>
              <a:spcBef>
                <a:spcPts val="2200"/>
              </a:spcBef>
              <a:spcAft>
                <a:spcPts val="0"/>
              </a:spcAft>
              <a:buClr>
                <a:schemeClr val="dk1"/>
              </a:buClr>
              <a:buSzPts val="2400"/>
              <a:buNone/>
            </a:pPr>
            <a:r>
              <a:t/>
            </a:r>
            <a:endParaRPr>
              <a:latin typeface="Corbel"/>
              <a:ea typeface="Corbel"/>
              <a:cs typeface="Corbel"/>
              <a:sym typeface="Corbel"/>
            </a:endParaRPr>
          </a:p>
        </p:txBody>
      </p:sp>
      <p:pic>
        <p:nvPicPr>
          <p:cNvPr id="1167" name="Google Shape;1167;gf5d1a91e54_1_0"/>
          <p:cNvPicPr preferRelativeResize="0"/>
          <p:nvPr/>
        </p:nvPicPr>
        <p:blipFill rotWithShape="1">
          <a:blip r:embed="rId3">
            <a:alphaModFix/>
          </a:blip>
          <a:srcRect b="0" l="0" r="0" t="0"/>
          <a:stretch/>
        </p:blipFill>
        <p:spPr>
          <a:xfrm>
            <a:off x="11010900" y="5534825"/>
            <a:ext cx="1181100" cy="135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
          <p:cNvSpPr txBox="1"/>
          <p:nvPr/>
        </p:nvSpPr>
        <p:spPr>
          <a:xfrm>
            <a:off x="8330600" y="3089725"/>
            <a:ext cx="175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Arial"/>
                <a:ea typeface="Arial"/>
                <a:cs typeface="Arial"/>
                <a:sym typeface="Arial"/>
              </a:rPr>
              <a:t>Other languages</a:t>
            </a:r>
            <a:endParaRPr b="0" i="0" sz="1400" u="none" cap="none" strike="noStrike">
              <a:solidFill>
                <a:srgbClr val="666666"/>
              </a:solidFill>
              <a:latin typeface="Arial"/>
              <a:ea typeface="Arial"/>
              <a:cs typeface="Arial"/>
              <a:sym typeface="Arial"/>
            </a:endParaRPr>
          </a:p>
        </p:txBody>
      </p:sp>
      <p:pic>
        <p:nvPicPr>
          <p:cNvPr descr="Educational video for children to learn what energy is, which are its main properties and what types of energy there are. Children will understand why energy is transformed, transferred, transported and stored. They will also look at the differences between renewable and non-renewable energy sources. They will discover many types of energy like thermal energy, mechanical energy, electrical energy, chemical energy, eolic energy and hydraulic energy. Excellent resource for elementary school.&#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522" name="Google Shape;522;p5" title="What is Energy? Energy Types for Kids - Renewable and Non-Renewable Energy Sources">
            <a:hlinkClick r:id="rId3"/>
          </p:cNvPr>
          <p:cNvPicPr preferRelativeResize="0"/>
          <p:nvPr/>
        </p:nvPicPr>
        <p:blipFill rotWithShape="1">
          <a:blip r:embed="rId4">
            <a:alphaModFix/>
          </a:blip>
          <a:srcRect b="0" l="0" r="0" t="0"/>
          <a:stretch/>
        </p:blipFill>
        <p:spPr>
          <a:xfrm>
            <a:off x="442300" y="906050"/>
            <a:ext cx="7851893" cy="5888900"/>
          </a:xfrm>
          <a:prstGeom prst="rect">
            <a:avLst/>
          </a:prstGeom>
          <a:noFill/>
          <a:ln>
            <a:noFill/>
          </a:ln>
        </p:spPr>
      </p:pic>
      <p:sp>
        <p:nvSpPr>
          <p:cNvPr id="523" name="Google Shape;523;p5"/>
          <p:cNvSpPr txBox="1"/>
          <p:nvPr>
            <p:ph type="title"/>
          </p:nvPr>
        </p:nvSpPr>
        <p:spPr>
          <a:xfrm>
            <a:off x="8605925" y="1641671"/>
            <a:ext cx="3460500" cy="9075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424242"/>
              </a:buClr>
              <a:buSzPts val="4995"/>
              <a:buNone/>
            </a:pPr>
            <a:r>
              <a:rPr b="1" lang="fr-FR" sz="3600">
                <a:solidFill>
                  <a:schemeClr val="dk2"/>
                </a:solidFill>
                <a:latin typeface="Arial"/>
                <a:ea typeface="Arial"/>
                <a:cs typeface="Arial"/>
                <a:sym typeface="Arial"/>
              </a:rPr>
              <a:t>What is energy?</a:t>
            </a:r>
            <a:endParaRPr b="1" sz="3600">
              <a:solidFill>
                <a:schemeClr val="dk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4000"/>
          </a:p>
        </p:txBody>
      </p:sp>
      <p:pic>
        <p:nvPicPr>
          <p:cNvPr id="524" name="Google Shape;524;p5"/>
          <p:cNvPicPr preferRelativeResize="0"/>
          <p:nvPr/>
        </p:nvPicPr>
        <p:blipFill rotWithShape="1">
          <a:blip r:embed="rId5">
            <a:alphaModFix/>
          </a:blip>
          <a:srcRect b="0" l="0" r="0" t="0"/>
          <a:stretch/>
        </p:blipFill>
        <p:spPr>
          <a:xfrm>
            <a:off x="7700450" y="906047"/>
            <a:ext cx="593751" cy="296875"/>
          </a:xfrm>
          <a:prstGeom prst="rect">
            <a:avLst/>
          </a:prstGeom>
          <a:noFill/>
          <a:ln>
            <a:noFill/>
          </a:ln>
        </p:spPr>
      </p:pic>
      <p:pic>
        <p:nvPicPr>
          <p:cNvPr id="525" name="Google Shape;525;p5"/>
          <p:cNvPicPr preferRelativeResize="0"/>
          <p:nvPr/>
        </p:nvPicPr>
        <p:blipFill rotWithShape="1">
          <a:blip r:embed="rId6">
            <a:alphaModFix/>
          </a:blip>
          <a:srcRect b="0" l="0" r="0" t="0"/>
          <a:stretch/>
        </p:blipFill>
        <p:spPr>
          <a:xfrm>
            <a:off x="8937025" y="3463450"/>
            <a:ext cx="445032" cy="291068"/>
          </a:xfrm>
          <a:prstGeom prst="rect">
            <a:avLst/>
          </a:prstGeom>
          <a:noFill/>
          <a:ln>
            <a:noFill/>
          </a:ln>
        </p:spPr>
      </p:pic>
      <p:sp>
        <p:nvSpPr>
          <p:cNvPr id="526" name="Google Shape;526;p5">
            <a:hlinkClick r:id="rId7"/>
          </p:cNvPr>
          <p:cNvSpPr txBox="1"/>
          <p:nvPr/>
        </p:nvSpPr>
        <p:spPr>
          <a:xfrm>
            <a:off x="9420575" y="34441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8"/>
              </a:rPr>
              <a:t>FR</a:t>
            </a:r>
            <a:endParaRPr b="0" i="0" sz="1400" u="none" cap="none" strike="noStrike">
              <a:solidFill>
                <a:srgbClr val="000000"/>
              </a:solidFill>
              <a:latin typeface="Arial"/>
              <a:ea typeface="Arial"/>
              <a:cs typeface="Arial"/>
              <a:sym typeface="Arial"/>
            </a:endParaRPr>
          </a:p>
        </p:txBody>
      </p:sp>
      <p:pic>
        <p:nvPicPr>
          <p:cNvPr id="527" name="Google Shape;527;p5"/>
          <p:cNvPicPr preferRelativeResize="0"/>
          <p:nvPr/>
        </p:nvPicPr>
        <p:blipFill rotWithShape="1">
          <a:blip r:embed="rId9">
            <a:alphaModFix/>
          </a:blip>
          <a:srcRect b="0" l="0" r="0" t="0"/>
          <a:stretch/>
        </p:blipFill>
        <p:spPr>
          <a:xfrm>
            <a:off x="8937025" y="3888131"/>
            <a:ext cx="445033" cy="291068"/>
          </a:xfrm>
          <a:prstGeom prst="rect">
            <a:avLst/>
          </a:prstGeom>
          <a:noFill/>
          <a:ln>
            <a:noFill/>
          </a:ln>
        </p:spPr>
      </p:pic>
      <p:sp>
        <p:nvSpPr>
          <p:cNvPr id="528" name="Google Shape;528;p5">
            <a:hlinkClick r:id="rId10"/>
          </p:cNvPr>
          <p:cNvSpPr txBox="1"/>
          <p:nvPr/>
        </p:nvSpPr>
        <p:spPr>
          <a:xfrm>
            <a:off x="9420575" y="38251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11"/>
              </a:rPr>
              <a:t>ES</a:t>
            </a:r>
            <a:endParaRPr b="0" i="0" sz="1400" u="none" cap="none" strike="noStrike">
              <a:solidFill>
                <a:srgbClr val="000000"/>
              </a:solidFill>
              <a:latin typeface="Arial"/>
              <a:ea typeface="Arial"/>
              <a:cs typeface="Arial"/>
              <a:sym typeface="Arial"/>
            </a:endParaRPr>
          </a:p>
        </p:txBody>
      </p:sp>
      <p:pic>
        <p:nvPicPr>
          <p:cNvPr id="529" name="Google Shape;529;p5"/>
          <p:cNvPicPr preferRelativeResize="0"/>
          <p:nvPr/>
        </p:nvPicPr>
        <p:blipFill rotWithShape="1">
          <a:blip r:embed="rId12">
            <a:alphaModFix/>
          </a:blip>
          <a:srcRect b="0" l="0" r="0" t="0"/>
          <a:stretch/>
        </p:blipFill>
        <p:spPr>
          <a:xfrm>
            <a:off x="8937025" y="4312790"/>
            <a:ext cx="445025" cy="290685"/>
          </a:xfrm>
          <a:prstGeom prst="rect">
            <a:avLst/>
          </a:prstGeom>
          <a:noFill/>
          <a:ln>
            <a:noFill/>
          </a:ln>
        </p:spPr>
      </p:pic>
      <p:sp>
        <p:nvSpPr>
          <p:cNvPr id="530" name="Google Shape;530;p5">
            <a:hlinkClick r:id="rId13"/>
          </p:cNvPr>
          <p:cNvSpPr txBox="1"/>
          <p:nvPr/>
        </p:nvSpPr>
        <p:spPr>
          <a:xfrm>
            <a:off x="9420575" y="42580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Arial"/>
                <a:ea typeface="Arial"/>
                <a:cs typeface="Arial"/>
                <a:sym typeface="Arial"/>
                <a:hlinkClick r:id="rId14"/>
              </a:rPr>
              <a:t>IT</a:t>
            </a:r>
            <a:endParaRPr b="0" i="0" sz="1400" u="none" cap="none" strike="noStrike">
              <a:solidFill>
                <a:srgbClr val="000000"/>
              </a:solidFill>
              <a:latin typeface="Arial"/>
              <a:ea typeface="Arial"/>
              <a:cs typeface="Arial"/>
              <a:sym typeface="Arial"/>
            </a:endParaRPr>
          </a:p>
        </p:txBody>
      </p:sp>
      <p:pic>
        <p:nvPicPr>
          <p:cNvPr id="531" name="Google Shape;531;p5"/>
          <p:cNvPicPr preferRelativeResize="0"/>
          <p:nvPr/>
        </p:nvPicPr>
        <p:blipFill rotWithShape="1">
          <a:blip r:embed="rId15">
            <a:alphaModFix/>
          </a:blip>
          <a:srcRect b="0" l="0" r="0" t="0"/>
          <a:stretch/>
        </p:blipFill>
        <p:spPr>
          <a:xfrm>
            <a:off x="11312657" y="5950509"/>
            <a:ext cx="879343" cy="90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
          <p:cNvSpPr txBox="1"/>
          <p:nvPr>
            <p:ph idx="1" type="body"/>
          </p:nvPr>
        </p:nvSpPr>
        <p:spPr>
          <a:xfrm>
            <a:off x="1378200" y="1967000"/>
            <a:ext cx="4014000" cy="279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FR">
                <a:solidFill>
                  <a:srgbClr val="666666"/>
                </a:solidFill>
                <a:latin typeface="Arial"/>
                <a:ea typeface="Arial"/>
                <a:cs typeface="Arial"/>
                <a:sym typeface="Arial"/>
              </a:rPr>
              <a:t>Energy is what modifies</a:t>
            </a:r>
            <a:endParaRPr>
              <a:solidFill>
                <a:srgbClr val="666666"/>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Speed</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Temperature</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The shape of an object</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Chemical composition</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Altitude</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Light</a:t>
            </a:r>
            <a:endParaRPr>
              <a:solidFill>
                <a:srgbClr val="3F3F3F"/>
              </a:solidFill>
              <a:latin typeface="Arial"/>
              <a:ea typeface="Arial"/>
              <a:cs typeface="Arial"/>
              <a:sym typeface="Aria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Arial"/>
                <a:ea typeface="Arial"/>
                <a:cs typeface="Arial"/>
                <a:sym typeface="Arial"/>
              </a:rPr>
              <a:t>Etc.</a:t>
            </a:r>
            <a:endParaRPr>
              <a:solidFill>
                <a:srgbClr val="3F3F3F"/>
              </a:solidFill>
              <a:latin typeface="Arial"/>
              <a:ea typeface="Arial"/>
              <a:cs typeface="Arial"/>
              <a:sym typeface="Arial"/>
            </a:endParaRPr>
          </a:p>
          <a:p>
            <a:pPr indent="0" lvl="0" marL="0" rtl="0" algn="l">
              <a:lnSpc>
                <a:spcPct val="100000"/>
              </a:lnSpc>
              <a:spcBef>
                <a:spcPts val="480"/>
              </a:spcBef>
              <a:spcAft>
                <a:spcPts val="0"/>
              </a:spcAft>
              <a:buSzPts val="2400"/>
              <a:buNone/>
            </a:pPr>
            <a:r>
              <a:t/>
            </a:r>
            <a:endParaRPr/>
          </a:p>
          <a:p>
            <a:pPr indent="0" lvl="0" marL="0" rtl="0" algn="l">
              <a:lnSpc>
                <a:spcPct val="100000"/>
              </a:lnSpc>
              <a:spcBef>
                <a:spcPts val="480"/>
              </a:spcBef>
              <a:spcAft>
                <a:spcPts val="0"/>
              </a:spcAft>
              <a:buSzPts val="2400"/>
              <a:buNone/>
            </a:pPr>
            <a:r>
              <a:t/>
            </a:r>
            <a:endParaRPr/>
          </a:p>
        </p:txBody>
      </p:sp>
      <p:pic>
        <p:nvPicPr>
          <p:cNvPr id="538" name="Google Shape;538;p6"/>
          <p:cNvPicPr preferRelativeResize="0"/>
          <p:nvPr/>
        </p:nvPicPr>
        <p:blipFill rotWithShape="1">
          <a:blip r:embed="rId3">
            <a:alphaModFix/>
          </a:blip>
          <a:srcRect b="0" l="0" r="0" t="0"/>
          <a:stretch/>
        </p:blipFill>
        <p:spPr>
          <a:xfrm>
            <a:off x="7092200" y="1477700"/>
            <a:ext cx="3620900" cy="3505126"/>
          </a:xfrm>
          <a:prstGeom prst="rect">
            <a:avLst/>
          </a:prstGeom>
          <a:noFill/>
          <a:ln>
            <a:noFill/>
          </a:ln>
        </p:spPr>
      </p:pic>
      <p:sp>
        <p:nvSpPr>
          <p:cNvPr id="539" name="Google Shape;539;p6"/>
          <p:cNvSpPr/>
          <p:nvPr/>
        </p:nvSpPr>
        <p:spPr>
          <a:xfrm>
            <a:off x="640868" y="5343085"/>
            <a:ext cx="11175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rgbClr val="1C82B8"/>
                </a:solidFill>
                <a:latin typeface="Arial"/>
                <a:ea typeface="Arial"/>
                <a:cs typeface="Arial"/>
                <a:sym typeface="Arial"/>
              </a:rPr>
              <a:t>When something changes, energy is involved.</a:t>
            </a:r>
            <a:endParaRPr b="0" i="0" sz="1400" u="none" cap="none" strike="noStrike">
              <a:solidFill>
                <a:srgbClr val="1C82B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rgbClr val="1C82B8"/>
                </a:solidFill>
                <a:latin typeface="Arial"/>
                <a:ea typeface="Arial"/>
                <a:cs typeface="Arial"/>
                <a:sym typeface="Arial"/>
              </a:rPr>
              <a:t>Energy measures the transformation of the world</a:t>
            </a:r>
            <a:endParaRPr b="0" i="0" sz="1400" u="none" cap="none" strike="noStrike">
              <a:solidFill>
                <a:srgbClr val="1C82B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rgbClr val="1C82B8"/>
                </a:solidFill>
                <a:latin typeface="Arial"/>
                <a:ea typeface="Arial"/>
                <a:cs typeface="Arial"/>
                <a:sym typeface="Arial"/>
              </a:rPr>
              <a:t>Energy consumption = the rate at which the world is changing</a:t>
            </a:r>
            <a:endParaRPr b="0" i="0" sz="2200" u="none" cap="none" strike="noStrike">
              <a:solidFill>
                <a:srgbClr val="1C82B8"/>
              </a:solidFill>
              <a:latin typeface="Arial"/>
              <a:ea typeface="Arial"/>
              <a:cs typeface="Arial"/>
              <a:sym typeface="Arial"/>
            </a:endParaRPr>
          </a:p>
        </p:txBody>
      </p:sp>
      <p:sp>
        <p:nvSpPr>
          <p:cNvPr id="540" name="Google Shape;540;p6"/>
          <p:cNvSpPr txBox="1"/>
          <p:nvPr>
            <p:ph type="title"/>
          </p:nvPr>
        </p:nvSpPr>
        <p:spPr>
          <a:xfrm>
            <a:off x="1378200" y="966896"/>
            <a:ext cx="3460500" cy="9075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424242"/>
              </a:buClr>
              <a:buSzPts val="4995"/>
              <a:buNone/>
            </a:pPr>
            <a:r>
              <a:rPr b="1" lang="fr-FR" sz="3600">
                <a:solidFill>
                  <a:schemeClr val="dk2"/>
                </a:solidFill>
                <a:latin typeface="Arial"/>
                <a:ea typeface="Arial"/>
                <a:cs typeface="Arial"/>
                <a:sym typeface="Arial"/>
              </a:rPr>
              <a:t>What</a:t>
            </a:r>
            <a:r>
              <a:rPr b="1" lang="fr-FR" sz="4000">
                <a:solidFill>
                  <a:schemeClr val="dk2"/>
                </a:solidFill>
                <a:latin typeface="Arial"/>
                <a:ea typeface="Arial"/>
                <a:cs typeface="Arial"/>
                <a:sym typeface="Arial"/>
              </a:rPr>
              <a:t> </a:t>
            </a:r>
            <a:r>
              <a:rPr b="1" lang="fr-FR" sz="3600">
                <a:solidFill>
                  <a:schemeClr val="dk2"/>
                </a:solidFill>
                <a:latin typeface="Arial"/>
                <a:ea typeface="Arial"/>
                <a:cs typeface="Arial"/>
                <a:sym typeface="Arial"/>
              </a:rPr>
              <a:t>is energy?</a:t>
            </a:r>
            <a:endParaRPr b="1" sz="3600">
              <a:solidFill>
                <a:schemeClr val="dk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4000"/>
          </a:p>
        </p:txBody>
      </p:sp>
      <p:pic>
        <p:nvPicPr>
          <p:cNvPr id="541" name="Google Shape;541;p6"/>
          <p:cNvPicPr preferRelativeResize="0"/>
          <p:nvPr/>
        </p:nvPicPr>
        <p:blipFill rotWithShape="1">
          <a:blip r:embed="rId4">
            <a:alphaModFix/>
          </a:blip>
          <a:srcRect b="0" l="0" r="0" t="0"/>
          <a:stretch/>
        </p:blipFill>
        <p:spPr>
          <a:xfrm>
            <a:off x="11001375" y="5629275"/>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xEl>
                                              <p:pRg end="2" st="2"/>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2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
          <p:cNvSpPr/>
          <p:nvPr/>
        </p:nvSpPr>
        <p:spPr>
          <a:xfrm>
            <a:off x="440500" y="4767600"/>
            <a:ext cx="11175000" cy="178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6AB38"/>
              </a:buClr>
              <a:buSzPts val="2400"/>
              <a:buFont typeface="Arial"/>
              <a:buNone/>
            </a:pPr>
            <a:r>
              <a:rPr b="1" i="0" lang="fr-FR" sz="2800" u="none" cap="none" strike="noStrike">
                <a:solidFill>
                  <a:srgbClr val="666666"/>
                </a:solidFill>
                <a:latin typeface="Arial"/>
                <a:ea typeface="Arial"/>
                <a:cs typeface="Arial"/>
                <a:sym typeface="Arial"/>
              </a:rPr>
              <a:t>Energy is everywhere, in various forms.</a:t>
            </a:r>
            <a:endParaRPr b="1" i="0" sz="2800" u="none" cap="none" strike="noStrike">
              <a:solidFill>
                <a:srgbClr val="666666"/>
              </a:solidFill>
              <a:latin typeface="Arial"/>
              <a:ea typeface="Arial"/>
              <a:cs typeface="Arial"/>
              <a:sym typeface="Arial"/>
            </a:endParaRPr>
          </a:p>
          <a:p>
            <a:pPr indent="0" lvl="0" marL="0" marR="0" rtl="0" algn="ctr">
              <a:lnSpc>
                <a:spcPct val="70000"/>
              </a:lnSpc>
              <a:spcBef>
                <a:spcPts val="0"/>
              </a:spcBef>
              <a:spcAft>
                <a:spcPts val="0"/>
              </a:spcAft>
              <a:buClr>
                <a:srgbClr val="F6AB38"/>
              </a:buClr>
              <a:buSzPts val="2400"/>
              <a:buFont typeface="Arial"/>
              <a:buNone/>
            </a:pPr>
            <a:r>
              <a:t/>
            </a:r>
            <a:endParaRPr b="1" i="0" sz="28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F6AB38"/>
              </a:buClr>
              <a:buSzPts val="2400"/>
              <a:buFont typeface="Arial"/>
              <a:buNone/>
            </a:pPr>
            <a:r>
              <a:rPr b="1" i="0" lang="fr-FR" sz="2800" u="none" cap="none" strike="noStrike">
                <a:solidFill>
                  <a:srgbClr val="666666"/>
                </a:solidFill>
                <a:latin typeface="Arial"/>
                <a:ea typeface="Arial"/>
                <a:cs typeface="Arial"/>
                <a:sym typeface="Arial"/>
              </a:rPr>
              <a:t>It can’t be created or destroyed, </a:t>
            </a:r>
            <a:endParaRPr b="1" i="0" sz="28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F6AB38"/>
              </a:buClr>
              <a:buSzPts val="2400"/>
              <a:buFont typeface="Arial"/>
              <a:buNone/>
            </a:pPr>
            <a:r>
              <a:rPr b="1" i="0" lang="fr-FR" sz="2800" u="none" cap="none" strike="noStrike">
                <a:solidFill>
                  <a:srgbClr val="666666"/>
                </a:solidFill>
                <a:latin typeface="Arial"/>
                <a:ea typeface="Arial"/>
                <a:cs typeface="Arial"/>
                <a:sym typeface="Arial"/>
              </a:rPr>
              <a:t>we can only transform it from one form to another.</a:t>
            </a:r>
            <a:endParaRPr b="1" i="0" sz="2800" u="none" cap="none" strike="noStrike">
              <a:solidFill>
                <a:srgbClr val="666666"/>
              </a:solidFill>
              <a:latin typeface="Arial"/>
              <a:ea typeface="Arial"/>
              <a:cs typeface="Arial"/>
              <a:sym typeface="Arial"/>
            </a:endParaRPr>
          </a:p>
        </p:txBody>
      </p:sp>
      <p:sp>
        <p:nvSpPr>
          <p:cNvPr id="548" name="Google Shape;548;p7"/>
          <p:cNvSpPr txBox="1"/>
          <p:nvPr/>
        </p:nvSpPr>
        <p:spPr>
          <a:xfrm>
            <a:off x="7305706" y="1983784"/>
            <a:ext cx="2090100" cy="3246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Arial"/>
                <a:ea typeface="Arial"/>
                <a:cs typeface="Arial"/>
                <a:sym typeface="Arial"/>
              </a:rPr>
              <a:t>Chemical energy</a:t>
            </a:r>
            <a:endParaRPr b="0" i="0" sz="1700" u="none" cap="none" strike="noStrike">
              <a:solidFill>
                <a:srgbClr val="000000"/>
              </a:solidFill>
              <a:latin typeface="Arial"/>
              <a:ea typeface="Arial"/>
              <a:cs typeface="Arial"/>
              <a:sym typeface="Arial"/>
            </a:endParaRPr>
          </a:p>
        </p:txBody>
      </p:sp>
      <p:sp>
        <p:nvSpPr>
          <p:cNvPr id="549" name="Google Shape;549;p7"/>
          <p:cNvSpPr txBox="1"/>
          <p:nvPr/>
        </p:nvSpPr>
        <p:spPr>
          <a:xfrm>
            <a:off x="5137937" y="1969266"/>
            <a:ext cx="2037300" cy="339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Arial"/>
                <a:ea typeface="Arial"/>
                <a:cs typeface="Arial"/>
                <a:sym typeface="Arial"/>
              </a:rPr>
              <a:t>Thermal energy</a:t>
            </a:r>
            <a:endParaRPr b="0" i="0" sz="1700" u="none" cap="none" strike="noStrike">
              <a:solidFill>
                <a:srgbClr val="000000"/>
              </a:solidFill>
              <a:latin typeface="Arial"/>
              <a:ea typeface="Arial"/>
              <a:cs typeface="Arial"/>
              <a:sym typeface="Arial"/>
            </a:endParaRPr>
          </a:p>
        </p:txBody>
      </p:sp>
      <p:sp>
        <p:nvSpPr>
          <p:cNvPr id="550" name="Google Shape;550;p7"/>
          <p:cNvSpPr txBox="1"/>
          <p:nvPr/>
        </p:nvSpPr>
        <p:spPr>
          <a:xfrm>
            <a:off x="9526425" y="1975360"/>
            <a:ext cx="1860600" cy="333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Arial"/>
                <a:ea typeface="Arial"/>
                <a:cs typeface="Arial"/>
                <a:sym typeface="Arial"/>
              </a:rPr>
              <a:t>Electric energy</a:t>
            </a:r>
            <a:endParaRPr b="0" i="0" sz="1700" u="none" cap="none" strike="noStrike">
              <a:solidFill>
                <a:srgbClr val="000000"/>
              </a:solidFill>
              <a:latin typeface="Arial"/>
              <a:ea typeface="Arial"/>
              <a:cs typeface="Arial"/>
              <a:sym typeface="Arial"/>
            </a:endParaRPr>
          </a:p>
        </p:txBody>
      </p:sp>
      <p:sp>
        <p:nvSpPr>
          <p:cNvPr id="551" name="Google Shape;551;p7"/>
          <p:cNvSpPr txBox="1"/>
          <p:nvPr/>
        </p:nvSpPr>
        <p:spPr>
          <a:xfrm>
            <a:off x="1490400" y="864450"/>
            <a:ext cx="9587100" cy="6177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0000"/>
              </a:buClr>
              <a:buSzPts val="3600"/>
              <a:buFont typeface="Arial"/>
              <a:buNone/>
            </a:pPr>
            <a:r>
              <a:rPr b="1" i="0" lang="fr-FR" sz="3600" u="none" cap="none" strike="noStrike">
                <a:solidFill>
                  <a:schemeClr val="dk2"/>
                </a:solidFill>
                <a:latin typeface="Arial"/>
                <a:ea typeface="Arial"/>
                <a:cs typeface="Arial"/>
                <a:sym typeface="Arial"/>
              </a:rPr>
              <a:t>Forms of energy</a:t>
            </a:r>
            <a:endParaRPr b="1" i="0" sz="3600" u="none" cap="none" strike="noStrike">
              <a:solidFill>
                <a:schemeClr val="dk2"/>
              </a:solidFill>
              <a:latin typeface="Arial"/>
              <a:ea typeface="Arial"/>
              <a:cs typeface="Arial"/>
              <a:sym typeface="Arial"/>
            </a:endParaRPr>
          </a:p>
        </p:txBody>
      </p:sp>
      <p:sp>
        <p:nvSpPr>
          <p:cNvPr id="552" name="Google Shape;552;p7"/>
          <p:cNvSpPr txBox="1"/>
          <p:nvPr/>
        </p:nvSpPr>
        <p:spPr>
          <a:xfrm>
            <a:off x="3046218" y="1963894"/>
            <a:ext cx="1962000" cy="3444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Arial"/>
                <a:ea typeface="Arial"/>
                <a:cs typeface="Arial"/>
                <a:sym typeface="Arial"/>
              </a:rPr>
              <a:t>Mechanical energy</a:t>
            </a:r>
            <a:endParaRPr b="0" i="0" sz="1700" u="none" cap="none" strike="noStrike">
              <a:solidFill>
                <a:srgbClr val="000000"/>
              </a:solidFill>
              <a:latin typeface="Arial"/>
              <a:ea typeface="Arial"/>
              <a:cs typeface="Arial"/>
              <a:sym typeface="Arial"/>
            </a:endParaRPr>
          </a:p>
        </p:txBody>
      </p:sp>
      <p:sp>
        <p:nvSpPr>
          <p:cNvPr id="553" name="Google Shape;553;p7"/>
          <p:cNvSpPr txBox="1"/>
          <p:nvPr/>
        </p:nvSpPr>
        <p:spPr>
          <a:xfrm>
            <a:off x="949187" y="1958792"/>
            <a:ext cx="1967400" cy="3495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Arial"/>
                <a:ea typeface="Arial"/>
                <a:cs typeface="Arial"/>
                <a:sym typeface="Arial"/>
              </a:rPr>
              <a:t>Kinetic energy</a:t>
            </a:r>
            <a:endParaRPr b="0" i="0" sz="1700" u="none" cap="none" strike="noStrike">
              <a:solidFill>
                <a:srgbClr val="000000"/>
              </a:solidFill>
              <a:latin typeface="Arial"/>
              <a:ea typeface="Arial"/>
              <a:cs typeface="Arial"/>
              <a:sym typeface="Arial"/>
            </a:endParaRPr>
          </a:p>
        </p:txBody>
      </p:sp>
      <p:pic>
        <p:nvPicPr>
          <p:cNvPr id="554" name="Google Shape;554;p7"/>
          <p:cNvPicPr preferRelativeResize="0"/>
          <p:nvPr/>
        </p:nvPicPr>
        <p:blipFill rotWithShape="1">
          <a:blip r:embed="rId3">
            <a:alphaModFix/>
          </a:blip>
          <a:srcRect b="0" l="0" r="0" t="0"/>
          <a:stretch/>
        </p:blipFill>
        <p:spPr>
          <a:xfrm>
            <a:off x="11001375" y="5629275"/>
            <a:ext cx="1190625" cy="1228725"/>
          </a:xfrm>
          <a:prstGeom prst="rect">
            <a:avLst/>
          </a:prstGeom>
          <a:noFill/>
          <a:ln>
            <a:noFill/>
          </a:ln>
        </p:spPr>
      </p:pic>
      <p:pic>
        <p:nvPicPr>
          <p:cNvPr id="555" name="Google Shape;555;p7"/>
          <p:cNvPicPr preferRelativeResize="0"/>
          <p:nvPr/>
        </p:nvPicPr>
        <p:blipFill rotWithShape="1">
          <a:blip r:embed="rId4">
            <a:alphaModFix/>
          </a:blip>
          <a:srcRect b="3149" l="51842" r="1560" t="24611"/>
          <a:stretch/>
        </p:blipFill>
        <p:spPr>
          <a:xfrm>
            <a:off x="3040652" y="2352750"/>
            <a:ext cx="1967401" cy="2284824"/>
          </a:xfrm>
          <a:prstGeom prst="rect">
            <a:avLst/>
          </a:prstGeom>
          <a:noFill/>
          <a:ln>
            <a:noFill/>
          </a:ln>
        </p:spPr>
      </p:pic>
      <p:pic>
        <p:nvPicPr>
          <p:cNvPr id="556" name="Google Shape;556;p7"/>
          <p:cNvPicPr preferRelativeResize="0"/>
          <p:nvPr/>
        </p:nvPicPr>
        <p:blipFill rotWithShape="1">
          <a:blip r:embed="rId5">
            <a:alphaModFix/>
          </a:blip>
          <a:srcRect b="0" l="21508" r="19306" t="0"/>
          <a:stretch/>
        </p:blipFill>
        <p:spPr>
          <a:xfrm>
            <a:off x="5137926" y="2352750"/>
            <a:ext cx="2037299" cy="2294224"/>
          </a:xfrm>
          <a:prstGeom prst="rect">
            <a:avLst/>
          </a:prstGeom>
          <a:noFill/>
          <a:ln>
            <a:noFill/>
          </a:ln>
        </p:spPr>
      </p:pic>
      <p:pic>
        <p:nvPicPr>
          <p:cNvPr id="557" name="Google Shape;557;p7"/>
          <p:cNvPicPr preferRelativeResize="0"/>
          <p:nvPr/>
        </p:nvPicPr>
        <p:blipFill rotWithShape="1">
          <a:blip r:embed="rId6">
            <a:alphaModFix/>
          </a:blip>
          <a:srcRect b="0" l="10432" r="28591" t="0"/>
          <a:stretch/>
        </p:blipFill>
        <p:spPr>
          <a:xfrm>
            <a:off x="7311188" y="2349075"/>
            <a:ext cx="2090102" cy="2284826"/>
          </a:xfrm>
          <a:prstGeom prst="rect">
            <a:avLst/>
          </a:prstGeom>
          <a:noFill/>
          <a:ln>
            <a:noFill/>
          </a:ln>
        </p:spPr>
      </p:pic>
      <p:pic>
        <p:nvPicPr>
          <p:cNvPr id="558" name="Google Shape;558;p7"/>
          <p:cNvPicPr preferRelativeResize="0"/>
          <p:nvPr/>
        </p:nvPicPr>
        <p:blipFill rotWithShape="1">
          <a:blip r:embed="rId7">
            <a:alphaModFix/>
          </a:blip>
          <a:srcRect b="12339" l="12234" r="0" t="10967"/>
          <a:stretch/>
        </p:blipFill>
        <p:spPr>
          <a:xfrm>
            <a:off x="9522052" y="2350577"/>
            <a:ext cx="1860601" cy="2284826"/>
          </a:xfrm>
          <a:prstGeom prst="rect">
            <a:avLst/>
          </a:prstGeom>
          <a:noFill/>
          <a:ln>
            <a:noFill/>
          </a:ln>
        </p:spPr>
      </p:pic>
      <p:pic>
        <p:nvPicPr>
          <p:cNvPr id="559" name="Google Shape;559;p7"/>
          <p:cNvPicPr preferRelativeResize="0"/>
          <p:nvPr/>
        </p:nvPicPr>
        <p:blipFill>
          <a:blip r:embed="rId8">
            <a:alphaModFix/>
          </a:blip>
          <a:stretch>
            <a:fillRect/>
          </a:stretch>
        </p:blipFill>
        <p:spPr>
          <a:xfrm>
            <a:off x="949175" y="2345875"/>
            <a:ext cx="1952151" cy="2294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
          <p:cNvSpPr txBox="1"/>
          <p:nvPr>
            <p:ph idx="1" type="body"/>
          </p:nvPr>
        </p:nvSpPr>
        <p:spPr>
          <a:xfrm>
            <a:off x="766200" y="1986175"/>
            <a:ext cx="10515600" cy="1080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fr-FR">
                <a:solidFill>
                  <a:srgbClr val="666666"/>
                </a:solidFill>
                <a:latin typeface="Arial"/>
                <a:ea typeface="Arial"/>
                <a:cs typeface="Arial"/>
                <a:sym typeface="Arial"/>
              </a:rPr>
              <a:t>People convert and use energy according to their needs: to clothe and feed themselves, to move around, to keep warm, to acquire goods and services, etc.</a:t>
            </a:r>
            <a:endParaRPr>
              <a:solidFill>
                <a:srgbClr val="666666"/>
              </a:solidFill>
              <a:latin typeface="Arial"/>
              <a:ea typeface="Arial"/>
              <a:cs typeface="Arial"/>
              <a:sym typeface="Arial"/>
            </a:endParaRPr>
          </a:p>
        </p:txBody>
      </p:sp>
      <p:pic>
        <p:nvPicPr>
          <p:cNvPr id="565" name="Google Shape;565;p8"/>
          <p:cNvPicPr preferRelativeResize="0"/>
          <p:nvPr/>
        </p:nvPicPr>
        <p:blipFill rotWithShape="1">
          <a:blip r:embed="rId3">
            <a:alphaModFix/>
          </a:blip>
          <a:srcRect b="0" l="0" r="0" t="0"/>
          <a:stretch/>
        </p:blipFill>
        <p:spPr>
          <a:xfrm>
            <a:off x="1253170" y="3212257"/>
            <a:ext cx="1609950" cy="1476581"/>
          </a:xfrm>
          <a:prstGeom prst="rect">
            <a:avLst/>
          </a:prstGeom>
          <a:noFill/>
          <a:ln>
            <a:noFill/>
          </a:ln>
        </p:spPr>
      </p:pic>
      <p:sp>
        <p:nvSpPr>
          <p:cNvPr id="566" name="Google Shape;566;p8"/>
          <p:cNvSpPr txBox="1"/>
          <p:nvPr/>
        </p:nvSpPr>
        <p:spPr>
          <a:xfrm>
            <a:off x="9258873" y="4912075"/>
            <a:ext cx="1794000" cy="43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I travel</a:t>
            </a:r>
            <a:endParaRPr b="0" i="0" sz="1400" u="none" cap="none" strike="noStrike">
              <a:solidFill>
                <a:srgbClr val="000000"/>
              </a:solidFill>
              <a:latin typeface="Arial"/>
              <a:ea typeface="Arial"/>
              <a:cs typeface="Arial"/>
              <a:sym typeface="Arial"/>
            </a:endParaRPr>
          </a:p>
        </p:txBody>
      </p:sp>
      <p:sp>
        <p:nvSpPr>
          <p:cNvPr id="567" name="Google Shape;567;p8"/>
          <p:cNvSpPr txBox="1"/>
          <p:nvPr/>
        </p:nvSpPr>
        <p:spPr>
          <a:xfrm>
            <a:off x="6214011" y="4824585"/>
            <a:ext cx="22356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I consume goods and services  </a:t>
            </a:r>
            <a:endParaRPr b="0" i="0" sz="1400" u="none" cap="none" strike="noStrike">
              <a:solidFill>
                <a:srgbClr val="000000"/>
              </a:solidFill>
              <a:latin typeface="Arial"/>
              <a:ea typeface="Arial"/>
              <a:cs typeface="Arial"/>
              <a:sym typeface="Arial"/>
            </a:endParaRPr>
          </a:p>
        </p:txBody>
      </p:sp>
      <p:sp>
        <p:nvSpPr>
          <p:cNvPr id="568" name="Google Shape;568;p8"/>
          <p:cNvSpPr txBox="1"/>
          <p:nvPr/>
        </p:nvSpPr>
        <p:spPr>
          <a:xfrm>
            <a:off x="3655214" y="4814540"/>
            <a:ext cx="1765800" cy="62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I heat and cool my home</a:t>
            </a:r>
            <a:endParaRPr b="0" i="0" sz="1400" u="none" cap="none" strike="noStrike">
              <a:solidFill>
                <a:srgbClr val="000000"/>
              </a:solidFill>
              <a:latin typeface="Arial"/>
              <a:ea typeface="Arial"/>
              <a:cs typeface="Arial"/>
              <a:sym typeface="Arial"/>
            </a:endParaRPr>
          </a:p>
        </p:txBody>
      </p:sp>
      <p:sp>
        <p:nvSpPr>
          <p:cNvPr id="569" name="Google Shape;569;p8"/>
          <p:cNvSpPr txBox="1"/>
          <p:nvPr/>
        </p:nvSpPr>
        <p:spPr>
          <a:xfrm>
            <a:off x="1369737" y="4913267"/>
            <a:ext cx="1211100" cy="2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I eat</a:t>
            </a:r>
            <a:endParaRPr b="0" i="0" sz="1400" u="none" cap="none" strike="noStrike">
              <a:solidFill>
                <a:srgbClr val="000000"/>
              </a:solidFill>
              <a:latin typeface="Arial"/>
              <a:ea typeface="Arial"/>
              <a:cs typeface="Arial"/>
              <a:sym typeface="Arial"/>
            </a:endParaRPr>
          </a:p>
        </p:txBody>
      </p:sp>
      <p:sp>
        <p:nvSpPr>
          <p:cNvPr id="570" name="Google Shape;570;p8"/>
          <p:cNvSpPr txBox="1"/>
          <p:nvPr/>
        </p:nvSpPr>
        <p:spPr>
          <a:xfrm>
            <a:off x="2170800" y="5614150"/>
            <a:ext cx="9599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FR" sz="2400" u="none" cap="none" strike="noStrike">
                <a:solidFill>
                  <a:srgbClr val="666666"/>
                </a:solidFill>
                <a:latin typeface="Arial"/>
                <a:ea typeface="Arial"/>
                <a:cs typeface="Arial"/>
                <a:sym typeface="Arial"/>
              </a:rPr>
              <a:t>Are there any activities for which we do </a:t>
            </a:r>
            <a:r>
              <a:rPr b="0" i="0" lang="fr-FR" sz="2400" u="sng" cap="none" strike="noStrike">
                <a:solidFill>
                  <a:srgbClr val="666666"/>
                </a:solidFill>
                <a:latin typeface="Arial"/>
                <a:ea typeface="Arial"/>
                <a:cs typeface="Arial"/>
                <a:sym typeface="Arial"/>
              </a:rPr>
              <a:t>not</a:t>
            </a:r>
            <a:r>
              <a:rPr b="0" i="0" lang="fr-FR" sz="2400" u="none" cap="none" strike="noStrike">
                <a:solidFill>
                  <a:srgbClr val="666666"/>
                </a:solidFill>
                <a:latin typeface="Arial"/>
                <a:ea typeface="Arial"/>
                <a:cs typeface="Arial"/>
                <a:sym typeface="Arial"/>
              </a:rPr>
              <a:t> consume energy?</a:t>
            </a:r>
            <a:endParaRPr b="0" i="0" sz="2400" u="none" cap="none" strike="noStrike">
              <a:solidFill>
                <a:srgbClr val="666666"/>
              </a:solidFill>
              <a:latin typeface="Arial"/>
              <a:ea typeface="Arial"/>
              <a:cs typeface="Arial"/>
              <a:sym typeface="Arial"/>
            </a:endParaRPr>
          </a:p>
        </p:txBody>
      </p:sp>
      <p:sp>
        <p:nvSpPr>
          <p:cNvPr id="571" name="Google Shape;571;p8"/>
          <p:cNvSpPr txBox="1"/>
          <p:nvPr/>
        </p:nvSpPr>
        <p:spPr>
          <a:xfrm>
            <a:off x="1369725" y="1147250"/>
            <a:ext cx="9730800" cy="6225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000000"/>
              </a:buClr>
              <a:buSzPts val="3600"/>
              <a:buFont typeface="Arial"/>
              <a:buNone/>
            </a:pPr>
            <a:r>
              <a:rPr b="1" i="0" lang="fr-FR" sz="3600" u="none" cap="none" strike="noStrike">
                <a:solidFill>
                  <a:schemeClr val="dk2"/>
                </a:solidFill>
                <a:latin typeface="Arial"/>
                <a:ea typeface="Arial"/>
                <a:cs typeface="Arial"/>
                <a:sym typeface="Arial"/>
              </a:rPr>
              <a:t>Energy use</a:t>
            </a:r>
            <a:endParaRPr b="1" i="0" sz="3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p:txBody>
      </p:sp>
      <p:pic>
        <p:nvPicPr>
          <p:cNvPr id="572" name="Google Shape;572;p8"/>
          <p:cNvPicPr preferRelativeResize="0"/>
          <p:nvPr/>
        </p:nvPicPr>
        <p:blipFill rotWithShape="1">
          <a:blip r:embed="rId4">
            <a:alphaModFix/>
          </a:blip>
          <a:srcRect b="0" l="0" r="0" t="0"/>
          <a:stretch/>
        </p:blipFill>
        <p:spPr>
          <a:xfrm>
            <a:off x="11001375" y="5614150"/>
            <a:ext cx="1190625" cy="1228725"/>
          </a:xfrm>
          <a:prstGeom prst="rect">
            <a:avLst/>
          </a:prstGeom>
          <a:noFill/>
          <a:ln>
            <a:noFill/>
          </a:ln>
        </p:spPr>
      </p:pic>
      <p:grpSp>
        <p:nvGrpSpPr>
          <p:cNvPr id="573" name="Google Shape;573;p8"/>
          <p:cNvGrpSpPr/>
          <p:nvPr/>
        </p:nvGrpSpPr>
        <p:grpSpPr>
          <a:xfrm>
            <a:off x="5982295" y="3332528"/>
            <a:ext cx="2095792" cy="1385844"/>
            <a:chOff x="5982295" y="3540868"/>
            <a:chExt cx="2095792" cy="1385844"/>
          </a:xfrm>
        </p:grpSpPr>
        <p:pic>
          <p:nvPicPr>
            <p:cNvPr id="574" name="Google Shape;574;p8"/>
            <p:cNvPicPr preferRelativeResize="0"/>
            <p:nvPr/>
          </p:nvPicPr>
          <p:blipFill rotWithShape="1">
            <a:blip r:embed="rId5">
              <a:alphaModFix/>
            </a:blip>
            <a:srcRect b="0" l="0" r="0" t="0"/>
            <a:stretch/>
          </p:blipFill>
          <p:spPr>
            <a:xfrm>
              <a:off x="5982295" y="3554921"/>
              <a:ext cx="2095792" cy="1371791"/>
            </a:xfrm>
            <a:prstGeom prst="rect">
              <a:avLst/>
            </a:prstGeom>
            <a:noFill/>
            <a:ln>
              <a:noFill/>
            </a:ln>
          </p:spPr>
        </p:pic>
        <p:sp>
          <p:nvSpPr>
            <p:cNvPr id="575" name="Google Shape;575;p8"/>
            <p:cNvSpPr/>
            <p:nvPr/>
          </p:nvSpPr>
          <p:spPr>
            <a:xfrm>
              <a:off x="6096000" y="3540868"/>
              <a:ext cx="238500" cy="25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576" name="Google Shape;576;p8"/>
          <p:cNvPicPr preferRelativeResize="0"/>
          <p:nvPr/>
        </p:nvPicPr>
        <p:blipFill>
          <a:blip r:embed="rId6">
            <a:alphaModFix/>
          </a:blip>
          <a:stretch>
            <a:fillRect/>
          </a:stretch>
        </p:blipFill>
        <p:spPr>
          <a:xfrm>
            <a:off x="8574847" y="3437188"/>
            <a:ext cx="1978914" cy="1047875"/>
          </a:xfrm>
          <a:prstGeom prst="rect">
            <a:avLst/>
          </a:prstGeom>
          <a:noFill/>
          <a:ln>
            <a:noFill/>
          </a:ln>
        </p:spPr>
      </p:pic>
      <p:pic>
        <p:nvPicPr>
          <p:cNvPr id="577" name="Google Shape;577;p8"/>
          <p:cNvPicPr preferRelativeResize="0"/>
          <p:nvPr/>
        </p:nvPicPr>
        <p:blipFill>
          <a:blip r:embed="rId7">
            <a:alphaModFix/>
          </a:blip>
          <a:stretch>
            <a:fillRect/>
          </a:stretch>
        </p:blipFill>
        <p:spPr>
          <a:xfrm>
            <a:off x="3655222" y="3358807"/>
            <a:ext cx="1765802" cy="11867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c478793731_0_215"/>
          <p:cNvSpPr/>
          <p:nvPr/>
        </p:nvSpPr>
        <p:spPr>
          <a:xfrm>
            <a:off x="6103275" y="1871175"/>
            <a:ext cx="55839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c478793731_0_215"/>
          <p:cNvSpPr/>
          <p:nvPr/>
        </p:nvSpPr>
        <p:spPr>
          <a:xfrm>
            <a:off x="10090893" y="2892500"/>
            <a:ext cx="1425300" cy="2292900"/>
          </a:xfrm>
          <a:prstGeom prst="roundRect">
            <a:avLst>
              <a:gd fmla="val 16667" name="adj"/>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gc478793731_0_215"/>
          <p:cNvSpPr/>
          <p:nvPr/>
        </p:nvSpPr>
        <p:spPr>
          <a:xfrm>
            <a:off x="4827353" y="2892500"/>
            <a:ext cx="5091000" cy="22929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c478793731_0_215"/>
          <p:cNvSpPr/>
          <p:nvPr/>
        </p:nvSpPr>
        <p:spPr>
          <a:xfrm>
            <a:off x="2137978" y="2892500"/>
            <a:ext cx="2562600" cy="22929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c478793731_0_215"/>
          <p:cNvSpPr/>
          <p:nvPr/>
        </p:nvSpPr>
        <p:spPr>
          <a:xfrm>
            <a:off x="589800" y="1871175"/>
            <a:ext cx="54633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c478793731_0_215"/>
          <p:cNvSpPr/>
          <p:nvPr/>
        </p:nvSpPr>
        <p:spPr>
          <a:xfrm>
            <a:off x="777603" y="2892500"/>
            <a:ext cx="1233600" cy="2292900"/>
          </a:xfrm>
          <a:prstGeom prst="roundRect">
            <a:avLst>
              <a:gd fmla="val 16667" name="adj"/>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9" name="Google Shape;589;gc478793731_0_215"/>
          <p:cNvPicPr preferRelativeResize="0"/>
          <p:nvPr/>
        </p:nvPicPr>
        <p:blipFill rotWithShape="1">
          <a:blip r:embed="rId3">
            <a:alphaModFix/>
          </a:blip>
          <a:srcRect b="0" l="0" r="0" t="0"/>
          <a:stretch/>
        </p:blipFill>
        <p:spPr>
          <a:xfrm>
            <a:off x="862558" y="2964720"/>
            <a:ext cx="1080000" cy="1080000"/>
          </a:xfrm>
          <a:prstGeom prst="rect">
            <a:avLst/>
          </a:prstGeom>
          <a:noFill/>
          <a:ln>
            <a:noFill/>
          </a:ln>
        </p:spPr>
      </p:pic>
      <p:pic>
        <p:nvPicPr>
          <p:cNvPr id="590" name="Google Shape;590;gc478793731_0_215"/>
          <p:cNvPicPr preferRelativeResize="0"/>
          <p:nvPr/>
        </p:nvPicPr>
        <p:blipFill rotWithShape="1">
          <a:blip r:embed="rId4">
            <a:alphaModFix/>
          </a:blip>
          <a:srcRect b="0" l="0" r="0" t="0"/>
          <a:stretch/>
        </p:blipFill>
        <p:spPr>
          <a:xfrm>
            <a:off x="3498365" y="2964720"/>
            <a:ext cx="1080000" cy="1080000"/>
          </a:xfrm>
          <a:prstGeom prst="rect">
            <a:avLst/>
          </a:prstGeom>
          <a:noFill/>
          <a:ln>
            <a:noFill/>
          </a:ln>
        </p:spPr>
      </p:pic>
      <p:pic>
        <p:nvPicPr>
          <p:cNvPr id="591" name="Google Shape;591;gc478793731_0_215"/>
          <p:cNvPicPr preferRelativeResize="0"/>
          <p:nvPr/>
        </p:nvPicPr>
        <p:blipFill rotWithShape="1">
          <a:blip r:embed="rId5">
            <a:alphaModFix/>
          </a:blip>
          <a:srcRect b="0" l="0" r="0" t="0"/>
          <a:stretch/>
        </p:blipFill>
        <p:spPr>
          <a:xfrm>
            <a:off x="2214809" y="2964720"/>
            <a:ext cx="1080000" cy="1080000"/>
          </a:xfrm>
          <a:prstGeom prst="rect">
            <a:avLst/>
          </a:prstGeom>
          <a:noFill/>
          <a:ln>
            <a:noFill/>
          </a:ln>
        </p:spPr>
      </p:pic>
      <p:pic>
        <p:nvPicPr>
          <p:cNvPr id="592" name="Google Shape;592;gc478793731_0_215"/>
          <p:cNvPicPr preferRelativeResize="0"/>
          <p:nvPr/>
        </p:nvPicPr>
        <p:blipFill rotWithShape="1">
          <a:blip r:embed="rId6">
            <a:alphaModFix/>
          </a:blip>
          <a:srcRect b="0" l="0" r="0" t="0"/>
          <a:stretch/>
        </p:blipFill>
        <p:spPr>
          <a:xfrm>
            <a:off x="6171428" y="2964720"/>
            <a:ext cx="1080000" cy="1080000"/>
          </a:xfrm>
          <a:prstGeom prst="rect">
            <a:avLst/>
          </a:prstGeom>
          <a:noFill/>
          <a:ln>
            <a:noFill/>
          </a:ln>
        </p:spPr>
      </p:pic>
      <p:pic>
        <p:nvPicPr>
          <p:cNvPr id="593" name="Google Shape;593;gc478793731_0_215"/>
          <p:cNvPicPr preferRelativeResize="0"/>
          <p:nvPr/>
        </p:nvPicPr>
        <p:blipFill rotWithShape="1">
          <a:blip r:embed="rId7">
            <a:alphaModFix/>
          </a:blip>
          <a:srcRect b="0" l="0" r="0" t="0"/>
          <a:stretch/>
        </p:blipFill>
        <p:spPr>
          <a:xfrm>
            <a:off x="7446843" y="2964720"/>
            <a:ext cx="1080000" cy="1080000"/>
          </a:xfrm>
          <a:prstGeom prst="rect">
            <a:avLst/>
          </a:prstGeom>
          <a:noFill/>
          <a:ln>
            <a:noFill/>
          </a:ln>
        </p:spPr>
      </p:pic>
      <p:pic>
        <p:nvPicPr>
          <p:cNvPr id="594" name="Google Shape;594;gc478793731_0_215"/>
          <p:cNvPicPr preferRelativeResize="0"/>
          <p:nvPr/>
        </p:nvPicPr>
        <p:blipFill rotWithShape="1">
          <a:blip r:embed="rId8">
            <a:alphaModFix/>
          </a:blip>
          <a:srcRect b="0" l="0" r="0" t="0"/>
          <a:stretch/>
        </p:blipFill>
        <p:spPr>
          <a:xfrm>
            <a:off x="4896003" y="2964720"/>
            <a:ext cx="1080000" cy="1080000"/>
          </a:xfrm>
          <a:prstGeom prst="rect">
            <a:avLst/>
          </a:prstGeom>
          <a:noFill/>
          <a:ln>
            <a:noFill/>
          </a:ln>
        </p:spPr>
      </p:pic>
      <p:grpSp>
        <p:nvGrpSpPr>
          <p:cNvPr id="595" name="Google Shape;595;gc478793731_0_215"/>
          <p:cNvGrpSpPr/>
          <p:nvPr/>
        </p:nvGrpSpPr>
        <p:grpSpPr>
          <a:xfrm>
            <a:off x="10315418" y="3015588"/>
            <a:ext cx="957744" cy="978264"/>
            <a:chOff x="10438351" y="268692"/>
            <a:chExt cx="1080000" cy="1080000"/>
          </a:xfrm>
        </p:grpSpPr>
        <p:sp>
          <p:nvSpPr>
            <p:cNvPr id="596" name="Google Shape;596;gc478793731_0_215"/>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97" name="Google Shape;597;gc478793731_0_215"/>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598" name="Google Shape;598;gc478793731_0_215"/>
          <p:cNvSpPr txBox="1"/>
          <p:nvPr/>
        </p:nvSpPr>
        <p:spPr>
          <a:xfrm>
            <a:off x="631237" y="1953403"/>
            <a:ext cx="53286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Arial"/>
                <a:ea typeface="Arial"/>
                <a:cs typeface="Arial"/>
                <a:sym typeface="Arial"/>
              </a:rPr>
              <a:t>Renewable source of energy</a:t>
            </a:r>
            <a:endParaRPr b="0" i="0" sz="2500" u="none" cap="none" strike="noStrike">
              <a:solidFill>
                <a:srgbClr val="07516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c478793731_0_215"/>
          <p:cNvSpPr txBox="1"/>
          <p:nvPr/>
        </p:nvSpPr>
        <p:spPr>
          <a:xfrm>
            <a:off x="6087963" y="1969828"/>
            <a:ext cx="56754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Arial"/>
                <a:ea typeface="Arial"/>
                <a:cs typeface="Arial"/>
                <a:sym typeface="Arial"/>
              </a:rPr>
              <a:t>Non-renewable source of energy</a:t>
            </a:r>
            <a:endParaRPr b="0" i="0" sz="2500" u="none" cap="none" strike="noStrike">
              <a:solidFill>
                <a:srgbClr val="000000"/>
              </a:solidFill>
              <a:latin typeface="Arial"/>
              <a:ea typeface="Arial"/>
              <a:cs typeface="Arial"/>
              <a:sym typeface="Arial"/>
            </a:endParaRPr>
          </a:p>
        </p:txBody>
      </p:sp>
      <p:sp>
        <p:nvSpPr>
          <p:cNvPr id="600" name="Google Shape;600;gc478793731_0_215"/>
          <p:cNvSpPr/>
          <p:nvPr/>
        </p:nvSpPr>
        <p:spPr>
          <a:xfrm>
            <a:off x="6114692" y="2470430"/>
            <a:ext cx="3744300" cy="3744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fr-FR" sz="1600" u="none" cap="none" strike="noStrike">
                <a:solidFill>
                  <a:schemeClr val="dk1"/>
                </a:solidFill>
                <a:latin typeface="Arial"/>
                <a:ea typeface="Arial"/>
                <a:cs typeface="Arial"/>
                <a:sym typeface="Arial"/>
              </a:rPr>
              <a:t>Fossil fuels</a:t>
            </a:r>
            <a:endParaRPr b="0" i="0" sz="1400" u="none" cap="none" strike="noStrike">
              <a:solidFill>
                <a:schemeClr val="dk1"/>
              </a:solidFill>
              <a:latin typeface="Arial"/>
              <a:ea typeface="Arial"/>
              <a:cs typeface="Arial"/>
              <a:sym typeface="Arial"/>
            </a:endParaRPr>
          </a:p>
        </p:txBody>
      </p:sp>
      <p:pic>
        <p:nvPicPr>
          <p:cNvPr id="601" name="Google Shape;601;gc478793731_0_215"/>
          <p:cNvPicPr preferRelativeResize="0"/>
          <p:nvPr/>
        </p:nvPicPr>
        <p:blipFill rotWithShape="1">
          <a:blip r:embed="rId10">
            <a:alphaModFix/>
          </a:blip>
          <a:srcRect b="0" l="0" r="0" t="0"/>
          <a:stretch/>
        </p:blipFill>
        <p:spPr>
          <a:xfrm>
            <a:off x="8722271" y="2964720"/>
            <a:ext cx="1080000" cy="1080000"/>
          </a:xfrm>
          <a:prstGeom prst="rect">
            <a:avLst/>
          </a:prstGeom>
          <a:noFill/>
          <a:ln>
            <a:noFill/>
          </a:ln>
        </p:spPr>
      </p:pic>
      <p:sp>
        <p:nvSpPr>
          <p:cNvPr id="602" name="Google Shape;602;gc478793731_0_215"/>
          <p:cNvSpPr txBox="1"/>
          <p:nvPr/>
        </p:nvSpPr>
        <p:spPr>
          <a:xfrm>
            <a:off x="1296000" y="767200"/>
            <a:ext cx="9885900" cy="75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fr-FR" sz="3600" u="none" cap="none" strike="noStrike">
                <a:solidFill>
                  <a:schemeClr val="dk2"/>
                </a:solidFill>
                <a:latin typeface="Arial"/>
                <a:ea typeface="Arial"/>
                <a:cs typeface="Arial"/>
                <a:sym typeface="Arial"/>
              </a:rPr>
              <a:t>Forms and Sources of energy are not all alike</a:t>
            </a:r>
            <a:endParaRPr b="1" i="0" sz="3600" u="none" cap="none" strike="noStrike">
              <a:solidFill>
                <a:schemeClr val="dk2"/>
              </a:solidFill>
              <a:latin typeface="Arial"/>
              <a:ea typeface="Arial"/>
              <a:cs typeface="Arial"/>
              <a:sym typeface="Arial"/>
            </a:endParaRPr>
          </a:p>
        </p:txBody>
      </p:sp>
      <p:sp>
        <p:nvSpPr>
          <p:cNvPr id="603" name="Google Shape;603;gc478793731_0_215"/>
          <p:cNvSpPr txBox="1"/>
          <p:nvPr/>
        </p:nvSpPr>
        <p:spPr>
          <a:xfrm>
            <a:off x="589803" y="4206300"/>
            <a:ext cx="16092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BF9000"/>
                </a:solidFill>
                <a:latin typeface="Arial"/>
                <a:ea typeface="Arial"/>
                <a:cs typeface="Arial"/>
                <a:sym typeface="Arial"/>
              </a:rPr>
              <a:t>Solar</a:t>
            </a:r>
            <a:endParaRPr b="1" i="0" sz="2500" u="none" cap="none" strike="noStrike">
              <a:solidFill>
                <a:srgbClr val="BF9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BF9000"/>
                </a:solidFill>
                <a:latin typeface="Arial"/>
                <a:ea typeface="Arial"/>
                <a:cs typeface="Arial"/>
                <a:sym typeface="Arial"/>
              </a:rPr>
              <a:t>energy</a:t>
            </a:r>
            <a:endParaRPr b="1" i="0" sz="1500" u="none" cap="none" strike="noStrike">
              <a:solidFill>
                <a:srgbClr val="BF9000"/>
              </a:solidFill>
              <a:latin typeface="Arial"/>
              <a:ea typeface="Arial"/>
              <a:cs typeface="Arial"/>
              <a:sym typeface="Arial"/>
            </a:endParaRPr>
          </a:p>
        </p:txBody>
      </p:sp>
      <p:sp>
        <p:nvSpPr>
          <p:cNvPr id="604" name="Google Shape;604;gc478793731_0_215"/>
          <p:cNvSpPr txBox="1"/>
          <p:nvPr/>
        </p:nvSpPr>
        <p:spPr>
          <a:xfrm>
            <a:off x="2338828"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990000"/>
                </a:solidFill>
                <a:latin typeface="Arial"/>
                <a:ea typeface="Arial"/>
                <a:cs typeface="Arial"/>
                <a:sym typeface="Arial"/>
              </a:rPr>
              <a:t>Mechanical</a:t>
            </a:r>
            <a:endParaRPr b="1" i="0" sz="2500" u="none" cap="none" strike="noStrike">
              <a:solidFill>
                <a:srgbClr val="99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990000"/>
                </a:solidFill>
                <a:latin typeface="Arial"/>
                <a:ea typeface="Arial"/>
                <a:cs typeface="Arial"/>
                <a:sym typeface="Arial"/>
              </a:rPr>
              <a:t>energy</a:t>
            </a:r>
            <a:endParaRPr b="1" i="0" sz="1500" u="none" cap="none" strike="noStrike">
              <a:solidFill>
                <a:srgbClr val="990000"/>
              </a:solidFill>
              <a:latin typeface="Arial"/>
              <a:ea typeface="Arial"/>
              <a:cs typeface="Arial"/>
              <a:sym typeface="Arial"/>
            </a:endParaRPr>
          </a:p>
        </p:txBody>
      </p:sp>
      <p:sp>
        <p:nvSpPr>
          <p:cNvPr id="605" name="Google Shape;605;gc478793731_0_215"/>
          <p:cNvSpPr txBox="1"/>
          <p:nvPr/>
        </p:nvSpPr>
        <p:spPr>
          <a:xfrm>
            <a:off x="6286128"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Arial"/>
                <a:ea typeface="Arial"/>
                <a:cs typeface="Arial"/>
                <a:sym typeface="Arial"/>
              </a:rPr>
              <a:t>Chemical</a:t>
            </a:r>
            <a:endParaRPr b="1"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Arial"/>
                <a:ea typeface="Arial"/>
                <a:cs typeface="Arial"/>
                <a:sym typeface="Arial"/>
              </a:rPr>
              <a:t>energy</a:t>
            </a:r>
            <a:endParaRPr b="1" i="0" sz="1500" u="none" cap="none" strike="noStrike">
              <a:solidFill>
                <a:srgbClr val="000000"/>
              </a:solidFill>
              <a:latin typeface="Arial"/>
              <a:ea typeface="Arial"/>
              <a:cs typeface="Arial"/>
              <a:sym typeface="Arial"/>
            </a:endParaRPr>
          </a:p>
        </p:txBody>
      </p:sp>
      <p:sp>
        <p:nvSpPr>
          <p:cNvPr id="606" name="Google Shape;606;gc478793731_0_215"/>
          <p:cNvSpPr txBox="1"/>
          <p:nvPr/>
        </p:nvSpPr>
        <p:spPr>
          <a:xfrm>
            <a:off x="9713843"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674EA7"/>
                </a:solidFill>
                <a:latin typeface="Arial"/>
                <a:ea typeface="Arial"/>
                <a:cs typeface="Arial"/>
                <a:sym typeface="Arial"/>
              </a:rPr>
              <a:t>Nuclear</a:t>
            </a:r>
            <a:endParaRPr b="1" i="0" sz="2500" u="none" cap="none" strike="noStrike">
              <a:solidFill>
                <a:srgbClr val="674EA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674EA7"/>
                </a:solidFill>
                <a:latin typeface="Arial"/>
                <a:ea typeface="Arial"/>
                <a:cs typeface="Arial"/>
                <a:sym typeface="Arial"/>
              </a:rPr>
              <a:t>energy</a:t>
            </a:r>
            <a:endParaRPr b="1" i="0" sz="1500" u="none" cap="none" strike="noStrike">
              <a:solidFill>
                <a:srgbClr val="674EA7"/>
              </a:solidFill>
              <a:latin typeface="Arial"/>
              <a:ea typeface="Arial"/>
              <a:cs typeface="Arial"/>
              <a:sym typeface="Arial"/>
            </a:endParaRPr>
          </a:p>
        </p:txBody>
      </p:sp>
      <p:sp>
        <p:nvSpPr>
          <p:cNvPr id="607" name="Google Shape;607;gc478793731_0_215"/>
          <p:cNvSpPr/>
          <p:nvPr/>
        </p:nvSpPr>
        <p:spPr>
          <a:xfrm>
            <a:off x="1222199" y="5528475"/>
            <a:ext cx="97476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fr-FR" sz="2800" u="none" cap="none" strike="noStrike">
                <a:solidFill>
                  <a:srgbClr val="1C82B8"/>
                </a:solidFill>
                <a:latin typeface="Arial"/>
                <a:ea typeface="Arial"/>
                <a:cs typeface="Arial"/>
                <a:sym typeface="Arial"/>
              </a:rPr>
              <a:t>Different sources of energy means </a:t>
            </a:r>
            <a:endParaRPr b="1" i="0" sz="2800" u="none" cap="none" strike="noStrike">
              <a:solidFill>
                <a:srgbClr val="1C82B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fr-FR" sz="2800" u="none" cap="none" strike="noStrike">
                <a:solidFill>
                  <a:srgbClr val="1C82B8"/>
                </a:solidFill>
                <a:latin typeface="Arial"/>
                <a:ea typeface="Arial"/>
                <a:cs typeface="Arial"/>
                <a:sym typeface="Arial"/>
              </a:rPr>
              <a:t>different </a:t>
            </a:r>
            <a:r>
              <a:rPr b="1" i="0" lang="fr-FR" sz="2800" u="none" cap="none" strike="noStrike">
                <a:solidFill>
                  <a:srgbClr val="1BA3AB"/>
                </a:solidFill>
                <a:latin typeface="Arial"/>
                <a:ea typeface="Arial"/>
                <a:cs typeface="Arial"/>
                <a:sym typeface="Arial"/>
              </a:rPr>
              <a:t>advantages</a:t>
            </a:r>
            <a:r>
              <a:rPr b="1" i="0" lang="fr-FR" sz="2800" u="none" cap="none" strike="noStrike">
                <a:solidFill>
                  <a:srgbClr val="1C82B8"/>
                </a:solidFill>
                <a:latin typeface="Arial"/>
                <a:ea typeface="Arial"/>
                <a:cs typeface="Arial"/>
                <a:sym typeface="Arial"/>
              </a:rPr>
              <a:t> and </a:t>
            </a:r>
            <a:r>
              <a:rPr b="1" i="0" lang="fr-FR" sz="2800" u="none" cap="none" strike="noStrike">
                <a:solidFill>
                  <a:srgbClr val="FF9E00"/>
                </a:solidFill>
                <a:latin typeface="Arial"/>
                <a:ea typeface="Arial"/>
                <a:cs typeface="Arial"/>
                <a:sym typeface="Arial"/>
              </a:rPr>
              <a:t>drawbacks</a:t>
            </a:r>
            <a:r>
              <a:rPr b="1" i="0" lang="fr-FR" sz="2800" u="none" cap="none" strike="noStrike">
                <a:solidFill>
                  <a:srgbClr val="1C82B8"/>
                </a:solidFill>
                <a:latin typeface="Arial"/>
                <a:ea typeface="Arial"/>
                <a:cs typeface="Arial"/>
                <a:sym typeface="Arial"/>
              </a:rPr>
              <a:t> for each of them! </a:t>
            </a:r>
            <a:endParaRPr b="1" i="0" sz="2800" u="none" cap="none" strike="noStrike">
              <a:solidFill>
                <a:srgbClr val="1C82B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fr-FR" sz="2800" u="none" cap="none" strike="noStrike">
                <a:solidFill>
                  <a:srgbClr val="1C82B8"/>
                </a:solidFill>
                <a:latin typeface="Arial"/>
                <a:ea typeface="Arial"/>
                <a:cs typeface="Arial"/>
                <a:sym typeface="Arial"/>
              </a:rPr>
              <a:t>Could you name some ?</a:t>
            </a:r>
            <a:endParaRPr b="0" i="0" sz="2800" u="none" cap="none" strike="noStrike">
              <a:solidFill>
                <a:srgbClr val="1C82B8"/>
              </a:solidFill>
              <a:latin typeface="Arial"/>
              <a:ea typeface="Arial"/>
              <a:cs typeface="Arial"/>
              <a:sym typeface="Arial"/>
            </a:endParaRPr>
          </a:p>
        </p:txBody>
      </p:sp>
      <p:pic>
        <p:nvPicPr>
          <p:cNvPr id="608" name="Google Shape;608;gc478793731_0_215"/>
          <p:cNvPicPr preferRelativeResize="0"/>
          <p:nvPr/>
        </p:nvPicPr>
        <p:blipFill rotWithShape="1">
          <a:blip r:embed="rId11">
            <a:alphaModFix/>
          </a:blip>
          <a:srcRect b="0" l="0" r="0" t="0"/>
          <a:stretch/>
        </p:blipFill>
        <p:spPr>
          <a:xfrm>
            <a:off x="10969800" y="5629275"/>
            <a:ext cx="1190625" cy="122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 Morley</dc:creator>
</cp:coreProperties>
</file>