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12192000"/>
  <p:notesSz cx="6858000" cy="9144000"/>
  <p:embeddedFontLst>
    <p:embeddedFont>
      <p:font typeface="Montserrat"/>
      <p:regular r:id="rId50"/>
      <p:bold r:id="rId51"/>
      <p:italic r:id="rId52"/>
      <p:boldItalic r:id="rId53"/>
    </p:embeddedFont>
    <p:embeddedFont>
      <p:font typeface="Corbel"/>
      <p:regular r:id="rId54"/>
      <p:bold r:id="rId55"/>
      <p:italic r:id="rId56"/>
      <p:boldItalic r:id="rId57"/>
    </p:embeddedFont>
    <p:embeddedFont>
      <p:font typeface="Bebas Neue"/>
      <p:regular r:id="rId58"/>
    </p:embeddedFont>
    <p:embeddedFont>
      <p:font typeface="Comfortaa"/>
      <p:regular r:id="rId59"/>
      <p:bold r:id="rId60"/>
    </p:embeddedFont>
    <p:embeddedFont>
      <p:font typeface="Century Gothic"/>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65" roundtripDataSignature="AMtx7mgBjYeft3e7fqmKupF83h/R4RP1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CenturyGothic-bold.fntdata"/><Relationship Id="rId61" Type="http://schemas.openxmlformats.org/officeDocument/2006/relationships/font" Target="fonts/CenturyGothic-regular.fntdata"/><Relationship Id="rId20" Type="http://schemas.openxmlformats.org/officeDocument/2006/relationships/slide" Target="slides/slide15.xml"/><Relationship Id="rId64" Type="http://schemas.openxmlformats.org/officeDocument/2006/relationships/font" Target="fonts/CenturyGothic-boldItalic.fntdata"/><Relationship Id="rId63" Type="http://schemas.openxmlformats.org/officeDocument/2006/relationships/font" Target="fonts/CenturyGothic-italic.fntdata"/><Relationship Id="rId22" Type="http://schemas.openxmlformats.org/officeDocument/2006/relationships/slide" Target="slides/slide17.xml"/><Relationship Id="rId21" Type="http://schemas.openxmlformats.org/officeDocument/2006/relationships/slide" Target="slides/slide16.xml"/><Relationship Id="rId65"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Comfortaa-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bold.fntdata"/><Relationship Id="rId50" Type="http://schemas.openxmlformats.org/officeDocument/2006/relationships/font" Target="fonts/Montserrat-regular.fntdata"/><Relationship Id="rId53" Type="http://schemas.openxmlformats.org/officeDocument/2006/relationships/font" Target="fonts/Montserrat-boldItalic.fntdata"/><Relationship Id="rId52" Type="http://schemas.openxmlformats.org/officeDocument/2006/relationships/font" Target="fonts/Montserrat-italic.fntdata"/><Relationship Id="rId11" Type="http://schemas.openxmlformats.org/officeDocument/2006/relationships/slide" Target="slides/slide6.xml"/><Relationship Id="rId55" Type="http://schemas.openxmlformats.org/officeDocument/2006/relationships/font" Target="fonts/Corbel-bold.fntdata"/><Relationship Id="rId10" Type="http://schemas.openxmlformats.org/officeDocument/2006/relationships/slide" Target="slides/slide5.xml"/><Relationship Id="rId54" Type="http://schemas.openxmlformats.org/officeDocument/2006/relationships/font" Target="fonts/Corbel-regular.fntdata"/><Relationship Id="rId13" Type="http://schemas.openxmlformats.org/officeDocument/2006/relationships/slide" Target="slides/slide8.xml"/><Relationship Id="rId57" Type="http://schemas.openxmlformats.org/officeDocument/2006/relationships/font" Target="fonts/Corbel-boldItalic.fntdata"/><Relationship Id="rId12" Type="http://schemas.openxmlformats.org/officeDocument/2006/relationships/slide" Target="slides/slide7.xml"/><Relationship Id="rId56" Type="http://schemas.openxmlformats.org/officeDocument/2006/relationships/font" Target="fonts/Corbel-italic.fntdata"/><Relationship Id="rId15" Type="http://schemas.openxmlformats.org/officeDocument/2006/relationships/slide" Target="slides/slide10.xml"/><Relationship Id="rId59" Type="http://schemas.openxmlformats.org/officeDocument/2006/relationships/font" Target="fonts/Comfortaa-regular.fntdata"/><Relationship Id="rId14" Type="http://schemas.openxmlformats.org/officeDocument/2006/relationships/slide" Target="slides/slide9.xml"/><Relationship Id="rId58" Type="http://schemas.openxmlformats.org/officeDocument/2006/relationships/font" Target="fonts/BebasNeue-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urworldindata.org/global-energy-200-year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JasIvS7oYw4" TargetMode="External"/><Relationship Id="rId3" Type="http://schemas.openxmlformats.org/officeDocument/2006/relationships/hyperlink" Target="https://www.youtube.com/watch?v=N-DYWTc9iP4"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pODDbgFFPI" TargetMode="External"/><Relationship Id="rId3" Type="http://schemas.openxmlformats.org/officeDocument/2006/relationships/hyperlink" Target="https://www.youtube.com/watch?v=RRWyIy1MCaw" TargetMode="External"/><Relationship Id="rId4" Type="http://schemas.openxmlformats.org/officeDocument/2006/relationships/hyperlink" Target="https://www.rtve.es/alacarta/videos/noticias-24-horas/uranio-mineral-enriquecido-sirve-para-fabricar-armas-nucleares/2167090/" TargetMode="External"/><Relationship Id="rId5" Type="http://schemas.openxmlformats.org/officeDocument/2006/relationships/hyperlink" Target="https://www.youtube.com/watch?v=V3U_l2LESFw"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BKfufXnupMA" TargetMode="External"/><Relationship Id="rId3" Type="http://schemas.openxmlformats.org/officeDocument/2006/relationships/hyperlink" Target="https://www.youtube.com/watch?v=NAPAMIpGB-s" TargetMode="External"/><Relationship Id="rId4" Type="http://schemas.openxmlformats.org/officeDocument/2006/relationships/hyperlink" Target="https://www.youtube.com/watch?v=wT1hPaBMfO4" TargetMode="External"/><Relationship Id="rId5" Type="http://schemas.openxmlformats.org/officeDocument/2006/relationships/hyperlink" Target="https://www.youtube.com/watch?time_continue=8&amp;v=aFpC1vAIgNc&amp;feature=emb_logo"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38" name="Google Shape;43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Posez la question à vos élèves et </a:t>
            </a:r>
            <a:r>
              <a:rPr lang="fr-FR" sz="1200">
                <a:latin typeface="Montserrat"/>
                <a:ea typeface="Montserrat"/>
                <a:cs typeface="Montserrat"/>
                <a:sym typeface="Montserrat"/>
              </a:rPr>
              <a:t>montrez-</a:t>
            </a:r>
            <a:r>
              <a:rPr lang="fr-FR" sz="1200">
                <a:latin typeface="Montserrat"/>
                <a:ea typeface="Montserrat"/>
                <a:cs typeface="Montserrat"/>
                <a:sym typeface="Montserrat"/>
              </a:rPr>
              <a:t>leur que nous utilisons toujours de l’énergie, même lorsque nous dormons !</a:t>
            </a:r>
            <a:endParaRPr sz="1200">
              <a:latin typeface="Montserrat"/>
              <a:ea typeface="Montserrat"/>
              <a:cs typeface="Montserrat"/>
              <a:sym typeface="Montserrat"/>
            </a:endParaRPr>
          </a:p>
        </p:txBody>
      </p:sp>
      <p:sp>
        <p:nvSpPr>
          <p:cNvPr id="641" name="Google Shape;64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64ab6f21020ac22b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64ab6f21020ac22b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c478793731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gc478793731_0_2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158750" rtl="0" algn="l">
              <a:lnSpc>
                <a:spcPct val="115000"/>
              </a:lnSpc>
              <a:spcBef>
                <a:spcPts val="120"/>
              </a:spcBef>
              <a:spcAft>
                <a:spcPts val="0"/>
              </a:spcAft>
              <a:buSzPts val="1100"/>
              <a:buNone/>
            </a:pPr>
            <a:r>
              <a:rPr b="1" lang="fr-FR" sz="1200" u="sng">
                <a:solidFill>
                  <a:srgbClr val="000000"/>
                </a:solidFill>
                <a:latin typeface="Montserrat"/>
                <a:ea typeface="Montserrat"/>
                <a:cs typeface="Montserrat"/>
                <a:sym typeface="Montserrat"/>
              </a:rPr>
              <a:t>Explications</a:t>
            </a:r>
            <a:r>
              <a:rPr i="1" lang="fr-FR" sz="1200">
                <a:solidFill>
                  <a:srgbClr val="000000"/>
                </a:solidFill>
                <a:latin typeface="Montserrat"/>
                <a:ea typeface="Montserrat"/>
                <a:cs typeface="Montserrat"/>
                <a:sym typeface="Montserrat"/>
              </a:rPr>
              <a:t> : </a:t>
            </a:r>
            <a:endParaRPr sz="1200">
              <a:latin typeface="Montserrat"/>
              <a:ea typeface="Montserrat"/>
              <a:cs typeface="Montserrat"/>
              <a:sym typeface="Montserrat"/>
            </a:endParaRPr>
          </a:p>
          <a:p>
            <a:pPr indent="0" lvl="0" marL="158750" rtl="0" algn="l">
              <a:lnSpc>
                <a:spcPct val="115000"/>
              </a:lnSpc>
              <a:spcBef>
                <a:spcPts val="120"/>
              </a:spcBef>
              <a:spcAft>
                <a:spcPts val="0"/>
              </a:spcAft>
              <a:buSzPts val="1100"/>
              <a:buNone/>
            </a:pPr>
            <a:r>
              <a:rPr lang="fr-FR" sz="1200">
                <a:solidFill>
                  <a:srgbClr val="000000"/>
                </a:solidFill>
                <a:latin typeface="Montserrat"/>
                <a:ea typeface="Montserrat"/>
                <a:cs typeface="Montserrat"/>
                <a:sym typeface="Montserrat"/>
              </a:rPr>
              <a:t>Pour produire différents types d’énergie, il est possible d’utiliser différentes sources. Certaines sont </a:t>
            </a:r>
            <a:r>
              <a:rPr b="1" lang="fr-FR" sz="1200">
                <a:solidFill>
                  <a:srgbClr val="000000"/>
                </a:solidFill>
                <a:latin typeface="Montserrat"/>
                <a:ea typeface="Montserrat"/>
                <a:cs typeface="Montserrat"/>
                <a:sym typeface="Montserrat"/>
              </a:rPr>
              <a:t>renouvelables</a:t>
            </a:r>
            <a:r>
              <a:rPr lang="fr-FR" sz="1200">
                <a:solidFill>
                  <a:srgbClr val="000000"/>
                </a:solidFill>
                <a:latin typeface="Montserrat"/>
                <a:ea typeface="Montserrat"/>
                <a:cs typeface="Montserrat"/>
                <a:sym typeface="Montserrat"/>
              </a:rPr>
              <a:t>, tel que le vent, le soleil, l’eau ou le bois. L’énergie produite à partir de ces sources (par des éoliennes, des panneaux solaires, des barrages hydrauliques ou la combustion du bois) est appelée énergie renouvelable. Certaines sources ne sont </a:t>
            </a:r>
            <a:r>
              <a:rPr b="1" lang="fr-FR" sz="1200">
                <a:solidFill>
                  <a:srgbClr val="000000"/>
                </a:solidFill>
                <a:latin typeface="Montserrat"/>
                <a:ea typeface="Montserrat"/>
                <a:cs typeface="Montserrat"/>
                <a:sym typeface="Montserrat"/>
              </a:rPr>
              <a:t>pas renouvelables</a:t>
            </a:r>
            <a:r>
              <a:rPr lang="fr-FR" sz="1200">
                <a:solidFill>
                  <a:srgbClr val="000000"/>
                </a:solidFill>
                <a:latin typeface="Montserrat"/>
                <a:ea typeface="Montserrat"/>
                <a:cs typeface="Montserrat"/>
                <a:sym typeface="Montserrat"/>
              </a:rPr>
              <a:t>. C’est le cas de l’uranium qui est nécessaire pour produire l’énergie nucléaire. C’est également le cas des ressources fossiles : gaz, charbon et pétrole, qui permettent de produire des énergies fossiles. </a:t>
            </a:r>
            <a:endParaRPr sz="1200">
              <a:latin typeface="Montserrat"/>
              <a:ea typeface="Montserrat"/>
              <a:cs typeface="Montserrat"/>
              <a:sym typeface="Montserrat"/>
            </a:endParaRPr>
          </a:p>
          <a:p>
            <a:pPr indent="0" lvl="0" marL="158750" rtl="0" algn="l">
              <a:lnSpc>
                <a:spcPct val="115000"/>
              </a:lnSpc>
              <a:spcBef>
                <a:spcPts val="120"/>
              </a:spcBef>
              <a:spcAft>
                <a:spcPts val="0"/>
              </a:spcAft>
              <a:buSzPts val="1100"/>
              <a:buNone/>
            </a:pPr>
            <a:r>
              <a:rPr lang="fr-FR" sz="1200">
                <a:solidFill>
                  <a:srgbClr val="000000"/>
                </a:solidFill>
                <a:latin typeface="Montserrat"/>
                <a:ea typeface="Montserrat"/>
                <a:cs typeface="Montserrat"/>
                <a:sym typeface="Montserrat"/>
              </a:rPr>
              <a:t>Attention, bien que l’énergie nucléaire ne fasse pas partie des énergies renouvelables, il ne s’agit pas d’une énergie fossile. </a:t>
            </a:r>
            <a:endParaRPr sz="1200">
              <a:latin typeface="Montserrat"/>
              <a:ea typeface="Montserrat"/>
              <a:cs typeface="Montserrat"/>
              <a:sym typeface="Montserrat"/>
            </a:endParaRPr>
          </a:p>
          <a:p>
            <a:pPr indent="0" lvl="0" marL="158750" rtl="0" algn="l">
              <a:lnSpc>
                <a:spcPct val="115000"/>
              </a:lnSpc>
              <a:spcBef>
                <a:spcPts val="120"/>
              </a:spcBef>
              <a:spcAft>
                <a:spcPts val="0"/>
              </a:spcAft>
              <a:buSzPts val="1100"/>
              <a:buNone/>
            </a:pPr>
            <a:r>
              <a:rPr lang="fr-FR" sz="1200">
                <a:solidFill>
                  <a:srgbClr val="000000"/>
                </a:solidFill>
                <a:latin typeface="Montserrat"/>
                <a:ea typeface="Montserrat"/>
                <a:cs typeface="Montserrat"/>
                <a:sym typeface="Montserrat"/>
              </a:rPr>
              <a:t>Toutes les énergies ne sont pas égales et présentent des </a:t>
            </a:r>
            <a:r>
              <a:rPr b="1" lang="fr-FR" sz="1200">
                <a:solidFill>
                  <a:srgbClr val="000000"/>
                </a:solidFill>
                <a:latin typeface="Montserrat"/>
                <a:ea typeface="Montserrat"/>
                <a:cs typeface="Montserrat"/>
                <a:sym typeface="Montserrat"/>
              </a:rPr>
              <a:t>avantages et des inconvénients. </a:t>
            </a:r>
            <a:endParaRPr b="1"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120"/>
              </a:spcBef>
              <a:spcAft>
                <a:spcPts val="0"/>
              </a:spcAft>
              <a:buSzPts val="1100"/>
              <a:buNone/>
            </a:pPr>
            <a:r>
              <a:rPr b="1" lang="fr-FR" sz="1200" u="sng">
                <a:solidFill>
                  <a:srgbClr val="000000"/>
                </a:solidFill>
                <a:latin typeface="Montserrat"/>
                <a:ea typeface="Montserrat"/>
                <a:cs typeface="Montserrat"/>
                <a:sym typeface="Montserrat"/>
              </a:rPr>
              <a:t>Animation :</a:t>
            </a:r>
            <a:r>
              <a:rPr i="1" lang="fr-FR" sz="1200">
                <a:solidFill>
                  <a:srgbClr val="000000"/>
                </a:solidFill>
                <a:latin typeface="Montserrat"/>
                <a:ea typeface="Montserrat"/>
                <a:cs typeface="Montserrat"/>
                <a:sym typeface="Montserrat"/>
              </a:rPr>
              <a:t> </a:t>
            </a:r>
            <a:r>
              <a:rPr i="1" lang="fr-FR" sz="1200">
                <a:latin typeface="Montserrat"/>
                <a:ea typeface="Montserrat"/>
                <a:cs typeface="Montserrat"/>
                <a:sym typeface="Montserrat"/>
              </a:rPr>
              <a:t>D</a:t>
            </a:r>
            <a:r>
              <a:rPr i="1" lang="fr-FR" sz="1200">
                <a:solidFill>
                  <a:srgbClr val="000000"/>
                </a:solidFill>
                <a:latin typeface="Montserrat"/>
                <a:ea typeface="Montserrat"/>
                <a:cs typeface="Montserrat"/>
                <a:sym typeface="Montserrat"/>
              </a:rPr>
              <a:t>emandez aux élèves d’identifier les avantages et les inconvénients</a:t>
            </a:r>
            <a:endParaRPr sz="1200">
              <a:latin typeface="Montserrat"/>
              <a:ea typeface="Montserrat"/>
              <a:cs typeface="Montserrat"/>
              <a:sym typeface="Montserrat"/>
            </a:endParaRPr>
          </a:p>
          <a:p>
            <a:pPr indent="0" lvl="0" marL="0" rtl="0" algn="l">
              <a:lnSpc>
                <a:spcPct val="100000"/>
              </a:lnSpc>
              <a:spcBef>
                <a:spcPts val="120"/>
              </a:spcBef>
              <a:spcAft>
                <a:spcPts val="0"/>
              </a:spcAft>
              <a:buSzPts val="1400"/>
              <a:buNone/>
            </a:pPr>
            <a:r>
              <a:t/>
            </a:r>
            <a:endParaRPr i="1" sz="1200">
              <a:latin typeface="Montserrat"/>
              <a:ea typeface="Montserrat"/>
              <a:cs typeface="Montserrat"/>
              <a:sym typeface="Montserrat"/>
            </a:endParaRPr>
          </a:p>
        </p:txBody>
      </p:sp>
      <p:sp>
        <p:nvSpPr>
          <p:cNvPr id="665" name="Google Shape;665;gc478793731_0_2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c843dd5340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 name="Google Shape;694;gc843dd5340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158750" rtl="0" algn="l">
              <a:lnSpc>
                <a:spcPct val="115000"/>
              </a:lnSpc>
              <a:spcBef>
                <a:spcPts val="0"/>
              </a:spcBef>
              <a:spcAft>
                <a:spcPts val="0"/>
              </a:spcAft>
              <a:buSzPts val="1100"/>
              <a:buNone/>
            </a:pPr>
            <a:r>
              <a:rPr lang="fr-FR" sz="1200">
                <a:solidFill>
                  <a:srgbClr val="000000"/>
                </a:solidFill>
                <a:latin typeface="Montserrat"/>
                <a:ea typeface="Montserrat"/>
                <a:cs typeface="Montserrat"/>
                <a:sym typeface="Montserrat"/>
              </a:rPr>
              <a:t>Cette vidéo permet </a:t>
            </a:r>
            <a:r>
              <a:rPr lang="fr-FR" sz="1200">
                <a:latin typeface="Montserrat"/>
                <a:ea typeface="Montserrat"/>
                <a:cs typeface="Montserrat"/>
                <a:sym typeface="Montserrat"/>
              </a:rPr>
              <a:t>à vos élèves</a:t>
            </a:r>
            <a:r>
              <a:rPr lang="fr-FR" sz="1200">
                <a:solidFill>
                  <a:srgbClr val="000000"/>
                </a:solidFill>
                <a:latin typeface="Montserrat"/>
                <a:ea typeface="Montserrat"/>
                <a:cs typeface="Montserrat"/>
                <a:sym typeface="Montserrat"/>
              </a:rPr>
              <a:t> de réfléchir sur le sujet. </a:t>
            </a:r>
            <a:br>
              <a:rPr lang="fr-FR" sz="1200">
                <a:solidFill>
                  <a:srgbClr val="000000"/>
                </a:solidFill>
                <a:latin typeface="Montserrat"/>
                <a:ea typeface="Montserrat"/>
                <a:cs typeface="Montserrat"/>
                <a:sym typeface="Montserrat"/>
              </a:rPr>
            </a:br>
            <a:r>
              <a:rPr lang="fr-FR" sz="1200">
                <a:solidFill>
                  <a:srgbClr val="000000"/>
                </a:solidFill>
                <a:latin typeface="Montserrat"/>
                <a:ea typeface="Montserrat"/>
                <a:cs typeface="Montserrat"/>
                <a:sym typeface="Montserrat"/>
              </a:rPr>
              <a:t>« Alors qu’il ne suffit que d’un Robert pour démarrer le grille-pain, il en faut 180 pour démarrer une voiture pendant une heure et 43 000  pour démarrer un avion.</a:t>
            </a:r>
            <a:endParaRPr sz="1200">
              <a:latin typeface="Montserrat"/>
              <a:ea typeface="Montserrat"/>
              <a:cs typeface="Montserrat"/>
              <a:sym typeface="Montserrat"/>
            </a:endParaRPr>
          </a:p>
          <a:p>
            <a:pPr indent="0" lvl="0" marL="158750" rtl="0" algn="l">
              <a:lnSpc>
                <a:spcPct val="115000"/>
              </a:lnSpc>
              <a:spcBef>
                <a:spcPts val="120"/>
              </a:spcBef>
              <a:spcAft>
                <a:spcPts val="0"/>
              </a:spcAft>
              <a:buSzPts val="1100"/>
              <a:buNone/>
            </a:pPr>
            <a:r>
              <a:rPr lang="fr-FR" sz="1200">
                <a:latin typeface="Montserrat"/>
                <a:ea typeface="Montserrat"/>
                <a:cs typeface="Montserrat"/>
                <a:sym typeface="Montserrat"/>
              </a:rPr>
              <a:t>S</a:t>
            </a:r>
            <a:r>
              <a:rPr lang="fr-FR" sz="1200">
                <a:solidFill>
                  <a:srgbClr val="000000"/>
                </a:solidFill>
                <a:latin typeface="Montserrat"/>
                <a:ea typeface="Montserrat"/>
                <a:cs typeface="Montserrat"/>
                <a:sym typeface="Montserrat"/>
              </a:rPr>
              <a:t>’il faut un Robert Förstemanns entier pour démarrer un grille-pain, vous êtes-vous demandé combien de nous faut-il pour faire la même chose ? »</a:t>
            </a:r>
            <a:endParaRPr sz="1200">
              <a:latin typeface="Montserrat"/>
              <a:ea typeface="Montserrat"/>
              <a:cs typeface="Montserrat"/>
              <a:sym typeface="Montserrat"/>
            </a:endParaRPr>
          </a:p>
        </p:txBody>
      </p:sp>
      <p:sp>
        <p:nvSpPr>
          <p:cNvPr id="695" name="Google Shape;695;gc843dd5340_0_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158750" rtl="0" algn="l">
              <a:lnSpc>
                <a:spcPct val="115000"/>
              </a:lnSpc>
              <a:spcBef>
                <a:spcPts val="335"/>
              </a:spcBef>
              <a:spcAft>
                <a:spcPts val="0"/>
              </a:spcAft>
              <a:buSzPts val="1100"/>
              <a:buNone/>
            </a:pPr>
            <a:r>
              <a:rPr b="1" lang="fr-FR" sz="1200" u="sng">
                <a:solidFill>
                  <a:srgbClr val="000000"/>
                </a:solidFill>
                <a:latin typeface="Montserrat"/>
                <a:ea typeface="Montserrat"/>
                <a:cs typeface="Montserrat"/>
                <a:sym typeface="Montserrat"/>
              </a:rPr>
              <a:t>Explications :</a:t>
            </a:r>
            <a:endParaRPr sz="1200">
              <a:latin typeface="Montserrat"/>
              <a:ea typeface="Montserrat"/>
              <a:cs typeface="Montserrat"/>
              <a:sym typeface="Montserrat"/>
            </a:endParaRPr>
          </a:p>
          <a:p>
            <a:pPr indent="0" lvl="0" marL="158750" rtl="0" algn="l">
              <a:lnSpc>
                <a:spcPct val="115000"/>
              </a:lnSpc>
              <a:spcBef>
                <a:spcPts val="335"/>
              </a:spcBef>
              <a:spcAft>
                <a:spcPts val="0"/>
              </a:spcAft>
              <a:buSzPts val="1100"/>
              <a:buNone/>
            </a:pPr>
            <a:r>
              <a:rPr lang="fr-FR" sz="1200">
                <a:solidFill>
                  <a:srgbClr val="000000"/>
                </a:solidFill>
                <a:latin typeface="Montserrat"/>
                <a:ea typeface="Montserrat"/>
                <a:cs typeface="Montserrat"/>
                <a:sym typeface="Montserrat"/>
              </a:rPr>
              <a:t>Pour comparer les énergies, nous prendrons l’exemple d’un gâteau qui cuit pendant une heure dans un four électrique.</a:t>
            </a:r>
            <a:endParaRPr sz="1200">
              <a:latin typeface="Montserrat"/>
              <a:ea typeface="Montserrat"/>
              <a:cs typeface="Montserrat"/>
              <a:sym typeface="Montserrat"/>
            </a:endParaRPr>
          </a:p>
          <a:p>
            <a:pPr indent="0" lvl="0" marL="158750" rtl="0" algn="l">
              <a:lnSpc>
                <a:spcPct val="115000"/>
              </a:lnSpc>
              <a:spcBef>
                <a:spcPts val="335"/>
              </a:spcBef>
              <a:spcAft>
                <a:spcPts val="0"/>
              </a:spcAft>
              <a:buSzPts val="1100"/>
              <a:buNone/>
            </a:pPr>
            <a:r>
              <a:rPr lang="fr-FR" sz="1200">
                <a:solidFill>
                  <a:srgbClr val="000000"/>
                </a:solidFill>
                <a:latin typeface="Montserrat"/>
                <a:ea typeface="Montserrat"/>
                <a:cs typeface="Montserrat"/>
                <a:sym typeface="Montserrat"/>
              </a:rPr>
              <a:t>Avec l’énergie humaine, il faudrait que 10 cyclistes pédalent pendant une heure pour cuire ce gâteau.</a:t>
            </a:r>
            <a:endParaRPr sz="1200">
              <a:latin typeface="Montserrat"/>
              <a:ea typeface="Montserrat"/>
              <a:cs typeface="Montserrat"/>
              <a:sym typeface="Montserrat"/>
            </a:endParaRPr>
          </a:p>
          <a:p>
            <a:pPr indent="0" lvl="0" marL="158750" rtl="0" algn="l">
              <a:lnSpc>
                <a:spcPct val="115000"/>
              </a:lnSpc>
              <a:spcBef>
                <a:spcPts val="335"/>
              </a:spcBef>
              <a:spcAft>
                <a:spcPts val="0"/>
              </a:spcAft>
              <a:buSzPts val="1100"/>
              <a:buNone/>
            </a:pPr>
            <a:r>
              <a:rPr lang="fr-FR" sz="1200">
                <a:solidFill>
                  <a:srgbClr val="000000"/>
                </a:solidFill>
                <a:latin typeface="Montserrat"/>
                <a:ea typeface="Montserrat"/>
                <a:cs typeface="Montserrat"/>
                <a:sym typeface="Montserrat"/>
              </a:rPr>
              <a:t>Un cycliste à 20 km/h développe une puissance de 100 W. Il faut donc 10 cyclistes pour produire un kilowatt (kW).</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335"/>
              </a:spcBef>
              <a:spcAft>
                <a:spcPts val="0"/>
              </a:spcAft>
              <a:buSzPts val="1100"/>
              <a:buNone/>
            </a:pPr>
            <a:r>
              <a:rPr lang="fr-FR" sz="1200">
                <a:solidFill>
                  <a:srgbClr val="000000"/>
                </a:solidFill>
                <a:latin typeface="Montserrat"/>
                <a:ea typeface="Montserrat"/>
                <a:cs typeface="Montserrat"/>
                <a:sym typeface="Montserrat"/>
              </a:rPr>
              <a:t>Quelles sont les alternatives ?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335"/>
              </a:spcBef>
              <a:spcAft>
                <a:spcPts val="0"/>
              </a:spcAft>
              <a:buSzPts val="1100"/>
              <a:buNone/>
            </a:pPr>
            <a:r>
              <a:rPr b="1" lang="fr-FR" sz="1200" u="sng">
                <a:solidFill>
                  <a:srgbClr val="000000"/>
                </a:solidFill>
                <a:latin typeface="Montserrat"/>
                <a:ea typeface="Montserrat"/>
                <a:cs typeface="Montserrat"/>
                <a:sym typeface="Montserrat"/>
              </a:rPr>
              <a:t>Pour aller plus loin</a:t>
            </a:r>
            <a:r>
              <a:rPr b="1" lang="fr-FR" sz="1200">
                <a:solidFill>
                  <a:srgbClr val="000000"/>
                </a:solidFill>
                <a:latin typeface="Montserrat"/>
                <a:ea typeface="Montserrat"/>
                <a:cs typeface="Montserrat"/>
                <a:sym typeface="Montserrat"/>
              </a:rPr>
              <a:t> : </a:t>
            </a:r>
            <a:endParaRPr sz="1200">
              <a:latin typeface="Montserrat"/>
              <a:ea typeface="Montserrat"/>
              <a:cs typeface="Montserrat"/>
              <a:sym typeface="Montserrat"/>
            </a:endParaRPr>
          </a:p>
          <a:p>
            <a:pPr indent="0" lvl="0" marL="158750" rtl="0" algn="l">
              <a:lnSpc>
                <a:spcPct val="115000"/>
              </a:lnSpc>
              <a:spcBef>
                <a:spcPts val="335"/>
              </a:spcBef>
              <a:spcAft>
                <a:spcPts val="0"/>
              </a:spcAft>
              <a:buSzPts val="1100"/>
              <a:buNone/>
            </a:pPr>
            <a:r>
              <a:rPr lang="fr-FR" sz="1200">
                <a:solidFill>
                  <a:srgbClr val="000000"/>
                </a:solidFill>
                <a:latin typeface="Montserrat"/>
                <a:ea typeface="Montserrat"/>
                <a:cs typeface="Montserrat"/>
                <a:sym typeface="Montserrat"/>
              </a:rPr>
              <a:t>Cette diapositive peut permettre de rappeler aux élèves la différence entre la puissance et l’énergie : </a:t>
            </a:r>
            <a:endParaRPr sz="1200">
              <a:latin typeface="Montserrat"/>
              <a:ea typeface="Montserrat"/>
              <a:cs typeface="Montserrat"/>
              <a:sym typeface="Montserrat"/>
            </a:endParaRPr>
          </a:p>
          <a:p>
            <a:pPr indent="0" lvl="0" marL="158750" rtl="0" algn="l">
              <a:lnSpc>
                <a:spcPct val="115000"/>
              </a:lnSpc>
              <a:spcBef>
                <a:spcPts val="335"/>
              </a:spcBef>
              <a:spcAft>
                <a:spcPts val="0"/>
              </a:spcAft>
              <a:buSzPts val="1100"/>
              <a:buNone/>
            </a:pPr>
            <a:r>
              <a:rPr lang="fr-FR" sz="1200">
                <a:solidFill>
                  <a:srgbClr val="000000"/>
                </a:solidFill>
                <a:latin typeface="Montserrat"/>
                <a:ea typeface="Montserrat"/>
                <a:cs typeface="Montserrat"/>
                <a:sym typeface="Montserrat"/>
              </a:rPr>
              <a:t>L’énergie se mesure en (kilo-watt-heure) kWh. Plus nous avons besoin d’énergie pour faire fonctionner quelque chose, plus nous devons produire de kWh. L’énergie est liée au concept de Puissance. Elle est mesurée en kilowatts.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335"/>
              </a:spcBef>
              <a:spcAft>
                <a:spcPts val="0"/>
              </a:spcAft>
              <a:buSzPts val="1100"/>
              <a:buNone/>
            </a:pPr>
            <a:r>
              <a:rPr lang="fr-FR" sz="1200">
                <a:solidFill>
                  <a:srgbClr val="000000"/>
                </a:solidFill>
                <a:latin typeface="Montserrat"/>
                <a:ea typeface="Montserrat"/>
                <a:cs typeface="Montserrat"/>
                <a:sym typeface="Montserrat"/>
              </a:rPr>
              <a:t>Quelle est la différence entre la puissance et l’énergie ? Imaginons un cycliste. La puissance en kW représente la vitesse du cycliste à un moment donné, tandis que l’énergie en kWh représente la distance parcourue par le cycliste. Utiliser 1 kWh d’énergie revient à utiliser une puissance de 1 kW pendant 1 heure.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335"/>
              </a:spcBef>
              <a:spcAft>
                <a:spcPts val="0"/>
              </a:spcAft>
              <a:buSzPts val="1100"/>
              <a:buNone/>
            </a:pPr>
            <a:r>
              <a:rPr lang="fr-FR" sz="1200">
                <a:solidFill>
                  <a:srgbClr val="000000"/>
                </a:solidFill>
                <a:latin typeface="Montserrat"/>
                <a:ea typeface="Montserrat"/>
                <a:cs typeface="Montserrat"/>
                <a:sym typeface="Montserrat"/>
              </a:rPr>
              <a:t>Nous passons de la puissance à l’énergie en multipliant la puissance par une durée. Cela semble technique mais les deux concepts sont souvent confondus. </a:t>
            </a:r>
            <a:endParaRPr sz="1200">
              <a:latin typeface="Montserrat"/>
              <a:ea typeface="Montserrat"/>
              <a:cs typeface="Montserrat"/>
              <a:sym typeface="Montserrat"/>
            </a:endParaRPr>
          </a:p>
        </p:txBody>
      </p:sp>
      <p:sp>
        <p:nvSpPr>
          <p:cNvPr id="703" name="Google Shape;703;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5be4e99487_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g25be4e99487_3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158750" rtl="0" algn="l">
              <a:lnSpc>
                <a:spcPct val="115000"/>
              </a:lnSpc>
              <a:spcBef>
                <a:spcPts val="120"/>
              </a:spcBef>
              <a:spcAft>
                <a:spcPts val="0"/>
              </a:spcAft>
              <a:buSzPts val="1100"/>
              <a:buNone/>
            </a:pPr>
            <a:r>
              <a:rPr b="1" lang="fr-FR" sz="1200" u="sng">
                <a:solidFill>
                  <a:srgbClr val="000000"/>
                </a:solidFill>
                <a:latin typeface="Montserrat"/>
                <a:ea typeface="Montserrat"/>
                <a:cs typeface="Montserrat"/>
                <a:sym typeface="Montserrat"/>
              </a:rPr>
              <a:t>Explications :</a:t>
            </a:r>
            <a:endParaRPr sz="1200">
              <a:latin typeface="Montserrat"/>
              <a:ea typeface="Montserrat"/>
              <a:cs typeface="Montserrat"/>
              <a:sym typeface="Montserrat"/>
            </a:endParaRPr>
          </a:p>
          <a:p>
            <a:pPr indent="0" lvl="0" marL="158750" rtl="0" algn="l">
              <a:lnSpc>
                <a:spcPct val="115000"/>
              </a:lnSpc>
              <a:spcBef>
                <a:spcPts val="120"/>
              </a:spcBef>
              <a:spcAft>
                <a:spcPts val="0"/>
              </a:spcAft>
              <a:buSzPts val="1100"/>
              <a:buNone/>
            </a:pPr>
            <a:r>
              <a:rPr lang="fr-FR" sz="1200">
                <a:solidFill>
                  <a:srgbClr val="000000"/>
                </a:solidFill>
                <a:latin typeface="Montserrat"/>
                <a:ea typeface="Montserrat"/>
                <a:cs typeface="Montserrat"/>
                <a:sym typeface="Montserrat"/>
              </a:rPr>
              <a:t>Pour cuire ce gâteau en une heure</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120"/>
              </a:spcBef>
              <a:spcAft>
                <a:spcPts val="0"/>
              </a:spcAft>
              <a:buSzPts val="1100"/>
              <a:buNone/>
            </a:pPr>
            <a:r>
              <a:rPr lang="fr-FR" sz="1200">
                <a:solidFill>
                  <a:srgbClr val="000000"/>
                </a:solidFill>
                <a:latin typeface="Montserrat"/>
                <a:ea typeface="Montserrat"/>
                <a:cs typeface="Montserrat"/>
                <a:sym typeface="Montserrat"/>
              </a:rPr>
              <a:t>Nous aurions pu, au choix, utiliser :  </a:t>
            </a:r>
            <a:endParaRPr sz="1200">
              <a:latin typeface="Montserrat"/>
              <a:ea typeface="Montserrat"/>
              <a:cs typeface="Montserrat"/>
              <a:sym typeface="Montserrat"/>
            </a:endParaRPr>
          </a:p>
          <a:p>
            <a:pPr indent="0" lvl="0" marL="158750" rtl="0" algn="l">
              <a:lnSpc>
                <a:spcPct val="115000"/>
              </a:lnSpc>
              <a:spcBef>
                <a:spcPts val="120"/>
              </a:spcBef>
              <a:spcAft>
                <a:spcPts val="0"/>
              </a:spcAft>
              <a:buSzPts val="1100"/>
              <a:buNone/>
            </a:pPr>
            <a:r>
              <a:rPr lang="fr-FR" sz="1200">
                <a:solidFill>
                  <a:srgbClr val="000000"/>
                </a:solidFill>
                <a:latin typeface="Montserrat"/>
                <a:ea typeface="Montserrat"/>
                <a:cs typeface="Montserrat"/>
                <a:sym typeface="Montserrat"/>
              </a:rPr>
              <a:t>- </a:t>
            </a:r>
            <a:r>
              <a:rPr lang="fr-FR" sz="1200">
                <a:solidFill>
                  <a:schemeClr val="dk1"/>
                </a:solidFill>
                <a:latin typeface="Montserrat"/>
                <a:ea typeface="Montserrat"/>
                <a:cs typeface="Montserrat"/>
                <a:sym typeface="Montserrat"/>
              </a:rPr>
              <a:t>8000 L d’eau* </a:t>
            </a:r>
            <a:r>
              <a:rPr lang="fr-FR" sz="1200">
                <a:latin typeface="Montserrat"/>
                <a:ea typeface="Montserrat"/>
                <a:cs typeface="Montserrat"/>
                <a:sym typeface="Montserrat"/>
              </a:rPr>
              <a:t>p</a:t>
            </a:r>
            <a:r>
              <a:rPr lang="fr-FR" sz="1200">
                <a:solidFill>
                  <a:srgbClr val="000000"/>
                </a:solidFill>
                <a:latin typeface="Montserrat"/>
                <a:ea typeface="Montserrat"/>
                <a:cs typeface="Montserrat"/>
                <a:sym typeface="Montserrat"/>
              </a:rPr>
              <a:t>ar la turbine d’un barrage de 50 m de haut</a:t>
            </a:r>
            <a:r>
              <a:rPr lang="fr-FR" sz="1200">
                <a:latin typeface="Montserrat"/>
                <a:ea typeface="Montserrat"/>
                <a:cs typeface="Montserrat"/>
                <a:sym typeface="Montserrat"/>
              </a:rPr>
              <a:t> </a:t>
            </a:r>
            <a:r>
              <a:rPr lang="fr-FR" sz="1200">
                <a:solidFill>
                  <a:srgbClr val="000000"/>
                </a:solidFill>
                <a:latin typeface="Montserrat"/>
                <a:ea typeface="Montserrat"/>
                <a:cs typeface="Montserrat"/>
                <a:sym typeface="Montserrat"/>
              </a:rPr>
              <a:t>pour fournir 1 kWh à la prise. </a:t>
            </a:r>
            <a:endParaRPr sz="1200">
              <a:latin typeface="Montserrat"/>
              <a:ea typeface="Montserrat"/>
              <a:cs typeface="Montserrat"/>
              <a:sym typeface="Montserrat"/>
            </a:endParaRPr>
          </a:p>
          <a:p>
            <a:pPr indent="0" lvl="0" marL="158750" rtl="0" algn="l">
              <a:lnSpc>
                <a:spcPct val="115000"/>
              </a:lnSpc>
              <a:spcBef>
                <a:spcPts val="120"/>
              </a:spcBef>
              <a:spcAft>
                <a:spcPts val="0"/>
              </a:spcAft>
              <a:buSzPts val="1100"/>
              <a:buNone/>
            </a:pPr>
            <a:r>
              <a:rPr lang="fr-FR" sz="1200">
                <a:solidFill>
                  <a:srgbClr val="000000"/>
                </a:solidFill>
                <a:latin typeface="Montserrat"/>
                <a:ea typeface="Montserrat"/>
                <a:cs typeface="Montserrat"/>
                <a:sym typeface="Montserrat"/>
              </a:rPr>
              <a:t>- 50 m² de panneaux solaires* (environ un court de tennis) ou une éolienne d’un diamètre de 5 m*.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120"/>
              </a:spcBef>
              <a:spcAft>
                <a:spcPts val="0"/>
              </a:spcAft>
              <a:buSzPts val="1100"/>
              <a:buNone/>
            </a:pPr>
            <a:r>
              <a:rPr lang="fr-FR" sz="1200">
                <a:solidFill>
                  <a:srgbClr val="000000"/>
                </a:solidFill>
                <a:latin typeface="Montserrat"/>
                <a:ea typeface="Montserrat"/>
                <a:cs typeface="Montserrat"/>
                <a:sym typeface="Montserrat"/>
              </a:rPr>
              <a:t>Regardons maintenant les ressources qui auraient été brûlées dans une centrale thermique.</a:t>
            </a:r>
            <a:endParaRPr sz="1200">
              <a:latin typeface="Montserrat"/>
              <a:ea typeface="Montserrat"/>
              <a:cs typeface="Montserrat"/>
              <a:sym typeface="Montserrat"/>
            </a:endParaRPr>
          </a:p>
          <a:p>
            <a:pPr indent="-298450" lvl="0" marL="285750" rtl="0" algn="l">
              <a:lnSpc>
                <a:spcPct val="115000"/>
              </a:lnSpc>
              <a:spcBef>
                <a:spcPts val="120"/>
              </a:spcBef>
              <a:spcAft>
                <a:spcPts val="0"/>
              </a:spcAft>
              <a:buSzPts val="1200"/>
              <a:buFont typeface="Montserrat"/>
              <a:buChar char="●"/>
            </a:pPr>
            <a:r>
              <a:rPr lang="fr-FR" sz="1200">
                <a:solidFill>
                  <a:srgbClr val="000000"/>
                </a:solidFill>
                <a:latin typeface="Montserrat"/>
                <a:ea typeface="Montserrat"/>
                <a:cs typeface="Montserrat"/>
                <a:sym typeface="Montserrat"/>
              </a:rPr>
              <a:t>Avec un bois, il faut brûler une bûche. </a:t>
            </a:r>
            <a:endParaRPr sz="1200">
              <a:latin typeface="Montserrat"/>
              <a:ea typeface="Montserrat"/>
              <a:cs typeface="Montserrat"/>
              <a:sym typeface="Montserrat"/>
            </a:endParaRPr>
          </a:p>
          <a:p>
            <a:pPr indent="-298450" lvl="0" marL="285750" rtl="0" algn="just">
              <a:lnSpc>
                <a:spcPct val="115000"/>
              </a:lnSpc>
              <a:spcBef>
                <a:spcPts val="120"/>
              </a:spcBef>
              <a:spcAft>
                <a:spcPts val="0"/>
              </a:spcAft>
              <a:buSzPts val="1200"/>
              <a:buFont typeface="Montserrat"/>
              <a:buChar char="●"/>
            </a:pPr>
            <a:r>
              <a:rPr lang="fr-FR" sz="1200">
                <a:solidFill>
                  <a:srgbClr val="000000"/>
                </a:solidFill>
                <a:latin typeface="Montserrat"/>
                <a:ea typeface="Montserrat"/>
                <a:cs typeface="Montserrat"/>
                <a:sym typeface="Montserrat"/>
              </a:rPr>
              <a:t>Avec le gaz,</a:t>
            </a:r>
            <a:r>
              <a:rPr lang="fr-FR" sz="1200">
                <a:latin typeface="Montserrat"/>
                <a:ea typeface="Montserrat"/>
                <a:cs typeface="Montserrat"/>
                <a:sym typeface="Montserrat"/>
              </a:rPr>
              <a:t> ⅓ d’un réchaud de camping (1200W)**</a:t>
            </a:r>
            <a:endParaRPr sz="1200">
              <a:latin typeface="Montserrat"/>
              <a:ea typeface="Montserrat"/>
              <a:cs typeface="Montserrat"/>
              <a:sym typeface="Montserrat"/>
            </a:endParaRPr>
          </a:p>
          <a:p>
            <a:pPr indent="-298450" lvl="0" marL="285750" rtl="0" algn="just">
              <a:lnSpc>
                <a:spcPct val="115000"/>
              </a:lnSpc>
              <a:spcBef>
                <a:spcPts val="120"/>
              </a:spcBef>
              <a:spcAft>
                <a:spcPts val="0"/>
              </a:spcAft>
              <a:buSzPts val="1200"/>
              <a:buFont typeface="Montserrat"/>
              <a:buChar char="●"/>
            </a:pPr>
            <a:r>
              <a:rPr lang="fr-FR" sz="1200">
                <a:solidFill>
                  <a:srgbClr val="000000"/>
                </a:solidFill>
                <a:latin typeface="Montserrat"/>
                <a:ea typeface="Montserrat"/>
                <a:cs typeface="Montserrat"/>
                <a:sym typeface="Montserrat"/>
              </a:rPr>
              <a:t>Avec le charbon, vous devez brûler un petit tas de charbon.</a:t>
            </a:r>
            <a:endParaRPr sz="1200">
              <a:latin typeface="Montserrat"/>
              <a:ea typeface="Montserrat"/>
              <a:cs typeface="Montserrat"/>
              <a:sym typeface="Montserrat"/>
            </a:endParaRPr>
          </a:p>
          <a:p>
            <a:pPr indent="-298450" lvl="0" marL="285750" rtl="0" algn="just">
              <a:lnSpc>
                <a:spcPct val="115000"/>
              </a:lnSpc>
              <a:spcBef>
                <a:spcPts val="120"/>
              </a:spcBef>
              <a:spcAft>
                <a:spcPts val="0"/>
              </a:spcAft>
              <a:buSzPts val="1200"/>
              <a:buFont typeface="Montserrat"/>
              <a:buChar char="●"/>
            </a:pPr>
            <a:r>
              <a:rPr lang="fr-FR" sz="1200">
                <a:solidFill>
                  <a:srgbClr val="000000"/>
                </a:solidFill>
                <a:latin typeface="Montserrat"/>
                <a:ea typeface="Montserrat"/>
                <a:cs typeface="Montserrat"/>
                <a:sym typeface="Montserrat"/>
              </a:rPr>
              <a:t>Avec le pétrole, vous devez brûler l’équivalent d’une </a:t>
            </a:r>
            <a:r>
              <a:rPr lang="fr-FR" sz="1200">
                <a:latin typeface="Montserrat"/>
                <a:ea typeface="Montserrat"/>
                <a:cs typeface="Montserrat"/>
                <a:sym typeface="Montserrat"/>
              </a:rPr>
              <a:t>canette (33cL) </a:t>
            </a:r>
            <a:r>
              <a:rPr lang="fr-FR" sz="1200">
                <a:solidFill>
                  <a:srgbClr val="000000"/>
                </a:solidFill>
                <a:latin typeface="Montserrat"/>
                <a:ea typeface="Montserrat"/>
                <a:cs typeface="Montserrat"/>
                <a:sym typeface="Montserrat"/>
              </a:rPr>
              <a:t>de pétrole.</a:t>
            </a:r>
            <a:endParaRPr sz="1200">
              <a:latin typeface="Montserrat"/>
              <a:ea typeface="Montserrat"/>
              <a:cs typeface="Montserrat"/>
              <a:sym typeface="Montserrat"/>
            </a:endParaRPr>
          </a:p>
          <a:p>
            <a:pPr indent="-298450" lvl="0" marL="285750" rtl="0" algn="just">
              <a:lnSpc>
                <a:spcPct val="115000"/>
              </a:lnSpc>
              <a:spcBef>
                <a:spcPts val="120"/>
              </a:spcBef>
              <a:spcAft>
                <a:spcPts val="0"/>
              </a:spcAft>
              <a:buSzPts val="1200"/>
              <a:buChar char="●"/>
            </a:pPr>
            <a:r>
              <a:rPr lang="fr-FR" sz="1200">
                <a:solidFill>
                  <a:srgbClr val="000000"/>
                </a:solidFill>
                <a:latin typeface="Montserrat"/>
                <a:ea typeface="Montserrat"/>
                <a:cs typeface="Montserrat"/>
                <a:sym typeface="Montserrat"/>
              </a:rPr>
              <a:t>Gaz, charbon et pétrole sont appelés combustibles ou énergies fossiles car ils proviennent de la fossilisation d’anciens êtres vivants</a:t>
            </a:r>
            <a:r>
              <a:rPr lang="fr-FR" sz="1200">
                <a:latin typeface="Montserrat"/>
                <a:ea typeface="Montserrat"/>
                <a:cs typeface="Montserrat"/>
                <a:sym typeface="Montserrat"/>
              </a:rPr>
              <a:t> (</a:t>
            </a:r>
            <a:r>
              <a:rPr lang="fr-FR" sz="1200">
                <a:solidFill>
                  <a:schemeClr val="dk1"/>
                </a:solidFill>
                <a:highlight>
                  <a:srgbClr val="FFFFFF"/>
                </a:highlight>
                <a:latin typeface="Montserrat"/>
                <a:ea typeface="Montserrat"/>
                <a:cs typeface="Montserrat"/>
                <a:sym typeface="Montserrat"/>
              </a:rPr>
              <a:t>zooplancton et algues pour le Pétrole, plantes de l’âge du Carbonifère pour le Charbon)</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 </a:t>
            </a:r>
            <a:endParaRPr sz="1200">
              <a:solidFill>
                <a:srgbClr val="000000"/>
              </a:solidFill>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solidFill>
                  <a:srgbClr val="000000"/>
                </a:solidFill>
                <a:latin typeface="Montserrat"/>
                <a:ea typeface="Montserrat"/>
                <a:cs typeface="Montserrat"/>
                <a:sym typeface="Montserrat"/>
              </a:rPr>
              <a:t>Pour finir, il faut seulement quelques atomes d’uranium pour </a:t>
            </a:r>
            <a:r>
              <a:rPr lang="fr-FR" sz="1200">
                <a:latin typeface="Montserrat"/>
                <a:ea typeface="Montserrat"/>
                <a:cs typeface="Montserrat"/>
                <a:sym typeface="Montserrat"/>
              </a:rPr>
              <a:t>produire</a:t>
            </a:r>
            <a:r>
              <a:rPr lang="fr-FR" sz="1200">
                <a:solidFill>
                  <a:srgbClr val="000000"/>
                </a:solidFill>
                <a:latin typeface="Montserrat"/>
                <a:ea typeface="Montserrat"/>
                <a:cs typeface="Montserrat"/>
                <a:sym typeface="Montserrat"/>
              </a:rPr>
              <a:t> 1 kWh car l’énergie nucléaire est une ressource 1 million de fois plus concentrée que les énergies fossiles.</a:t>
            </a:r>
            <a:endParaRPr sz="1200">
              <a:solidFill>
                <a:srgbClr val="000000"/>
              </a:solidFill>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*Selon les conditions climatiques moyennes en France</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**À 200 bars</a:t>
            </a:r>
            <a:endParaRPr sz="1200">
              <a:latin typeface="Montserrat"/>
              <a:ea typeface="Montserrat"/>
              <a:cs typeface="Montserrat"/>
              <a:sym typeface="Montserrat"/>
            </a:endParaRPr>
          </a:p>
        </p:txBody>
      </p:sp>
      <p:sp>
        <p:nvSpPr>
          <p:cNvPr id="714" name="Google Shape;714;g25be4e99487_3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22f80a7e659_1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FR" sz="1200" u="sng">
                <a:latin typeface="Montserrat"/>
                <a:ea typeface="Montserrat"/>
                <a:cs typeface="Montserrat"/>
                <a:sym typeface="Montserrat"/>
              </a:rPr>
              <a:t>Explication : </a:t>
            </a:r>
            <a:endParaRPr b="1" sz="1200" u="sng">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b="1" sz="1200" u="sng">
              <a:latin typeface="Montserrat"/>
              <a:ea typeface="Montserrat"/>
              <a:cs typeface="Montserrat"/>
              <a:sym typeface="Montserrat"/>
            </a:endParaRPr>
          </a:p>
          <a:p>
            <a:pPr indent="0" lvl="0" marL="0" rtl="0" algn="l">
              <a:lnSpc>
                <a:spcPct val="100000"/>
              </a:lnSpc>
              <a:spcBef>
                <a:spcPts val="198"/>
              </a:spcBef>
              <a:spcAft>
                <a:spcPts val="0"/>
              </a:spcAft>
              <a:buSzPts val="1400"/>
              <a:buNone/>
            </a:pPr>
            <a:r>
              <a:rPr lang="fr-FR" sz="1200">
                <a:latin typeface="Montserrat"/>
                <a:ea typeface="Montserrat"/>
                <a:cs typeface="Montserrat"/>
                <a:sym typeface="Montserrat"/>
              </a:rPr>
              <a:t>Nous avons déjà consommé environ ⅓ des</a:t>
            </a:r>
            <a:r>
              <a:rPr b="1" lang="fr-FR" sz="1200">
                <a:latin typeface="Montserrat"/>
                <a:ea typeface="Montserrat"/>
                <a:cs typeface="Montserrat"/>
                <a:sym typeface="Montserrat"/>
              </a:rPr>
              <a:t> réserves </a:t>
            </a:r>
            <a:r>
              <a:rPr lang="fr-FR" sz="1200">
                <a:latin typeface="Montserrat"/>
                <a:ea typeface="Montserrat"/>
                <a:cs typeface="Montserrat"/>
                <a:sym typeface="Montserrat"/>
              </a:rPr>
              <a:t>disponibles connues depuis 1850. </a:t>
            </a:r>
            <a:br>
              <a:rPr lang="fr-FR" sz="1200">
                <a:latin typeface="Montserrat"/>
                <a:ea typeface="Montserrat"/>
                <a:cs typeface="Montserrat"/>
                <a:sym typeface="Montserrat"/>
              </a:rPr>
            </a:br>
            <a:br>
              <a:rPr lang="fr-FR" sz="1200">
                <a:latin typeface="Montserrat"/>
                <a:ea typeface="Montserrat"/>
                <a:cs typeface="Montserrat"/>
                <a:sym typeface="Montserrat"/>
              </a:rPr>
            </a:br>
            <a:r>
              <a:rPr lang="fr-FR" sz="1200">
                <a:latin typeface="Montserrat"/>
                <a:ea typeface="Montserrat"/>
                <a:cs typeface="Montserrat"/>
                <a:sym typeface="Montserrat"/>
              </a:rPr>
              <a:t>Or nous verrons plus tard que notre consommation d’énergie s'accélère de façon exponentielle et brûler des énergies fossiles émet énormément de gaz à effet de serre.</a:t>
            </a:r>
            <a:endParaRPr sz="1200">
              <a:latin typeface="Montserrat"/>
              <a:ea typeface="Montserrat"/>
              <a:cs typeface="Montserrat"/>
              <a:sym typeface="Montserrat"/>
            </a:endParaRPr>
          </a:p>
          <a:p>
            <a:pPr indent="0" lvl="0" marL="0" rtl="0" algn="l">
              <a:lnSpc>
                <a:spcPct val="100000"/>
              </a:lnSpc>
              <a:spcBef>
                <a:spcPts val="198"/>
              </a:spcBef>
              <a:spcAft>
                <a:spcPts val="0"/>
              </a:spcAft>
              <a:buSzPts val="1400"/>
              <a:buNone/>
            </a:pPr>
            <a:r>
              <a:t/>
            </a:r>
            <a:endParaRPr sz="1200">
              <a:latin typeface="Montserrat"/>
              <a:ea typeface="Montserrat"/>
              <a:cs typeface="Montserrat"/>
              <a:sym typeface="Montserrat"/>
            </a:endParaRPr>
          </a:p>
          <a:p>
            <a:pPr indent="0" lvl="0" marL="0" rtl="0" algn="l">
              <a:lnSpc>
                <a:spcPct val="100000"/>
              </a:lnSpc>
              <a:spcBef>
                <a:spcPts val="198"/>
              </a:spcBef>
              <a:spcAft>
                <a:spcPts val="0"/>
              </a:spcAft>
              <a:buSzPts val="1400"/>
              <a:buNone/>
            </a:pPr>
            <a:r>
              <a:rPr lang="fr-FR" sz="1200">
                <a:latin typeface="Montserrat"/>
                <a:ea typeface="Montserrat"/>
                <a:cs typeface="Montserrat"/>
                <a:sym typeface="Montserrat"/>
              </a:rPr>
              <a:t>Par </a:t>
            </a:r>
            <a:r>
              <a:rPr lang="fr-FR" sz="1200">
                <a:latin typeface="Montserrat"/>
                <a:ea typeface="Montserrat"/>
                <a:cs typeface="Montserrat"/>
                <a:sym typeface="Montserrat"/>
              </a:rPr>
              <a:t>ailleurs, ce graphique</a:t>
            </a:r>
            <a:r>
              <a:rPr lang="fr-FR" sz="1200">
                <a:latin typeface="Montserrat"/>
                <a:ea typeface="Montserrat"/>
                <a:cs typeface="Montserrat"/>
                <a:sym typeface="Montserrat"/>
              </a:rPr>
              <a:t> occulte de nombreuses </a:t>
            </a:r>
            <a:r>
              <a:rPr lang="fr-FR" sz="1200">
                <a:solidFill>
                  <a:schemeClr val="dk1"/>
                </a:solidFill>
                <a:latin typeface="Montserrat"/>
                <a:ea typeface="Montserrat"/>
                <a:cs typeface="Montserrat"/>
                <a:sym typeface="Montserrat"/>
              </a:rPr>
              <a:t>problématiques de raréfaction des ressources fossiles (par exemple, plus le pétrole est enfoui profondément, plus l’extraction est complexe).</a:t>
            </a:r>
            <a:endParaRPr sz="1200">
              <a:solidFill>
                <a:schemeClr val="dk1"/>
              </a:solidFill>
              <a:latin typeface="Montserrat"/>
              <a:ea typeface="Montserrat"/>
              <a:cs typeface="Montserrat"/>
              <a:sym typeface="Montserrat"/>
            </a:endParaRPr>
          </a:p>
          <a:p>
            <a:pPr indent="0" lvl="0" marL="0" rtl="0" algn="l">
              <a:lnSpc>
                <a:spcPct val="100000"/>
              </a:lnSpc>
              <a:spcBef>
                <a:spcPts val="198"/>
              </a:spcBef>
              <a:spcAft>
                <a:spcPts val="0"/>
              </a:spcAft>
              <a:buSzPts val="1400"/>
              <a:buNone/>
            </a:pPr>
            <a:r>
              <a:t/>
            </a:r>
            <a:endParaRPr sz="1200">
              <a:latin typeface="Montserrat"/>
              <a:ea typeface="Montserrat"/>
              <a:cs typeface="Montserrat"/>
              <a:sym typeface="Montserrat"/>
            </a:endParaRPr>
          </a:p>
          <a:p>
            <a:pPr indent="0" lvl="0" marL="0" rtl="0" algn="l">
              <a:lnSpc>
                <a:spcPct val="100000"/>
              </a:lnSpc>
              <a:spcBef>
                <a:spcPts val="300"/>
              </a:spcBef>
              <a:spcAft>
                <a:spcPts val="0"/>
              </a:spcAft>
              <a:buClr>
                <a:schemeClr val="dk1"/>
              </a:buClr>
              <a:buSzPts val="1400"/>
              <a:buFont typeface="Arial"/>
              <a:buNone/>
            </a:pPr>
            <a:r>
              <a:rPr b="1" i="1" lang="fr-FR" sz="1200" u="sng">
                <a:latin typeface="Montserrat"/>
                <a:ea typeface="Montserrat"/>
                <a:cs typeface="Montserrat"/>
                <a:sym typeface="Montserrat"/>
              </a:rPr>
              <a:t>Pour les curieux :</a:t>
            </a:r>
            <a:endParaRPr sz="1200">
              <a:latin typeface="Montserrat"/>
              <a:ea typeface="Montserrat"/>
              <a:cs typeface="Montserrat"/>
              <a:sym typeface="Montserrat"/>
            </a:endParaRPr>
          </a:p>
          <a:p>
            <a:pPr indent="0" lvl="0" marL="0" rtl="0" algn="l">
              <a:lnSpc>
                <a:spcPct val="100000"/>
              </a:lnSpc>
              <a:spcBef>
                <a:spcPts val="198"/>
              </a:spcBef>
              <a:spcAft>
                <a:spcPts val="0"/>
              </a:spcAft>
              <a:buSzPts val="1400"/>
              <a:buNone/>
            </a:pPr>
            <a:r>
              <a:rPr lang="fr-FR" sz="1200">
                <a:latin typeface="Montserrat"/>
                <a:ea typeface="Montserrat"/>
                <a:cs typeface="Montserrat"/>
                <a:sym typeface="Montserrat"/>
              </a:rPr>
              <a:t>Pour la distinction fondamentale entre </a:t>
            </a:r>
            <a:r>
              <a:rPr b="1" lang="fr-FR" sz="1200">
                <a:latin typeface="Montserrat"/>
                <a:ea typeface="Montserrat"/>
                <a:cs typeface="Montserrat"/>
                <a:sym typeface="Montserrat"/>
              </a:rPr>
              <a:t>ressources</a:t>
            </a:r>
            <a:r>
              <a:rPr lang="fr-FR" sz="1200">
                <a:latin typeface="Montserrat"/>
                <a:ea typeface="Montserrat"/>
                <a:cs typeface="Montserrat"/>
                <a:sym typeface="Montserrat"/>
              </a:rPr>
              <a:t> et </a:t>
            </a:r>
            <a:r>
              <a:rPr b="1" lang="fr-FR" sz="1200">
                <a:latin typeface="Montserrat"/>
                <a:ea typeface="Montserrat"/>
                <a:cs typeface="Montserrat"/>
                <a:sym typeface="Montserrat"/>
              </a:rPr>
              <a:t>réserves</a:t>
            </a:r>
            <a:r>
              <a:rPr lang="fr-FR" sz="1200">
                <a:latin typeface="Montserrat"/>
                <a:ea typeface="Montserrat"/>
                <a:cs typeface="Montserrat"/>
                <a:sym typeface="Montserrat"/>
              </a:rPr>
              <a:t>, vous pouvez vous référer à l’annexe dédiée au pic pétrolier, ou à l’article du site </a:t>
            </a:r>
            <a:r>
              <a:rPr i="1" lang="fr-FR" sz="1200">
                <a:latin typeface="Montserrat"/>
                <a:ea typeface="Montserrat"/>
                <a:cs typeface="Montserrat"/>
                <a:sym typeface="Montserrat"/>
              </a:rPr>
              <a:t>connaissance des energies : https://www.connaissancedesenergies.org/quelle-est-la-difference-entre-les-ressources-et-les-reserves-d-hydrocarbures-130205</a:t>
            </a:r>
            <a:endParaRPr sz="1200">
              <a:latin typeface="Montserrat"/>
              <a:ea typeface="Montserrat"/>
              <a:cs typeface="Montserrat"/>
              <a:sym typeface="Montserrat"/>
            </a:endParaRPr>
          </a:p>
          <a:p>
            <a:pPr indent="0" lvl="0" marL="0" rtl="0" algn="l">
              <a:lnSpc>
                <a:spcPct val="100000"/>
              </a:lnSpc>
              <a:spcBef>
                <a:spcPts val="198"/>
              </a:spcBef>
              <a:spcAft>
                <a:spcPts val="0"/>
              </a:spcAft>
              <a:buSzPts val="1400"/>
              <a:buNone/>
            </a:pPr>
            <a:r>
              <a:t/>
            </a:r>
            <a:endParaRPr sz="1200">
              <a:latin typeface="Montserrat"/>
              <a:ea typeface="Montserrat"/>
              <a:cs typeface="Montserrat"/>
              <a:sym typeface="Montserrat"/>
            </a:endParaRPr>
          </a:p>
          <a:p>
            <a:pPr indent="0" lvl="0" marL="0" rtl="0" algn="l">
              <a:lnSpc>
                <a:spcPct val="100000"/>
              </a:lnSpc>
              <a:spcBef>
                <a:spcPts val="198"/>
              </a:spcBef>
              <a:spcAft>
                <a:spcPts val="0"/>
              </a:spcAft>
              <a:buSzPts val="1400"/>
              <a:buNone/>
            </a:pPr>
            <a:r>
              <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400"/>
              <a:buFont typeface="Arial"/>
              <a:buNone/>
            </a:pPr>
            <a:r>
              <a:rPr i="1" lang="fr-FR" sz="1200">
                <a:latin typeface="Montserrat"/>
                <a:ea typeface="Montserrat"/>
                <a:cs typeface="Montserrat"/>
                <a:sym typeface="Montserrat"/>
              </a:rPr>
              <a:t>Source : IPCC AR6 - WG1</a:t>
            </a:r>
            <a:endParaRPr sz="1200">
              <a:latin typeface="Montserrat"/>
              <a:ea typeface="Montserrat"/>
              <a:cs typeface="Montserrat"/>
              <a:sym typeface="Montserrat"/>
            </a:endParaRPr>
          </a:p>
        </p:txBody>
      </p:sp>
      <p:sp>
        <p:nvSpPr>
          <p:cNvPr id="744" name="Google Shape;744;g22f80a7e659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2" name="Google Shape;89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158750" rtl="0" algn="l">
              <a:lnSpc>
                <a:spcPct val="115000"/>
              </a:lnSpc>
              <a:spcBef>
                <a:spcPts val="400"/>
              </a:spcBef>
              <a:spcAft>
                <a:spcPts val="0"/>
              </a:spcAft>
              <a:buSzPts val="1100"/>
              <a:buFont typeface="Corbel"/>
              <a:buNone/>
            </a:pPr>
            <a:r>
              <a:rPr b="1" lang="fr-FR" sz="1200" u="sng">
                <a:solidFill>
                  <a:srgbClr val="000000"/>
                </a:solidFill>
                <a:latin typeface="Montserrat"/>
                <a:ea typeface="Montserrat"/>
                <a:cs typeface="Montserrat"/>
                <a:sym typeface="Montserrat"/>
              </a:rPr>
              <a:t>Explications</a:t>
            </a:r>
            <a:r>
              <a:rPr lang="fr-FR" sz="1200">
                <a:solidFill>
                  <a:srgbClr val="000000"/>
                </a:solidFill>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400"/>
              </a:spcBef>
              <a:spcAft>
                <a:spcPts val="0"/>
              </a:spcAft>
              <a:buSzPts val="1100"/>
              <a:buNone/>
            </a:pPr>
            <a:r>
              <a:rPr lang="fr-FR" sz="1200">
                <a:solidFill>
                  <a:srgbClr val="000000"/>
                </a:solidFill>
                <a:latin typeface="Montserrat"/>
                <a:ea typeface="Montserrat"/>
                <a:cs typeface="Montserrat"/>
                <a:sym typeface="Montserrat"/>
              </a:rPr>
              <a:t>Vous pouvez vous douter que ces cyclistes ne vont pas pédaler gratuitement pendant une heure ! Au </a:t>
            </a:r>
            <a:r>
              <a:rPr lang="fr-FR" sz="1200">
                <a:latin typeface="Montserrat"/>
                <a:ea typeface="Montserrat"/>
                <a:cs typeface="Montserrat"/>
                <a:sym typeface="Montserrat"/>
              </a:rPr>
              <a:t>SMIC horaire</a:t>
            </a:r>
            <a:r>
              <a:rPr lang="fr-FR" sz="1200">
                <a:solidFill>
                  <a:srgbClr val="000000"/>
                </a:solidFill>
                <a:latin typeface="Montserrat"/>
                <a:ea typeface="Montserrat"/>
                <a:cs typeface="Montserrat"/>
                <a:sym typeface="Montserrat"/>
              </a:rPr>
              <a:t> (environ 1</a:t>
            </a:r>
            <a:r>
              <a:rPr lang="fr-FR" sz="1200">
                <a:latin typeface="Montserrat"/>
                <a:ea typeface="Montserrat"/>
                <a:cs typeface="Montserrat"/>
                <a:sym typeface="Montserrat"/>
              </a:rPr>
              <a:t>1</a:t>
            </a:r>
            <a:r>
              <a:rPr lang="fr-FR" sz="1200">
                <a:solidFill>
                  <a:srgbClr val="000000"/>
                </a:solidFill>
                <a:latin typeface="Montserrat"/>
                <a:ea typeface="Montserrat"/>
                <a:cs typeface="Montserrat"/>
                <a:sym typeface="Montserrat"/>
              </a:rPr>
              <a:t> € brut par heure </a:t>
            </a:r>
            <a:r>
              <a:rPr lang="fr-FR" sz="1200">
                <a:latin typeface="Montserrat"/>
                <a:ea typeface="Montserrat"/>
                <a:cs typeface="Montserrat"/>
                <a:sym typeface="Montserrat"/>
              </a:rPr>
              <a:t>en 2022</a:t>
            </a:r>
            <a:r>
              <a:rPr lang="fr-FR" sz="1200">
                <a:solidFill>
                  <a:srgbClr val="000000"/>
                </a:solidFill>
                <a:latin typeface="Montserrat"/>
                <a:ea typeface="Montserrat"/>
                <a:cs typeface="Montserrat"/>
                <a:sym typeface="Montserrat"/>
              </a:rPr>
              <a:t>), vous devrez les payer 1</a:t>
            </a:r>
            <a:r>
              <a:rPr lang="fr-FR" sz="1200">
                <a:latin typeface="Montserrat"/>
                <a:ea typeface="Montserrat"/>
                <a:cs typeface="Montserrat"/>
                <a:sym typeface="Montserrat"/>
              </a:rPr>
              <a:t>1</a:t>
            </a:r>
            <a:r>
              <a:rPr lang="fr-FR" sz="1200">
                <a:solidFill>
                  <a:srgbClr val="000000"/>
                </a:solidFill>
                <a:latin typeface="Montserrat"/>
                <a:ea typeface="Montserrat"/>
                <a:cs typeface="Montserrat"/>
                <a:sym typeface="Montserrat"/>
              </a:rPr>
              <a:t>0 €. Mais avec une prise électrique, vous n’avez pas à vous soucier de ça. Pour information, ce k</a:t>
            </a:r>
            <a:r>
              <a:rPr lang="fr-FR" sz="1200">
                <a:latin typeface="Montserrat"/>
                <a:ea typeface="Montserrat"/>
                <a:cs typeface="Montserrat"/>
                <a:sym typeface="Montserrat"/>
              </a:rPr>
              <a:t>W</a:t>
            </a:r>
            <a:r>
              <a:rPr lang="fr-FR" sz="1200">
                <a:solidFill>
                  <a:srgbClr val="000000"/>
                </a:solidFill>
                <a:latin typeface="Montserrat"/>
                <a:ea typeface="Montserrat"/>
                <a:cs typeface="Montserrat"/>
                <a:sym typeface="Montserrat"/>
              </a:rPr>
              <a:t>h à 100 €/10 cyclistes vous coûterait seulement </a:t>
            </a:r>
            <a:r>
              <a:rPr lang="fr-FR" sz="1200">
                <a:latin typeface="Montserrat"/>
                <a:ea typeface="Montserrat"/>
                <a:cs typeface="Montserrat"/>
                <a:sym typeface="Montserrat"/>
              </a:rPr>
              <a:t>2</a:t>
            </a:r>
            <a:r>
              <a:rPr lang="fr-FR" sz="1200">
                <a:solidFill>
                  <a:srgbClr val="000000"/>
                </a:solidFill>
                <a:latin typeface="Montserrat"/>
                <a:ea typeface="Montserrat"/>
                <a:cs typeface="Montserrat"/>
                <a:sym typeface="Montserrat"/>
              </a:rPr>
              <a:t>0 centimes (en 2022) si vous utilisiez votre prise électrique. </a:t>
            </a:r>
            <a:r>
              <a:rPr lang="fr-FR" sz="1200">
                <a:latin typeface="Montserrat"/>
                <a:ea typeface="Montserrat"/>
                <a:cs typeface="Montserrat"/>
                <a:sym typeface="Montserrat"/>
              </a:rPr>
              <a:t>De plus, c’est nettement moins encombrant ! </a:t>
            </a:r>
            <a:endParaRPr sz="1200">
              <a:latin typeface="Montserrat"/>
              <a:ea typeface="Montserrat"/>
              <a:cs typeface="Montserrat"/>
              <a:sym typeface="Montserrat"/>
            </a:endParaRPr>
          </a:p>
          <a:p>
            <a:pPr indent="0" lvl="0" marL="158750" rtl="0" algn="l">
              <a:lnSpc>
                <a:spcPct val="115000"/>
              </a:lnSpc>
              <a:spcBef>
                <a:spcPts val="400"/>
              </a:spcBef>
              <a:spcAft>
                <a:spcPts val="0"/>
              </a:spcAft>
              <a:buSzPts val="1100"/>
              <a:buNone/>
            </a:pPr>
            <a:r>
              <a:rPr lang="fr-FR" sz="1200">
                <a:solidFill>
                  <a:srgbClr val="000000"/>
                </a:solidFill>
                <a:latin typeface="Montserrat"/>
                <a:ea typeface="Montserrat"/>
                <a:cs typeface="Montserrat"/>
                <a:sym typeface="Montserrat"/>
              </a:rPr>
              <a:t>Avec toute la facilité q</a:t>
            </a:r>
            <a:r>
              <a:rPr lang="fr-FR" sz="1200">
                <a:latin typeface="Montserrat"/>
                <a:ea typeface="Montserrat"/>
                <a:cs typeface="Montserrat"/>
                <a:sym typeface="Montserrat"/>
              </a:rPr>
              <a:t>u’elle </a:t>
            </a:r>
            <a:r>
              <a:rPr lang="fr-FR" sz="1200">
                <a:solidFill>
                  <a:srgbClr val="000000"/>
                </a:solidFill>
                <a:latin typeface="Montserrat"/>
                <a:ea typeface="Montserrat"/>
                <a:cs typeface="Montserrat"/>
                <a:sym typeface="Montserrat"/>
              </a:rPr>
              <a:t>nous offre, </a:t>
            </a:r>
            <a:r>
              <a:rPr lang="fr-FR" sz="1200">
                <a:latin typeface="Montserrat"/>
                <a:ea typeface="Montserrat"/>
                <a:cs typeface="Montserrat"/>
                <a:sym typeface="Montserrat"/>
              </a:rPr>
              <a:t>on comprend</a:t>
            </a:r>
            <a:r>
              <a:rPr lang="fr-FR" sz="1200">
                <a:solidFill>
                  <a:srgbClr val="000000"/>
                </a:solidFill>
                <a:latin typeface="Montserrat"/>
                <a:ea typeface="Montserrat"/>
                <a:cs typeface="Montserrat"/>
                <a:sym typeface="Montserrat"/>
              </a:rPr>
              <a:t> pourquoi l’énergie a pris autant de place dans nos vies. Nous ne nous en rendons pas compte tous les jours, mais c’est ce qui fait la différence entre avant et après la révolution industrielle. </a:t>
            </a:r>
            <a:endParaRPr sz="1200">
              <a:solidFill>
                <a:srgbClr val="C00000"/>
              </a:solidFill>
              <a:latin typeface="Montserrat"/>
              <a:ea typeface="Montserrat"/>
              <a:cs typeface="Montserrat"/>
              <a:sym typeface="Montserrat"/>
            </a:endParaRPr>
          </a:p>
          <a:p>
            <a:pPr indent="0" lvl="0" marL="158750" rtl="0" algn="l">
              <a:lnSpc>
                <a:spcPct val="115000"/>
              </a:lnSpc>
              <a:spcBef>
                <a:spcPts val="400"/>
              </a:spcBef>
              <a:spcAft>
                <a:spcPts val="0"/>
              </a:spcAft>
              <a:buSzPts val="1100"/>
              <a:buNone/>
            </a:pPr>
            <a:r>
              <a:t/>
            </a:r>
            <a:endParaRPr sz="1200">
              <a:solidFill>
                <a:srgbClr val="C00000"/>
              </a:solidFill>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b="1" lang="fr-FR" sz="1200" u="sng">
                <a:solidFill>
                  <a:srgbClr val="000000"/>
                </a:solidFill>
                <a:latin typeface="Montserrat"/>
                <a:ea typeface="Montserrat"/>
                <a:cs typeface="Montserrat"/>
                <a:sym typeface="Montserrat"/>
              </a:rPr>
              <a:t>Messages clés</a:t>
            </a:r>
            <a:r>
              <a:rPr lang="fr-FR" sz="1200">
                <a:solidFill>
                  <a:srgbClr val="000000"/>
                </a:solidFill>
                <a:latin typeface="Montserrat"/>
                <a:ea typeface="Montserrat"/>
                <a:cs typeface="Montserrat"/>
                <a:sym typeface="Montserrat"/>
              </a:rPr>
              <a:t> : </a:t>
            </a:r>
            <a:endParaRPr sz="1200">
              <a:latin typeface="Montserrat"/>
              <a:ea typeface="Montserrat"/>
              <a:cs typeface="Montserrat"/>
              <a:sym typeface="Montserrat"/>
            </a:endParaRPr>
          </a:p>
          <a:p>
            <a:pPr indent="-349250" lvl="0" marL="342900" rtl="0" algn="l">
              <a:lnSpc>
                <a:spcPct val="115000"/>
              </a:lnSpc>
              <a:spcBef>
                <a:spcPts val="400"/>
              </a:spcBef>
              <a:spcAft>
                <a:spcPts val="0"/>
              </a:spcAft>
              <a:buSzPts val="1200"/>
              <a:buFont typeface="Montserrat"/>
              <a:buAutoNum type="arabicPeriod"/>
            </a:pPr>
            <a:r>
              <a:rPr lang="fr-FR" sz="1200">
                <a:solidFill>
                  <a:srgbClr val="000000"/>
                </a:solidFill>
                <a:latin typeface="Montserrat"/>
                <a:ea typeface="Montserrat"/>
                <a:cs typeface="Montserrat"/>
                <a:sym typeface="Montserrat"/>
              </a:rPr>
              <a:t>L’énergie que nous utilisons quotidiennement est très concentrée par rapport à l’énergie humaine.</a:t>
            </a:r>
            <a:endParaRPr sz="1200">
              <a:solidFill>
                <a:srgbClr val="000000"/>
              </a:solidFill>
              <a:latin typeface="Montserrat"/>
              <a:ea typeface="Montserrat"/>
              <a:cs typeface="Montserrat"/>
              <a:sym typeface="Montserrat"/>
            </a:endParaRPr>
          </a:p>
          <a:p>
            <a:pPr indent="-349250" lvl="0" marL="342900" rtl="0" algn="l">
              <a:lnSpc>
                <a:spcPct val="115000"/>
              </a:lnSpc>
              <a:spcBef>
                <a:spcPts val="400"/>
              </a:spcBef>
              <a:spcAft>
                <a:spcPts val="0"/>
              </a:spcAft>
              <a:buSzPts val="1200"/>
              <a:buFont typeface="Montserrat"/>
              <a:buAutoNum type="arabicPeriod"/>
            </a:pPr>
            <a:r>
              <a:rPr lang="fr-FR" sz="1200">
                <a:solidFill>
                  <a:srgbClr val="000000"/>
                </a:solidFill>
                <a:latin typeface="Montserrat"/>
                <a:ea typeface="Montserrat"/>
                <a:cs typeface="Montserrat"/>
                <a:sym typeface="Montserrat"/>
              </a:rPr>
              <a:t>Les énergies modernes sont environ </a:t>
            </a:r>
            <a:r>
              <a:rPr lang="fr-FR" sz="1200">
                <a:latin typeface="Montserrat"/>
                <a:ea typeface="Montserrat"/>
                <a:cs typeface="Montserrat"/>
                <a:sym typeface="Montserrat"/>
              </a:rPr>
              <a:t>500</a:t>
            </a:r>
            <a:r>
              <a:rPr lang="fr-FR" sz="1200">
                <a:solidFill>
                  <a:srgbClr val="000000"/>
                </a:solidFill>
                <a:latin typeface="Montserrat"/>
                <a:ea typeface="Montserrat"/>
                <a:cs typeface="Montserrat"/>
                <a:sym typeface="Montserrat"/>
              </a:rPr>
              <a:t> fois moins chères que l’énergie musculaire.</a:t>
            </a:r>
            <a:endParaRPr sz="1200">
              <a:latin typeface="Montserrat"/>
              <a:ea typeface="Montserrat"/>
              <a:cs typeface="Montserrat"/>
              <a:sym typeface="Montserrat"/>
            </a:endParaRPr>
          </a:p>
          <a:p>
            <a:pPr indent="-349250" lvl="0" marL="342900" rtl="0" algn="l">
              <a:lnSpc>
                <a:spcPct val="115000"/>
              </a:lnSpc>
              <a:spcBef>
                <a:spcPts val="400"/>
              </a:spcBef>
              <a:spcAft>
                <a:spcPts val="0"/>
              </a:spcAft>
              <a:buSzPts val="1200"/>
              <a:buFont typeface="Montserrat"/>
              <a:buAutoNum type="arabicPeriod"/>
            </a:pPr>
            <a:r>
              <a:rPr lang="fr-FR" sz="1200">
                <a:solidFill>
                  <a:srgbClr val="000000"/>
                </a:solidFill>
                <a:latin typeface="Montserrat"/>
                <a:ea typeface="Montserrat"/>
                <a:cs typeface="Montserrat"/>
                <a:sym typeface="Montserrat"/>
              </a:rPr>
              <a:t>Ce n’est p</a:t>
            </a:r>
            <a:r>
              <a:rPr lang="fr-FR" sz="1200">
                <a:latin typeface="Montserrat"/>
                <a:ea typeface="Montserrat"/>
                <a:cs typeface="Montserrat"/>
                <a:sym typeface="Montserrat"/>
              </a:rPr>
              <a:t>lus grâce à notre force musculaire, mais grâce à d’autres </a:t>
            </a:r>
            <a:r>
              <a:rPr lang="fr-FR" sz="1200">
                <a:solidFill>
                  <a:schemeClr val="dk1"/>
                </a:solidFill>
                <a:latin typeface="Montserrat"/>
                <a:ea typeface="Montserrat"/>
                <a:cs typeface="Montserrat"/>
                <a:sym typeface="Montserrat"/>
              </a:rPr>
              <a:t>sources d’énergies que nous produisons autant (trop ?) de biens et de services.</a:t>
            </a:r>
            <a:endParaRPr sz="1200">
              <a:solidFill>
                <a:srgbClr val="000000"/>
              </a:solidFill>
              <a:latin typeface="Montserrat"/>
              <a:ea typeface="Montserrat"/>
              <a:cs typeface="Montserrat"/>
              <a:sym typeface="Montserrat"/>
            </a:endParaRPr>
          </a:p>
          <a:p>
            <a:pPr indent="0" lvl="0" marL="158750" rtl="0" algn="l">
              <a:lnSpc>
                <a:spcPct val="115000"/>
              </a:lnSpc>
              <a:spcBef>
                <a:spcPts val="400"/>
              </a:spcBef>
              <a:spcAft>
                <a:spcPts val="0"/>
              </a:spcAft>
              <a:buSzPts val="1100"/>
              <a:buNone/>
            </a:pPr>
            <a:r>
              <a:t/>
            </a:r>
            <a:endParaRPr sz="1200" u="none">
              <a:solidFill>
                <a:srgbClr val="000000"/>
              </a:solidFill>
              <a:latin typeface="Montserrat"/>
              <a:ea typeface="Montserrat"/>
              <a:cs typeface="Montserrat"/>
              <a:sym typeface="Montserrat"/>
            </a:endParaRPr>
          </a:p>
          <a:p>
            <a:pPr indent="0" lvl="0" marL="158750" rtl="0" algn="l">
              <a:lnSpc>
                <a:spcPct val="115000"/>
              </a:lnSpc>
              <a:spcBef>
                <a:spcPts val="400"/>
              </a:spcBef>
              <a:spcAft>
                <a:spcPts val="0"/>
              </a:spcAft>
              <a:buSzPts val="1100"/>
              <a:buNone/>
            </a:pPr>
            <a:r>
              <a:rPr b="1" lang="fr-FR" sz="1200" u="sng">
                <a:solidFill>
                  <a:srgbClr val="000000"/>
                </a:solidFill>
                <a:latin typeface="Montserrat"/>
                <a:ea typeface="Montserrat"/>
                <a:cs typeface="Montserrat"/>
                <a:sym typeface="Montserrat"/>
              </a:rPr>
              <a:t>Pour aller plus loin :</a:t>
            </a:r>
            <a:endParaRPr sz="1200">
              <a:latin typeface="Montserrat"/>
              <a:ea typeface="Montserrat"/>
              <a:cs typeface="Montserrat"/>
              <a:sym typeface="Montserrat"/>
            </a:endParaRPr>
          </a:p>
          <a:p>
            <a:pPr indent="0" lvl="0" marL="158750" rtl="0" algn="l">
              <a:lnSpc>
                <a:spcPct val="115000"/>
              </a:lnSpc>
              <a:spcBef>
                <a:spcPts val="400"/>
              </a:spcBef>
              <a:spcAft>
                <a:spcPts val="0"/>
              </a:spcAft>
              <a:buSzPts val="1100"/>
              <a:buNone/>
            </a:pPr>
            <a:r>
              <a:rPr lang="fr-FR" sz="1200">
                <a:solidFill>
                  <a:srgbClr val="000000"/>
                </a:solidFill>
                <a:latin typeface="Montserrat"/>
                <a:ea typeface="Montserrat"/>
                <a:cs typeface="Montserrat"/>
                <a:sym typeface="Montserrat"/>
              </a:rPr>
              <a:t>L’objectif de cette partie est de montrer qu’une énergie abondante et </a:t>
            </a:r>
            <a:r>
              <a:rPr lang="fr-FR" sz="1200">
                <a:solidFill>
                  <a:schemeClr val="dk1"/>
                </a:solidFill>
                <a:latin typeface="Montserrat"/>
                <a:ea typeface="Montserrat"/>
                <a:cs typeface="Montserrat"/>
                <a:sym typeface="Montserrat"/>
              </a:rPr>
              <a:t>peu chère </a:t>
            </a:r>
            <a:r>
              <a:rPr lang="fr-FR" sz="1200">
                <a:solidFill>
                  <a:schemeClr val="dk1"/>
                </a:solidFill>
                <a:latin typeface="Montserrat"/>
                <a:ea typeface="Montserrat"/>
                <a:cs typeface="Montserrat"/>
                <a:sym typeface="Montserrat"/>
              </a:rPr>
              <a:t>a</a:t>
            </a:r>
            <a:r>
              <a:rPr lang="fr-FR" sz="1200">
                <a:solidFill>
                  <a:schemeClr val="dk1"/>
                </a:solidFill>
                <a:latin typeface="Montserrat"/>
                <a:ea typeface="Montserrat"/>
                <a:cs typeface="Montserrat"/>
                <a:sym typeface="Montserrat"/>
              </a:rPr>
              <a:t> beaucoup facilité le développement de nos activités économiques. </a:t>
            </a:r>
            <a:endParaRPr sz="1200">
              <a:solidFill>
                <a:schemeClr val="dk1"/>
              </a:solidFill>
              <a:latin typeface="Montserrat"/>
              <a:ea typeface="Montserrat"/>
              <a:cs typeface="Montserrat"/>
              <a:sym typeface="Montserrat"/>
            </a:endParaRPr>
          </a:p>
          <a:p>
            <a:pPr indent="0" lvl="0" marL="158750" rtl="0" algn="l">
              <a:lnSpc>
                <a:spcPct val="115000"/>
              </a:lnSpc>
              <a:spcBef>
                <a:spcPts val="400"/>
              </a:spcBef>
              <a:spcAft>
                <a:spcPts val="0"/>
              </a:spcAft>
              <a:buSzPts val="1100"/>
              <a:buNone/>
            </a:pPr>
            <a:r>
              <a:rPr lang="fr-FR" sz="1200">
                <a:solidFill>
                  <a:schemeClr val="dk1"/>
                </a:solidFill>
                <a:latin typeface="Montserrat"/>
                <a:ea typeface="Montserrat"/>
                <a:cs typeface="Montserrat"/>
                <a:sym typeface="Montserrat"/>
              </a:rPr>
              <a:t>Ici nous abordons </a:t>
            </a:r>
            <a:r>
              <a:rPr lang="fr-FR" sz="1200">
                <a:solidFill>
                  <a:srgbClr val="000000"/>
                </a:solidFill>
                <a:latin typeface="Montserrat"/>
                <a:ea typeface="Montserrat"/>
                <a:cs typeface="Montserrat"/>
                <a:sym typeface="Montserrat"/>
              </a:rPr>
              <a:t>les ordres de grandeur auxquels nous ne sommes pas du tout habitués. Par exemple, un français moyen consomme plusieurs milliers de kWh d’électricité par an. La question est d</a:t>
            </a:r>
            <a:r>
              <a:rPr lang="fr-FR" sz="1200">
                <a:latin typeface="Montserrat"/>
                <a:ea typeface="Montserrat"/>
                <a:cs typeface="Montserrat"/>
                <a:sym typeface="Montserrat"/>
              </a:rPr>
              <a:t>’abord </a:t>
            </a:r>
            <a:r>
              <a:rPr lang="fr-FR" sz="1200">
                <a:solidFill>
                  <a:srgbClr val="000000"/>
                </a:solidFill>
                <a:latin typeface="Montserrat"/>
                <a:ea typeface="Montserrat"/>
                <a:cs typeface="Montserrat"/>
                <a:sym typeface="Montserrat"/>
              </a:rPr>
              <a:t>de </a:t>
            </a:r>
            <a:r>
              <a:rPr lang="fr-FR" sz="1200">
                <a:latin typeface="Montserrat"/>
                <a:ea typeface="Montserrat"/>
                <a:cs typeface="Montserrat"/>
                <a:sym typeface="Montserrat"/>
              </a:rPr>
              <a:t>réussir à se représenter ce qu’est un kWh</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Cela permet de</a:t>
            </a:r>
            <a:r>
              <a:rPr lang="fr-FR" sz="1200">
                <a:solidFill>
                  <a:srgbClr val="000000"/>
                </a:solidFill>
                <a:latin typeface="Montserrat"/>
                <a:ea typeface="Montserrat"/>
                <a:cs typeface="Montserrat"/>
                <a:sym typeface="Montserrat"/>
              </a:rPr>
              <a:t> faire fonctionner un</a:t>
            </a:r>
            <a:r>
              <a:rPr lang="fr-FR" sz="1200">
                <a:latin typeface="Montserrat"/>
                <a:ea typeface="Montserrat"/>
                <a:cs typeface="Montserrat"/>
                <a:sym typeface="Montserrat"/>
              </a:rPr>
              <a:t> appareil de </a:t>
            </a:r>
            <a:r>
              <a:rPr lang="fr-FR" sz="1200">
                <a:solidFill>
                  <a:srgbClr val="000000"/>
                </a:solidFill>
                <a:latin typeface="Montserrat"/>
                <a:ea typeface="Montserrat"/>
                <a:cs typeface="Montserrat"/>
                <a:sym typeface="Montserrat"/>
              </a:rPr>
              <a:t> x kilowatt pendant 1/x heures. Par exemple : cuire un gâteau pendant 1 heure dans le four ou 1 heure d’aspirateur (1 kW), laisser la télé ou une lampe allumée pendant 10 heures (100 W), utiliser un ordinateur portable pendant 20 heures (50 W), etc.</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158750" rtl="0" algn="l">
              <a:lnSpc>
                <a:spcPct val="115000"/>
              </a:lnSpc>
              <a:spcBef>
                <a:spcPts val="400"/>
              </a:spcBef>
              <a:spcAft>
                <a:spcPts val="0"/>
              </a:spcAft>
              <a:buSzPts val="1100"/>
              <a:buNone/>
            </a:pPr>
            <a:r>
              <a:rPr b="1" lang="fr-FR" sz="1200" u="sng">
                <a:latin typeface="Montserrat"/>
                <a:ea typeface="Montserrat"/>
                <a:cs typeface="Montserrat"/>
                <a:sym typeface="Montserrat"/>
              </a:rPr>
              <a:t>Anecdote :</a:t>
            </a:r>
            <a:r>
              <a:rPr lang="fr-FR" sz="1200">
                <a:latin typeface="Montserrat"/>
                <a:ea typeface="Montserrat"/>
                <a:cs typeface="Montserrat"/>
                <a:sym typeface="Montserrat"/>
              </a:rPr>
              <a:t> L</a:t>
            </a:r>
            <a:r>
              <a:rPr lang="fr-FR" sz="1200">
                <a:solidFill>
                  <a:srgbClr val="000000"/>
                </a:solidFill>
                <a:latin typeface="Montserrat"/>
                <a:ea typeface="Montserrat"/>
                <a:cs typeface="Montserrat"/>
                <a:sym typeface="Montserrat"/>
              </a:rPr>
              <a:t>e gâteau cuisiné à partager entre 10 personnes ne permettra pas aux cyclistes de récupérer les calories dépensées</a:t>
            </a:r>
            <a:r>
              <a:rPr lang="fr-FR" sz="1200">
                <a:latin typeface="Montserrat"/>
                <a:ea typeface="Montserrat"/>
                <a:cs typeface="Montserrat"/>
                <a:sym typeface="Montserrat"/>
              </a:rPr>
              <a:t> !</a:t>
            </a:r>
            <a:r>
              <a:rPr lang="fr-FR" sz="1200">
                <a:solidFill>
                  <a:srgbClr val="000000"/>
                </a:solidFill>
                <a:latin typeface="Montserrat"/>
                <a:ea typeface="Montserrat"/>
                <a:cs typeface="Montserrat"/>
                <a:sym typeface="Montserrat"/>
              </a:rPr>
              <a:t> Il faut se rappeler que pour toute transformation énergétique, il y a des pertes, </a:t>
            </a:r>
            <a:r>
              <a:rPr lang="fr-FR" sz="1200">
                <a:latin typeface="Montserrat"/>
                <a:ea typeface="Montserrat"/>
                <a:cs typeface="Montserrat"/>
                <a:sym typeface="Montserrat"/>
              </a:rPr>
              <a:t>particulièrement</a:t>
            </a:r>
            <a:r>
              <a:rPr lang="fr-FR" sz="1200">
                <a:solidFill>
                  <a:srgbClr val="000000"/>
                </a:solidFill>
                <a:latin typeface="Montserrat"/>
                <a:ea typeface="Montserrat"/>
                <a:cs typeface="Montserrat"/>
                <a:sym typeface="Montserrat"/>
              </a:rPr>
              <a:t> sous forme de chaleur. </a:t>
            </a:r>
            <a:endParaRPr sz="1200">
              <a:latin typeface="Montserrat"/>
              <a:ea typeface="Montserrat"/>
              <a:cs typeface="Montserrat"/>
              <a:sym typeface="Montserrat"/>
            </a:endParaRPr>
          </a:p>
          <a:p>
            <a:pPr indent="0" lvl="0" marL="0" rtl="0" algn="l">
              <a:lnSpc>
                <a:spcPct val="100000"/>
              </a:lnSpc>
              <a:spcBef>
                <a:spcPts val="400"/>
              </a:spcBef>
              <a:spcAft>
                <a:spcPts val="0"/>
              </a:spcAft>
              <a:buSzPts val="1400"/>
              <a:buNone/>
            </a:pPr>
            <a:r>
              <a:t/>
            </a:r>
            <a:endParaRPr sz="1200">
              <a:latin typeface="Montserrat"/>
              <a:ea typeface="Montserrat"/>
              <a:cs typeface="Montserrat"/>
              <a:sym typeface="Montserrat"/>
            </a:endParaRPr>
          </a:p>
          <a:p>
            <a:pPr indent="0" lvl="0" marL="0" rtl="0" algn="l">
              <a:lnSpc>
                <a:spcPct val="100000"/>
              </a:lnSpc>
              <a:spcBef>
                <a:spcPts val="400"/>
              </a:spcBef>
              <a:spcAft>
                <a:spcPts val="0"/>
              </a:spcAft>
              <a:buSzPts val="14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00000"/>
              </a:lnSpc>
              <a:spcBef>
                <a:spcPts val="400"/>
              </a:spcBef>
              <a:spcAft>
                <a:spcPts val="0"/>
              </a:spcAft>
              <a:buSzPts val="1400"/>
              <a:buNone/>
            </a:pPr>
            <a:r>
              <a:t/>
            </a:r>
            <a:endParaRPr sz="1200">
              <a:latin typeface="Montserrat"/>
              <a:ea typeface="Montserrat"/>
              <a:cs typeface="Montserrat"/>
              <a:sym typeface="Montserrat"/>
            </a:endParaRPr>
          </a:p>
        </p:txBody>
      </p:sp>
      <p:sp>
        <p:nvSpPr>
          <p:cNvPr id="893" name="Google Shape;893;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2517465011c_0_12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9" name="Google Shape;909;g2517465011c_0_12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fr-FR" sz="1200" u="sng">
                <a:solidFill>
                  <a:schemeClr val="dk1"/>
                </a:solidFill>
                <a:latin typeface="Montserrat"/>
                <a:ea typeface="Montserrat"/>
                <a:cs typeface="Montserrat"/>
                <a:sym typeface="Montserrat"/>
              </a:rPr>
              <a:t>Explications :</a:t>
            </a:r>
            <a:endParaRPr b="1"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Quels sont les avantages des ressources renouvelables ?</a:t>
            </a:r>
            <a:endParaRPr sz="1200">
              <a:solidFill>
                <a:schemeClr val="dk1"/>
              </a:solidFill>
              <a:latin typeface="Montserrat"/>
              <a:ea typeface="Montserrat"/>
              <a:cs typeface="Montserrat"/>
              <a:sym typeface="Montserrat"/>
            </a:endParaRPr>
          </a:p>
          <a:p>
            <a:pPr indent="-304800" lvl="0" marL="457200" rtl="0" algn="l">
              <a:spcBef>
                <a:spcPts val="488"/>
              </a:spcBef>
              <a:spcAft>
                <a:spcPts val="0"/>
              </a:spcAft>
              <a:buClr>
                <a:schemeClr val="dk1"/>
              </a:buClr>
              <a:buSzPts val="1200"/>
              <a:buChar char="●"/>
            </a:pPr>
            <a:r>
              <a:rPr lang="fr-FR" sz="1200">
                <a:solidFill>
                  <a:schemeClr val="dk1"/>
                </a:solidFill>
                <a:latin typeface="Montserrat"/>
                <a:ea typeface="Montserrat"/>
                <a:cs typeface="Montserrat"/>
                <a:sym typeface="Montserrat"/>
              </a:rPr>
              <a:t>Elles sont </a:t>
            </a:r>
            <a:r>
              <a:rPr b="1" lang="fr-FR" sz="1200">
                <a:solidFill>
                  <a:schemeClr val="dk1"/>
                </a:solidFill>
                <a:latin typeface="Montserrat"/>
                <a:ea typeface="Montserrat"/>
                <a:cs typeface="Montserrat"/>
                <a:sym typeface="Montserrat"/>
              </a:rPr>
              <a:t>quasiment inépuisables</a:t>
            </a:r>
            <a:r>
              <a:rPr lang="fr-FR" sz="1200">
                <a:solidFill>
                  <a:schemeClr val="dk1"/>
                </a:solidFill>
                <a:latin typeface="Montserrat"/>
                <a:ea typeface="Montserrat"/>
                <a:cs typeface="Montserrat"/>
                <a:sym typeface="Montserrat"/>
              </a:rPr>
              <a:t> à l’échelle humaine, car elles proviennent de phénomènes physiques qui se produisent régulièrement sans intervention humaine.</a:t>
            </a:r>
            <a:endParaRPr sz="1200">
              <a:solidFill>
                <a:schemeClr val="dk1"/>
              </a:solidFill>
              <a:latin typeface="Montserrat"/>
              <a:ea typeface="Montserrat"/>
              <a:cs typeface="Montserrat"/>
              <a:sym typeface="Montserrat"/>
            </a:endParaRPr>
          </a:p>
          <a:p>
            <a:pPr indent="0" lvl="0" marL="457200" rtl="0" algn="l">
              <a:spcBef>
                <a:spcPts val="488"/>
              </a:spcBef>
              <a:spcAft>
                <a:spcPts val="0"/>
              </a:spcAft>
              <a:buClr>
                <a:schemeClr val="dk1"/>
              </a:buClr>
              <a:buSzPts val="1400"/>
              <a:buFont typeface="Arial"/>
              <a:buNone/>
            </a:pPr>
            <a:r>
              <a:rPr lang="fr-FR" sz="1200">
                <a:solidFill>
                  <a:schemeClr val="dk1"/>
                </a:solidFill>
                <a:latin typeface="Montserrat"/>
                <a:ea typeface="Montserrat"/>
                <a:cs typeface="Montserrat"/>
                <a:sym typeface="Montserrat"/>
              </a:rPr>
              <a:t>À ce titre, la biomasse doit faire l’objet d’une attention toute particulière, car son caractère renouvelable est tributaire de la gestion du milieu dont il est extrait. Raser toute une forêt pour brûler du bois est un comportement totalement antinomique avec une gestion durable de celle-ci. </a:t>
            </a:r>
            <a:endParaRPr sz="1200">
              <a:solidFill>
                <a:schemeClr val="dk1"/>
              </a:solidFill>
              <a:latin typeface="Montserrat"/>
              <a:ea typeface="Montserrat"/>
              <a:cs typeface="Montserrat"/>
              <a:sym typeface="Montserrat"/>
            </a:endParaRPr>
          </a:p>
          <a:p>
            <a:pPr indent="-304800" lvl="0" marL="457200" rtl="0" algn="l">
              <a:spcBef>
                <a:spcPts val="488"/>
              </a:spcBef>
              <a:spcAft>
                <a:spcPts val="0"/>
              </a:spcAft>
              <a:buClr>
                <a:schemeClr val="dk1"/>
              </a:buClr>
              <a:buSzPts val="1200"/>
              <a:buChar char="●"/>
            </a:pPr>
            <a:r>
              <a:rPr lang="fr-FR" sz="1200">
                <a:solidFill>
                  <a:schemeClr val="dk1"/>
                </a:solidFill>
                <a:latin typeface="Montserrat"/>
                <a:ea typeface="Montserrat"/>
                <a:cs typeface="Montserrat"/>
                <a:sym typeface="Montserrat"/>
              </a:rPr>
              <a:t>Elles </a:t>
            </a:r>
            <a:r>
              <a:rPr b="1" lang="fr-FR" sz="1200">
                <a:solidFill>
                  <a:schemeClr val="dk1"/>
                </a:solidFill>
                <a:latin typeface="Montserrat"/>
                <a:ea typeface="Montserrat"/>
                <a:cs typeface="Montserrat"/>
                <a:sym typeface="Montserrat"/>
              </a:rPr>
              <a:t>engendrent peu de pollution</a:t>
            </a:r>
            <a:r>
              <a:rPr lang="fr-FR" sz="1200">
                <a:solidFill>
                  <a:schemeClr val="dk1"/>
                </a:solidFill>
                <a:latin typeface="Montserrat"/>
                <a:ea typeface="Montserrat"/>
                <a:cs typeface="Montserrat"/>
                <a:sym typeface="Montserrat"/>
              </a:rPr>
              <a:t> directe (au moment de leur utilisation) et indirecte (principalement au moment de la construction de l’infrastructure). En particulier, les ressources renouvelables émettent très peu de </a:t>
            </a:r>
            <a:r>
              <a:rPr b="1" lang="fr-FR" sz="1200">
                <a:solidFill>
                  <a:schemeClr val="dk1"/>
                </a:solidFill>
                <a:latin typeface="Montserrat"/>
                <a:ea typeface="Montserrat"/>
                <a:cs typeface="Montserrat"/>
                <a:sym typeface="Montserrat"/>
              </a:rPr>
              <a:t>gaz à effet de serre </a:t>
            </a:r>
            <a:r>
              <a:rPr lang="fr-FR" sz="1200">
                <a:solidFill>
                  <a:schemeClr val="dk1"/>
                </a:solidFill>
                <a:latin typeface="Montserrat"/>
                <a:ea typeface="Montserrat"/>
                <a:cs typeface="Montserrat"/>
                <a:sym typeface="Montserrat"/>
              </a:rPr>
              <a:t>; pour cette raison, elles font l’objet d’une attention particulière pour la transition énergétique. </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400"/>
              <a:buFont typeface="Arial"/>
              <a:buNone/>
            </a:pPr>
            <a:r>
              <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400"/>
              <a:buFont typeface="Arial"/>
              <a:buNone/>
            </a:pPr>
            <a:r>
              <a:rPr lang="fr-FR" sz="1200">
                <a:solidFill>
                  <a:schemeClr val="dk1"/>
                </a:solidFill>
                <a:latin typeface="Montserrat"/>
                <a:ea typeface="Montserrat"/>
                <a:cs typeface="Montserrat"/>
                <a:sym typeface="Montserrat"/>
              </a:rPr>
              <a:t>Quels sont les inconvénients des ressources renouvelables ?</a:t>
            </a:r>
            <a:endParaRPr sz="1200">
              <a:solidFill>
                <a:schemeClr val="dk1"/>
              </a:solidFill>
              <a:latin typeface="Montserrat"/>
              <a:ea typeface="Montserrat"/>
              <a:cs typeface="Montserrat"/>
              <a:sym typeface="Montserrat"/>
            </a:endParaRPr>
          </a:p>
          <a:p>
            <a:pPr indent="-304800" lvl="0" marL="457200" rtl="0" algn="l">
              <a:spcBef>
                <a:spcPts val="488"/>
              </a:spcBef>
              <a:spcAft>
                <a:spcPts val="0"/>
              </a:spcAft>
              <a:buClr>
                <a:schemeClr val="dk1"/>
              </a:buClr>
              <a:buSzPts val="1200"/>
              <a:buChar char="●"/>
            </a:pPr>
            <a:r>
              <a:rPr lang="fr-FR" sz="1200">
                <a:solidFill>
                  <a:schemeClr val="dk1"/>
                </a:solidFill>
                <a:latin typeface="Montserrat"/>
                <a:ea typeface="Montserrat"/>
                <a:cs typeface="Montserrat"/>
                <a:sym typeface="Montserrat"/>
              </a:rPr>
              <a:t>Elles sont </a:t>
            </a:r>
            <a:r>
              <a:rPr b="1" lang="fr-FR" sz="1200">
                <a:solidFill>
                  <a:schemeClr val="dk1"/>
                </a:solidFill>
                <a:latin typeface="Montserrat"/>
                <a:ea typeface="Montserrat"/>
                <a:cs typeface="Montserrat"/>
                <a:sym typeface="Montserrat"/>
              </a:rPr>
              <a:t>peu concentrées</a:t>
            </a:r>
            <a:r>
              <a:rPr lang="fr-FR" sz="1200">
                <a:solidFill>
                  <a:schemeClr val="dk1"/>
                </a:solidFill>
                <a:latin typeface="Montserrat"/>
                <a:ea typeface="Montserrat"/>
                <a:cs typeface="Montserrat"/>
                <a:sym typeface="Montserrat"/>
              </a:rPr>
              <a:t>, parce qu’elles sont plus diffuses. Ceci à deux conséquences :</a:t>
            </a:r>
            <a:endParaRPr sz="1200">
              <a:solidFill>
                <a:schemeClr val="dk1"/>
              </a:solidFill>
              <a:latin typeface="Montserrat"/>
              <a:ea typeface="Montserrat"/>
              <a:cs typeface="Montserrat"/>
              <a:sym typeface="Montserrat"/>
            </a:endParaRPr>
          </a:p>
          <a:p>
            <a:pPr indent="-304800" lvl="1" marL="914400" rtl="0" algn="l">
              <a:spcBef>
                <a:spcPts val="0"/>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Pour un même volume de matière, les ressources renouvelables ont tendance à fournir moins d’énergie que les ressources non renouvelables.</a:t>
            </a:r>
            <a:endParaRPr sz="1200">
              <a:solidFill>
                <a:schemeClr val="dk1"/>
              </a:solidFill>
              <a:latin typeface="Montserrat"/>
              <a:ea typeface="Montserrat"/>
              <a:cs typeface="Montserrat"/>
              <a:sym typeface="Montserrat"/>
            </a:endParaRPr>
          </a:p>
          <a:p>
            <a:pPr indent="-304800" lvl="1" marL="914400" rtl="0" algn="l">
              <a:spcBef>
                <a:spcPts val="0"/>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Pour une même quantité d’énergie, les infrastructures des ressources renouvelables demandent beaucoup plus d’espace que celles des ressources non renouvelables (voir la slide </a:t>
            </a:r>
            <a:r>
              <a:rPr i="1" lang="fr-FR" sz="1200">
                <a:solidFill>
                  <a:schemeClr val="dk1"/>
                </a:solidFill>
                <a:latin typeface="Montserrat"/>
                <a:ea typeface="Montserrat"/>
                <a:cs typeface="Montserrat"/>
                <a:sym typeface="Montserrat"/>
              </a:rPr>
              <a:t>Dix cyclistes pendant 1h, cela équivaut à…</a:t>
            </a:r>
            <a:r>
              <a:rPr lang="fr-FR" sz="1200">
                <a:solidFill>
                  <a:schemeClr val="dk1"/>
                </a:solidFill>
                <a:latin typeface="Montserrat"/>
                <a:ea typeface="Montserrat"/>
                <a:cs typeface="Montserrat"/>
                <a:sym typeface="Montserrat"/>
              </a:rPr>
              <a:t>). Par exemple, la construction d’un barrage ne demande rien de moins que l’inondation d’une vallée entière ! Cela peut engendrer des conflits d’usage, ou des atteintes aux écosystèmes : par exemple, faut-il consacrer un terrain à l’agriculture ou construire à la place une centrale solaire photovoltaïque ? Notons aussi que certaines ressources renouvelables peuvent rencontrer une certaine hostilité locale qui peut nuire à leur développement.</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Char char="●"/>
            </a:pPr>
            <a:r>
              <a:rPr lang="fr-FR" sz="1200">
                <a:solidFill>
                  <a:schemeClr val="dk1"/>
                </a:solidFill>
                <a:latin typeface="Montserrat"/>
                <a:ea typeface="Montserrat"/>
                <a:cs typeface="Montserrat"/>
                <a:sym typeface="Montserrat"/>
              </a:rPr>
              <a:t>Elles sont </a:t>
            </a:r>
            <a:r>
              <a:rPr b="1" lang="fr-FR" sz="1200">
                <a:solidFill>
                  <a:schemeClr val="dk1"/>
                </a:solidFill>
                <a:latin typeface="Montserrat"/>
                <a:ea typeface="Montserrat"/>
                <a:cs typeface="Montserrat"/>
                <a:sym typeface="Montserrat"/>
              </a:rPr>
              <a:t>variables</a:t>
            </a:r>
            <a:r>
              <a:rPr lang="fr-FR" sz="1200">
                <a:solidFill>
                  <a:schemeClr val="dk1"/>
                </a:solidFill>
                <a:latin typeface="Montserrat"/>
                <a:ea typeface="Montserrat"/>
                <a:cs typeface="Montserrat"/>
                <a:sym typeface="Montserrat"/>
              </a:rPr>
              <a:t>, c’est-à-dire qu’elles ne sont pas disponibles en permanence et que leur disponibilité varie très fortement. Par exemple, un panneau solaire ne fonctionne que lors de belles journées ensoleillées et pas la nuit, tandis qu’une éolienne ne fonctionne que lorsqu’il y a du vent pas trop violent.</a:t>
            </a:r>
            <a:endParaRPr sz="1200">
              <a:solidFill>
                <a:schemeClr val="dk1"/>
              </a:solidFill>
              <a:latin typeface="Montserrat"/>
              <a:ea typeface="Montserrat"/>
              <a:cs typeface="Montserrat"/>
              <a:sym typeface="Montserrat"/>
            </a:endParaRPr>
          </a:p>
          <a:p>
            <a:pPr indent="0" lvl="0" marL="457200" rtl="0" algn="l">
              <a:spcBef>
                <a:spcPts val="488"/>
              </a:spcBef>
              <a:spcAft>
                <a:spcPts val="0"/>
              </a:spcAft>
              <a:buClr>
                <a:schemeClr val="dk1"/>
              </a:buClr>
              <a:buSzPts val="1400"/>
              <a:buFont typeface="Arial"/>
              <a:buNone/>
            </a:pPr>
            <a:r>
              <a:rPr lang="fr-FR" sz="1200">
                <a:solidFill>
                  <a:schemeClr val="dk1"/>
                </a:solidFill>
                <a:latin typeface="Montserrat"/>
                <a:ea typeface="Montserrat"/>
                <a:cs typeface="Montserrat"/>
                <a:sym typeface="Montserrat"/>
              </a:rPr>
              <a:t>En quoi cela pose problème ? La plupart de ces ressources renouvelables sont utilisées pour produire de l’électricité. Or, comme le stockage de l’électricité à grande échelle s’avère complexe, il faut qu’à tout moment, la production des centrales électriques satisfasse la demande en électricité : c’est ce que l’on appelle la </a:t>
            </a:r>
            <a:r>
              <a:rPr b="1" lang="fr-FR" sz="1200">
                <a:solidFill>
                  <a:schemeClr val="dk1"/>
                </a:solidFill>
                <a:latin typeface="Montserrat"/>
                <a:ea typeface="Montserrat"/>
                <a:cs typeface="Montserrat"/>
                <a:sym typeface="Montserrat"/>
              </a:rPr>
              <a:t>pilotabilité</a:t>
            </a:r>
            <a:r>
              <a:rPr lang="fr-FR" sz="1200">
                <a:solidFill>
                  <a:schemeClr val="dk1"/>
                </a:solidFill>
                <a:latin typeface="Montserrat"/>
                <a:ea typeface="Montserrat"/>
                <a:cs typeface="Montserrat"/>
                <a:sym typeface="Montserrat"/>
              </a:rPr>
              <a:t>. En résumé, les ressources renouvelables sont </a:t>
            </a:r>
            <a:r>
              <a:rPr b="1" lang="fr-FR" sz="1200">
                <a:solidFill>
                  <a:schemeClr val="dk1"/>
                </a:solidFill>
                <a:latin typeface="Montserrat"/>
                <a:ea typeface="Montserrat"/>
                <a:cs typeface="Montserrat"/>
                <a:sym typeface="Montserrat"/>
              </a:rPr>
              <a:t>très peu pilotables</a:t>
            </a:r>
            <a:r>
              <a:rPr lang="fr-FR" sz="1200">
                <a:solidFill>
                  <a:schemeClr val="dk1"/>
                </a:solidFill>
                <a:latin typeface="Montserrat"/>
                <a:ea typeface="Montserrat"/>
                <a:cs typeface="Montserrat"/>
                <a:sym typeface="Montserrat"/>
              </a:rPr>
              <a:t>, ce qui pose une contrainte sérieuse dans le cas où l’on souhaiterait disposer d’un mix énergétique 100% renouvelable.</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Quels sont les avantages des ressources fossiles ?</a:t>
            </a:r>
            <a:endParaRPr sz="1200">
              <a:solidFill>
                <a:schemeClr val="dk1"/>
              </a:solidFill>
              <a:latin typeface="Montserrat"/>
              <a:ea typeface="Montserrat"/>
              <a:cs typeface="Montserrat"/>
              <a:sym typeface="Montserrat"/>
            </a:endParaRPr>
          </a:p>
          <a:p>
            <a:pPr indent="-304800" lvl="0" marL="457200" rtl="0" algn="l">
              <a:spcBef>
                <a:spcPts val="488"/>
              </a:spcBef>
              <a:spcAft>
                <a:spcPts val="0"/>
              </a:spcAft>
              <a:buClr>
                <a:schemeClr val="dk1"/>
              </a:buClr>
              <a:buSzPts val="1200"/>
              <a:buChar char="●"/>
            </a:pPr>
            <a:r>
              <a:rPr lang="fr-FR" sz="1200">
                <a:solidFill>
                  <a:schemeClr val="dk1"/>
                </a:solidFill>
                <a:latin typeface="Montserrat"/>
                <a:ea typeface="Montserrat"/>
                <a:cs typeface="Montserrat"/>
                <a:sym typeface="Montserrat"/>
              </a:rPr>
              <a:t>Elles sont </a:t>
            </a:r>
            <a:r>
              <a:rPr b="1" lang="fr-FR" sz="1200">
                <a:solidFill>
                  <a:schemeClr val="dk1"/>
                </a:solidFill>
                <a:latin typeface="Montserrat"/>
                <a:ea typeface="Montserrat"/>
                <a:cs typeface="Montserrat"/>
                <a:sym typeface="Montserrat"/>
              </a:rPr>
              <a:t>très concentrées</a:t>
            </a:r>
            <a:r>
              <a:rPr lang="fr-FR" sz="1200">
                <a:solidFill>
                  <a:schemeClr val="dk1"/>
                </a:solidFill>
                <a:latin typeface="Montserrat"/>
                <a:ea typeface="Montserrat"/>
                <a:cs typeface="Montserrat"/>
                <a:sym typeface="Montserrat"/>
              </a:rPr>
              <a:t> et fournissent donc beaucoup plus d’énergie que les ressources renouvelables. Cette concentration est le résultat d’un long processus d’accumulation de matière carbonée.</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Char char="●"/>
            </a:pPr>
            <a:r>
              <a:rPr lang="fr-FR" sz="1200">
                <a:solidFill>
                  <a:schemeClr val="dk1"/>
                </a:solidFill>
                <a:latin typeface="Montserrat"/>
                <a:ea typeface="Montserrat"/>
                <a:cs typeface="Montserrat"/>
                <a:sym typeface="Montserrat"/>
              </a:rPr>
              <a:t>Elles sont </a:t>
            </a:r>
            <a:r>
              <a:rPr b="1" lang="fr-FR" sz="1200">
                <a:solidFill>
                  <a:schemeClr val="dk1"/>
                </a:solidFill>
                <a:latin typeface="Montserrat"/>
                <a:ea typeface="Montserrat"/>
                <a:cs typeface="Montserrat"/>
                <a:sym typeface="Montserrat"/>
              </a:rPr>
              <a:t>transportables</a:t>
            </a:r>
            <a:r>
              <a:rPr lang="fr-FR" sz="1200">
                <a:solidFill>
                  <a:schemeClr val="dk1"/>
                </a:solidFill>
                <a:latin typeface="Montserrat"/>
                <a:ea typeface="Montserrat"/>
                <a:cs typeface="Montserrat"/>
                <a:sym typeface="Montserrat"/>
              </a:rPr>
              <a:t> et </a:t>
            </a:r>
            <a:r>
              <a:rPr b="1" lang="fr-FR" sz="1200">
                <a:solidFill>
                  <a:schemeClr val="dk1"/>
                </a:solidFill>
                <a:latin typeface="Montserrat"/>
                <a:ea typeface="Montserrat"/>
                <a:cs typeface="Montserrat"/>
                <a:sym typeface="Montserrat"/>
              </a:rPr>
              <a:t>stockables</a:t>
            </a:r>
            <a:r>
              <a:rPr lang="fr-FR" sz="1200">
                <a:solidFill>
                  <a:schemeClr val="dk1"/>
                </a:solidFill>
                <a:latin typeface="Montserrat"/>
                <a:ea typeface="Montserrat"/>
                <a:cs typeface="Montserrat"/>
                <a:sym typeface="Montserrat"/>
              </a:rPr>
              <a:t>. Il est en effet beaucoup plus simple de transporter de la matière solide, liquide ou gazeuse que de transporter un processus physico-chimique ! Les ressources non renouvelables sont ainsi « plus pratiques » à utiliser, et c’est pour cela que nous les utilisons autant :</a:t>
            </a:r>
            <a:endParaRPr sz="1200">
              <a:solidFill>
                <a:schemeClr val="dk1"/>
              </a:solidFill>
              <a:latin typeface="Montserrat"/>
              <a:ea typeface="Montserrat"/>
              <a:cs typeface="Montserrat"/>
              <a:sym typeface="Montserrat"/>
            </a:endParaRPr>
          </a:p>
          <a:p>
            <a:pPr indent="-304800" lvl="1" marL="914400" rtl="0" algn="l">
              <a:spcBef>
                <a:spcPts val="0"/>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Le pétrole est la matière la plus facile à transporter en raison de sa nature liquide, c’est la raison principale pour laquelle elle est utilisée en tant que carburant.</a:t>
            </a:r>
            <a:endParaRPr sz="1200">
              <a:solidFill>
                <a:schemeClr val="dk1"/>
              </a:solidFill>
              <a:latin typeface="Montserrat"/>
              <a:ea typeface="Montserrat"/>
              <a:cs typeface="Montserrat"/>
              <a:sym typeface="Montserrat"/>
            </a:endParaRPr>
          </a:p>
          <a:p>
            <a:pPr indent="-304800" lvl="1" marL="914400" rtl="0" algn="l">
              <a:spcBef>
                <a:spcPts val="0"/>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Le gaz peut facilement être transporté en bouteille, mais doit pour cela être compressé pour faciliter son transport. En revanche, il présente des risques de fuite et d’explosion.</a:t>
            </a:r>
            <a:endParaRPr sz="1200">
              <a:solidFill>
                <a:schemeClr val="dk1"/>
              </a:solidFill>
              <a:latin typeface="Montserrat"/>
              <a:ea typeface="Montserrat"/>
              <a:cs typeface="Montserrat"/>
              <a:sym typeface="Montserrat"/>
            </a:endParaRPr>
          </a:p>
          <a:p>
            <a:pPr indent="-304800" lvl="0" marL="457200" rtl="0" algn="l">
              <a:spcBef>
                <a:spcPts val="488"/>
              </a:spcBef>
              <a:spcAft>
                <a:spcPts val="0"/>
              </a:spcAft>
              <a:buClr>
                <a:schemeClr val="dk1"/>
              </a:buClr>
              <a:buSzPts val="1200"/>
              <a:buChar char="●"/>
            </a:pPr>
            <a:r>
              <a:rPr lang="fr-FR" sz="1200">
                <a:solidFill>
                  <a:schemeClr val="dk1"/>
                </a:solidFill>
                <a:latin typeface="Montserrat"/>
                <a:ea typeface="Montserrat"/>
                <a:cs typeface="Montserrat"/>
                <a:sym typeface="Montserrat"/>
              </a:rPr>
              <a:t>Elles sont </a:t>
            </a:r>
            <a:r>
              <a:rPr b="1" lang="fr-FR" sz="1200">
                <a:solidFill>
                  <a:schemeClr val="dk1"/>
                </a:solidFill>
                <a:latin typeface="Montserrat"/>
                <a:ea typeface="Montserrat"/>
                <a:cs typeface="Montserrat"/>
                <a:sym typeface="Montserrat"/>
              </a:rPr>
              <a:t>pilotables</a:t>
            </a:r>
            <a:r>
              <a:rPr lang="fr-FR" sz="1200">
                <a:solidFill>
                  <a:schemeClr val="dk1"/>
                </a:solidFill>
                <a:latin typeface="Montserrat"/>
                <a:ea typeface="Montserrat"/>
                <a:cs typeface="Montserrat"/>
                <a:sym typeface="Montserrat"/>
              </a:rPr>
              <a:t> : s’il le faut, il n’est pas bien difficile de faire fonctionner une centrale électrique, au gaz, au charbon ou au pétrole pour répondre à une demande en électricité accrue.</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400"/>
              <a:buFont typeface="Arial"/>
              <a:buNone/>
            </a:pPr>
            <a:r>
              <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Quels sont les inconvénients des ressources non renouvelables ?</a:t>
            </a:r>
            <a:endParaRPr sz="1200">
              <a:solidFill>
                <a:schemeClr val="dk1"/>
              </a:solidFill>
              <a:latin typeface="Montserrat"/>
              <a:ea typeface="Montserrat"/>
              <a:cs typeface="Montserrat"/>
              <a:sym typeface="Montserrat"/>
            </a:endParaRPr>
          </a:p>
          <a:p>
            <a:pPr indent="-304800" lvl="0" marL="457200" rtl="0" algn="l">
              <a:spcBef>
                <a:spcPts val="488"/>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Elles ne sont pas renouvelables à l’échelle humaine : les quantités de gaz naturel, de charbon et de pétrole sont limitées à l’échelle humaine.</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Char char="●"/>
            </a:pPr>
            <a:r>
              <a:rPr lang="fr-FR" sz="1200">
                <a:solidFill>
                  <a:schemeClr val="dk1"/>
                </a:solidFill>
                <a:latin typeface="Montserrat"/>
                <a:ea typeface="Montserrat"/>
                <a:cs typeface="Montserrat"/>
                <a:sym typeface="Montserrat"/>
              </a:rPr>
              <a:t>Elles </a:t>
            </a:r>
            <a:r>
              <a:rPr b="1" lang="fr-FR" sz="1200">
                <a:solidFill>
                  <a:schemeClr val="dk1"/>
                </a:solidFill>
                <a:latin typeface="Montserrat"/>
                <a:ea typeface="Montserrat"/>
                <a:cs typeface="Montserrat"/>
                <a:sym typeface="Montserrat"/>
              </a:rPr>
              <a:t>engendrent de nombreuses pollutions</a:t>
            </a:r>
            <a:r>
              <a:rPr lang="fr-FR" sz="1200">
                <a:solidFill>
                  <a:schemeClr val="dk1"/>
                </a:solidFill>
                <a:latin typeface="Montserrat"/>
                <a:ea typeface="Montserrat"/>
                <a:cs typeface="Montserrat"/>
                <a:sym typeface="Montserrat"/>
              </a:rPr>
              <a:t>, de différentes natures selon les ressources :</a:t>
            </a:r>
            <a:endParaRPr sz="1200">
              <a:solidFill>
                <a:schemeClr val="dk1"/>
              </a:solidFill>
              <a:latin typeface="Montserrat"/>
              <a:ea typeface="Montserrat"/>
              <a:cs typeface="Montserrat"/>
              <a:sym typeface="Montserrat"/>
            </a:endParaRPr>
          </a:p>
          <a:p>
            <a:pPr indent="-304800" lvl="1" marL="914400" rtl="0" algn="l">
              <a:spcBef>
                <a:spcPts val="0"/>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Lors de leur combustion, les sources d’énergie fossiles rejettent des déchets toxiques dans l’air, dans les sols voire dans les eaux. En particulier, leur combustion émet du dioxyde de carbone (CO</a:t>
            </a:r>
            <a:r>
              <a:rPr baseline="-25000" lang="fr-FR" sz="1200">
                <a:solidFill>
                  <a:schemeClr val="dk1"/>
                </a:solidFill>
                <a:latin typeface="Montserrat"/>
                <a:ea typeface="Montserrat"/>
                <a:cs typeface="Montserrat"/>
                <a:sym typeface="Montserrat"/>
              </a:rPr>
              <a:t>2</a:t>
            </a:r>
            <a:r>
              <a:rPr lang="fr-FR" sz="1200">
                <a:solidFill>
                  <a:schemeClr val="dk1"/>
                </a:solidFill>
                <a:latin typeface="Montserrat"/>
                <a:ea typeface="Montserrat"/>
                <a:cs typeface="Montserrat"/>
                <a:sym typeface="Montserrat"/>
              </a:rPr>
              <a:t>) qui a un impact significatif sur le climat (voir les parties suivantes).</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400"/>
              <a:buFont typeface="Arial"/>
              <a:buNone/>
            </a:pPr>
            <a:r>
              <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400"/>
              <a:buFont typeface="Arial"/>
              <a:buNone/>
            </a:pPr>
            <a:r>
              <a:rPr lang="fr-FR" sz="1200">
                <a:solidFill>
                  <a:schemeClr val="dk1"/>
                </a:solidFill>
                <a:latin typeface="Montserrat"/>
                <a:ea typeface="Montserrat"/>
                <a:cs typeface="Montserrat"/>
                <a:sym typeface="Montserrat"/>
              </a:rPr>
              <a:t>Quels sont les avantages de l’énergie nucléaire ?</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304800" lvl="0" marL="457200" rtl="0" algn="l">
              <a:spcBef>
                <a:spcPts val="488"/>
              </a:spcBef>
              <a:spcAft>
                <a:spcPts val="0"/>
              </a:spcAft>
              <a:buClr>
                <a:schemeClr val="dk1"/>
              </a:buClr>
              <a:buSzPts val="1200"/>
              <a:buChar char="●"/>
            </a:pPr>
            <a:r>
              <a:rPr lang="fr-FR" sz="1200">
                <a:solidFill>
                  <a:schemeClr val="dk1"/>
                </a:solidFill>
                <a:latin typeface="Montserrat"/>
                <a:ea typeface="Montserrat"/>
                <a:cs typeface="Montserrat"/>
                <a:sym typeface="Montserrat"/>
              </a:rPr>
              <a:t>Elle est </a:t>
            </a:r>
            <a:r>
              <a:rPr b="1" lang="fr-FR" sz="1200">
                <a:solidFill>
                  <a:schemeClr val="dk1"/>
                </a:solidFill>
                <a:latin typeface="Montserrat"/>
                <a:ea typeface="Montserrat"/>
                <a:cs typeface="Montserrat"/>
                <a:sym typeface="Montserrat"/>
              </a:rPr>
              <a:t>très concentrée</a:t>
            </a:r>
            <a:r>
              <a:rPr lang="fr-FR" sz="1200">
                <a:solidFill>
                  <a:schemeClr val="dk1"/>
                </a:solidFill>
                <a:latin typeface="Montserrat"/>
                <a:ea typeface="Montserrat"/>
                <a:cs typeface="Montserrat"/>
                <a:sym typeface="Montserrat"/>
              </a:rPr>
              <a:t> et fournit donc beaucoup plus d’énergie que les ressources renouvelables. </a:t>
            </a:r>
            <a:endParaRPr sz="1200">
              <a:solidFill>
                <a:schemeClr val="dk1"/>
              </a:solidFill>
              <a:latin typeface="Montserrat"/>
              <a:ea typeface="Montserrat"/>
              <a:cs typeface="Montserrat"/>
              <a:sym typeface="Montserrat"/>
            </a:endParaRPr>
          </a:p>
          <a:p>
            <a:pPr indent="-304800" lvl="0" marL="457200" rtl="0" algn="l">
              <a:spcBef>
                <a:spcPts val="488"/>
              </a:spcBef>
              <a:spcAft>
                <a:spcPts val="0"/>
              </a:spcAft>
              <a:buClr>
                <a:schemeClr val="dk1"/>
              </a:buClr>
              <a:buSzPts val="1200"/>
              <a:buChar char="●"/>
            </a:pPr>
            <a:r>
              <a:rPr lang="fr-FR" sz="1200">
                <a:solidFill>
                  <a:schemeClr val="dk1"/>
                </a:solidFill>
                <a:latin typeface="Montserrat"/>
                <a:ea typeface="Montserrat"/>
                <a:cs typeface="Montserrat"/>
                <a:sym typeface="Montserrat"/>
              </a:rPr>
              <a:t>Elle est </a:t>
            </a:r>
            <a:r>
              <a:rPr b="1" lang="fr-FR" sz="1200">
                <a:solidFill>
                  <a:schemeClr val="dk1"/>
                </a:solidFill>
                <a:latin typeface="Montserrat"/>
                <a:ea typeface="Montserrat"/>
                <a:cs typeface="Montserrat"/>
                <a:sym typeface="Montserrat"/>
              </a:rPr>
              <a:t>pilotable</a:t>
            </a:r>
            <a:r>
              <a:rPr lang="fr-FR"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304800" lvl="0" marL="457200" rtl="0" algn="l">
              <a:spcBef>
                <a:spcPts val="488"/>
              </a:spcBef>
              <a:spcAft>
                <a:spcPts val="0"/>
              </a:spcAft>
              <a:buClr>
                <a:schemeClr val="dk1"/>
              </a:buClr>
              <a:buSzPts val="1200"/>
              <a:buFont typeface="Calibri"/>
              <a:buChar char="●"/>
            </a:pPr>
            <a:r>
              <a:rPr lang="fr-FR" sz="1200">
                <a:solidFill>
                  <a:schemeClr val="dk1"/>
                </a:solidFill>
                <a:latin typeface="Montserrat"/>
                <a:ea typeface="Montserrat"/>
                <a:cs typeface="Montserrat"/>
                <a:sym typeface="Montserrat"/>
              </a:rPr>
              <a:t>Elle engendre peu d’émissions de</a:t>
            </a:r>
            <a:r>
              <a:rPr b="1" lang="fr-FR" sz="1200">
                <a:solidFill>
                  <a:schemeClr val="dk1"/>
                </a:solidFill>
                <a:latin typeface="Montserrat"/>
                <a:ea typeface="Montserrat"/>
                <a:cs typeface="Montserrat"/>
                <a:sym typeface="Montserrat"/>
              </a:rPr>
              <a:t> gaz à effet de serre</a:t>
            </a:r>
            <a:r>
              <a:rPr lang="fr-FR"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a:p>
            <a:pPr indent="0" lvl="0" marL="457200" rtl="0" algn="l">
              <a:spcBef>
                <a:spcPts val="488"/>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Quels sont les inconvénients de l’énergie nucléaire ?</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Les centrales nucléaires rejettent des déchets irradiants et impossibles à éliminer à l’échelle de la vie humaine ; il est indispensable de les stocker dans des lieux sécurisés et difficiles d’accès. Elles peuvent également être le siège d’accidents aux conséquences néfastes. En revanche, les centrales nucléaires n’engendrent pas d’émissions de gaz à effet de serre, et font elles aussi l’objet d’une attention particulière pour la transition énergétique.</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400"/>
              <a:buFont typeface="Arial"/>
              <a:buNone/>
            </a:pPr>
            <a:r>
              <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400"/>
              <a:buFont typeface="Arial"/>
              <a:buNone/>
            </a:pPr>
            <a:r>
              <a:rPr lang="fr-FR" sz="1200">
                <a:solidFill>
                  <a:schemeClr val="dk1"/>
                </a:solidFill>
                <a:latin typeface="Montserrat"/>
                <a:ea typeface="Montserrat"/>
                <a:cs typeface="Montserrat"/>
                <a:sym typeface="Montserrat"/>
              </a:rPr>
              <a:t>Que retenir de tout cela ? </a:t>
            </a:r>
            <a:r>
              <a:rPr b="1" lang="fr-FR" sz="1200">
                <a:solidFill>
                  <a:schemeClr val="dk1"/>
                </a:solidFill>
                <a:latin typeface="Montserrat"/>
                <a:ea typeface="Montserrat"/>
                <a:cs typeface="Montserrat"/>
                <a:sym typeface="Montserrat"/>
              </a:rPr>
              <a:t>Aucune énergie n’est parfaite, idéale ou propre</a:t>
            </a:r>
            <a:r>
              <a:rPr lang="fr-FR" sz="1200">
                <a:solidFill>
                  <a:schemeClr val="dk1"/>
                </a:solidFill>
                <a:latin typeface="Montserrat"/>
                <a:ea typeface="Montserrat"/>
                <a:cs typeface="Montserrat"/>
                <a:sym typeface="Montserrat"/>
              </a:rPr>
              <a:t>, toutes ont des qualités et des défauts. La source d’énergie miracle n’existe pas, la première chose à faire est donc de réduire notre consommation d’énergie. Dans la suite, nous allons voir qu’il y a une urgence, c’est de sortir des sources d’énergie fossiles. </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400"/>
              <a:buFont typeface="Arial"/>
              <a:buNone/>
            </a:pPr>
            <a:r>
              <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400"/>
              <a:buFont typeface="Arial"/>
              <a:buNone/>
            </a:pPr>
            <a:r>
              <a:rPr lang="fr-FR" sz="1200">
                <a:solidFill>
                  <a:schemeClr val="dk1"/>
                </a:solidFill>
                <a:latin typeface="Montserrat"/>
                <a:ea typeface="Montserrat"/>
                <a:cs typeface="Montserrat"/>
                <a:sym typeface="Montserrat"/>
              </a:rPr>
              <a:t>Pour finir, cette slide peut laisser penser que toutes ces ressources énergétiques servent à la même chose, ce qui est évidemment faux : </a:t>
            </a:r>
            <a:r>
              <a:rPr b="1" lang="fr-FR" sz="1200">
                <a:solidFill>
                  <a:schemeClr val="dk1"/>
                </a:solidFill>
                <a:latin typeface="Montserrat"/>
                <a:ea typeface="Montserrat"/>
                <a:cs typeface="Montserrat"/>
                <a:sym typeface="Montserrat"/>
              </a:rPr>
              <a:t>les énergies ne sont pas tout à fait substituables les unes aux autres</a:t>
            </a:r>
            <a:r>
              <a:rPr lang="fr-FR" sz="1200">
                <a:solidFill>
                  <a:schemeClr val="dk1"/>
                </a:solidFill>
                <a:latin typeface="Montserrat"/>
                <a:ea typeface="Montserrat"/>
                <a:cs typeface="Montserrat"/>
                <a:sym typeface="Montserrat"/>
              </a:rPr>
              <a:t>. Ce point-là est abordé un peu plus en détail dans la slide </a:t>
            </a:r>
            <a:r>
              <a:rPr i="1" lang="fr-FR" sz="1200">
                <a:solidFill>
                  <a:schemeClr val="dk1"/>
                </a:solidFill>
                <a:latin typeface="Montserrat"/>
                <a:ea typeface="Montserrat"/>
                <a:cs typeface="Montserrat"/>
                <a:sym typeface="Montserrat"/>
              </a:rPr>
              <a:t>À quoi nous sert l’énergie ?</a:t>
            </a:r>
            <a:r>
              <a:rPr lang="fr-FR"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400"/>
              <a:buFont typeface="Arial"/>
              <a:buNone/>
            </a:pPr>
            <a:r>
              <a:t/>
            </a:r>
            <a:endParaRPr sz="1200">
              <a:solidFill>
                <a:schemeClr val="dk1"/>
              </a:solidFill>
              <a:latin typeface="Montserrat"/>
              <a:ea typeface="Montserrat"/>
              <a:cs typeface="Montserrat"/>
              <a:sym typeface="Montserrat"/>
            </a:endParaRPr>
          </a:p>
          <a:p>
            <a:pPr indent="0" lvl="0" marL="0" rtl="0" algn="l">
              <a:spcBef>
                <a:spcPts val="488"/>
              </a:spcBef>
              <a:spcAft>
                <a:spcPts val="0"/>
              </a:spcAft>
              <a:buClr>
                <a:schemeClr val="dk1"/>
              </a:buClr>
              <a:buSzPts val="1400"/>
              <a:buFont typeface="Arial"/>
              <a:buNone/>
            </a:pPr>
            <a:r>
              <a:rPr b="1" lang="fr-FR" sz="1200" u="sng">
                <a:solidFill>
                  <a:schemeClr val="dk1"/>
                </a:solidFill>
                <a:latin typeface="Montserrat"/>
                <a:ea typeface="Montserrat"/>
                <a:cs typeface="Montserrat"/>
                <a:sym typeface="Montserrat"/>
              </a:rPr>
              <a:t>Messages-clés :</a:t>
            </a:r>
            <a:endParaRPr sz="1200">
              <a:solidFill>
                <a:schemeClr val="dk1"/>
              </a:solidFill>
              <a:latin typeface="Montserrat"/>
              <a:ea typeface="Montserrat"/>
              <a:cs typeface="Montserrat"/>
              <a:sym typeface="Montserrat"/>
            </a:endParaRPr>
          </a:p>
          <a:p>
            <a:pPr indent="-304800" lvl="0" marL="457200" rtl="0" algn="l">
              <a:spcBef>
                <a:spcPts val="488"/>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Aucune ressource énergétique n’est parfaite.</a:t>
            </a:r>
            <a:endParaRPr sz="1200">
              <a:solidFill>
                <a:schemeClr val="dk1"/>
              </a:solidFill>
              <a:latin typeface="Montserrat"/>
              <a:ea typeface="Montserrat"/>
              <a:cs typeface="Montserrat"/>
              <a:sym typeface="Montserrat"/>
            </a:endParaRPr>
          </a:p>
          <a:p>
            <a:pPr indent="-304800" lvl="0" marL="457200" rtl="0" algn="l">
              <a:spcBef>
                <a:spcPts val="488"/>
              </a:spcBef>
              <a:spcAft>
                <a:spcPts val="0"/>
              </a:spcAft>
              <a:buClr>
                <a:schemeClr val="dk1"/>
              </a:buClr>
              <a:buSzPts val="1200"/>
              <a:buFont typeface="Montserrat"/>
              <a:buChar char="●"/>
            </a:pPr>
            <a:r>
              <a:rPr lang="fr-FR" sz="1200">
                <a:solidFill>
                  <a:schemeClr val="dk1"/>
                </a:solidFill>
                <a:latin typeface="Montserrat"/>
                <a:ea typeface="Montserrat"/>
                <a:cs typeface="Montserrat"/>
                <a:sym typeface="Montserrat"/>
              </a:rPr>
              <a:t>Les sources d’énergie fossile (pétrole, gaz et charbon) sont beaucoup plus concentrées, polyvalentes ou simples à exploiter que toutes les autres, mais sont aussi les plus polluantes. </a:t>
            </a:r>
            <a:endParaRPr sz="1200">
              <a:solidFill>
                <a:schemeClr val="dk1"/>
              </a:solidFill>
              <a:latin typeface="Montserrat"/>
              <a:ea typeface="Montserrat"/>
              <a:cs typeface="Montserrat"/>
              <a:sym typeface="Montserrat"/>
            </a:endParaRPr>
          </a:p>
          <a:p>
            <a:pPr indent="0" lvl="0" marL="158750" rtl="0" algn="l">
              <a:lnSpc>
                <a:spcPct val="115000"/>
              </a:lnSpc>
              <a:spcBef>
                <a:spcPts val="12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120"/>
              </a:spcBef>
              <a:spcAft>
                <a:spcPts val="0"/>
              </a:spcAft>
              <a:buClr>
                <a:schemeClr val="dk1"/>
              </a:buClr>
              <a:buSzPts val="1400"/>
              <a:buFont typeface="Arial"/>
              <a:buNone/>
            </a:pPr>
            <a:r>
              <a:t/>
            </a:r>
            <a:endParaRPr i="1"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b="1" sz="1200" u="sng">
              <a:solidFill>
                <a:schemeClr val="dk1"/>
              </a:solidFill>
              <a:latin typeface="Montserrat"/>
              <a:ea typeface="Montserrat"/>
              <a:cs typeface="Montserrat"/>
              <a:sym typeface="Montserrat"/>
            </a:endParaRPr>
          </a:p>
        </p:txBody>
      </p:sp>
      <p:sp>
        <p:nvSpPr>
          <p:cNvPr id="910" name="Google Shape;910;g2517465011c_0_12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3" name="Google Shape;95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FR" sz="1200">
                <a:latin typeface="Montserrat"/>
                <a:ea typeface="Montserrat"/>
                <a:cs typeface="Montserrat"/>
                <a:sym typeface="Montserrat"/>
              </a:rPr>
              <a:t>Dans cette partie, nous présenterons le mix énergétique à l’échelle mondiale. </a:t>
            </a:r>
            <a:endParaRPr sz="1200">
              <a:latin typeface="Montserrat"/>
              <a:ea typeface="Montserrat"/>
              <a:cs typeface="Montserrat"/>
              <a:sym typeface="Montserra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e5338b01d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1e5338b01d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13e5ec5c7d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9" name="Google Shape;959;g13e5ec5c7d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90"/>
              </a:spcBef>
              <a:spcAft>
                <a:spcPts val="0"/>
              </a:spcAft>
              <a:buSzPts val="1100"/>
              <a:buNone/>
            </a:pPr>
            <a:r>
              <a:rPr b="1" lang="fr-FR" sz="1200" u="sng">
                <a:latin typeface="Montserrat"/>
                <a:ea typeface="Montserrat"/>
                <a:cs typeface="Montserrat"/>
                <a:sym typeface="Montserrat"/>
              </a:rPr>
              <a:t>Animation</a:t>
            </a:r>
            <a:r>
              <a:rPr b="1" lang="fr-FR" sz="1200" u="sng">
                <a:latin typeface="Montserrat"/>
                <a:ea typeface="Montserrat"/>
                <a:cs typeface="Montserrat"/>
                <a:sym typeface="Montserrat"/>
              </a:rPr>
              <a:t> :</a:t>
            </a:r>
            <a:r>
              <a:rPr lang="fr-FR" sz="1200">
                <a:latin typeface="Montserrat"/>
                <a:ea typeface="Montserrat"/>
                <a:cs typeface="Montserrat"/>
                <a:sym typeface="Montserrat"/>
              </a:rPr>
              <a:t> </a:t>
            </a:r>
            <a:r>
              <a:rPr i="1" lang="fr-FR" sz="1200">
                <a:solidFill>
                  <a:schemeClr val="dk1"/>
                </a:solidFill>
                <a:latin typeface="Montserrat"/>
                <a:ea typeface="Montserrat"/>
                <a:cs typeface="Montserrat"/>
                <a:sym typeface="Montserrat"/>
              </a:rPr>
              <a:t>Avant de commencer, n’hésitez pas à demander à la salle : « Pouvez-vous me rappeler les 3 énergies fossiles ? « Pétrole, charbon et gaz». Puis « Parmi toutes les ressources énergétiques utilisées par l’humanité, en les comptant vraiment toutes comme le bois de chauffage, le brûlage de déchets pour produire de l’énergie, les panneaux solaires, les éoliennes, les barrages hydrauliques, le nucléaire, la géothermie, etc., quelle est la part en pourcentage qui provient des 3 énergies fossiles ? Tout le monde lève la main. Ceux qui pensent que les énergies fossiles fournissent 100 % de l’énergie de l’humanité, baissez votre main. Ceux qui pensent que les énergies fossiles fournissent plus de 80 % de l’énergie de l’humanité, baissez votre main.  </a:t>
            </a:r>
            <a:r>
              <a:rPr b="1" i="1" lang="fr-FR" sz="1200">
                <a:solidFill>
                  <a:schemeClr val="dk1"/>
                </a:solidFill>
                <a:latin typeface="Montserrat"/>
                <a:ea typeface="Montserrat"/>
                <a:cs typeface="Montserrat"/>
                <a:sym typeface="Montserrat"/>
              </a:rPr>
              <a:t>Plus de 70 %</a:t>
            </a:r>
            <a:r>
              <a:rPr i="1" lang="fr-FR" sz="1200">
                <a:solidFill>
                  <a:schemeClr val="dk1"/>
                </a:solidFill>
                <a:latin typeface="Montserrat"/>
                <a:ea typeface="Montserrat"/>
                <a:cs typeface="Montserrat"/>
                <a:sym typeface="Montserrat"/>
              </a:rPr>
              <a:t>, baissez votre main. Plus de 60 %, baissez votre main. 50 %, baissez votre main. 20 %, baissez votre main. »</a:t>
            </a:r>
            <a:br>
              <a:rPr b="1" lang="fr-FR" sz="1200" u="sng">
                <a:latin typeface="Montserrat"/>
                <a:ea typeface="Montserrat"/>
                <a:cs typeface="Montserrat"/>
                <a:sym typeface="Montserrat"/>
              </a:rPr>
            </a:br>
            <a:br>
              <a:rPr b="1" lang="fr-FR" sz="1200" u="sng">
                <a:latin typeface="Montserrat"/>
                <a:ea typeface="Montserrat"/>
                <a:cs typeface="Montserrat"/>
                <a:sym typeface="Montserrat"/>
              </a:rPr>
            </a:br>
            <a:r>
              <a:rPr b="1" lang="fr-FR" sz="1200" u="sng">
                <a:solidFill>
                  <a:srgbClr val="000000"/>
                </a:solidFill>
                <a:latin typeface="Montserrat"/>
                <a:ea typeface="Montserrat"/>
                <a:cs typeface="Montserrat"/>
                <a:sym typeface="Montserrat"/>
              </a:rPr>
              <a:t>Explications :</a:t>
            </a:r>
            <a:r>
              <a:rPr lang="fr-FR" sz="1200">
                <a:solidFill>
                  <a:srgbClr val="000000"/>
                </a:solidFill>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lang="fr-FR" sz="1200">
                <a:solidFill>
                  <a:srgbClr val="000000"/>
                </a:solidFill>
                <a:latin typeface="Montserrat"/>
                <a:ea typeface="Montserrat"/>
                <a:cs typeface="Montserrat"/>
                <a:sym typeface="Montserrat"/>
              </a:rPr>
              <a:t>Ce graphique représente la consommation mondiale en énergie</a:t>
            </a:r>
            <a:r>
              <a:rPr lang="fr-FR" sz="1200">
                <a:latin typeface="Montserrat"/>
                <a:ea typeface="Montserrat"/>
                <a:cs typeface="Montserrat"/>
                <a:sym typeface="Montserrat"/>
              </a:rPr>
              <a:t> primaire au cours du temps. </a:t>
            </a:r>
            <a:endParaRPr sz="1200">
              <a:latin typeface="Montserrat"/>
              <a:ea typeface="Montserrat"/>
              <a:cs typeface="Montserrat"/>
              <a:sym typeface="Montserrat"/>
            </a:endParaRPr>
          </a:p>
          <a:p>
            <a:pPr indent="-304800" lvl="0" marL="457200" rtl="0" algn="l">
              <a:spcBef>
                <a:spcPts val="488"/>
              </a:spcBef>
              <a:spcAft>
                <a:spcPts val="0"/>
              </a:spcAft>
              <a:buSzPts val="1200"/>
              <a:buFont typeface="Calibri"/>
              <a:buChar char="●"/>
            </a:pPr>
            <a:r>
              <a:rPr lang="fr-FR" sz="1200">
                <a:solidFill>
                  <a:schemeClr val="dk1"/>
                </a:solidFill>
                <a:latin typeface="Montserrat"/>
                <a:ea typeface="Montserrat"/>
                <a:cs typeface="Montserrat"/>
                <a:sym typeface="Montserrat"/>
              </a:rPr>
              <a:t>L’axe horizontal représente les différentes </a:t>
            </a:r>
            <a:r>
              <a:rPr b="1" lang="fr-FR" sz="1200">
                <a:solidFill>
                  <a:schemeClr val="dk1"/>
                </a:solidFill>
                <a:latin typeface="Montserrat"/>
                <a:ea typeface="Montserrat"/>
                <a:cs typeface="Montserrat"/>
                <a:sym typeface="Montserrat"/>
              </a:rPr>
              <a:t>années</a:t>
            </a:r>
            <a:r>
              <a:rPr lang="fr-FR" sz="1200">
                <a:solidFill>
                  <a:schemeClr val="dk1"/>
                </a:solidFill>
                <a:latin typeface="Montserrat"/>
                <a:ea typeface="Montserrat"/>
                <a:cs typeface="Montserrat"/>
                <a:sym typeface="Montserrat"/>
              </a:rPr>
              <a:t>.</a:t>
            </a:r>
            <a:endParaRPr sz="1200">
              <a:latin typeface="Montserrat"/>
              <a:ea typeface="Montserrat"/>
              <a:cs typeface="Montserrat"/>
              <a:sym typeface="Montserrat"/>
            </a:endParaRPr>
          </a:p>
          <a:p>
            <a:pPr indent="-304800" lvl="0" marL="457200" rtl="0" algn="l">
              <a:spcBef>
                <a:spcPts val="0"/>
              </a:spcBef>
              <a:spcAft>
                <a:spcPts val="0"/>
              </a:spcAft>
              <a:buClr>
                <a:schemeClr val="dk1"/>
              </a:buClr>
              <a:buSzPts val="1200"/>
              <a:buChar char="●"/>
            </a:pPr>
            <a:r>
              <a:rPr lang="fr-FR" sz="1200">
                <a:solidFill>
                  <a:schemeClr val="dk1"/>
                </a:solidFill>
                <a:latin typeface="Montserrat"/>
                <a:ea typeface="Montserrat"/>
                <a:cs typeface="Montserrat"/>
                <a:sym typeface="Montserrat"/>
              </a:rPr>
              <a:t>L’axe vertical représente la consommation d’énergie primaire</a:t>
            </a:r>
            <a:r>
              <a:rPr b="1" lang="fr-FR" sz="1200">
                <a:solidFill>
                  <a:schemeClr val="dk1"/>
                </a:solidFill>
                <a:latin typeface="Montserrat"/>
                <a:ea typeface="Montserrat"/>
                <a:cs typeface="Montserrat"/>
                <a:sym typeface="Montserrat"/>
              </a:rPr>
              <a:t> </a:t>
            </a:r>
            <a:r>
              <a:rPr lang="fr-FR" sz="1200">
                <a:solidFill>
                  <a:schemeClr val="dk1"/>
                </a:solidFill>
                <a:latin typeface="Montserrat"/>
                <a:ea typeface="Montserrat"/>
                <a:cs typeface="Montserrat"/>
                <a:sym typeface="Montserrat"/>
              </a:rPr>
              <a:t>pour l’année considérée. L’unité utilisée est le </a:t>
            </a:r>
            <a:r>
              <a:rPr b="1" lang="fr-FR" sz="1200">
                <a:solidFill>
                  <a:schemeClr val="dk1"/>
                </a:solidFill>
                <a:latin typeface="Montserrat"/>
                <a:ea typeface="Montserrat"/>
                <a:cs typeface="Montserrat"/>
                <a:sym typeface="Montserrat"/>
              </a:rPr>
              <a:t>Gtep </a:t>
            </a:r>
            <a:r>
              <a:rPr lang="fr-FR" sz="1200">
                <a:solidFill>
                  <a:schemeClr val="dk1"/>
                </a:solidFill>
                <a:latin typeface="Montserrat"/>
                <a:ea typeface="Montserrat"/>
                <a:cs typeface="Montserrat"/>
                <a:sym typeface="Montserrat"/>
              </a:rPr>
              <a:t>(</a:t>
            </a:r>
            <a:r>
              <a:rPr b="1" lang="fr-FR" sz="1200">
                <a:solidFill>
                  <a:schemeClr val="dk1"/>
                </a:solidFill>
                <a:latin typeface="Montserrat"/>
                <a:ea typeface="Montserrat"/>
                <a:cs typeface="Montserrat"/>
                <a:sym typeface="Montserrat"/>
              </a:rPr>
              <a:t>Giga tonne équivalent pétrole</a:t>
            </a:r>
            <a:r>
              <a:rPr lang="fr-FR" sz="1200">
                <a:solidFill>
                  <a:schemeClr val="dk1"/>
                </a:solidFill>
                <a:latin typeface="Montserrat"/>
                <a:ea typeface="Montserrat"/>
                <a:cs typeface="Montserrat"/>
                <a:sym typeface="Montserrat"/>
              </a:rPr>
              <a:t>), qui mesure l’énergie libérée par l’équivalent de la combustion d’un milliard de tonnes de pétrole “standard”. Il s’agit d’une autre unité de l’énergie, beaucoup plus pratique à cette échelle que le kilowattheure (kWh).</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SzPts val="1000"/>
              <a:buFont typeface="Arial"/>
              <a:buNone/>
            </a:pPr>
            <a:r>
              <a:rPr lang="fr-FR" sz="1200">
                <a:latin typeface="Montserrat"/>
                <a:ea typeface="Montserrat"/>
                <a:cs typeface="Montserrat"/>
                <a:sym typeface="Montserrat"/>
              </a:rPr>
              <a:t>On parle ici </a:t>
            </a:r>
            <a:r>
              <a:rPr b="1" lang="fr-FR" sz="1200">
                <a:latin typeface="Montserrat"/>
                <a:ea typeface="Montserrat"/>
                <a:cs typeface="Montserrat"/>
                <a:sym typeface="Montserrat"/>
              </a:rPr>
              <a:t>d’</a:t>
            </a:r>
            <a:r>
              <a:rPr b="1" lang="fr-FR" sz="1200">
                <a:solidFill>
                  <a:srgbClr val="000000"/>
                </a:solidFill>
                <a:latin typeface="Montserrat"/>
                <a:ea typeface="Montserrat"/>
                <a:cs typeface="Montserrat"/>
                <a:sym typeface="Montserrat"/>
              </a:rPr>
              <a:t>énergie primaire</a:t>
            </a:r>
            <a:r>
              <a:rPr lang="fr-FR" sz="1200">
                <a:solidFill>
                  <a:srgbClr val="000000"/>
                </a:solidFill>
                <a:latin typeface="Montserrat"/>
                <a:ea typeface="Montserrat"/>
                <a:cs typeface="Montserrat"/>
                <a:sym typeface="Montserrat"/>
              </a:rPr>
              <a:t>, qui correspond à ce que l’on retrouve directement dans la nature. L’électricité ou l’essence (qui sont des formes d’énergie utilisées par le consommateur</a:t>
            </a:r>
            <a:r>
              <a:rPr lang="fr-FR" sz="1200">
                <a:latin typeface="Montserrat"/>
                <a:ea typeface="Montserrat"/>
                <a:cs typeface="Montserrat"/>
                <a:sym typeface="Montserrat"/>
              </a:rPr>
              <a:t>)</a:t>
            </a:r>
            <a:r>
              <a:rPr lang="fr-FR" sz="1200">
                <a:solidFill>
                  <a:srgbClr val="000000"/>
                </a:solidFill>
                <a:latin typeface="Montserrat"/>
                <a:ea typeface="Montserrat"/>
                <a:cs typeface="Montserrat"/>
                <a:sym typeface="Montserrat"/>
              </a:rPr>
              <a:t> ne sont pas représentées sur ce graphique car il n’y a pas de dépôts d’électricité ni d’essence dans la nature. Mais on retrouve l’uranium, le vent, le pétrole, etc. Puisque le pétrole est la principale ressource d’énergie de la planète, toutes les autres formes d’énergie sont mises en correspondance avec celle-ci (par exemple, on considère que brûler une tonne de charbon revient à brûler environ 0,66 tonnes de pétrole). La consommation est donc exprimée en </a:t>
            </a:r>
            <a:r>
              <a:rPr lang="fr-FR" sz="1200">
                <a:latin typeface="Montserrat"/>
                <a:ea typeface="Montserrat"/>
                <a:cs typeface="Montserrat"/>
                <a:sym typeface="Montserrat"/>
              </a:rPr>
              <a:t>t</a:t>
            </a:r>
            <a:r>
              <a:rPr lang="fr-FR" sz="1200">
                <a:solidFill>
                  <a:srgbClr val="000000"/>
                </a:solidFill>
                <a:latin typeface="Montserrat"/>
                <a:ea typeface="Montserrat"/>
                <a:cs typeface="Montserrat"/>
                <a:sym typeface="Montserrat"/>
              </a:rPr>
              <a:t>onnes d’équivalent pétrole (« tep »),</a:t>
            </a:r>
            <a:r>
              <a:rPr lang="fr-FR" sz="1200">
                <a:latin typeface="Montserrat"/>
                <a:ea typeface="Montserrat"/>
                <a:cs typeface="Montserrat"/>
                <a:sym typeface="Montserrat"/>
              </a:rPr>
              <a:t>ici </a:t>
            </a:r>
            <a:r>
              <a:rPr lang="fr-FR" sz="1200">
                <a:solidFill>
                  <a:srgbClr val="000000"/>
                </a:solidFill>
                <a:latin typeface="Montserrat"/>
                <a:ea typeface="Montserrat"/>
                <a:cs typeface="Montserrat"/>
                <a:sym typeface="Montserrat"/>
              </a:rPr>
              <a:t>en milliards de tep. En oppo</a:t>
            </a:r>
            <a:r>
              <a:rPr lang="fr-FR" sz="1200">
                <a:latin typeface="Montserrat"/>
                <a:ea typeface="Montserrat"/>
                <a:cs typeface="Montserrat"/>
                <a:sym typeface="Montserrat"/>
              </a:rPr>
              <a:t>sition à l’énergie primaire, </a:t>
            </a:r>
            <a:r>
              <a:rPr b="1" lang="fr-FR" sz="1200">
                <a:latin typeface="Montserrat"/>
                <a:ea typeface="Montserrat"/>
                <a:cs typeface="Montserrat"/>
                <a:sym typeface="Montserrat"/>
              </a:rPr>
              <a:t>l’énergie finale</a:t>
            </a:r>
            <a:r>
              <a:rPr lang="fr-FR" sz="1200">
                <a:latin typeface="Montserrat"/>
                <a:ea typeface="Montserrat"/>
                <a:cs typeface="Montserrat"/>
                <a:sym typeface="Montserrat"/>
              </a:rPr>
              <a:t> est l’énergie qui est utilisée par le consommateur, </a:t>
            </a:r>
            <a:r>
              <a:rPr b="1" lang="fr-FR" sz="1200">
                <a:latin typeface="Montserrat"/>
                <a:ea typeface="Montserrat"/>
                <a:cs typeface="Montserrat"/>
                <a:sym typeface="Montserrat"/>
              </a:rPr>
              <a:t>après les pertes</a:t>
            </a:r>
            <a:r>
              <a:rPr lang="fr-FR" sz="1200">
                <a:latin typeface="Montserrat"/>
                <a:ea typeface="Montserrat"/>
                <a:cs typeface="Montserrat"/>
                <a:sym typeface="Montserrat"/>
              </a:rPr>
              <a:t> liées au transport de l’énergie vers l’utilisateur.</a:t>
            </a:r>
            <a:endParaRPr sz="1200">
              <a:solidFill>
                <a:srgbClr val="000000"/>
              </a:solidFill>
              <a:latin typeface="Montserrat"/>
              <a:ea typeface="Montserrat"/>
              <a:cs typeface="Montserrat"/>
              <a:sym typeface="Montserrat"/>
            </a:endParaRPr>
          </a:p>
          <a:p>
            <a:pPr indent="0" lvl="0" marL="0" rtl="0" algn="l">
              <a:lnSpc>
                <a:spcPct val="115000"/>
              </a:lnSpc>
              <a:spcBef>
                <a:spcPts val="490"/>
              </a:spcBef>
              <a:spcAft>
                <a:spcPts val="0"/>
              </a:spcAft>
              <a:buSzPts val="1000"/>
              <a:buFont typeface="Arial"/>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lang="fr-FR" sz="1200">
                <a:solidFill>
                  <a:srgbClr val="000000"/>
                </a:solidFill>
                <a:latin typeface="Montserrat"/>
                <a:ea typeface="Montserrat"/>
                <a:cs typeface="Montserrat"/>
                <a:sym typeface="Montserrat"/>
              </a:rPr>
              <a:t>La consommation mondiale en </a:t>
            </a:r>
            <a:r>
              <a:rPr lang="fr-FR" sz="1200">
                <a:latin typeface="Montserrat"/>
                <a:ea typeface="Montserrat"/>
                <a:cs typeface="Montserrat"/>
                <a:sym typeface="Montserrat"/>
              </a:rPr>
              <a:t>2019 </a:t>
            </a:r>
            <a:r>
              <a:rPr lang="fr-FR" sz="1200">
                <a:solidFill>
                  <a:srgbClr val="000000"/>
                </a:solidFill>
                <a:latin typeface="Montserrat"/>
                <a:ea typeface="Montserrat"/>
                <a:cs typeface="Montserrat"/>
                <a:sym typeface="Montserrat"/>
              </a:rPr>
              <a:t>était d’environ </a:t>
            </a:r>
            <a:r>
              <a:rPr lang="fr-FR" sz="1200">
                <a:latin typeface="Montserrat"/>
                <a:ea typeface="Montserrat"/>
                <a:cs typeface="Montserrat"/>
                <a:sym typeface="Montserrat"/>
              </a:rPr>
              <a:t>14,9</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Gtep</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lang="fr-FR" sz="1200">
                <a:solidFill>
                  <a:srgbClr val="000000"/>
                </a:solidFill>
                <a:latin typeface="Montserrat"/>
                <a:ea typeface="Montserrat"/>
                <a:cs typeface="Montserrat"/>
                <a:sym typeface="Montserrat"/>
              </a:rPr>
              <a:t>Le pétrole à lui seul représente 1/3 de la consommation mondiale d’énergie. Il est principalement utilisé pour le transport.</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lang="fr-FR" sz="1200">
                <a:solidFill>
                  <a:srgbClr val="000000"/>
                </a:solidFill>
                <a:latin typeface="Montserrat"/>
                <a:ea typeface="Montserrat"/>
                <a:cs typeface="Montserrat"/>
                <a:sym typeface="Montserrat"/>
              </a:rPr>
              <a:t>Le charbon représente 1/4 de la consommation. Il est principalement utilisé pour produire de l’électricité.</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lang="fr-FR" sz="1200">
                <a:solidFill>
                  <a:srgbClr val="000000"/>
                </a:solidFill>
                <a:latin typeface="Montserrat"/>
                <a:ea typeface="Montserrat"/>
                <a:cs typeface="Montserrat"/>
                <a:sym typeface="Montserrat"/>
              </a:rPr>
              <a:t>Le gaz représente 1/4 de la consommation mondiale. Il est principalement utilisé pour le chauffage et est également utilisé pour produire de l’électricité.</a:t>
            </a:r>
            <a:endParaRPr sz="1200">
              <a:solidFill>
                <a:srgbClr val="000000"/>
              </a:solidFill>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b="1" lang="fr-FR" sz="1200">
                <a:solidFill>
                  <a:srgbClr val="000000"/>
                </a:solidFill>
                <a:latin typeface="Montserrat"/>
                <a:ea typeface="Montserrat"/>
                <a:cs typeface="Montserrat"/>
                <a:sym typeface="Montserrat"/>
              </a:rPr>
              <a:t>Les énergies fossiles tels que le pétrole, le gaz et le charbon représentent à eux seuls </a:t>
            </a:r>
            <a:r>
              <a:rPr b="1" lang="fr-FR" sz="1200">
                <a:latin typeface="Montserrat"/>
                <a:ea typeface="Montserrat"/>
                <a:cs typeface="Montserrat"/>
                <a:sym typeface="Montserrat"/>
              </a:rPr>
              <a:t>près </a:t>
            </a:r>
            <a:r>
              <a:rPr b="1" lang="fr-FR" sz="1200">
                <a:solidFill>
                  <a:srgbClr val="000000"/>
                </a:solidFill>
                <a:latin typeface="Montserrat"/>
                <a:ea typeface="Montserrat"/>
                <a:cs typeface="Montserrat"/>
                <a:sym typeface="Montserrat"/>
              </a:rPr>
              <a:t>de 80 % de l’énergie consommée par l’ensemble de l’humanité. </a:t>
            </a: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95250" lvl="0" marL="88900" rtl="0" algn="l">
              <a:lnSpc>
                <a:spcPct val="115000"/>
              </a:lnSpc>
              <a:spcBef>
                <a:spcPts val="490"/>
              </a:spcBef>
              <a:spcAft>
                <a:spcPts val="0"/>
              </a:spcAft>
              <a:buSzPts val="1200"/>
              <a:buFont typeface="Montserrat"/>
              <a:buChar char="●"/>
            </a:pPr>
            <a:r>
              <a:rPr lang="fr-FR" sz="1200">
                <a:solidFill>
                  <a:srgbClr val="000000"/>
                </a:solidFill>
                <a:latin typeface="Montserrat"/>
                <a:ea typeface="Montserrat"/>
                <a:cs typeface="Montserrat"/>
                <a:sym typeface="Montserrat"/>
              </a:rPr>
              <a:t>Le bois, qui a été utilisé pendant très longtemps, représente </a:t>
            </a:r>
            <a:r>
              <a:rPr lang="fr-FR" sz="1200">
                <a:latin typeface="Montserrat"/>
                <a:ea typeface="Montserrat"/>
                <a:cs typeface="Montserrat"/>
                <a:sym typeface="Montserrat"/>
              </a:rPr>
              <a:t>6,4</a:t>
            </a:r>
            <a:r>
              <a:rPr lang="fr-FR" sz="1200">
                <a:solidFill>
                  <a:srgbClr val="000000"/>
                </a:solidFill>
                <a:latin typeface="Montserrat"/>
                <a:ea typeface="Montserrat"/>
                <a:cs typeface="Montserrat"/>
                <a:sym typeface="Montserrat"/>
              </a:rPr>
              <a:t> % de la consommation énergétique mondiale. Il est brûlé pour le chauffage.</a:t>
            </a:r>
            <a:endParaRPr sz="1200">
              <a:latin typeface="Montserrat"/>
              <a:ea typeface="Montserrat"/>
              <a:cs typeface="Montserrat"/>
              <a:sym typeface="Montserrat"/>
            </a:endParaRPr>
          </a:p>
          <a:p>
            <a:pPr indent="-95250" lvl="0" marL="88900" rtl="0" algn="l">
              <a:lnSpc>
                <a:spcPct val="115000"/>
              </a:lnSpc>
              <a:spcBef>
                <a:spcPts val="490"/>
              </a:spcBef>
              <a:spcAft>
                <a:spcPts val="0"/>
              </a:spcAft>
              <a:buSzPts val="1200"/>
              <a:buFont typeface="Montserrat"/>
              <a:buChar char="●"/>
            </a:pPr>
            <a:r>
              <a:rPr lang="fr-FR" sz="1200">
                <a:solidFill>
                  <a:srgbClr val="000000"/>
                </a:solidFill>
                <a:latin typeface="Montserrat"/>
                <a:ea typeface="Montserrat"/>
                <a:cs typeface="Montserrat"/>
                <a:sym typeface="Montserrat"/>
              </a:rPr>
              <a:t>L’énergie nucléaire, qui </a:t>
            </a:r>
            <a:r>
              <a:rPr lang="fr-FR" sz="1200">
                <a:latin typeface="Montserrat"/>
                <a:ea typeface="Montserrat"/>
                <a:cs typeface="Montserrat"/>
                <a:sym typeface="Montserrat"/>
              </a:rPr>
              <a:t>représente 4</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 de la consommation énergétique mondiale,</a:t>
            </a:r>
            <a:r>
              <a:rPr lang="fr-FR" sz="1200">
                <a:solidFill>
                  <a:srgbClr val="000000"/>
                </a:solidFill>
                <a:latin typeface="Montserrat"/>
                <a:ea typeface="Montserrat"/>
                <a:cs typeface="Montserrat"/>
                <a:sym typeface="Montserrat"/>
              </a:rPr>
              <a:t> est utilisée pour produire de l’électricité.</a:t>
            </a:r>
            <a:endParaRPr sz="1200">
              <a:latin typeface="Montserrat"/>
              <a:ea typeface="Montserrat"/>
              <a:cs typeface="Montserrat"/>
              <a:sym typeface="Montserrat"/>
            </a:endParaRPr>
          </a:p>
          <a:p>
            <a:pPr indent="-95250" lvl="0" marL="88900" rtl="0" algn="l">
              <a:lnSpc>
                <a:spcPct val="115000"/>
              </a:lnSpc>
              <a:spcBef>
                <a:spcPts val="490"/>
              </a:spcBef>
              <a:spcAft>
                <a:spcPts val="0"/>
              </a:spcAft>
              <a:buSzPts val="1200"/>
              <a:buFont typeface="Montserrat"/>
              <a:buChar char="●"/>
            </a:pPr>
            <a:r>
              <a:rPr lang="fr-FR" sz="1200">
                <a:solidFill>
                  <a:srgbClr val="000000"/>
                </a:solidFill>
                <a:latin typeface="Montserrat"/>
                <a:ea typeface="Montserrat"/>
                <a:cs typeface="Montserrat"/>
                <a:sym typeface="Montserrat"/>
              </a:rPr>
              <a:t>Les énergies renouvelables (géothermie, solaire, vent, hydraulique) sont en plein développement mais représentent seulement </a:t>
            </a:r>
            <a:r>
              <a:rPr lang="fr-FR" sz="1200">
                <a:latin typeface="Montserrat"/>
                <a:ea typeface="Montserrat"/>
                <a:cs typeface="Montserrat"/>
                <a:sym typeface="Montserrat"/>
              </a:rPr>
              <a:t>10.4</a:t>
            </a:r>
            <a:r>
              <a:rPr lang="fr-FR" sz="1200">
                <a:solidFill>
                  <a:srgbClr val="000000"/>
                </a:solidFill>
                <a:latin typeface="Montserrat"/>
                <a:ea typeface="Montserrat"/>
                <a:cs typeface="Montserrat"/>
                <a:sym typeface="Montserrat"/>
              </a:rPr>
              <a:t> % des sources d’énergie consommées dans le monde. </a:t>
            </a:r>
            <a:endParaRPr sz="1200">
              <a:latin typeface="Montserrat"/>
              <a:ea typeface="Montserrat"/>
              <a:cs typeface="Montserrat"/>
              <a:sym typeface="Montserrat"/>
            </a:endParaRPr>
          </a:p>
          <a:p>
            <a:pPr indent="-95250" lvl="0" marL="88900" rtl="0" algn="l">
              <a:lnSpc>
                <a:spcPct val="115000"/>
              </a:lnSpc>
              <a:spcBef>
                <a:spcPts val="490"/>
              </a:spcBef>
              <a:spcAft>
                <a:spcPts val="0"/>
              </a:spcAft>
              <a:buSzPts val="1200"/>
              <a:buFont typeface="Montserrat"/>
              <a:buChar char="●"/>
            </a:pPr>
            <a:r>
              <a:rPr lang="fr-FR" sz="1200">
                <a:latin typeface="Montserrat"/>
                <a:ea typeface="Montserrat"/>
                <a:cs typeface="Montserrat"/>
                <a:sym typeface="Montserrat"/>
              </a:rPr>
              <a:t>Pour comparaison : en France, en 2020, le nucléaire représente 40% de l’énergie primaire consommée, </a:t>
            </a:r>
            <a:r>
              <a:rPr lang="fr-FR" sz="1200">
                <a:solidFill>
                  <a:schemeClr val="dk1"/>
                </a:solidFill>
                <a:latin typeface="Montserrat"/>
                <a:ea typeface="Montserrat"/>
                <a:cs typeface="Montserrat"/>
                <a:sym typeface="Montserrat"/>
              </a:rPr>
              <a:t>le pétrole représente 28,1%, le gaz 15,8%, les énergies renouvelables 12,9% et le charbon 2,5%. Source : https://www.statistiques.developpement-durable.gouv.fr/edition-numerique/chiffres-cles-energie-2021/6-bilan-energetique-de-la-france#:~:text=La%20consommation%20primaire%20de%20la,d%C3%A9chets%20et%202%20%25%20de%20charbon.</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None/>
            </a:pPr>
            <a:r>
              <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Clr>
                <a:schemeClr val="dk1"/>
              </a:buClr>
              <a:buSzPts val="1100"/>
              <a:buFont typeface="Arial"/>
              <a:buNone/>
            </a:pPr>
            <a:r>
              <a:rPr i="1" lang="fr-FR" sz="1200">
                <a:solidFill>
                  <a:schemeClr val="dk1"/>
                </a:solidFill>
                <a:latin typeface="Montserrat"/>
                <a:ea typeface="Montserrat"/>
                <a:cs typeface="Montserrat"/>
                <a:sym typeface="Montserrat"/>
              </a:rPr>
              <a:t>Depuis la révolution industrielle (autour de 1860), la population a été multipliée par 7, et la consommation d’énergie a été multipliée par plus de  quinze.  Chaque humain consomme donc en moyenne plus du double d’énergie. De plus, chaque « nouvelle » source d’énergie s’ajoute aux précédentes, sans les remplacer. Par exemple, le pétrole n’a jamais remplacé le charbon, l’énergie nucléaire et les énergies renouvelables n’ont jamais remplacé les énergies fossiles, etc.</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b="1" lang="fr-FR" sz="1200" u="sng">
                <a:solidFill>
                  <a:srgbClr val="000000"/>
                </a:solidFill>
                <a:latin typeface="Montserrat"/>
                <a:ea typeface="Montserrat"/>
                <a:cs typeface="Montserrat"/>
                <a:sym typeface="Montserrat"/>
              </a:rPr>
              <a:t>Messages clés : </a:t>
            </a:r>
            <a:endParaRPr sz="1200">
              <a:latin typeface="Montserrat"/>
              <a:ea typeface="Montserrat"/>
              <a:cs typeface="Montserrat"/>
              <a:sym typeface="Montserrat"/>
            </a:endParaRPr>
          </a:p>
          <a:p>
            <a:pPr indent="-349250" lvl="0" marL="342900" rtl="0" algn="l">
              <a:lnSpc>
                <a:spcPct val="115000"/>
              </a:lnSpc>
              <a:spcBef>
                <a:spcPts val="490"/>
              </a:spcBef>
              <a:spcAft>
                <a:spcPts val="0"/>
              </a:spcAft>
              <a:buSzPts val="1200"/>
              <a:buFont typeface="Montserrat"/>
              <a:buAutoNum type="arabicPeriod"/>
            </a:pPr>
            <a:r>
              <a:rPr lang="fr-FR" sz="1200">
                <a:solidFill>
                  <a:srgbClr val="000000"/>
                </a:solidFill>
                <a:latin typeface="Montserrat"/>
                <a:ea typeface="Montserrat"/>
                <a:cs typeface="Montserrat"/>
                <a:sym typeface="Montserrat"/>
              </a:rPr>
              <a:t>Le monde s’appuie sur les énergies fossiles</a:t>
            </a:r>
            <a:endParaRPr sz="1200">
              <a:solidFill>
                <a:srgbClr val="000000"/>
              </a:solidFill>
              <a:latin typeface="Montserrat"/>
              <a:ea typeface="Montserrat"/>
              <a:cs typeface="Montserrat"/>
              <a:sym typeface="Montserrat"/>
            </a:endParaRPr>
          </a:p>
          <a:p>
            <a:pPr indent="-349250" lvl="0" marL="342900" rtl="0" algn="l">
              <a:lnSpc>
                <a:spcPct val="115000"/>
              </a:lnSpc>
              <a:spcBef>
                <a:spcPts val="490"/>
              </a:spcBef>
              <a:spcAft>
                <a:spcPts val="0"/>
              </a:spcAft>
              <a:buSzPts val="1200"/>
              <a:buFont typeface="Montserrat"/>
              <a:buAutoNum type="arabicPeriod"/>
            </a:pPr>
            <a:r>
              <a:rPr lang="fr-FR" sz="1200">
                <a:solidFill>
                  <a:srgbClr val="000000"/>
                </a:solidFill>
                <a:latin typeface="Montserrat"/>
                <a:ea typeface="Montserrat"/>
                <a:cs typeface="Montserrat"/>
                <a:sym typeface="Montserrat"/>
              </a:rPr>
              <a:t>Chaque ressource énergétique est de plus en plus consommée.</a:t>
            </a:r>
            <a:endParaRPr sz="1200">
              <a:solidFill>
                <a:srgbClr val="000000"/>
              </a:solidFill>
              <a:latin typeface="Montserrat"/>
              <a:ea typeface="Montserrat"/>
              <a:cs typeface="Montserrat"/>
              <a:sym typeface="Montserrat"/>
            </a:endParaRPr>
          </a:p>
          <a:p>
            <a:pPr indent="-349250" lvl="0" marL="342900" rtl="0" algn="l">
              <a:lnSpc>
                <a:spcPct val="115000"/>
              </a:lnSpc>
              <a:spcBef>
                <a:spcPts val="490"/>
              </a:spcBef>
              <a:spcAft>
                <a:spcPts val="0"/>
              </a:spcAft>
              <a:buSzPts val="1200"/>
              <a:buFont typeface="Montserrat"/>
              <a:buAutoNum type="arabicPeriod"/>
            </a:pPr>
            <a:r>
              <a:rPr lang="fr-FR" sz="1200">
                <a:solidFill>
                  <a:srgbClr val="000000"/>
                </a:solidFill>
                <a:latin typeface="Montserrat"/>
                <a:ea typeface="Montserrat"/>
                <a:cs typeface="Montserrat"/>
                <a:sym typeface="Montserrat"/>
              </a:rPr>
              <a:t>Pour le moment, aucune énergie n’en a remplacé une autre.</a:t>
            </a:r>
            <a:endParaRPr sz="1200" u="none">
              <a:solidFill>
                <a:srgbClr val="000000"/>
              </a:solidFill>
              <a:latin typeface="Montserrat"/>
              <a:ea typeface="Montserrat"/>
              <a:cs typeface="Montserrat"/>
              <a:sym typeface="Montserrat"/>
            </a:endParaRPr>
          </a:p>
          <a:p>
            <a:pPr indent="0" lvl="0" marL="0" rtl="0" algn="l">
              <a:lnSpc>
                <a:spcPct val="115000"/>
              </a:lnSpc>
              <a:spcBef>
                <a:spcPts val="490"/>
              </a:spcBef>
              <a:spcAft>
                <a:spcPts val="0"/>
              </a:spcAft>
              <a:buSzPts val="1100"/>
              <a:buFont typeface="Arial"/>
              <a:buNone/>
            </a:pPr>
            <a:r>
              <a:t/>
            </a:r>
            <a:endParaRPr sz="1200" u="none">
              <a:solidFill>
                <a:srgbClr val="000000"/>
              </a:solidFill>
              <a:latin typeface="Montserrat"/>
              <a:ea typeface="Montserrat"/>
              <a:cs typeface="Montserrat"/>
              <a:sym typeface="Montserrat"/>
            </a:endParaRPr>
          </a:p>
          <a:p>
            <a:pPr indent="0" lvl="0" marL="0" rtl="0" algn="l">
              <a:lnSpc>
                <a:spcPct val="115000"/>
              </a:lnSpc>
              <a:spcBef>
                <a:spcPts val="490"/>
              </a:spcBef>
              <a:spcAft>
                <a:spcPts val="0"/>
              </a:spcAft>
              <a:buSzPts val="1100"/>
              <a:buFont typeface="Arial"/>
              <a:buNone/>
            </a:pPr>
            <a:r>
              <a:rPr b="1" lang="fr-FR" sz="1200" u="sng">
                <a:latin typeface="Montserrat"/>
                <a:ea typeface="Montserrat"/>
                <a:cs typeface="Montserrat"/>
                <a:sym typeface="Montserrat"/>
              </a:rPr>
              <a:t>R</a:t>
            </a:r>
            <a:r>
              <a:rPr b="1" lang="fr-FR" sz="1200" u="sng">
                <a:solidFill>
                  <a:srgbClr val="000000"/>
                </a:solidFill>
                <a:latin typeface="Montserrat"/>
                <a:ea typeface="Montserrat"/>
                <a:cs typeface="Montserrat"/>
                <a:sym typeface="Montserrat"/>
              </a:rPr>
              <a:t>emarques : </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lang="fr-FR" sz="1200">
                <a:solidFill>
                  <a:srgbClr val="000000"/>
                </a:solidFill>
                <a:latin typeface="Montserrat"/>
                <a:ea typeface="Montserrat"/>
                <a:cs typeface="Montserrat"/>
                <a:sym typeface="Montserrat"/>
              </a:rPr>
              <a:t>Il s’agit du premier graphique de la présentation. Il est très important d’expliquer à chaque fois les axes et les dé</a:t>
            </a:r>
            <a:r>
              <a:rPr lang="fr-FR" sz="1200">
                <a:latin typeface="Montserrat"/>
                <a:ea typeface="Montserrat"/>
                <a:cs typeface="Montserrat"/>
                <a:sym typeface="Montserrat"/>
              </a:rPr>
              <a:t>finitions</a:t>
            </a:r>
            <a:r>
              <a:rPr lang="fr-FR" sz="1200">
                <a:solidFill>
                  <a:srgbClr val="000000"/>
                </a:solidFill>
                <a:latin typeface="Montserrat"/>
                <a:ea typeface="Montserrat"/>
                <a:cs typeface="Montserrat"/>
                <a:sym typeface="Montserrat"/>
              </a:rPr>
              <a:t>, pour que tout le monde vous comprenne bien. </a:t>
            </a:r>
            <a:endParaRPr sz="1200">
              <a:solidFill>
                <a:srgbClr val="000000"/>
              </a:solidFill>
              <a:latin typeface="Montserrat"/>
              <a:ea typeface="Montserrat"/>
              <a:cs typeface="Montserrat"/>
              <a:sym typeface="Montserrat"/>
            </a:endParaRPr>
          </a:p>
          <a:p>
            <a:pPr indent="0" lvl="0" marL="0" rtl="0" algn="l">
              <a:lnSpc>
                <a:spcPct val="115000"/>
              </a:lnSpc>
              <a:spcBef>
                <a:spcPts val="490"/>
              </a:spcBef>
              <a:spcAft>
                <a:spcPts val="0"/>
              </a:spcAft>
              <a:buSzPts val="1100"/>
              <a:buNone/>
            </a:pPr>
            <a:r>
              <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b="1" lang="fr-FR" sz="1200" u="sng">
                <a:solidFill>
                  <a:srgbClr val="000000"/>
                </a:solidFill>
                <a:latin typeface="Montserrat"/>
                <a:ea typeface="Montserrat"/>
                <a:cs typeface="Montserrat"/>
                <a:sym typeface="Montserrat"/>
              </a:rPr>
              <a:t>Clarification pour les personnes curieuses</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i="1" lang="fr-FR" sz="1200">
                <a:solidFill>
                  <a:srgbClr val="000000"/>
                </a:solidFill>
                <a:latin typeface="Montserrat"/>
                <a:ea typeface="Montserrat"/>
                <a:cs typeface="Montserrat"/>
                <a:sym typeface="Montserrat"/>
              </a:rPr>
              <a:t>NB : 1 tpe = 11</a:t>
            </a:r>
            <a:r>
              <a:rPr i="1" lang="fr-FR" sz="1200">
                <a:latin typeface="Montserrat"/>
                <a:ea typeface="Montserrat"/>
                <a:cs typeface="Montserrat"/>
                <a:sym typeface="Montserrat"/>
              </a:rPr>
              <a:t> </a:t>
            </a:r>
            <a:r>
              <a:rPr i="1" lang="fr-FR" sz="1200">
                <a:solidFill>
                  <a:srgbClr val="000000"/>
                </a:solidFill>
                <a:latin typeface="Montserrat"/>
                <a:ea typeface="Montserrat"/>
                <a:cs typeface="Montserrat"/>
                <a:sym typeface="Montserrat"/>
              </a:rPr>
              <a:t>630 kWh</a:t>
            </a:r>
            <a:endParaRPr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i="1" lang="fr-FR" sz="1200">
                <a:latin typeface="Montserrat"/>
                <a:ea typeface="Montserrat"/>
                <a:cs typeface="Montserrat"/>
                <a:sym typeface="Montserrat"/>
              </a:rPr>
              <a:t> </a:t>
            </a:r>
            <a:endParaRPr i="1" sz="1200">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i="1" lang="fr-FR" sz="1200">
                <a:latin typeface="Montserrat"/>
                <a:ea typeface="Montserrat"/>
                <a:cs typeface="Montserrat"/>
                <a:sym typeface="Montserrat"/>
              </a:rPr>
              <a:t>Depuis la révolution industrielle (autour de 1860), la population a été multipliée par 7, et la consommation d’énergie a été multipliée par plus de  quinze.  Chaque humain consomme donc en moyenne plus du double d’énergie. De plus, chaque « nouvelle » source d’énergie s’ajoute aux précédentes, sans les remplacer. Par exemple, le pétrole n’a jamais remplacé le charbon, l’énergie nucléaire et les énergies renouvelables n’ont jamais remplacé les énergies fossiles, etc.</a:t>
            </a:r>
            <a:endParaRPr i="1" sz="1200">
              <a:latin typeface="Montserrat"/>
              <a:ea typeface="Montserrat"/>
              <a:cs typeface="Montserrat"/>
              <a:sym typeface="Montserrat"/>
            </a:endParaRPr>
          </a:p>
          <a:p>
            <a:pPr indent="0" lvl="0" marL="0" rtl="0" algn="l">
              <a:lnSpc>
                <a:spcPct val="115000"/>
              </a:lnSpc>
              <a:spcBef>
                <a:spcPts val="0"/>
              </a:spcBef>
              <a:spcAft>
                <a:spcPts val="0"/>
              </a:spcAft>
              <a:buSzPts val="1100"/>
              <a:buNone/>
            </a:pPr>
            <a:r>
              <a:t/>
            </a:r>
            <a:endParaRPr i="1" sz="1200">
              <a:latin typeface="Montserrat"/>
              <a:ea typeface="Montserrat"/>
              <a:cs typeface="Montserrat"/>
              <a:sym typeface="Montserrat"/>
            </a:endParaRPr>
          </a:p>
          <a:p>
            <a:pPr indent="0" lvl="0" marL="0" rtl="0" algn="l">
              <a:lnSpc>
                <a:spcPct val="115000"/>
              </a:lnSpc>
              <a:spcBef>
                <a:spcPts val="0"/>
              </a:spcBef>
              <a:spcAft>
                <a:spcPts val="0"/>
              </a:spcAft>
              <a:buSzPts val="1100"/>
              <a:buNone/>
            </a:pPr>
            <a:r>
              <a:rPr b="1" i="1" lang="fr-FR" sz="1200" u="sng">
                <a:solidFill>
                  <a:schemeClr val="dk1"/>
                </a:solidFill>
                <a:latin typeface="Montserrat"/>
                <a:ea typeface="Montserrat"/>
                <a:cs typeface="Montserrat"/>
                <a:sym typeface="Montserrat"/>
              </a:rPr>
              <a:t>Source :</a:t>
            </a:r>
            <a:r>
              <a:rPr i="1" lang="fr-FR" sz="1200">
                <a:solidFill>
                  <a:schemeClr val="dk1"/>
                </a:solidFill>
                <a:latin typeface="Montserrat"/>
                <a:ea typeface="Montserrat"/>
                <a:cs typeface="Montserrat"/>
                <a:sym typeface="Montserrat"/>
              </a:rPr>
              <a:t> Vaclav Smil (2017) &amp; BP Statistical Review of World Energy</a:t>
            </a:r>
            <a:endParaRPr i="1"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SzPts val="1100"/>
              <a:buNone/>
            </a:pPr>
            <a:r>
              <a:rPr i="1" lang="fr-FR" sz="1200">
                <a:latin typeface="Montserrat"/>
                <a:ea typeface="Montserrat"/>
                <a:cs typeface="Montserrat"/>
                <a:sym typeface="Montserrat"/>
              </a:rPr>
              <a:t>  </a:t>
            </a:r>
            <a:r>
              <a:rPr lang="fr-FR" sz="1200">
                <a:solidFill>
                  <a:schemeClr val="hlink"/>
                </a:solidFill>
                <a:uFill>
                  <a:noFill/>
                </a:uFill>
                <a:latin typeface="Montserrat"/>
                <a:ea typeface="Montserrat"/>
                <a:cs typeface="Montserrat"/>
                <a:sym typeface="Montserrat"/>
                <a:hlinkClick r:id="rId2"/>
              </a:rPr>
              <a:t>https://ourworldindata.org/global-energy-200-years</a:t>
            </a:r>
            <a:endParaRPr sz="1200">
              <a:latin typeface="Montserrat"/>
              <a:ea typeface="Montserrat"/>
              <a:cs typeface="Montserrat"/>
              <a:sym typeface="Montserrat"/>
            </a:endParaRPr>
          </a:p>
        </p:txBody>
      </p:sp>
      <p:sp>
        <p:nvSpPr>
          <p:cNvPr id="960" name="Google Shape;960;g13e5ec5c7de_0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Char char="●"/>
            </a:pPr>
            <a:r>
              <a:rPr lang="fr-FR" sz="1200">
                <a:latin typeface="Montserrat"/>
                <a:ea typeface="Montserrat"/>
                <a:cs typeface="Montserrat"/>
                <a:sym typeface="Montserrat"/>
              </a:rPr>
              <a:t>Cette slide récapitule les informations importantes tirées du graphique de la slide précédente.</a:t>
            </a:r>
            <a:br>
              <a:rPr lang="fr-FR" sz="1200">
                <a:solidFill>
                  <a:srgbClr val="000000"/>
                </a:solidFill>
                <a:latin typeface="Montserrat"/>
                <a:ea typeface="Montserrat"/>
                <a:cs typeface="Montserrat"/>
                <a:sym typeface="Montserrat"/>
              </a:rPr>
            </a:br>
            <a:endParaRPr sz="1200">
              <a:latin typeface="Montserrat"/>
              <a:ea typeface="Montserrat"/>
              <a:cs typeface="Montserrat"/>
              <a:sym typeface="Montserrat"/>
            </a:endParaRPr>
          </a:p>
        </p:txBody>
      </p:sp>
      <p:sp>
        <p:nvSpPr>
          <p:cNvPr id="1011" name="Google Shape;101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     Cette slide et la suivante</a:t>
            </a:r>
            <a:r>
              <a:rPr lang="fr-FR" sz="1200">
                <a:solidFill>
                  <a:schemeClr val="dk1"/>
                </a:solidFill>
                <a:latin typeface="Montserrat"/>
                <a:ea typeface="Montserrat"/>
                <a:cs typeface="Montserrat"/>
                <a:sym typeface="Montserrat"/>
              </a:rPr>
              <a:t> présentent du contenu supplémentaire pour comprendre l’énergie primaire et l’énergie finale si vous suivez l’approche avancée.</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SzPts val="1100"/>
              <a:buNone/>
            </a:pPr>
            <a:br>
              <a:rPr lang="fr-FR" sz="1200">
                <a:latin typeface="Montserrat"/>
                <a:ea typeface="Montserrat"/>
                <a:cs typeface="Montserrat"/>
                <a:sym typeface="Montserrat"/>
              </a:rPr>
            </a:br>
            <a:r>
              <a:rPr lang="fr-FR" sz="1200">
                <a:solidFill>
                  <a:srgbClr val="000000"/>
                </a:solidFill>
                <a:latin typeface="Montserrat"/>
                <a:ea typeface="Montserrat"/>
                <a:cs typeface="Montserrat"/>
                <a:sym typeface="Montserrat"/>
              </a:rPr>
              <a:t>Demandez à vos élèves de vous donner plusieurs exemples d’énergies primaires et finales. </a:t>
            </a:r>
            <a:br>
              <a:rPr lang="fr-FR" sz="1200">
                <a:solidFill>
                  <a:srgbClr val="000000"/>
                </a:solidFill>
                <a:latin typeface="Montserrat"/>
                <a:ea typeface="Montserrat"/>
                <a:cs typeface="Montserrat"/>
                <a:sym typeface="Montserrat"/>
              </a:rPr>
            </a:br>
            <a:r>
              <a:rPr lang="fr-FR" sz="1200">
                <a:solidFill>
                  <a:srgbClr val="000000"/>
                </a:solidFill>
                <a:latin typeface="Montserrat"/>
                <a:ea typeface="Montserrat"/>
                <a:cs typeface="Montserrat"/>
                <a:sym typeface="Montserrat"/>
              </a:rPr>
              <a:t>Vous pouvez aussi faire un petit tableau : Matière brute - Énergie primaire - Énergie finale</a:t>
            </a:r>
            <a:br>
              <a:rPr lang="fr-FR" sz="1200">
                <a:latin typeface="Montserrat"/>
                <a:ea typeface="Montserrat"/>
                <a:cs typeface="Montserrat"/>
                <a:sym typeface="Montserrat"/>
              </a:rPr>
            </a:br>
            <a:r>
              <a:rPr i="1" lang="fr-FR" sz="1200" u="sng">
                <a:latin typeface="Montserrat"/>
                <a:ea typeface="Montserrat"/>
                <a:cs typeface="Montserrat"/>
                <a:sym typeface="Montserrat"/>
              </a:rPr>
              <a:t>E</a:t>
            </a:r>
            <a:r>
              <a:rPr i="1" lang="fr-FR" sz="1200" u="sng">
                <a:solidFill>
                  <a:srgbClr val="000000"/>
                </a:solidFill>
                <a:latin typeface="Montserrat"/>
                <a:ea typeface="Montserrat"/>
                <a:cs typeface="Montserrat"/>
                <a:sym typeface="Montserrat"/>
              </a:rPr>
              <a:t>xemple :</a:t>
            </a:r>
            <a:r>
              <a:rPr i="1" lang="fr-FR" sz="1200">
                <a:solidFill>
                  <a:srgbClr val="000000"/>
                </a:solidFill>
                <a:latin typeface="Montserrat"/>
                <a:ea typeface="Montserrat"/>
                <a:cs typeface="Montserrat"/>
                <a:sym typeface="Montserrat"/>
              </a:rPr>
              <a:t> charbon - énergie chimique - électricité. </a:t>
            </a:r>
            <a:r>
              <a:rPr i="1" lang="fr-FR" sz="1200">
                <a:latin typeface="Montserrat"/>
                <a:ea typeface="Montserrat"/>
                <a:cs typeface="Montserrat"/>
                <a:sym typeface="Montserrat"/>
              </a:rPr>
              <a:t> </a:t>
            </a:r>
            <a:endParaRPr i="1"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u="sng">
                <a:latin typeface="Montserrat"/>
                <a:ea typeface="Montserrat"/>
                <a:cs typeface="Montserrat"/>
                <a:sym typeface="Montserrat"/>
              </a:rPr>
              <a:t>NB :</a:t>
            </a:r>
            <a:r>
              <a:rPr lang="fr-FR" sz="1200">
                <a:latin typeface="Montserrat"/>
                <a:ea typeface="Montserrat"/>
                <a:cs typeface="Montserrat"/>
                <a:sym typeface="Montserrat"/>
              </a:rPr>
              <a:t> </a:t>
            </a:r>
            <a:r>
              <a:rPr lang="fr-FR" sz="1200">
                <a:solidFill>
                  <a:srgbClr val="000000"/>
                </a:solidFill>
                <a:latin typeface="Montserrat"/>
                <a:ea typeface="Montserrat"/>
                <a:cs typeface="Montserrat"/>
                <a:sym typeface="Montserrat"/>
              </a:rPr>
              <a:t>La même énergie primaire peut être transformée en plusieurs énergies finales très différentes. Par exemple, le pétrole peut</a:t>
            </a:r>
            <a:r>
              <a:rPr lang="fr-FR" sz="1200">
                <a:latin typeface="Montserrat"/>
                <a:ea typeface="Montserrat"/>
                <a:cs typeface="Montserrat"/>
                <a:sym typeface="Montserrat"/>
              </a:rPr>
              <a:t> </a:t>
            </a:r>
            <a:r>
              <a:rPr lang="fr-FR" sz="1200">
                <a:solidFill>
                  <a:srgbClr val="000000"/>
                </a:solidFill>
                <a:latin typeface="Montserrat"/>
                <a:ea typeface="Montserrat"/>
                <a:cs typeface="Montserrat"/>
                <a:sym typeface="Montserrat"/>
              </a:rPr>
              <a:t>être transformé sous forme d</a:t>
            </a:r>
            <a:r>
              <a:rPr lang="fr-FR" sz="1200">
                <a:latin typeface="Montserrat"/>
                <a:ea typeface="Montserrat"/>
                <a:cs typeface="Montserrat"/>
                <a:sym typeface="Montserrat"/>
              </a:rPr>
              <a:t>’essence ou d’électricité. </a:t>
            </a:r>
            <a:endParaRPr sz="1200">
              <a:latin typeface="Montserrat"/>
              <a:ea typeface="Montserrat"/>
              <a:cs typeface="Montserrat"/>
              <a:sym typeface="Montserrat"/>
            </a:endParaRPr>
          </a:p>
        </p:txBody>
      </p:sp>
      <p:sp>
        <p:nvSpPr>
          <p:cNvPr id="1020" name="Google Shape;102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15000"/>
              </a:lnSpc>
              <a:spcBef>
                <a:spcPts val="0"/>
              </a:spcBef>
              <a:spcAft>
                <a:spcPts val="0"/>
              </a:spcAft>
              <a:buSzPts val="1100"/>
              <a:buNone/>
            </a:pPr>
            <a:r>
              <a:rPr b="1" lang="fr-FR" sz="1200" u="sng">
                <a:solidFill>
                  <a:srgbClr val="000000"/>
                </a:solidFill>
                <a:latin typeface="Montserrat"/>
                <a:ea typeface="Montserrat"/>
                <a:cs typeface="Montserrat"/>
                <a:sym typeface="Montserrat"/>
              </a:rPr>
              <a:t>Explications :</a:t>
            </a:r>
            <a:br>
              <a:rPr lang="fr-FR" sz="1200">
                <a:solidFill>
                  <a:srgbClr val="000000"/>
                </a:solidFill>
                <a:latin typeface="Montserrat"/>
                <a:ea typeface="Montserrat"/>
                <a:cs typeface="Montserrat"/>
                <a:sym typeface="Montserrat"/>
              </a:rPr>
            </a:br>
            <a:r>
              <a:rPr lang="fr-FR" sz="1200">
                <a:solidFill>
                  <a:srgbClr val="000000"/>
                </a:solidFill>
                <a:latin typeface="Montserrat"/>
                <a:ea typeface="Montserrat"/>
                <a:cs typeface="Montserrat"/>
                <a:sym typeface="Montserrat"/>
              </a:rPr>
              <a:t>Un grille-pain utilise de l’énergie électrique. Mais l’énergie électrique n’est pas réellement une énergie qui peut être </a:t>
            </a:r>
            <a:r>
              <a:rPr lang="fr-FR" sz="1200">
                <a:latin typeface="Montserrat"/>
                <a:ea typeface="Montserrat"/>
                <a:cs typeface="Montserrat"/>
                <a:sym typeface="Montserrat"/>
              </a:rPr>
              <a:t>récupérée</a:t>
            </a:r>
            <a:r>
              <a:rPr lang="fr-FR" sz="1200">
                <a:latin typeface="Montserrat"/>
                <a:ea typeface="Montserrat"/>
                <a:cs typeface="Montserrat"/>
                <a:sym typeface="Montserrat"/>
              </a:rPr>
              <a:t> directement </a:t>
            </a:r>
            <a:r>
              <a:rPr lang="fr-FR" sz="1200">
                <a:solidFill>
                  <a:srgbClr val="000000"/>
                </a:solidFill>
                <a:latin typeface="Montserrat"/>
                <a:ea typeface="Montserrat"/>
                <a:cs typeface="Montserrat"/>
                <a:sym typeface="Montserrat"/>
              </a:rPr>
              <a:t>dans la nature. Les éclairs sont trop puissants et intermittents pour être maîtrisés et personne ne penserait à utiliser des milliers d’anguilles électriques pour griller son pain. Nous devons donc transformer une source d’énergie primaire en électricité. </a:t>
            </a:r>
            <a:r>
              <a:rPr lang="fr-FR" sz="1200">
                <a:latin typeface="Montserrat"/>
                <a:ea typeface="Montserrat"/>
                <a:cs typeface="Montserrat"/>
                <a:sym typeface="Montserrat"/>
              </a:rPr>
              <a:t>P</a:t>
            </a:r>
            <a:r>
              <a:rPr lang="fr-FR" sz="1200">
                <a:solidFill>
                  <a:srgbClr val="000000"/>
                </a:solidFill>
                <a:latin typeface="Montserrat"/>
                <a:ea typeface="Montserrat"/>
                <a:cs typeface="Montserrat"/>
                <a:sym typeface="Montserrat"/>
              </a:rPr>
              <a:t>renons ici l’exemple du charbon.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Il est d’abord </a:t>
            </a:r>
            <a:r>
              <a:rPr lang="fr-FR" sz="1200">
                <a:latin typeface="Montserrat"/>
                <a:ea typeface="Montserrat"/>
                <a:cs typeface="Montserrat"/>
                <a:sym typeface="Montserrat"/>
              </a:rPr>
              <a:t>nécessaire</a:t>
            </a:r>
            <a:r>
              <a:rPr lang="fr-FR" sz="1200">
                <a:latin typeface="Montserrat"/>
                <a:ea typeface="Montserrat"/>
                <a:cs typeface="Montserrat"/>
                <a:sym typeface="Montserrat"/>
              </a:rPr>
              <a:t> d’extraire le charbon disponible sous terre</a:t>
            </a:r>
            <a:r>
              <a:rPr lang="fr-FR" sz="1200">
                <a:solidFill>
                  <a:srgbClr val="000000"/>
                </a:solidFill>
                <a:latin typeface="Montserrat"/>
                <a:ea typeface="Montserrat"/>
                <a:cs typeface="Montserrat"/>
                <a:sym typeface="Montserrat"/>
              </a:rPr>
              <a:t>. Puis, la méthode la plus fréquente pour </a:t>
            </a:r>
            <a:r>
              <a:rPr lang="fr-FR" sz="1200">
                <a:latin typeface="Montserrat"/>
                <a:ea typeface="Montserrat"/>
                <a:cs typeface="Montserrat"/>
                <a:sym typeface="Montserrat"/>
              </a:rPr>
              <a:t>transformer </a:t>
            </a:r>
            <a:r>
              <a:rPr lang="fr-FR" sz="1200">
                <a:solidFill>
                  <a:srgbClr val="000000"/>
                </a:solidFill>
                <a:latin typeface="Montserrat"/>
                <a:ea typeface="Montserrat"/>
                <a:cs typeface="Montserrat"/>
                <a:sym typeface="Montserrat"/>
              </a:rPr>
              <a:t>de l’énergie fossi</a:t>
            </a:r>
            <a:r>
              <a:rPr lang="fr-FR" sz="1200">
                <a:latin typeface="Montserrat"/>
                <a:ea typeface="Montserrat"/>
                <a:cs typeface="Montserrat"/>
                <a:sym typeface="Montserrat"/>
              </a:rPr>
              <a:t>le en énergie mécanique consiste à </a:t>
            </a:r>
            <a:r>
              <a:rPr lang="fr-FR" sz="1200">
                <a:solidFill>
                  <a:srgbClr val="000000"/>
                </a:solidFill>
                <a:latin typeface="Montserrat"/>
                <a:ea typeface="Montserrat"/>
                <a:cs typeface="Montserrat"/>
                <a:sym typeface="Montserrat"/>
              </a:rPr>
              <a:t>utiliser un moteur à vapeur. </a:t>
            </a:r>
            <a:r>
              <a:rPr lang="fr-FR" sz="1200">
                <a:latin typeface="Montserrat"/>
                <a:ea typeface="Montserrat"/>
                <a:cs typeface="Montserrat"/>
                <a:sym typeface="Montserrat"/>
              </a:rPr>
              <a:t>Le charbon est donc brûlé afin de</a:t>
            </a:r>
            <a:r>
              <a:rPr lang="fr-FR" sz="1200">
                <a:solidFill>
                  <a:srgbClr val="000000"/>
                </a:solidFill>
                <a:latin typeface="Montserrat"/>
                <a:ea typeface="Montserrat"/>
                <a:cs typeface="Montserrat"/>
                <a:sym typeface="Montserrat"/>
              </a:rPr>
              <a:t> chauffer une certaine quantité d’eau pour produire de la vapeur. En faisant cela, l’énergie chimique stockée dans le charbon est transf</a:t>
            </a:r>
            <a:r>
              <a:rPr lang="fr-FR" sz="1200">
                <a:latin typeface="Montserrat"/>
                <a:ea typeface="Montserrat"/>
                <a:cs typeface="Montserrat"/>
                <a:sym typeface="Montserrat"/>
              </a:rPr>
              <a:t>ormée </a:t>
            </a:r>
            <a:r>
              <a:rPr lang="fr-FR" sz="1200">
                <a:solidFill>
                  <a:srgbClr val="000000"/>
                </a:solidFill>
                <a:latin typeface="Montserrat"/>
                <a:ea typeface="Montserrat"/>
                <a:cs typeface="Montserrat"/>
                <a:sym typeface="Montserrat"/>
              </a:rPr>
              <a:t>en énergie thermique </a:t>
            </a:r>
            <a:r>
              <a:rPr lang="fr-FR" sz="1200">
                <a:latin typeface="Montserrat"/>
                <a:ea typeface="Montserrat"/>
                <a:cs typeface="Montserrat"/>
                <a:sym typeface="Montserrat"/>
              </a:rPr>
              <a:t>qui sert à chauffer</a:t>
            </a:r>
            <a:r>
              <a:rPr lang="fr-FR" sz="1200">
                <a:solidFill>
                  <a:srgbClr val="000000"/>
                </a:solidFill>
                <a:latin typeface="Montserrat"/>
                <a:ea typeface="Montserrat"/>
                <a:cs typeface="Montserrat"/>
                <a:sym typeface="Montserrat"/>
              </a:rPr>
              <a:t> l’eau. La vapeur que vous venez de produire passe maintenant dans une turbine. La turbine commence à tourner et produit de l’électricité </a:t>
            </a:r>
            <a:r>
              <a:rPr lang="fr-FR" sz="1200">
                <a:latin typeface="Montserrat"/>
                <a:ea typeface="Montserrat"/>
                <a:cs typeface="Montserrat"/>
                <a:sym typeface="Montserrat"/>
              </a:rPr>
              <a:t>via </a:t>
            </a:r>
            <a:r>
              <a:rPr lang="fr-FR" sz="1200">
                <a:solidFill>
                  <a:srgbClr val="000000"/>
                </a:solidFill>
                <a:latin typeface="Montserrat"/>
                <a:ea typeface="Montserrat"/>
                <a:cs typeface="Montserrat"/>
                <a:sym typeface="Montserrat"/>
              </a:rPr>
              <a:t>une bobine électrique ou des matériaux piézoélectriques. </a:t>
            </a:r>
            <a:r>
              <a:rPr lang="fr-FR" sz="1200">
                <a:latin typeface="Montserrat"/>
                <a:ea typeface="Montserrat"/>
                <a:cs typeface="Montserrat"/>
                <a:sym typeface="Montserrat"/>
              </a:rPr>
              <a:t>L</a:t>
            </a:r>
            <a:r>
              <a:rPr lang="fr-FR" sz="1200">
                <a:solidFill>
                  <a:srgbClr val="000000"/>
                </a:solidFill>
                <a:latin typeface="Montserrat"/>
                <a:ea typeface="Montserrat"/>
                <a:cs typeface="Montserrat"/>
                <a:sym typeface="Montserrat"/>
              </a:rPr>
              <a:t>’énergie mécanique de la turbine est ainsi transformée en électricité.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solidFill>
                  <a:srgbClr val="000000"/>
                </a:solidFill>
                <a:latin typeface="Montserrat"/>
                <a:ea typeface="Montserrat"/>
                <a:cs typeface="Montserrat"/>
                <a:sym typeface="Montserrat"/>
              </a:rPr>
              <a:t>À chaque étape de ce procédé, vous pouvez avoir des fuites et des pertes d’énergie. La quantité d’énergie finale que vous </a:t>
            </a:r>
            <a:r>
              <a:rPr lang="fr-FR" sz="1200">
                <a:latin typeface="Montserrat"/>
                <a:ea typeface="Montserrat"/>
                <a:cs typeface="Montserrat"/>
                <a:sym typeface="Montserrat"/>
              </a:rPr>
              <a:t>récupérez sera </a:t>
            </a:r>
            <a:r>
              <a:rPr lang="fr-FR" sz="1200">
                <a:solidFill>
                  <a:srgbClr val="000000"/>
                </a:solidFill>
                <a:latin typeface="Montserrat"/>
                <a:ea typeface="Montserrat"/>
                <a:cs typeface="Montserrat"/>
                <a:sym typeface="Montserrat"/>
              </a:rPr>
              <a:t>toujours inférieure à la quantité d’énergie primaire que vous aviez. Cela ne veut pas dire que l’énergie </a:t>
            </a:r>
            <a:r>
              <a:rPr lang="fr-FR" sz="1200">
                <a:latin typeface="Montserrat"/>
                <a:ea typeface="Montserrat"/>
                <a:cs typeface="Montserrat"/>
                <a:sym typeface="Montserrat"/>
              </a:rPr>
              <a:t>disparaît</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mais qu’elle sert à autre chose (par exemple chauffer l’air environnant quand il y a des pertes thermiques, etc). C</a:t>
            </a:r>
            <a:r>
              <a:rPr lang="fr-FR" sz="1200">
                <a:solidFill>
                  <a:srgbClr val="000000"/>
                </a:solidFill>
                <a:latin typeface="Montserrat"/>
                <a:ea typeface="Montserrat"/>
                <a:cs typeface="Montserrat"/>
                <a:sym typeface="Montserrat"/>
              </a:rPr>
              <a:t>ela signifie seulement qu</a:t>
            </a:r>
            <a:r>
              <a:rPr lang="fr-FR" sz="1200">
                <a:latin typeface="Montserrat"/>
                <a:ea typeface="Montserrat"/>
                <a:cs typeface="Montserrat"/>
                <a:sym typeface="Montserrat"/>
              </a:rPr>
              <a:t>’il y a eu des pertes dans le processus</a:t>
            </a:r>
            <a:r>
              <a:rPr lang="fr-FR" sz="1200">
                <a:solidFill>
                  <a:srgbClr val="000000"/>
                </a:solidFill>
                <a:latin typeface="Montserrat"/>
                <a:ea typeface="Montserrat"/>
                <a:cs typeface="Montserrat"/>
                <a:sym typeface="Montserrat"/>
              </a:rPr>
              <a:t>. </a:t>
            </a:r>
            <a:br>
              <a:rPr lang="fr-FR" sz="1200">
                <a:solidFill>
                  <a:srgbClr val="000000"/>
                </a:solidFill>
                <a:latin typeface="Montserrat"/>
                <a:ea typeface="Montserrat"/>
                <a:cs typeface="Montserrat"/>
                <a:sym typeface="Montserrat"/>
              </a:rPr>
            </a:br>
            <a:br>
              <a:rPr lang="fr-FR" sz="1200">
                <a:solidFill>
                  <a:srgbClr val="000000"/>
                </a:solidFill>
                <a:latin typeface="Montserrat"/>
                <a:ea typeface="Montserrat"/>
                <a:cs typeface="Montserrat"/>
                <a:sym typeface="Montserrat"/>
              </a:rPr>
            </a:br>
            <a:r>
              <a:rPr lang="fr-FR" sz="1200">
                <a:solidFill>
                  <a:srgbClr val="000000"/>
                </a:solidFill>
                <a:latin typeface="Montserrat"/>
                <a:ea typeface="Montserrat"/>
                <a:cs typeface="Montserrat"/>
                <a:sym typeface="Montserrat"/>
              </a:rPr>
              <a:t>Lorsque l’on dit « Seule une ressource énergétique primaire peut remplacer une autre ressource énergétique primaire », cela signifie que nous ne pouvons pas </a:t>
            </a:r>
            <a:r>
              <a:rPr lang="fr-FR" sz="1200">
                <a:latin typeface="Montserrat"/>
                <a:ea typeface="Montserrat"/>
                <a:cs typeface="Montserrat"/>
                <a:sym typeface="Montserrat"/>
              </a:rPr>
              <a:t>arrêter d’utiliser du charbon en le remplaçant par de l’électricité</a:t>
            </a:r>
            <a:r>
              <a:rPr lang="fr-FR" sz="1200">
                <a:solidFill>
                  <a:srgbClr val="000000"/>
                </a:solidFill>
                <a:latin typeface="Montserrat"/>
                <a:ea typeface="Montserrat"/>
                <a:cs typeface="Montserrat"/>
                <a:sym typeface="Montserrat"/>
              </a:rPr>
              <a:t>, car nous ne pouvons pas trouver de l’électricité dans la nature, </a:t>
            </a:r>
            <a:r>
              <a:rPr lang="fr-FR" sz="1200">
                <a:latin typeface="Montserrat"/>
                <a:ea typeface="Montserrat"/>
                <a:cs typeface="Montserrat"/>
                <a:sym typeface="Montserrat"/>
              </a:rPr>
              <a:t>nous </a:t>
            </a:r>
            <a:r>
              <a:rPr lang="fr-FR" sz="1200">
                <a:solidFill>
                  <a:srgbClr val="000000"/>
                </a:solidFill>
                <a:latin typeface="Montserrat"/>
                <a:ea typeface="Montserrat"/>
                <a:cs typeface="Montserrat"/>
                <a:sym typeface="Montserrat"/>
              </a:rPr>
              <a:t>dev</a:t>
            </a:r>
            <a:r>
              <a:rPr lang="fr-FR" sz="1200">
                <a:latin typeface="Montserrat"/>
                <a:ea typeface="Montserrat"/>
                <a:cs typeface="Montserrat"/>
                <a:sym typeface="Montserrat"/>
              </a:rPr>
              <a:t>ons</a:t>
            </a:r>
            <a:r>
              <a:rPr lang="fr-FR" sz="1200">
                <a:solidFill>
                  <a:srgbClr val="000000"/>
                </a:solidFill>
                <a:latin typeface="Montserrat"/>
                <a:ea typeface="Montserrat"/>
                <a:cs typeface="Montserrat"/>
                <a:sym typeface="Montserrat"/>
              </a:rPr>
              <a:t> la transformer à partir de quelque chose. </a:t>
            </a:r>
            <a:r>
              <a:rPr lang="fr-FR" sz="1200">
                <a:latin typeface="Montserrat"/>
                <a:ea typeface="Montserrat"/>
                <a:cs typeface="Montserrat"/>
                <a:sym typeface="Montserrat"/>
              </a:rPr>
              <a:t>Il faut</a:t>
            </a:r>
            <a:r>
              <a:rPr lang="fr-FR" sz="1200">
                <a:solidFill>
                  <a:srgbClr val="000000"/>
                </a:solidFill>
                <a:latin typeface="Montserrat"/>
                <a:ea typeface="Montserrat"/>
                <a:cs typeface="Montserrat"/>
                <a:sym typeface="Montserrat"/>
              </a:rPr>
              <a:t> donc remplacer le charbon par une matière brute qui </a:t>
            </a:r>
            <a:r>
              <a:rPr lang="fr-FR" sz="1200">
                <a:latin typeface="Montserrat"/>
                <a:ea typeface="Montserrat"/>
                <a:cs typeface="Montserrat"/>
                <a:sym typeface="Montserrat"/>
              </a:rPr>
              <a:t>correspond</a:t>
            </a:r>
            <a:r>
              <a:rPr lang="fr-FR" sz="1200">
                <a:solidFill>
                  <a:srgbClr val="000000"/>
                </a:solidFill>
                <a:latin typeface="Montserrat"/>
                <a:ea typeface="Montserrat"/>
                <a:cs typeface="Montserrat"/>
                <a:sym typeface="Montserrat"/>
              </a:rPr>
              <a:t> au processus industriel actuel ou trouver un nouveau processus industriel pour obtenir l’énergie finale </a:t>
            </a:r>
            <a:r>
              <a:rPr lang="fr-FR" sz="1200">
                <a:latin typeface="Montserrat"/>
                <a:ea typeface="Montserrat"/>
                <a:cs typeface="Montserrat"/>
                <a:sym typeface="Montserrat"/>
              </a:rPr>
              <a:t>dont nous avons besoin.</a:t>
            </a:r>
            <a:endParaRPr sz="1200">
              <a:latin typeface="Montserrat"/>
              <a:ea typeface="Montserrat"/>
              <a:cs typeface="Montserrat"/>
              <a:sym typeface="Montserrat"/>
            </a:endParaRPr>
          </a:p>
        </p:txBody>
      </p:sp>
      <p:sp>
        <p:nvSpPr>
          <p:cNvPr id="1031" name="Google Shape;103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7" name="Google Shape;105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158750" rtl="0" algn="l">
              <a:lnSpc>
                <a:spcPct val="115000"/>
              </a:lnSpc>
              <a:spcBef>
                <a:spcPts val="0"/>
              </a:spcBef>
              <a:spcAft>
                <a:spcPts val="0"/>
              </a:spcAft>
              <a:buSzPts val="1100"/>
              <a:buNone/>
            </a:pPr>
            <a:r>
              <a:rPr b="1" lang="fr-FR" sz="1200" u="sng">
                <a:solidFill>
                  <a:srgbClr val="000000"/>
                </a:solidFill>
                <a:latin typeface="Montserrat"/>
                <a:ea typeface="Montserrat"/>
                <a:cs typeface="Montserrat"/>
                <a:sym typeface="Montserrat"/>
              </a:rPr>
              <a:t>Explications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i="1" lang="fr-FR" sz="1200">
                <a:solidFill>
                  <a:srgbClr val="000000"/>
                </a:solidFill>
                <a:latin typeface="Montserrat"/>
                <a:ea typeface="Montserrat"/>
                <a:cs typeface="Montserrat"/>
                <a:sym typeface="Montserrat"/>
              </a:rPr>
              <a:t>Voici le résumé de cette première partie si </a:t>
            </a:r>
            <a:r>
              <a:rPr i="1" lang="fr-FR" sz="1200">
                <a:latin typeface="Montserrat"/>
                <a:ea typeface="Montserrat"/>
                <a:cs typeface="Montserrat"/>
                <a:sym typeface="Montserrat"/>
              </a:rPr>
              <a:t>vous suivez le module “débutant”</a:t>
            </a:r>
            <a:r>
              <a:rPr i="1" lang="fr-FR" sz="1200">
                <a:solidFill>
                  <a:srgbClr val="000000"/>
                </a:solidFill>
                <a:latin typeface="Montserrat"/>
                <a:ea typeface="Montserrat"/>
                <a:cs typeface="Montserrat"/>
                <a:sym typeface="Montserrat"/>
              </a:rPr>
              <a:t>. Si nécessaire / possible, vous pouvez faire un tour de questions / réponses ou demander aux élèves d’écrire leurs questions pour plus tard et </a:t>
            </a:r>
            <a:r>
              <a:rPr i="1" lang="fr-FR" sz="1200">
                <a:latin typeface="Montserrat"/>
                <a:ea typeface="Montserrat"/>
                <a:cs typeface="Montserrat"/>
                <a:sym typeface="Montserrat"/>
              </a:rPr>
              <a:t>continuer</a:t>
            </a:r>
            <a:r>
              <a:rPr i="1" lang="fr-FR" sz="1200">
                <a:solidFill>
                  <a:srgbClr val="000000"/>
                </a:solidFill>
                <a:latin typeface="Montserrat"/>
                <a:ea typeface="Montserrat"/>
                <a:cs typeface="Montserrat"/>
                <a:sym typeface="Montserrat"/>
              </a:rPr>
              <a:t>. La slide suivante</a:t>
            </a:r>
            <a:r>
              <a:rPr i="1" lang="fr-FR" sz="1200">
                <a:latin typeface="Montserrat"/>
                <a:ea typeface="Montserrat"/>
                <a:cs typeface="Montserrat"/>
                <a:sym typeface="Montserrat"/>
              </a:rPr>
              <a:t> conclut ce module si vous suivez le parcours “débutant”.</a:t>
            </a:r>
            <a:endParaRPr sz="1200">
              <a:latin typeface="Montserrat"/>
              <a:ea typeface="Montserrat"/>
              <a:cs typeface="Montserrat"/>
              <a:sym typeface="Montserrat"/>
            </a:endParaRPr>
          </a:p>
        </p:txBody>
      </p:sp>
      <p:sp>
        <p:nvSpPr>
          <p:cNvPr id="1058" name="Google Shape;1058;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c865d7ea15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4" name="Google Shape;1064;gc865d7ea15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15000"/>
              </a:lnSpc>
              <a:spcBef>
                <a:spcPts val="0"/>
              </a:spcBef>
              <a:spcAft>
                <a:spcPts val="0"/>
              </a:spcAft>
              <a:buSzPts val="1100"/>
              <a:buNone/>
            </a:pPr>
            <a:r>
              <a:rPr lang="fr-FR" sz="1200">
                <a:solidFill>
                  <a:srgbClr val="000000"/>
                </a:solidFill>
                <a:latin typeface="Montserrat"/>
                <a:ea typeface="Montserrat"/>
                <a:cs typeface="Montserrat"/>
                <a:sym typeface="Montserrat"/>
              </a:rPr>
              <a:t>Version plus longue : </a:t>
            </a:r>
            <a:br>
              <a:rPr lang="fr-FR" sz="1200">
                <a:solidFill>
                  <a:srgbClr val="000000"/>
                </a:solidFill>
                <a:latin typeface="Montserrat"/>
                <a:ea typeface="Montserrat"/>
                <a:cs typeface="Montserrat"/>
                <a:sym typeface="Montserrat"/>
              </a:rPr>
            </a:br>
            <a:r>
              <a:rPr lang="fr-FR" sz="1200">
                <a:solidFill>
                  <a:srgbClr val="000000"/>
                </a:solidFill>
                <a:latin typeface="Montserrat"/>
                <a:ea typeface="Montserrat"/>
                <a:cs typeface="Montserrat"/>
                <a:sym typeface="Montserrat"/>
              </a:rPr>
              <a:t>EN </a:t>
            </a:r>
            <a:r>
              <a:rPr lang="fr-FR" sz="1200" u="sng">
                <a:solidFill>
                  <a:srgbClr val="2200CC"/>
                </a:solidFill>
                <a:latin typeface="Montserrat"/>
                <a:ea typeface="Montserrat"/>
                <a:cs typeface="Montserrat"/>
                <a:sym typeface="Montserrat"/>
                <a:hlinkClick r:id="rId2">
                  <a:extLst>
                    <a:ext uri="{A12FA001-AC4F-418D-AE19-62706E023703}">
                      <ahyp:hlinkClr val="tx"/>
                    </a:ext>
                  </a:extLst>
                </a:hlinkClick>
              </a:rPr>
              <a:t>https://www.youtube.com/watch?v=JasIvS7oYw4</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solidFill>
                  <a:srgbClr val="000000"/>
                </a:solidFill>
                <a:latin typeface="Montserrat"/>
                <a:ea typeface="Montserrat"/>
                <a:cs typeface="Montserrat"/>
                <a:sym typeface="Montserrat"/>
              </a:rPr>
              <a:t>ES : </a:t>
            </a:r>
            <a:r>
              <a:rPr lang="fr-FR" sz="1200" u="sng">
                <a:solidFill>
                  <a:srgbClr val="2200CC"/>
                </a:solidFill>
                <a:latin typeface="Montserrat"/>
                <a:ea typeface="Montserrat"/>
                <a:cs typeface="Montserrat"/>
                <a:sym typeface="Montserrat"/>
                <a:hlinkClick r:id="rId3">
                  <a:extLst>
                    <a:ext uri="{A12FA001-AC4F-418D-AE19-62706E023703}">
                      <ahyp:hlinkClr val="tx"/>
                    </a:ext>
                  </a:extLst>
                </a:hlinkClick>
              </a:rPr>
              <a:t>https://www.youtube.com/watch?v=N-DYWTc9iP4</a:t>
            </a:r>
            <a:endParaRPr sz="12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200" u="sng">
              <a:solidFill>
                <a:schemeClr val="hlink"/>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200">
              <a:latin typeface="Montserrat"/>
              <a:ea typeface="Montserrat"/>
              <a:cs typeface="Montserrat"/>
              <a:sym typeface="Montserrat"/>
            </a:endParaRPr>
          </a:p>
        </p:txBody>
      </p:sp>
      <p:sp>
        <p:nvSpPr>
          <p:cNvPr id="1071" name="Google Shape;107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sz="1200">
                <a:latin typeface="Montserrat"/>
                <a:ea typeface="Montserrat"/>
                <a:cs typeface="Montserrat"/>
                <a:sym typeface="Montserrat"/>
              </a:rPr>
              <a:t>Animation : Introduisez les slides suivantes en posant la question.</a:t>
            </a:r>
            <a:endParaRPr sz="1200">
              <a:latin typeface="Montserrat"/>
              <a:ea typeface="Montserrat"/>
              <a:cs typeface="Montserrat"/>
              <a:sym typeface="Montserrat"/>
            </a:endParaRPr>
          </a:p>
        </p:txBody>
      </p:sp>
      <p:sp>
        <p:nvSpPr>
          <p:cNvPr id="1084" name="Google Shape;108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p2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1090" name="Google Shape;1090;p25:notes"/>
          <p:cNvSpPr txBox="1"/>
          <p:nvPr/>
        </p:nvSpPr>
        <p:spPr>
          <a:xfrm>
            <a:off x="4021138" y="9721850"/>
            <a:ext cx="3074987" cy="509588"/>
          </a:xfrm>
          <a:prstGeom prst="rect">
            <a:avLst/>
          </a:prstGeom>
          <a:noFill/>
          <a:ln>
            <a:noFill/>
          </a:ln>
        </p:spPr>
        <p:txBody>
          <a:bodyPr anchorCtr="0" anchor="b" bIns="50750" lIns="97550" spcFirstLastPara="1" rIns="97550" wrap="square" tIns="507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fr-FR" sz="1300" u="none" cap="none" strike="noStrike">
                <a:solidFill>
                  <a:srgbClr val="000000"/>
                </a:solidFill>
                <a:latin typeface="Times New Roman"/>
                <a:ea typeface="Times New Roman"/>
                <a:cs typeface="Times New Roman"/>
                <a:sym typeface="Times New Roman"/>
              </a:rPr>
              <a:t>‹#›</a:t>
            </a:fld>
            <a:endParaRPr b="0" i="0" sz="1300" u="none" cap="none" strike="noStrike">
              <a:solidFill>
                <a:srgbClr val="000000"/>
              </a:solidFill>
              <a:latin typeface="Times New Roman"/>
              <a:ea typeface="Times New Roman"/>
              <a:cs typeface="Times New Roman"/>
              <a:sym typeface="Times New Roman"/>
            </a:endParaRPr>
          </a:p>
        </p:txBody>
      </p:sp>
      <p:sp>
        <p:nvSpPr>
          <p:cNvPr id="1091" name="Google Shape;1091;p25: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92" name="Google Shape;1092;p25:notes"/>
          <p:cNvSpPr txBox="1"/>
          <p:nvPr/>
        </p:nvSpPr>
        <p:spPr>
          <a:xfrm>
            <a:off x="709613" y="4860925"/>
            <a:ext cx="5680075" cy="12177712"/>
          </a:xfrm>
          <a:prstGeom prst="rect">
            <a:avLst/>
          </a:prstGeom>
          <a:noFill/>
          <a:ln>
            <a:noFill/>
          </a:ln>
        </p:spPr>
        <p:txBody>
          <a:bodyPr anchorCtr="0" anchor="t" bIns="50750" lIns="97550" spcFirstLastPara="1" rIns="97550" wrap="square" tIns="50750">
            <a:noAutofit/>
          </a:bodyPr>
          <a:lstStyle/>
          <a:p>
            <a:pPr indent="0" lvl="0" marL="0" marR="0" rtl="0" algn="l">
              <a:lnSpc>
                <a:spcPct val="80000"/>
              </a:lnSpc>
              <a:spcBef>
                <a:spcPts val="0"/>
              </a:spcBef>
              <a:spcAft>
                <a:spcPts val="0"/>
              </a:spcAft>
              <a:buClr>
                <a:srgbClr val="000000"/>
              </a:buClr>
              <a:buSzPts val="1200"/>
              <a:buFont typeface="Arial"/>
              <a:buNone/>
            </a:pPr>
            <a:r>
              <a:rPr b="1" i="0" lang="fr-FR" sz="1200" u="sng" cap="none" strike="noStrike">
                <a:solidFill>
                  <a:srgbClr val="000000"/>
                </a:solidFill>
                <a:latin typeface="Arial"/>
                <a:ea typeface="Arial"/>
                <a:cs typeface="Arial"/>
                <a:sym typeface="Arial"/>
              </a:rPr>
              <a:t>Message clé</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1" i="0" lang="fr-FR" sz="1200" u="none" cap="none" strike="noStrike">
                <a:solidFill>
                  <a:srgbClr val="000000"/>
                </a:solidFill>
                <a:latin typeface="Arial"/>
                <a:ea typeface="Arial"/>
                <a:cs typeface="Arial"/>
                <a:sym typeface="Arial"/>
              </a:rPr>
              <a:t>Définition ; les réserves prouvées sont les réserves économiquement et techniquement viables</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Times New Roman"/>
              <a:buAutoNum type="arabicPeriod"/>
            </a:pPr>
            <a:r>
              <a:rPr b="1" i="0" lang="fr-FR" sz="1200" u="none" cap="none" strike="noStrike">
                <a:solidFill>
                  <a:srgbClr val="000000"/>
                </a:solidFill>
                <a:latin typeface="Arial"/>
                <a:ea typeface="Arial"/>
                <a:cs typeface="Arial"/>
                <a:sym typeface="Arial"/>
              </a:rPr>
              <a:t>L’Europe est actuellement entièrement dépendante du reste du monde car elle ne possède presque aucune ressource fossile.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Times New Roman"/>
              <a:buAutoNum type="arabicPeriod"/>
            </a:pPr>
            <a:r>
              <a:rPr b="1" i="0" lang="fr-FR" sz="1200" u="none" cap="none" strike="noStrike">
                <a:solidFill>
                  <a:srgbClr val="000000"/>
                </a:solidFill>
                <a:latin typeface="Arial"/>
                <a:ea typeface="Arial"/>
                <a:cs typeface="Arial"/>
                <a:sym typeface="Arial"/>
              </a:rPr>
              <a:t>Le reste du monde continuera-t-il à nous donner une part de ses ressources ?</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Times New Roman"/>
              <a:buAutoNum type="arabicPeriod"/>
            </a:pPr>
            <a:r>
              <a:rPr b="1" i="0" lang="fr-FR" sz="1200" u="none" cap="none" strike="noStrike">
                <a:solidFill>
                  <a:srgbClr val="000000"/>
                </a:solidFill>
                <a:latin typeface="Arial"/>
                <a:ea typeface="Arial"/>
                <a:cs typeface="Arial"/>
                <a:sym typeface="Arial"/>
              </a:rPr>
              <a:t>Contrairement à certaines idées reçues, la France n’est pas indépendante au niveau de sa consommation d’énergie.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1" i="0" lang="fr-FR" sz="1200" u="sng" cap="none" strike="noStrike">
                <a:solidFill>
                  <a:srgbClr val="000000"/>
                </a:solidFill>
                <a:latin typeface="Arial"/>
                <a:ea typeface="Arial"/>
                <a:cs typeface="Arial"/>
                <a:sym typeface="Arial"/>
              </a:rPr>
              <a:t>Explications</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Le graphe présente les réserves prouvées des différents combustibles fossiles PAR HABITANT par grande zone géographique (on prend les réserves de la zone et on divise par le nombre d’habitants). Ce graphe donne quelques éclaircissements géopolitiques intéressants comme :</a:t>
            </a:r>
            <a:endParaRPr b="0" i="0" sz="1400" u="none" cap="none" strike="noStrike">
              <a:solidFill>
                <a:srgbClr val="000000"/>
              </a:solidFill>
              <a:latin typeface="Arial"/>
              <a:ea typeface="Arial"/>
              <a:cs typeface="Arial"/>
              <a:sym typeface="Arial"/>
            </a:endParaRPr>
          </a:p>
          <a:p>
            <a:pPr indent="-236536" lvl="1" marL="728663"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L’intérêt pour le Moyen-Orient</a:t>
            </a:r>
            <a:endParaRPr b="0" i="0" sz="1400" u="none" cap="none" strike="noStrike">
              <a:solidFill>
                <a:srgbClr val="000000"/>
              </a:solidFill>
              <a:latin typeface="Arial"/>
              <a:ea typeface="Arial"/>
              <a:cs typeface="Arial"/>
              <a:sym typeface="Arial"/>
            </a:endParaRPr>
          </a:p>
          <a:p>
            <a:pPr indent="-236536" lvl="1" marL="728663"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L’intérêt pour la Russie</a:t>
            </a:r>
            <a:endParaRPr b="0" i="0" sz="1400" u="none" cap="none" strike="noStrike">
              <a:solidFill>
                <a:srgbClr val="000000"/>
              </a:solidFill>
              <a:latin typeface="Arial"/>
              <a:ea typeface="Arial"/>
              <a:cs typeface="Arial"/>
              <a:sym typeface="Arial"/>
            </a:endParaRPr>
          </a:p>
          <a:p>
            <a:pPr indent="-236536" lvl="1" marL="728663"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La difficulté des Américains à se « mettre au vert ». Pas facile en effet quand on est assit sur plus du quart du charbon de la planète pour même pas le 20</a:t>
            </a:r>
            <a:r>
              <a:rPr b="0" baseline="30000" i="0" lang="fr-FR" sz="1200" u="none" cap="none" strike="noStrike">
                <a:solidFill>
                  <a:srgbClr val="000000"/>
                </a:solidFill>
                <a:latin typeface="Arial"/>
                <a:ea typeface="Arial"/>
                <a:cs typeface="Arial"/>
                <a:sym typeface="Arial"/>
              </a:rPr>
              <a:t>ème</a:t>
            </a:r>
            <a:r>
              <a:rPr b="0" i="0" lang="fr-FR" sz="1200" u="none" cap="none" strike="noStrike">
                <a:solidFill>
                  <a:srgbClr val="000000"/>
                </a:solidFill>
                <a:latin typeface="Arial"/>
                <a:ea typeface="Arial"/>
                <a:cs typeface="Arial"/>
                <a:sym typeface="Arial"/>
              </a:rPr>
              <a:t> de sa population</a:t>
            </a:r>
            <a:endParaRPr b="0" i="0" sz="1400" u="none" cap="none" strike="noStrike">
              <a:solidFill>
                <a:srgbClr val="000000"/>
              </a:solidFill>
              <a:latin typeface="Arial"/>
              <a:ea typeface="Arial"/>
              <a:cs typeface="Arial"/>
              <a:sym typeface="Arial"/>
            </a:endParaRPr>
          </a:p>
          <a:p>
            <a:pPr indent="-236536" lvl="1" marL="728663"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Le fait que l’Europe insiste le plus pour que le monde se « mette au vert ». Facile de demandez aux autres de réduire quand on ne possède rien. « S’il-vous-plaît, ne consommez pas trop… et surtout laissez-nous en ! ». Comment, nous ne sommes pas simplement de bonne volonté ?!? ;-)</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Oui, parce que l’Europe ne possède rien, ou si peu…</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En 2009, la France importait 91% de ses ressources d’énergie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1" i="0" lang="fr-FR" sz="1200" u="sng" cap="none" strike="noStrike">
                <a:solidFill>
                  <a:srgbClr val="000000"/>
                </a:solidFill>
                <a:latin typeface="Arial"/>
                <a:ea typeface="Arial"/>
                <a:cs typeface="Arial"/>
                <a:sym typeface="Arial"/>
              </a:rPr>
              <a:t>Précisions pour les curieux</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Le graphique a été construit par Avenir Climatique en prenant les réserves prouvées sur la </a:t>
            </a:r>
            <a:r>
              <a:rPr b="0" i="1" lang="fr-FR" sz="1200" u="none" cap="none" strike="noStrike">
                <a:solidFill>
                  <a:srgbClr val="000000"/>
                </a:solidFill>
                <a:latin typeface="Arial"/>
                <a:ea typeface="Arial"/>
                <a:cs typeface="Arial"/>
                <a:sym typeface="Arial"/>
              </a:rPr>
              <a:t>BP Statistical  Review 2010</a:t>
            </a:r>
            <a:r>
              <a:rPr b="0" i="0" lang="fr-FR" sz="1200" u="none" cap="none" strike="noStrike">
                <a:solidFill>
                  <a:srgbClr val="000000"/>
                </a:solidFill>
                <a:latin typeface="Arial"/>
                <a:ea typeface="Arial"/>
                <a:cs typeface="Arial"/>
                <a:sym typeface="Arial"/>
              </a:rPr>
              <a:t> et en recalculant la population pour la zone géographique concernée.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Quelques anecdotes sur les explications :</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90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 Il est très facile aux pays qui n’ont rien (Europe) de demander à ceux qui ont tout (Etats-Unis par exemple) de faire un effort, et à ces derniers de refuser (non ratification du protocole de Kyoto par exemple). Par ailleurs, fait majeur dont on n’a pas parlé en France : le </a:t>
            </a:r>
            <a:r>
              <a:rPr b="0" i="0" lang="fr-FR" sz="2800" u="none" cap="none" strike="noStrike">
                <a:solidFill>
                  <a:srgbClr val="000000"/>
                </a:solidFill>
                <a:latin typeface="Arial"/>
                <a:ea typeface="Arial"/>
                <a:cs typeface="Arial"/>
                <a:sym typeface="Arial"/>
              </a:rPr>
              <a:t>21/01/2010, la Cour Suprême américaine a supprimé le plafond de financement des campagnes électorales par les sociétés privées (loi en vigueur depuis 1907) malgré l’o</a:t>
            </a:r>
            <a:r>
              <a:rPr b="0" i="0" lang="fr-FR" sz="2400" u="none" cap="none" strike="noStrike">
                <a:solidFill>
                  <a:srgbClr val="000000"/>
                </a:solidFill>
                <a:latin typeface="Arial"/>
                <a:ea typeface="Arial"/>
                <a:cs typeface="Arial"/>
                <a:sym typeface="Arial"/>
              </a:rPr>
              <a:t>pposition d’Obama et de 70% des américains. Les pétroliers participent d’ailleurs activement aux soutiens des candidats. De nombreux autres exemples tendent à faire penser que les sociétés font la pluie et le beau temps en politique américaine, et notamment les compagnies qui exploitent le pétrole et le charbon américain.</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En 2010, la France a reçu en grande pompe la Russie dans le cadre de l’année France-Russie qui a été au passage l’occasion de vendre des bateaux de guerre et négocier des accords pour le gaz.</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Pour l’Europe, l’ensemble des ressources fossiles prouvées (qui sont les seules déclarées, mais il y a encore les probables et possibles) représente 49 tep/habitant, avec une consommation annuelle moyenne de plus de 4 tep/ha. Alors, combien de temps ? Il n’y a plus qu’à espérer que les autres soient prêteurs, ou plutôt qu’on en ait pas besoin pour éviter les rapports de force.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Pour le monde, une moyenne de 108 tep/ha et une consommation annuelle de 1,7 tep/ha (mais toute la planète aspire à consommer au moins autant qu’un Européen). Il pourrait y avoir du sport !</a:t>
            </a:r>
            <a:endParaRPr b="0" i="0" sz="1400" u="none" cap="none" strike="noStrike">
              <a:solidFill>
                <a:srgbClr val="000000"/>
              </a:solidFill>
              <a:latin typeface="Arial"/>
              <a:ea typeface="Arial"/>
              <a:cs typeface="Arial"/>
              <a:sym typeface="Arial"/>
            </a:endParaRPr>
          </a:p>
        </p:txBody>
      </p:sp>
      <p:sp>
        <p:nvSpPr>
          <p:cNvPr id="1093" name="Google Shape;1093;p25:notes"/>
          <p:cNvSpPr txBox="1"/>
          <p:nvPr/>
        </p:nvSpPr>
        <p:spPr>
          <a:xfrm>
            <a:off x="4021138" y="9721850"/>
            <a:ext cx="3076575" cy="511175"/>
          </a:xfrm>
          <a:prstGeom prst="rect">
            <a:avLst/>
          </a:prstGeom>
          <a:noFill/>
          <a:ln>
            <a:noFill/>
          </a:ln>
        </p:spPr>
        <p:txBody>
          <a:bodyPr anchorCtr="0" anchor="b" bIns="50750" lIns="97550" spcFirstLastPara="1" rIns="97550" wrap="square" tIns="507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fr-FR" sz="13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
        <p:nvSpPr>
          <p:cNvPr id="1094" name="Google Shape;109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fr-FR" sz="1200" u="sng">
                <a:solidFill>
                  <a:srgbClr val="000000"/>
                </a:solidFill>
                <a:latin typeface="Montserrat"/>
                <a:ea typeface="Montserrat"/>
                <a:cs typeface="Montserrat"/>
                <a:sym typeface="Montserrat"/>
              </a:rPr>
              <a:t>Explications :</a:t>
            </a:r>
            <a:endParaRPr sz="1200">
              <a:latin typeface="Montserrat"/>
              <a:ea typeface="Montserrat"/>
              <a:cs typeface="Montserrat"/>
              <a:sym typeface="Montserrat"/>
            </a:endParaRPr>
          </a:p>
          <a:p>
            <a:pPr indent="0" lvl="0" marL="0" rtl="0" algn="l">
              <a:lnSpc>
                <a:spcPct val="115000"/>
              </a:lnSpc>
              <a:spcBef>
                <a:spcPts val="0"/>
              </a:spcBef>
              <a:spcAft>
                <a:spcPts val="0"/>
              </a:spcAft>
              <a:buNone/>
            </a:pPr>
            <a:r>
              <a:rPr lang="fr-FR" sz="1200">
                <a:solidFill>
                  <a:srgbClr val="000000"/>
                </a:solidFill>
                <a:latin typeface="Montserrat"/>
                <a:ea typeface="Montserrat"/>
                <a:cs typeface="Montserrat"/>
                <a:sym typeface="Montserrat"/>
              </a:rPr>
              <a:t>Le graphique présente les réserves prouvées des différentes énergies fossiles PAR HABITANT par grande zone géographique (prenez les réserves de la zone et divisez-les par le nombre d’habitants). Ce graphique donne des informations géopolitiques importantes telles que :</a:t>
            </a:r>
            <a:endParaRPr sz="1200">
              <a:latin typeface="Montserrat"/>
              <a:ea typeface="Montserrat"/>
              <a:cs typeface="Montserrat"/>
              <a:sym typeface="Montserrat"/>
            </a:endParaRPr>
          </a:p>
          <a:p>
            <a:pPr indent="-298450" lvl="1" marL="742950" rtl="0" algn="l">
              <a:lnSpc>
                <a:spcPct val="115000"/>
              </a:lnSpc>
              <a:spcBef>
                <a:spcPts val="0"/>
              </a:spcBef>
              <a:spcAft>
                <a:spcPts val="0"/>
              </a:spcAft>
              <a:buSzPts val="1200"/>
              <a:buFont typeface="Montserrat"/>
              <a:buChar char="o"/>
            </a:pPr>
            <a:r>
              <a:rPr lang="fr-FR" sz="1200">
                <a:solidFill>
                  <a:srgbClr val="000000"/>
                </a:solidFill>
                <a:latin typeface="Montserrat"/>
                <a:ea typeface="Montserrat"/>
                <a:cs typeface="Montserrat"/>
                <a:sym typeface="Montserrat"/>
              </a:rPr>
              <a:t>Intérêt du Moyen-Orient compte tenu de leurs </a:t>
            </a:r>
            <a:r>
              <a:rPr lang="fr-FR" sz="1200">
                <a:latin typeface="Montserrat"/>
                <a:ea typeface="Montserrat"/>
                <a:cs typeface="Montserrat"/>
                <a:sym typeface="Montserrat"/>
              </a:rPr>
              <a:t>réserves</a:t>
            </a:r>
            <a:r>
              <a:rPr lang="fr-FR" sz="1200">
                <a:solidFill>
                  <a:srgbClr val="000000"/>
                </a:solidFill>
                <a:latin typeface="Montserrat"/>
                <a:ea typeface="Montserrat"/>
                <a:cs typeface="Montserrat"/>
                <a:sym typeface="Montserrat"/>
              </a:rPr>
              <a:t> de </a:t>
            </a:r>
            <a:r>
              <a:rPr lang="fr-FR" sz="1200">
                <a:latin typeface="Montserrat"/>
                <a:ea typeface="Montserrat"/>
                <a:cs typeface="Montserrat"/>
                <a:sym typeface="Montserrat"/>
              </a:rPr>
              <a:t>pétrole</a:t>
            </a:r>
            <a:r>
              <a:rPr lang="fr-FR" sz="1200">
                <a:solidFill>
                  <a:srgbClr val="000000"/>
                </a:solidFill>
                <a:latin typeface="Montserrat"/>
                <a:ea typeface="Montserrat"/>
                <a:cs typeface="Montserrat"/>
                <a:sym typeface="Montserrat"/>
              </a:rPr>
              <a:t> et de gaz</a:t>
            </a:r>
            <a:endParaRPr sz="1200">
              <a:latin typeface="Montserrat"/>
              <a:ea typeface="Montserrat"/>
              <a:cs typeface="Montserrat"/>
              <a:sym typeface="Montserrat"/>
            </a:endParaRPr>
          </a:p>
          <a:p>
            <a:pPr indent="-298450" lvl="1" marL="742950" rtl="0" algn="l">
              <a:lnSpc>
                <a:spcPct val="115000"/>
              </a:lnSpc>
              <a:spcBef>
                <a:spcPts val="0"/>
              </a:spcBef>
              <a:spcAft>
                <a:spcPts val="0"/>
              </a:spcAft>
              <a:buSzPts val="1200"/>
              <a:buFont typeface="Montserrat"/>
              <a:buChar char="o"/>
            </a:pPr>
            <a:r>
              <a:rPr lang="fr-FR" sz="1200">
                <a:solidFill>
                  <a:srgbClr val="000000"/>
                </a:solidFill>
                <a:latin typeface="Montserrat"/>
                <a:ea typeface="Montserrat"/>
                <a:cs typeface="Montserrat"/>
                <a:sym typeface="Montserrat"/>
              </a:rPr>
              <a:t>Intérêt de la Russie compte tenu de sa f</a:t>
            </a:r>
            <a:r>
              <a:rPr lang="fr-FR" sz="1200">
                <a:latin typeface="Montserrat"/>
                <a:ea typeface="Montserrat"/>
                <a:cs typeface="Montserrat"/>
                <a:sym typeface="Montserrat"/>
              </a:rPr>
              <a:t>orte réserve en charbon</a:t>
            </a:r>
            <a:endParaRPr sz="1200">
              <a:latin typeface="Montserrat"/>
              <a:ea typeface="Montserrat"/>
              <a:cs typeface="Montserrat"/>
              <a:sym typeface="Montserrat"/>
            </a:endParaRPr>
          </a:p>
          <a:p>
            <a:pPr indent="-298450" lvl="1" marL="742950" rtl="0" algn="l">
              <a:lnSpc>
                <a:spcPct val="115000"/>
              </a:lnSpc>
              <a:spcBef>
                <a:spcPts val="0"/>
              </a:spcBef>
              <a:spcAft>
                <a:spcPts val="0"/>
              </a:spcAft>
              <a:buSzPts val="1200"/>
              <a:buFont typeface="Montserrat"/>
              <a:buChar char="o"/>
            </a:pPr>
            <a:r>
              <a:rPr lang="fr-FR" sz="1200">
                <a:latin typeface="Montserrat"/>
                <a:ea typeface="Montserrat"/>
                <a:cs typeface="Montserrat"/>
                <a:sym typeface="Montserrat"/>
              </a:rPr>
              <a:t>Intérêt de l’Amérique compte tenu de ses fortes réserves en charbon</a:t>
            </a:r>
            <a:endParaRPr sz="1200">
              <a:latin typeface="Montserrat"/>
              <a:ea typeface="Montserrat"/>
              <a:cs typeface="Montserrat"/>
              <a:sym typeface="Montserrat"/>
            </a:endParaRPr>
          </a:p>
          <a:p>
            <a:pPr indent="-298450" lvl="1" marL="742950" rtl="0" algn="l">
              <a:lnSpc>
                <a:spcPct val="115000"/>
              </a:lnSpc>
              <a:spcBef>
                <a:spcPts val="0"/>
              </a:spcBef>
              <a:spcAft>
                <a:spcPts val="0"/>
              </a:spcAft>
              <a:buSzPts val="1200"/>
              <a:buFont typeface="Montserrat"/>
              <a:buChar char="o"/>
            </a:pPr>
            <a:r>
              <a:rPr lang="fr-FR" sz="1200">
                <a:solidFill>
                  <a:srgbClr val="000000"/>
                </a:solidFill>
                <a:latin typeface="Montserrat"/>
                <a:ea typeface="Montserrat"/>
                <a:cs typeface="Montserrat"/>
                <a:sym typeface="Montserrat"/>
              </a:rPr>
              <a:t>Insistance de l’Europe pour que le monde </a:t>
            </a:r>
            <a:r>
              <a:rPr lang="fr-FR" sz="1200">
                <a:latin typeface="Montserrat"/>
                <a:ea typeface="Montserrat"/>
                <a:cs typeface="Montserrat"/>
                <a:sym typeface="Montserrat"/>
              </a:rPr>
              <a:t>“</a:t>
            </a:r>
            <a:r>
              <a:rPr lang="fr-FR" sz="1200">
                <a:solidFill>
                  <a:srgbClr val="000000"/>
                </a:solidFill>
                <a:latin typeface="Montserrat"/>
                <a:ea typeface="Montserrat"/>
                <a:cs typeface="Montserrat"/>
                <a:sym typeface="Montserrat"/>
              </a:rPr>
              <a:t> passe au vert </a:t>
            </a:r>
            <a:r>
              <a:rPr lang="fr-FR" sz="1200">
                <a:latin typeface="Montserrat"/>
                <a:ea typeface="Montserrat"/>
                <a:cs typeface="Montserrat"/>
                <a:sym typeface="Montserrat"/>
              </a:rPr>
              <a:t>” puisqu’elle est en situation de dépendance énergétique.</a:t>
            </a:r>
            <a:endParaRPr sz="1200">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SzPts val="1100"/>
              <a:buFont typeface="Arial"/>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15000"/>
              </a:lnSpc>
              <a:spcBef>
                <a:spcPts val="0"/>
              </a:spcBef>
              <a:spcAft>
                <a:spcPts val="0"/>
              </a:spcAft>
              <a:buSzPts val="1100"/>
              <a:buNone/>
            </a:pPr>
            <a:r>
              <a:rPr b="1" lang="fr-FR" sz="1200" u="sng">
                <a:solidFill>
                  <a:srgbClr val="000000"/>
                </a:solidFill>
                <a:latin typeface="Montserrat"/>
                <a:ea typeface="Montserrat"/>
                <a:cs typeface="Montserrat"/>
                <a:sym typeface="Montserrat"/>
              </a:rPr>
              <a:t>Messages clés :</a:t>
            </a:r>
            <a:endParaRPr sz="1200">
              <a:latin typeface="Montserrat"/>
              <a:ea typeface="Montserrat"/>
              <a:cs typeface="Montserrat"/>
              <a:sym typeface="Montserrat"/>
            </a:endParaRPr>
          </a:p>
          <a:p>
            <a:pPr indent="-349250" lvl="0" marL="342900" rtl="0" algn="l">
              <a:lnSpc>
                <a:spcPct val="115000"/>
              </a:lnSpc>
              <a:spcBef>
                <a:spcPts val="0"/>
              </a:spcBef>
              <a:spcAft>
                <a:spcPts val="0"/>
              </a:spcAft>
              <a:buSzPts val="1200"/>
              <a:buFont typeface="Montserrat"/>
              <a:buAutoNum type="arabicPeriod"/>
            </a:pPr>
            <a:r>
              <a:rPr lang="fr-FR" sz="1200">
                <a:solidFill>
                  <a:srgbClr val="000000"/>
                </a:solidFill>
                <a:latin typeface="Montserrat"/>
                <a:ea typeface="Montserrat"/>
                <a:cs typeface="Montserrat"/>
                <a:sym typeface="Montserrat"/>
              </a:rPr>
              <a:t>L’Europe est actuellement entièrement dépendante du reste du monde car elle n’a quasiment aucune ressource fossile.</a:t>
            </a:r>
            <a:endParaRPr sz="1200">
              <a:latin typeface="Montserrat"/>
              <a:ea typeface="Montserrat"/>
              <a:cs typeface="Montserrat"/>
              <a:sym typeface="Montserrat"/>
            </a:endParaRPr>
          </a:p>
          <a:p>
            <a:pPr indent="-349250" lvl="0" marL="342900" rtl="0" algn="l">
              <a:lnSpc>
                <a:spcPct val="115000"/>
              </a:lnSpc>
              <a:spcBef>
                <a:spcPts val="0"/>
              </a:spcBef>
              <a:spcAft>
                <a:spcPts val="0"/>
              </a:spcAft>
              <a:buSzPts val="1200"/>
              <a:buFont typeface="Montserrat"/>
              <a:buAutoNum type="arabicPeriod"/>
            </a:pPr>
            <a:r>
              <a:rPr lang="fr-FR" sz="1200">
                <a:solidFill>
                  <a:srgbClr val="000000"/>
                </a:solidFill>
                <a:latin typeface="Montserrat"/>
                <a:ea typeface="Montserrat"/>
                <a:cs typeface="Montserrat"/>
                <a:sym typeface="Montserrat"/>
              </a:rPr>
              <a:t>Le reste du monde continuera-t-il à partager ses ressources avec nous ?</a:t>
            </a:r>
            <a:endParaRPr sz="1200">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SzPts val="1100"/>
              <a:buFont typeface="Arial"/>
              <a:buNone/>
            </a:pPr>
            <a:r>
              <a:rPr lang="fr-FR" sz="1200">
                <a:latin typeface="Montserrat"/>
                <a:ea typeface="Montserrat"/>
                <a:cs typeface="Montserrat"/>
                <a:sym typeface="Montserrat"/>
              </a:rPr>
              <a:t> </a:t>
            </a:r>
            <a:endParaRPr sz="1200">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200">
              <a:latin typeface="Montserrat"/>
              <a:ea typeface="Montserrat"/>
              <a:cs typeface="Montserrat"/>
              <a:sym typeface="Montserra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8" name="Google Shape;110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15000"/>
              </a:lnSpc>
              <a:spcBef>
                <a:spcPts val="0"/>
              </a:spcBef>
              <a:spcAft>
                <a:spcPts val="0"/>
              </a:spcAft>
              <a:buSzPts val="1100"/>
              <a:buNone/>
            </a:pPr>
            <a:r>
              <a:rPr b="1" lang="fr-FR" sz="1200" u="sng">
                <a:solidFill>
                  <a:srgbClr val="000000"/>
                </a:solidFill>
                <a:latin typeface="Montserrat"/>
                <a:ea typeface="Montserrat"/>
                <a:cs typeface="Montserrat"/>
                <a:sym typeface="Montserrat"/>
              </a:rPr>
              <a:t>Explications</a:t>
            </a:r>
            <a:r>
              <a:rPr lang="fr-FR" sz="1200">
                <a:solidFill>
                  <a:srgbClr val="000000"/>
                </a:solidFill>
                <a:latin typeface="Montserrat"/>
                <a:ea typeface="Montserrat"/>
                <a:cs typeface="Montserrat"/>
                <a:sym typeface="Montserrat"/>
              </a:rPr>
              <a:t> :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solidFill>
                  <a:srgbClr val="000000"/>
                </a:solidFill>
                <a:latin typeface="Montserrat"/>
                <a:ea typeface="Montserrat"/>
                <a:cs typeface="Montserrat"/>
                <a:sym typeface="Montserrat"/>
              </a:rPr>
              <a:t>Sur le premier graphique, les barres grises de l</a:t>
            </a:r>
            <a:r>
              <a:rPr lang="fr-FR" sz="1200">
                <a:latin typeface="Montserrat"/>
                <a:ea typeface="Montserrat"/>
                <a:cs typeface="Montserrat"/>
                <a:sym typeface="Montserrat"/>
              </a:rPr>
              <a:t>’histogramme</a:t>
            </a:r>
            <a:r>
              <a:rPr lang="fr-FR" sz="1200">
                <a:solidFill>
                  <a:srgbClr val="000000"/>
                </a:solidFill>
                <a:latin typeface="Montserrat"/>
                <a:ea typeface="Montserrat"/>
                <a:cs typeface="Montserrat"/>
                <a:sym typeface="Montserrat"/>
              </a:rPr>
              <a:t> </a:t>
            </a:r>
            <a:r>
              <a:rPr lang="fr-FR" sz="1200">
                <a:latin typeface="Montserrat"/>
                <a:ea typeface="Montserrat"/>
                <a:cs typeface="Montserrat"/>
                <a:sym typeface="Montserrat"/>
              </a:rPr>
              <a:t>représentent</a:t>
            </a:r>
            <a:r>
              <a:rPr lang="fr-FR" sz="1200">
                <a:solidFill>
                  <a:srgbClr val="000000"/>
                </a:solidFill>
                <a:latin typeface="Montserrat"/>
                <a:ea typeface="Montserrat"/>
                <a:cs typeface="Montserrat"/>
                <a:sym typeface="Montserrat"/>
              </a:rPr>
              <a:t> les découvertes de pétrole </a:t>
            </a:r>
            <a:r>
              <a:rPr lang="fr-FR" sz="1200">
                <a:latin typeface="Montserrat"/>
                <a:ea typeface="Montserrat"/>
                <a:cs typeface="Montserrat"/>
                <a:sym typeface="Montserrat"/>
              </a:rPr>
              <a:t>conventionnel </a:t>
            </a:r>
            <a:r>
              <a:rPr lang="fr-FR" sz="1200">
                <a:solidFill>
                  <a:srgbClr val="000000"/>
                </a:solidFill>
                <a:latin typeface="Montserrat"/>
                <a:ea typeface="Montserrat"/>
                <a:cs typeface="Montserrat"/>
                <a:sym typeface="Montserrat"/>
              </a:rPr>
              <a:t>chaque année. Les barres jaunes montrent qu</a:t>
            </a:r>
            <a:r>
              <a:rPr lang="fr-FR" sz="1200">
                <a:latin typeface="Montserrat"/>
                <a:ea typeface="Montserrat"/>
                <a:cs typeface="Montserrat"/>
                <a:sym typeface="Montserrat"/>
              </a:rPr>
              <a:t>’au cours </a:t>
            </a:r>
            <a:r>
              <a:rPr lang="fr-FR" sz="1200">
                <a:solidFill>
                  <a:srgbClr val="000000"/>
                </a:solidFill>
                <a:latin typeface="Montserrat"/>
                <a:ea typeface="Montserrat"/>
                <a:cs typeface="Montserrat"/>
                <a:sym typeface="Montserrat"/>
              </a:rPr>
              <a:t>des 20 dernières années, aucun grand dépôt n’a été découvert. Les </a:t>
            </a:r>
            <a:r>
              <a:rPr lang="fr-FR" sz="1200">
                <a:latin typeface="Montserrat"/>
                <a:ea typeface="Montserrat"/>
                <a:cs typeface="Montserrat"/>
                <a:sym typeface="Montserrat"/>
              </a:rPr>
              <a:t>points </a:t>
            </a:r>
            <a:r>
              <a:rPr lang="fr-FR" sz="1200">
                <a:solidFill>
                  <a:srgbClr val="000000"/>
                </a:solidFill>
                <a:latin typeface="Montserrat"/>
                <a:ea typeface="Montserrat"/>
                <a:cs typeface="Montserrat"/>
                <a:sym typeface="Montserrat"/>
              </a:rPr>
              <a:t>noirs représentent la production annuelle. Nous produisons donc plus de pétrole malgré le fait que nous en découvrons de moins en moins. Nous vivons donc essentiellement sur les découvertes du passé.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latin typeface="Montserrat"/>
                <a:ea typeface="Montserrat"/>
                <a:cs typeface="Montserrat"/>
                <a:sym typeface="Montserrat"/>
              </a:rPr>
              <a:t>Comme le pétrole n’est pas </a:t>
            </a:r>
            <a:r>
              <a:rPr lang="fr-FR" sz="1200">
                <a:latin typeface="Montserrat"/>
                <a:ea typeface="Montserrat"/>
                <a:cs typeface="Montserrat"/>
                <a:sym typeface="Montserrat"/>
              </a:rPr>
              <a:t>renouvelable</a:t>
            </a:r>
            <a:r>
              <a:rPr lang="fr-FR" sz="1200">
                <a:latin typeface="Montserrat"/>
                <a:ea typeface="Montserrat"/>
                <a:cs typeface="Montserrat"/>
                <a:sym typeface="Montserrat"/>
              </a:rPr>
              <a:t>, sa consommation nous </a:t>
            </a:r>
            <a:r>
              <a:rPr lang="fr-FR" sz="1200">
                <a:latin typeface="Montserrat"/>
                <a:ea typeface="Montserrat"/>
                <a:cs typeface="Montserrat"/>
                <a:sym typeface="Montserrat"/>
              </a:rPr>
              <a:t>entraîne</a:t>
            </a:r>
            <a:r>
              <a:rPr lang="fr-FR" sz="1200">
                <a:latin typeface="Montserrat"/>
                <a:ea typeface="Montserrat"/>
                <a:cs typeface="Montserrat"/>
                <a:sym typeface="Montserrat"/>
              </a:rPr>
              <a:t> inexorablement vers ce que l’on appelle le pic pétrolier (</a:t>
            </a:r>
            <a:r>
              <a:rPr lang="fr-FR" sz="1200">
                <a:latin typeface="Montserrat"/>
                <a:ea typeface="Montserrat"/>
                <a:cs typeface="Montserrat"/>
                <a:sym typeface="Montserrat"/>
              </a:rPr>
              <a:t>représenté</a:t>
            </a:r>
            <a:r>
              <a:rPr lang="fr-FR" sz="1200">
                <a:latin typeface="Montserrat"/>
                <a:ea typeface="Montserrat"/>
                <a:cs typeface="Montserrat"/>
                <a:sym typeface="Montserrat"/>
              </a:rPr>
              <a:t> sur l</a:t>
            </a:r>
            <a:r>
              <a:rPr lang="fr-FR" sz="1200">
                <a:solidFill>
                  <a:srgbClr val="000000"/>
                </a:solidFill>
                <a:latin typeface="Montserrat"/>
                <a:ea typeface="Montserrat"/>
                <a:cs typeface="Montserrat"/>
                <a:sym typeface="Montserrat"/>
              </a:rPr>
              <a:t>e </a:t>
            </a:r>
            <a:r>
              <a:rPr lang="fr-FR" sz="1200">
                <a:latin typeface="Montserrat"/>
                <a:ea typeface="Montserrat"/>
                <a:cs typeface="Montserrat"/>
                <a:sym typeface="Montserrat"/>
              </a:rPr>
              <a:t>second</a:t>
            </a:r>
            <a:r>
              <a:rPr lang="fr-FR" sz="1200">
                <a:solidFill>
                  <a:srgbClr val="000000"/>
                </a:solidFill>
                <a:latin typeface="Montserrat"/>
                <a:ea typeface="Montserrat"/>
                <a:cs typeface="Montserrat"/>
                <a:sym typeface="Montserrat"/>
              </a:rPr>
              <a:t> graphique). </a:t>
            </a:r>
            <a:r>
              <a:rPr lang="fr-FR" sz="1200">
                <a:latin typeface="Montserrat"/>
                <a:ea typeface="Montserrat"/>
                <a:cs typeface="Montserrat"/>
                <a:sym typeface="Montserrat"/>
              </a:rPr>
              <a:t>Avant le pic, la production est </a:t>
            </a:r>
            <a:r>
              <a:rPr lang="fr-FR" sz="1200">
                <a:latin typeface="Montserrat"/>
                <a:ea typeface="Montserrat"/>
                <a:cs typeface="Montserrat"/>
                <a:sym typeface="Montserrat"/>
              </a:rPr>
              <a:t>facilitée</a:t>
            </a:r>
            <a:r>
              <a:rPr lang="fr-FR" sz="1200">
                <a:latin typeface="Montserrat"/>
                <a:ea typeface="Montserrat"/>
                <a:cs typeface="Montserrat"/>
                <a:sym typeface="Montserrat"/>
              </a:rPr>
              <a:t> par la modernisation des </a:t>
            </a:r>
            <a:r>
              <a:rPr lang="fr-FR" sz="1200">
                <a:latin typeface="Montserrat"/>
                <a:ea typeface="Montserrat"/>
                <a:cs typeface="Montserrat"/>
                <a:sym typeface="Montserrat"/>
              </a:rPr>
              <a:t>techniques, cela</a:t>
            </a:r>
            <a:r>
              <a:rPr lang="fr-FR" sz="1200">
                <a:latin typeface="Montserrat"/>
                <a:ea typeface="Montserrat"/>
                <a:cs typeface="Montserrat"/>
                <a:sym typeface="Montserrat"/>
              </a:rPr>
              <a:t> engendre une forte augmentation de la consommation car le pétrole nous semble très disponible. Au fur et à mesure, la disponibilité de la ressource </a:t>
            </a:r>
            <a:r>
              <a:rPr lang="fr-FR" sz="1200">
                <a:latin typeface="Montserrat"/>
                <a:ea typeface="Montserrat"/>
                <a:cs typeface="Montserrat"/>
                <a:sym typeface="Montserrat"/>
              </a:rPr>
              <a:t>décroît</a:t>
            </a:r>
            <a:r>
              <a:rPr lang="fr-FR" sz="1200">
                <a:latin typeface="Montserrat"/>
                <a:ea typeface="Montserrat"/>
                <a:cs typeface="Montserrat"/>
                <a:sym typeface="Montserrat"/>
              </a:rPr>
              <a:t> et rend la production plus lente et difficile, jusqu’à ce que la production commence à diminuer. Le moment où la production était à son maximum est appelé “le pic”.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lang="fr-FR" sz="1200">
                <a:solidFill>
                  <a:schemeClr val="dk1"/>
                </a:solidFill>
                <a:latin typeface="Montserrat"/>
                <a:ea typeface="Montserrat"/>
                <a:cs typeface="Montserrat"/>
                <a:sym typeface="Montserrat"/>
              </a:rPr>
              <a:t>Quelle que soit la ressource (ici le pétrole), il est difficile de prédire </a:t>
            </a:r>
            <a:r>
              <a:rPr b="1" lang="fr-FR" sz="1200">
                <a:solidFill>
                  <a:schemeClr val="dk1"/>
                </a:solidFill>
                <a:latin typeface="Montserrat"/>
                <a:ea typeface="Montserrat"/>
                <a:cs typeface="Montserrat"/>
                <a:sym typeface="Montserrat"/>
              </a:rPr>
              <a:t>le moment exact</a:t>
            </a:r>
            <a:r>
              <a:rPr lang="fr-FR" sz="1200">
                <a:solidFill>
                  <a:schemeClr val="dk1"/>
                </a:solidFill>
                <a:latin typeface="Montserrat"/>
                <a:ea typeface="Montserrat"/>
                <a:cs typeface="Montserrat"/>
                <a:sym typeface="Montserrat"/>
              </a:rPr>
              <a:t> où ce pic de production sera atteint car ce n’est pas lié uniquement à la disponibilité physique de la ressource. Cela dépend également de nos choix techniques, politiques et économiques ! D’après l’AIE, un plateau a été atteint depuis 2008 pour le pétrole conventionnel (la production stagne) et un pic pourrait être atteint d’ici 2025 pour le pétrole (conventionnel et non-conventionnel). </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SzPts val="1100"/>
              <a:buNone/>
            </a:pPr>
            <a:r>
              <a:t/>
            </a:r>
            <a:endParaRPr sz="1200">
              <a:solidFill>
                <a:schemeClr val="dk1"/>
              </a:solidFill>
              <a:latin typeface="Montserrat"/>
              <a:ea typeface="Montserrat"/>
              <a:cs typeface="Montserrat"/>
              <a:sym typeface="Montserrat"/>
            </a:endParaRPr>
          </a:p>
          <a:p>
            <a:pPr indent="0" lvl="0" marL="158750" rtl="0" algn="l">
              <a:lnSpc>
                <a:spcPct val="115000"/>
              </a:lnSpc>
              <a:spcBef>
                <a:spcPts val="0"/>
              </a:spcBef>
              <a:spcAft>
                <a:spcPts val="0"/>
              </a:spcAft>
              <a:buSzPts val="1100"/>
              <a:buNone/>
            </a:pPr>
            <a:r>
              <a:rPr b="1" lang="fr-FR" sz="1200" u="sng">
                <a:solidFill>
                  <a:srgbClr val="000000"/>
                </a:solidFill>
                <a:latin typeface="Montserrat"/>
                <a:ea typeface="Montserrat"/>
                <a:cs typeface="Montserrat"/>
                <a:sym typeface="Montserrat"/>
              </a:rPr>
              <a:t>Messages clés :</a:t>
            </a:r>
            <a:r>
              <a:rPr lang="fr-FR" sz="1200">
                <a:solidFill>
                  <a:srgbClr val="000000"/>
                </a:solidFill>
                <a:latin typeface="Montserrat"/>
                <a:ea typeface="Montserrat"/>
                <a:cs typeface="Montserrat"/>
                <a:sym typeface="Montserrat"/>
              </a:rPr>
              <a:t> </a:t>
            </a:r>
            <a:endParaRPr sz="1200">
              <a:latin typeface="Montserrat"/>
              <a:ea typeface="Montserrat"/>
              <a:cs typeface="Montserrat"/>
              <a:sym typeface="Montserrat"/>
            </a:endParaRPr>
          </a:p>
          <a:p>
            <a:pPr indent="-349250" lvl="0" marL="342900" rtl="0" algn="l">
              <a:lnSpc>
                <a:spcPct val="115000"/>
              </a:lnSpc>
              <a:spcBef>
                <a:spcPts val="0"/>
              </a:spcBef>
              <a:spcAft>
                <a:spcPts val="0"/>
              </a:spcAft>
              <a:buSzPts val="1200"/>
              <a:buFont typeface="Montserrat"/>
              <a:buAutoNum type="arabicPeriod"/>
            </a:pPr>
            <a:r>
              <a:rPr lang="fr-FR" sz="1200">
                <a:solidFill>
                  <a:srgbClr val="000000"/>
                </a:solidFill>
                <a:latin typeface="Montserrat"/>
                <a:ea typeface="Montserrat"/>
                <a:cs typeface="Montserrat"/>
                <a:sym typeface="Montserrat"/>
              </a:rPr>
              <a:t>On découvre de moins en moins de pétrole </a:t>
            </a:r>
            <a:r>
              <a:rPr lang="fr-FR" sz="1200">
                <a:latin typeface="Montserrat"/>
                <a:ea typeface="Montserrat"/>
                <a:cs typeface="Montserrat"/>
                <a:sym typeface="Montserrat"/>
              </a:rPr>
              <a:t>conventionnel </a:t>
            </a:r>
            <a:r>
              <a:rPr lang="fr-FR" sz="1200">
                <a:solidFill>
                  <a:srgbClr val="000000"/>
                </a:solidFill>
                <a:latin typeface="Montserrat"/>
                <a:ea typeface="Montserrat"/>
                <a:cs typeface="Montserrat"/>
                <a:sym typeface="Montserrat"/>
              </a:rPr>
              <a:t>chaque année.</a:t>
            </a:r>
            <a:endParaRPr sz="1200">
              <a:latin typeface="Montserrat"/>
              <a:ea typeface="Montserrat"/>
              <a:cs typeface="Montserrat"/>
              <a:sym typeface="Montserrat"/>
            </a:endParaRPr>
          </a:p>
          <a:p>
            <a:pPr indent="-349250" lvl="0" marL="342900" rtl="0" algn="l">
              <a:lnSpc>
                <a:spcPct val="115000"/>
              </a:lnSpc>
              <a:spcBef>
                <a:spcPts val="0"/>
              </a:spcBef>
              <a:spcAft>
                <a:spcPts val="0"/>
              </a:spcAft>
              <a:buSzPts val="1200"/>
              <a:buFont typeface="Montserrat"/>
              <a:buAutoNum type="arabicPeriod"/>
            </a:pPr>
            <a:r>
              <a:rPr lang="fr-FR" sz="1200">
                <a:solidFill>
                  <a:srgbClr val="000000"/>
                </a:solidFill>
                <a:latin typeface="Montserrat"/>
                <a:ea typeface="Montserrat"/>
                <a:cs typeface="Montserrat"/>
                <a:sym typeface="Montserrat"/>
              </a:rPr>
              <a:t>La consommation et la production augmentent pourtant tous les ans : nous vivons aujourd’hui sur les découvertes d’hier.</a:t>
            </a:r>
            <a:endParaRPr sz="1200">
              <a:latin typeface="Montserrat"/>
              <a:ea typeface="Montserrat"/>
              <a:cs typeface="Montserrat"/>
              <a:sym typeface="Montserrat"/>
            </a:endParaRPr>
          </a:p>
          <a:p>
            <a:pPr indent="-349250" lvl="0" marL="342900" rtl="0" algn="l">
              <a:lnSpc>
                <a:spcPct val="115000"/>
              </a:lnSpc>
              <a:spcBef>
                <a:spcPts val="0"/>
              </a:spcBef>
              <a:spcAft>
                <a:spcPts val="0"/>
              </a:spcAft>
              <a:buSzPts val="1200"/>
              <a:buFont typeface="Montserrat"/>
              <a:buAutoNum type="arabicPeriod"/>
            </a:pPr>
            <a:r>
              <a:rPr lang="fr-FR" sz="1200">
                <a:solidFill>
                  <a:srgbClr val="000000"/>
                </a:solidFill>
                <a:latin typeface="Montserrat"/>
                <a:ea typeface="Montserrat"/>
                <a:cs typeface="Montserrat"/>
                <a:sym typeface="Montserrat"/>
              </a:rPr>
              <a:t>Nous consommons de plus en plus d’énergie pour la produire. En 1900, il fallait 1 baril pour produire 100 barils. Aujourd’hui, avec les sables </a:t>
            </a:r>
            <a:r>
              <a:rPr lang="fr-FR" sz="1200">
                <a:latin typeface="Montserrat"/>
                <a:ea typeface="Montserrat"/>
                <a:cs typeface="Montserrat"/>
                <a:sym typeface="Montserrat"/>
              </a:rPr>
              <a:t>bitumineux </a:t>
            </a:r>
            <a:r>
              <a:rPr lang="fr-FR" sz="1200">
                <a:solidFill>
                  <a:srgbClr val="000000"/>
                </a:solidFill>
                <a:latin typeface="Montserrat"/>
                <a:ea typeface="Montserrat"/>
                <a:cs typeface="Montserrat"/>
                <a:sym typeface="Montserrat"/>
              </a:rPr>
              <a:t>nous produisons 3 barils en consommant 1 baril. La production d’énergie est intéressante seulement lorsque l’on récupère plus d’énergie que l’on en consomme pour la produire.</a:t>
            </a:r>
            <a:endParaRPr sz="1200">
              <a:latin typeface="Montserrat"/>
              <a:ea typeface="Montserrat"/>
              <a:cs typeface="Montserrat"/>
              <a:sym typeface="Montserrat"/>
            </a:endParaRPr>
          </a:p>
        </p:txBody>
      </p:sp>
      <p:sp>
        <p:nvSpPr>
          <p:cNvPr id="1109" name="Google Shape;1109;p2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1" name="Google Shape;5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2310fa8b7a5_0_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44" name="Google Shape;1144;g2310fa8b7a5_0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145" name="Google Shape;1145;g2310fa8b7a5_0_84:notes"/>
          <p:cNvSpPr txBox="1"/>
          <p:nvPr>
            <p:ph idx="1" type="body"/>
          </p:nvPr>
        </p:nvSpPr>
        <p:spPr>
          <a:xfrm>
            <a:off x="685800" y="4343400"/>
            <a:ext cx="5486400" cy="4276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490"/>
              </a:spcBef>
              <a:spcAft>
                <a:spcPts val="0"/>
              </a:spcAft>
              <a:buNone/>
            </a:pPr>
            <a:r>
              <a:rPr b="1" lang="fr-FR" sz="1200" u="sng">
                <a:solidFill>
                  <a:schemeClr val="dk1"/>
                </a:solidFill>
                <a:latin typeface="Montserrat"/>
                <a:ea typeface="Montserrat"/>
                <a:cs typeface="Montserrat"/>
                <a:sym typeface="Montserrat"/>
              </a:rPr>
              <a:t>Explications :</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None/>
            </a:pPr>
            <a:r>
              <a:rPr lang="fr-FR" sz="1200">
                <a:solidFill>
                  <a:schemeClr val="dk1"/>
                </a:solidFill>
                <a:latin typeface="Montserrat"/>
                <a:ea typeface="Montserrat"/>
                <a:cs typeface="Montserrat"/>
                <a:sym typeface="Montserrat"/>
              </a:rPr>
              <a:t>Au début de l’ère du pétrole (milieu du 19e siècle), il n’était pas rare qu’un puits soit foré et que le pétrole sorte tout seul du sol, en raison de la pression souterraine, comme dans Lucky Luke. Au fur et à mesure que le puits se vide, la pression diminue et il faut pomper si l’on souhaite continuer à extraire du pétrole. Pour fonctionner, les pompes consomment elles-même du pétrole et il faut également de l’énergie pour construire et faire fonctionner toute l’infrastructure. En 1930, environ 1 % du pétrole extrait devait être consommé pour fournir l’énergie nécessaire pour l’extraction. Ce type de pétrole (liquide, dans une poche souterraine sur un continent ou en profondeur dans l’océan) est dit « conventionnel ».</a:t>
            </a:r>
            <a:endParaRPr sz="12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None/>
            </a:pPr>
            <a:r>
              <a:rPr lang="fr-FR" sz="1200">
                <a:solidFill>
                  <a:schemeClr val="dk1"/>
                </a:solidFill>
                <a:latin typeface="Montserrat"/>
                <a:ea typeface="Montserrat"/>
                <a:cs typeface="Montserrat"/>
                <a:sym typeface="Montserrat"/>
              </a:rPr>
              <a:t>D’autres types de pétrole existent, dits “non conventionnels”, tels que les sables bitumineux, le pétrole lourd, le schiste bitumineux, le pétrole en offshore profond ou en conditions polaires. </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None/>
            </a:pPr>
            <a:r>
              <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None/>
            </a:pPr>
            <a:r>
              <a:rPr lang="fr-FR" sz="1200">
                <a:solidFill>
                  <a:schemeClr val="dk1"/>
                </a:solidFill>
                <a:latin typeface="Montserrat"/>
                <a:ea typeface="Montserrat"/>
                <a:cs typeface="Montserrat"/>
                <a:sym typeface="Montserrat"/>
              </a:rPr>
              <a:t>Le record de forage sur un continent est de 12 376m (Exxon, août 2012, en Russie) ! Dans l’océan, c’est 12 289m sous la surface (c’est ce qu’on appelle le forage en offshore profond). Vous vous rendez compte ? En fin de compte, en moyenne aujourd’hui, environ 6% du pétrole extrait est consommé par l’extraction elle-même. </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None/>
            </a:pPr>
            <a:r>
              <a:rPr lang="fr-FR" sz="1200">
                <a:solidFill>
                  <a:schemeClr val="dk1"/>
                </a:solidFill>
                <a:latin typeface="Montserrat"/>
                <a:ea typeface="Montserrat"/>
                <a:cs typeface="Montserrat"/>
                <a:sym typeface="Montserrat"/>
              </a:rPr>
              <a:t>Du pétrole est également extrait des sables bitumineux. Ce sont des sables qui sont mélangés à du pétrole. Ici, il n’y a pas plus de conduites ni de pompes pour extraire le pétrole, mais des machines de construction qui creusent et chargent des camions. Les sables bitumineux sont ensuite transportés jusqu’à une installation où ils sont mélangés avec de l’eau et bouillis pour séparer le sable du pétrole. L’eau de cuisson contenant le pétrole est ensuite récupérée et le pétrole est en partie séparé de l’eau. On obtient donc en sortie du pétrole et de l’eau contenant encore un peu de pétrole. Reste le problème du recyclage de cette eau polluée. Au final, un tiers du pétrole produit est consommé par ce processus d’extraction.</a:t>
            </a:r>
            <a:endParaRPr sz="1200">
              <a:solidFill>
                <a:schemeClr val="dk1"/>
              </a:solidFill>
              <a:latin typeface="Montserrat"/>
              <a:ea typeface="Montserrat"/>
              <a:cs typeface="Montserrat"/>
              <a:sym typeface="Montserrat"/>
            </a:endParaRPr>
          </a:p>
          <a:p>
            <a:pPr indent="0" lvl="0" marL="0" rtl="0" algn="l">
              <a:lnSpc>
                <a:spcPct val="115000"/>
              </a:lnSpc>
              <a:spcBef>
                <a:spcPts val="490"/>
              </a:spcBef>
              <a:spcAft>
                <a:spcPts val="0"/>
              </a:spcAft>
              <a:buNone/>
            </a:pPr>
            <a:r>
              <a:rPr b="1" lang="fr-FR" sz="1200" u="sng">
                <a:solidFill>
                  <a:schemeClr val="dk1"/>
                </a:solidFill>
                <a:latin typeface="Montserrat"/>
                <a:ea typeface="Montserrat"/>
                <a:cs typeface="Montserrat"/>
                <a:sym typeface="Montserrat"/>
              </a:rPr>
              <a:t>Messages clés</a:t>
            </a:r>
            <a:r>
              <a:rPr lang="fr-FR"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349250" lvl="0" marL="342900" rtl="0" algn="l">
              <a:lnSpc>
                <a:spcPct val="115000"/>
              </a:lnSpc>
              <a:spcBef>
                <a:spcPts val="490"/>
              </a:spcBef>
              <a:spcAft>
                <a:spcPts val="0"/>
              </a:spcAft>
              <a:buClr>
                <a:schemeClr val="dk1"/>
              </a:buClr>
              <a:buSzPts val="1200"/>
              <a:buFont typeface="Montserrat"/>
              <a:buAutoNum type="arabicPeriod"/>
            </a:pPr>
            <a:r>
              <a:rPr lang="fr-FR" sz="1200">
                <a:solidFill>
                  <a:schemeClr val="dk1"/>
                </a:solidFill>
                <a:latin typeface="Montserrat"/>
                <a:ea typeface="Montserrat"/>
                <a:cs typeface="Montserrat"/>
                <a:sym typeface="Montserrat"/>
              </a:rPr>
              <a:t>Plus nous en produisons, plus le pétrole devient coûteux à extraire (en argent mais aussi en énergie).</a:t>
            </a:r>
            <a:endParaRPr sz="1200">
              <a:solidFill>
                <a:schemeClr val="dk1"/>
              </a:solidFill>
              <a:latin typeface="Montserrat"/>
              <a:ea typeface="Montserrat"/>
              <a:cs typeface="Montserrat"/>
              <a:sym typeface="Montserrat"/>
            </a:endParaRPr>
          </a:p>
          <a:p>
            <a:pPr indent="-349250" lvl="0" marL="342900" rtl="0" algn="l">
              <a:lnSpc>
                <a:spcPct val="115000"/>
              </a:lnSpc>
              <a:spcBef>
                <a:spcPts val="490"/>
              </a:spcBef>
              <a:spcAft>
                <a:spcPts val="0"/>
              </a:spcAft>
              <a:buClr>
                <a:schemeClr val="dk1"/>
              </a:buClr>
              <a:buSzPts val="1200"/>
              <a:buFont typeface="Montserrat"/>
              <a:buAutoNum type="arabicPeriod"/>
            </a:pPr>
            <a:r>
              <a:rPr lang="fr-FR" sz="1200">
                <a:solidFill>
                  <a:schemeClr val="dk1"/>
                </a:solidFill>
                <a:latin typeface="Montserrat"/>
                <a:ea typeface="Montserrat"/>
                <a:cs typeface="Montserrat"/>
                <a:sym typeface="Montserrat"/>
              </a:rPr>
              <a:t>En 1900, il fallait 1 baril pour en extraire 100.</a:t>
            </a:r>
            <a:endParaRPr sz="1200">
              <a:solidFill>
                <a:schemeClr val="dk1"/>
              </a:solidFill>
              <a:latin typeface="Montserrat"/>
              <a:ea typeface="Montserrat"/>
              <a:cs typeface="Montserrat"/>
              <a:sym typeface="Montserrat"/>
            </a:endParaRPr>
          </a:p>
          <a:p>
            <a:pPr indent="-349250" lvl="0" marL="342900" rtl="0" algn="l">
              <a:lnSpc>
                <a:spcPct val="115000"/>
              </a:lnSpc>
              <a:spcBef>
                <a:spcPts val="490"/>
              </a:spcBef>
              <a:spcAft>
                <a:spcPts val="0"/>
              </a:spcAft>
              <a:buClr>
                <a:schemeClr val="dk1"/>
              </a:buClr>
              <a:buSzPts val="1200"/>
              <a:buFont typeface="Montserrat"/>
              <a:buAutoNum type="arabicPeriod"/>
            </a:pPr>
            <a:r>
              <a:rPr lang="fr-FR" sz="1200">
                <a:solidFill>
                  <a:schemeClr val="dk1"/>
                </a:solidFill>
                <a:latin typeface="Montserrat"/>
                <a:ea typeface="Montserrat"/>
                <a:cs typeface="Montserrat"/>
                <a:sym typeface="Montserrat"/>
              </a:rPr>
              <a:t>Aujourd’hui, les nouvelles techniques  non traditionnelles consomment 1 baril pour en produire 3.</a:t>
            </a:r>
            <a:endParaRPr b="1" sz="1200" u="sng">
              <a:solidFill>
                <a:schemeClr val="dk1"/>
              </a:solidFill>
              <a:latin typeface="Montserrat"/>
              <a:ea typeface="Montserrat"/>
              <a:cs typeface="Montserrat"/>
              <a:sym typeface="Montserra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ontserrat"/>
              <a:buChar char="●"/>
            </a:pPr>
            <a:r>
              <a:rPr lang="fr-FR" sz="1200">
                <a:solidFill>
                  <a:srgbClr val="000000"/>
                </a:solidFill>
                <a:latin typeface="Montserrat"/>
                <a:ea typeface="Montserrat"/>
                <a:cs typeface="Montserrat"/>
                <a:sym typeface="Montserrat"/>
              </a:rPr>
              <a:t>Le pétrole est </a:t>
            </a:r>
            <a:r>
              <a:rPr lang="fr-FR" sz="1200">
                <a:latin typeface="Montserrat"/>
                <a:ea typeface="Montserrat"/>
                <a:cs typeface="Montserrat"/>
                <a:sym typeface="Montserrat"/>
              </a:rPr>
              <a:t>utilisé quasiment partout, soit </a:t>
            </a:r>
            <a:r>
              <a:rPr lang="fr-FR" sz="1200">
                <a:solidFill>
                  <a:srgbClr val="000000"/>
                </a:solidFill>
                <a:latin typeface="Montserrat"/>
                <a:ea typeface="Montserrat"/>
                <a:cs typeface="Montserrat"/>
                <a:sym typeface="Montserrat"/>
              </a:rPr>
              <a:t>comme source d’énergie</a:t>
            </a:r>
            <a:r>
              <a:rPr lang="fr-FR" sz="1200">
                <a:latin typeface="Montserrat"/>
                <a:ea typeface="Montserrat"/>
                <a:cs typeface="Montserrat"/>
                <a:sym typeface="Montserrat"/>
              </a:rPr>
              <a:t>, </a:t>
            </a:r>
            <a:r>
              <a:rPr lang="fr-FR" sz="1200">
                <a:latin typeface="Montserrat"/>
                <a:ea typeface="Montserrat"/>
                <a:cs typeface="Montserrat"/>
                <a:sym typeface="Montserrat"/>
              </a:rPr>
              <a:t>soit</a:t>
            </a:r>
            <a:r>
              <a:rPr lang="fr-FR" sz="1200">
                <a:latin typeface="Montserrat"/>
                <a:ea typeface="Montserrat"/>
                <a:cs typeface="Montserrat"/>
                <a:sym typeface="Montserrat"/>
              </a:rPr>
              <a:t> </a:t>
            </a:r>
            <a:r>
              <a:rPr lang="fr-FR" sz="1200">
                <a:solidFill>
                  <a:srgbClr val="000000"/>
                </a:solidFill>
                <a:latin typeface="Montserrat"/>
                <a:ea typeface="Montserrat"/>
                <a:cs typeface="Montserrat"/>
                <a:sym typeface="Montserrat"/>
              </a:rPr>
              <a:t>comme matière plastique.</a:t>
            </a:r>
            <a:endParaRPr sz="1200">
              <a:latin typeface="Montserrat"/>
              <a:ea typeface="Montserrat"/>
              <a:cs typeface="Montserrat"/>
              <a:sym typeface="Montserrat"/>
            </a:endParaRPr>
          </a:p>
        </p:txBody>
      </p:sp>
      <p:sp>
        <p:nvSpPr>
          <p:cNvPr id="1164" name="Google Shape;116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e2aedf4527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0" name="Google Shape;1170;ge2aedf4527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158750" rtl="0" algn="l">
              <a:lnSpc>
                <a:spcPct val="115000"/>
              </a:lnSpc>
              <a:spcBef>
                <a:spcPts val="0"/>
              </a:spcBef>
              <a:spcAft>
                <a:spcPts val="0"/>
              </a:spcAft>
              <a:buSzPts val="1100"/>
              <a:buNone/>
            </a:pPr>
            <a:r>
              <a:rPr b="1" lang="fr-FR" sz="1200" u="sng">
                <a:solidFill>
                  <a:srgbClr val="000000"/>
                </a:solidFill>
                <a:latin typeface="Montserrat"/>
                <a:ea typeface="Montserrat"/>
                <a:cs typeface="Montserrat"/>
                <a:sym typeface="Montserrat"/>
              </a:rPr>
              <a:t>Explications </a:t>
            </a:r>
            <a:r>
              <a:rPr lang="fr-FR" sz="1200">
                <a:solidFill>
                  <a:srgbClr val="000000"/>
                </a:solidFill>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485"/>
              </a:spcBef>
              <a:spcAft>
                <a:spcPts val="0"/>
              </a:spcAft>
              <a:buSzPts val="1100"/>
              <a:buNone/>
            </a:pPr>
            <a:r>
              <a:rPr lang="fr-FR" sz="1200">
                <a:solidFill>
                  <a:srgbClr val="000000"/>
                </a:solidFill>
                <a:latin typeface="Montserrat"/>
                <a:ea typeface="Montserrat"/>
                <a:cs typeface="Montserrat"/>
                <a:sym typeface="Montserrat"/>
              </a:rPr>
              <a:t>Ce graphique est similaire à celui que nous avons vu précédemment sur la consommation d’énergie dans le monde. L’échelle du temps doit cependant être mise en perspective. Si nous rappelons l’histoire de l’humanité moderne (l’invention de l’agriculture il y a 10 000 ans), les énergies fossiles ont toutes les chances d’être juste une parenthèse. Consommation énergétique = vitesse à laquelle le monde se transforme. Transformation si rapide que nous pouvons voir les différences d’une génération à une autre (les enfants naissent dans un monde différent de celui de leurs parents).</a:t>
            </a:r>
            <a:endParaRPr sz="1200">
              <a:latin typeface="Montserrat"/>
              <a:ea typeface="Montserrat"/>
              <a:cs typeface="Montserrat"/>
              <a:sym typeface="Montserrat"/>
            </a:endParaRPr>
          </a:p>
          <a:p>
            <a:pPr indent="0" lvl="0" marL="158750" rtl="0" algn="l">
              <a:lnSpc>
                <a:spcPct val="115000"/>
              </a:lnSpc>
              <a:spcBef>
                <a:spcPts val="485"/>
              </a:spcBef>
              <a:spcAft>
                <a:spcPts val="0"/>
              </a:spcAft>
              <a:buSzPts val="1100"/>
              <a:buNone/>
            </a:pPr>
            <a:r>
              <a:t/>
            </a:r>
            <a:endParaRPr sz="1200">
              <a:latin typeface="Montserrat"/>
              <a:ea typeface="Montserrat"/>
              <a:cs typeface="Montserrat"/>
              <a:sym typeface="Montserrat"/>
            </a:endParaRPr>
          </a:p>
          <a:p>
            <a:pPr indent="0" lvl="0" marL="158750" rtl="0" algn="l">
              <a:lnSpc>
                <a:spcPct val="115000"/>
              </a:lnSpc>
              <a:spcBef>
                <a:spcPts val="485"/>
              </a:spcBef>
              <a:spcAft>
                <a:spcPts val="0"/>
              </a:spcAft>
              <a:buSzPts val="1100"/>
              <a:buFont typeface="Arial"/>
              <a:buNone/>
            </a:pPr>
            <a:r>
              <a:rPr b="1" lang="fr-FR" sz="1200" u="sng">
                <a:solidFill>
                  <a:srgbClr val="000000"/>
                </a:solidFill>
                <a:latin typeface="Montserrat"/>
                <a:ea typeface="Montserrat"/>
                <a:cs typeface="Montserrat"/>
                <a:sym typeface="Montserrat"/>
              </a:rPr>
              <a:t>Messages clés :</a:t>
            </a:r>
            <a:endParaRPr sz="1200">
              <a:latin typeface="Montserrat"/>
              <a:ea typeface="Montserrat"/>
              <a:cs typeface="Montserrat"/>
              <a:sym typeface="Montserrat"/>
            </a:endParaRPr>
          </a:p>
          <a:p>
            <a:pPr indent="-349250" lvl="0" marL="342900" rtl="0" algn="l">
              <a:lnSpc>
                <a:spcPct val="115000"/>
              </a:lnSpc>
              <a:spcBef>
                <a:spcPts val="485"/>
              </a:spcBef>
              <a:spcAft>
                <a:spcPts val="0"/>
              </a:spcAft>
              <a:buSzPts val="1200"/>
              <a:buFont typeface="Montserrat"/>
              <a:buAutoNum type="arabicPeriod"/>
            </a:pPr>
            <a:r>
              <a:rPr lang="fr-FR" sz="1200">
                <a:solidFill>
                  <a:srgbClr val="000000"/>
                </a:solidFill>
                <a:latin typeface="Montserrat"/>
                <a:ea typeface="Montserrat"/>
                <a:cs typeface="Montserrat"/>
                <a:sym typeface="Montserrat"/>
              </a:rPr>
              <a:t>Le pétrole et les énergies fossiles ne seront qu’une courte période de l’histoire humaine.</a:t>
            </a:r>
            <a:endParaRPr sz="1200">
              <a:latin typeface="Montserrat"/>
              <a:ea typeface="Montserrat"/>
              <a:cs typeface="Montserrat"/>
              <a:sym typeface="Montserrat"/>
            </a:endParaRPr>
          </a:p>
          <a:p>
            <a:pPr indent="-349250" lvl="0" marL="342900" rtl="0" algn="l">
              <a:lnSpc>
                <a:spcPct val="115000"/>
              </a:lnSpc>
              <a:spcBef>
                <a:spcPts val="485"/>
              </a:spcBef>
              <a:spcAft>
                <a:spcPts val="0"/>
              </a:spcAft>
              <a:buSzPts val="1200"/>
              <a:buFont typeface="Montserrat"/>
              <a:buAutoNum type="arabicPeriod"/>
            </a:pPr>
            <a:r>
              <a:rPr lang="fr-FR" sz="1200">
                <a:solidFill>
                  <a:srgbClr val="000000"/>
                </a:solidFill>
                <a:latin typeface="Montserrat"/>
                <a:ea typeface="Montserrat"/>
                <a:cs typeface="Montserrat"/>
                <a:sym typeface="Montserrat"/>
              </a:rPr>
              <a:t>Le futur sans pétrole n’est pas comme le passé sans pétrole.</a:t>
            </a:r>
            <a:endParaRPr sz="1200">
              <a:latin typeface="Montserrat"/>
              <a:ea typeface="Montserrat"/>
              <a:cs typeface="Montserrat"/>
              <a:sym typeface="Montserrat"/>
            </a:endParaRPr>
          </a:p>
          <a:p>
            <a:pPr indent="-349250" lvl="0" marL="342900" rtl="0" algn="l">
              <a:lnSpc>
                <a:spcPct val="115000"/>
              </a:lnSpc>
              <a:spcBef>
                <a:spcPts val="485"/>
              </a:spcBef>
              <a:spcAft>
                <a:spcPts val="0"/>
              </a:spcAft>
              <a:buSzPts val="1200"/>
              <a:buFont typeface="Montserrat"/>
              <a:buAutoNum type="arabicPeriod"/>
            </a:pPr>
            <a:r>
              <a:rPr lang="fr-FR" sz="1200">
                <a:solidFill>
                  <a:srgbClr val="000000"/>
                </a:solidFill>
                <a:latin typeface="Montserrat"/>
                <a:ea typeface="Montserrat"/>
                <a:cs typeface="Montserrat"/>
                <a:sym typeface="Montserrat"/>
              </a:rPr>
              <a:t>Le futur doit être construit et il y a du travail pour tout le monde dans cette grande aventure.</a:t>
            </a:r>
            <a:endParaRPr sz="1200">
              <a:latin typeface="Montserrat"/>
              <a:ea typeface="Montserrat"/>
              <a:cs typeface="Montserrat"/>
              <a:sym typeface="Montserrat"/>
            </a:endParaRPr>
          </a:p>
        </p:txBody>
      </p:sp>
      <p:sp>
        <p:nvSpPr>
          <p:cNvPr id="1171" name="Google Shape;1171;ge2aedf4527_0_2: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Formation à la mise en oeuvre du Bilan Carbone</a:t>
            </a:r>
            <a:endParaRPr b="0" i="0" sz="1400" u="none" cap="none" strike="noStrike">
              <a:solidFill>
                <a:srgbClr val="000000"/>
              </a:solidFill>
              <a:latin typeface="Arial"/>
              <a:ea typeface="Arial"/>
              <a:cs typeface="Arial"/>
              <a:sym typeface="Arial"/>
            </a:endParaRPr>
          </a:p>
        </p:txBody>
      </p:sp>
      <p:sp>
        <p:nvSpPr>
          <p:cNvPr id="1172" name="Google Shape;1172;ge2aedf4527_0_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1" name="Google Shape;119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259384ca45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EN : </a:t>
            </a:r>
            <a:r>
              <a:rPr lang="fr-FR" u="sng">
                <a:solidFill>
                  <a:schemeClr val="hlink"/>
                </a:solidFill>
                <a:hlinkClick r:id="rId2"/>
              </a:rPr>
              <a:t>https://www.youtube.com/watch?v=apODDbgFFPI</a:t>
            </a:r>
            <a:r>
              <a:rPr lang="fr-FR"/>
              <a:t> </a:t>
            </a:r>
            <a:br>
              <a:rPr lang="fr-FR"/>
            </a:br>
            <a:br>
              <a:rPr lang="fr-FR"/>
            </a:br>
            <a:r>
              <a:rPr lang="fr-FR"/>
              <a:t>ES: </a:t>
            </a:r>
            <a:r>
              <a:rPr lang="fr-FR" sz="1000" u="sng">
                <a:solidFill>
                  <a:schemeClr val="hlink"/>
                </a:solidFill>
                <a:hlinkClick r:id="rId3"/>
              </a:rPr>
              <a:t>https://www.youtube.com/watch?v=RRWyIy1MCaw</a:t>
            </a:r>
            <a:endParaRPr sz="10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t/>
            </a:r>
            <a:endParaRPr sz="10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rPr lang="fr-FR">
                <a:solidFill>
                  <a:schemeClr val="dk1"/>
                </a:solidFill>
              </a:rPr>
              <a:t>IT: </a:t>
            </a:r>
            <a:r>
              <a:rPr lang="fr-FR" sz="1000" u="sng">
                <a:solidFill>
                  <a:schemeClr val="hlink"/>
                </a:solidFill>
                <a:hlinkClick r:id="rId4"/>
              </a:rPr>
              <a:t>https://www.rtve.es/alacarta/videos/noticias-24-horas/uranio-mineral-enriquecido-sirve-para-fabricar-armas-nucleares/2167090/</a:t>
            </a:r>
            <a:endParaRPr sz="10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t/>
            </a:r>
            <a:endParaRPr sz="1000" u="sng">
              <a:solidFill>
                <a:schemeClr val="hlink"/>
              </a:solidFil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rPr>
              <a:t>FR : </a:t>
            </a:r>
            <a:r>
              <a:rPr lang="fr-FR" u="sng">
                <a:solidFill>
                  <a:schemeClr val="hlink"/>
                </a:solidFill>
                <a:hlinkClick r:id="rId5"/>
              </a:rPr>
              <a:t>https://www.youtube.com/watch?v=V3U_l2LESFw</a:t>
            </a:r>
            <a:r>
              <a:rPr lang="fr-FR">
                <a:solidFill>
                  <a:schemeClr val="dk1"/>
                </a:solidFill>
              </a:rPr>
              <a:t> </a:t>
            </a:r>
            <a:endParaRPr sz="1000" u="sng">
              <a:solidFill>
                <a:schemeClr val="hlink"/>
              </a:solidFill>
            </a:endParaRPr>
          </a:p>
          <a:p>
            <a:pPr indent="0" lvl="0" marL="0" rtl="0" algn="l">
              <a:lnSpc>
                <a:spcPct val="100000"/>
              </a:lnSpc>
              <a:spcBef>
                <a:spcPts val="0"/>
              </a:spcBef>
              <a:spcAft>
                <a:spcPts val="0"/>
              </a:spcAft>
              <a:buSzPts val="1100"/>
              <a:buNone/>
            </a:pPr>
            <a:r>
              <a:t/>
            </a:r>
            <a:endParaRPr/>
          </a:p>
        </p:txBody>
      </p:sp>
      <p:sp>
        <p:nvSpPr>
          <p:cNvPr id="1197" name="Google Shape;1197;g259384ca45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FR">
                <a:solidFill>
                  <a:schemeClr val="dk1"/>
                </a:solidFill>
              </a:rPr>
              <a:t>Introduisez les slides suivantes en posant la question.</a:t>
            </a:r>
            <a:endParaRPr sz="1800">
              <a:latin typeface="Arial"/>
              <a:ea typeface="Arial"/>
              <a:cs typeface="Arial"/>
              <a:sym typeface="Arial"/>
            </a:endParaRPr>
          </a:p>
        </p:txBody>
      </p:sp>
      <p:sp>
        <p:nvSpPr>
          <p:cNvPr id="1212" name="Google Shape;121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g25be4e99487_5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15000"/>
              </a:lnSpc>
              <a:spcBef>
                <a:spcPts val="0"/>
              </a:spcBef>
              <a:spcAft>
                <a:spcPts val="0"/>
              </a:spcAft>
              <a:buSzPts val="1100"/>
              <a:buNone/>
            </a:pPr>
            <a:r>
              <a:rPr b="1" lang="fr-FR" sz="1200" u="sng">
                <a:latin typeface="Montserrat"/>
                <a:ea typeface="Montserrat"/>
                <a:cs typeface="Montserrat"/>
                <a:sym typeface="Montserrat"/>
              </a:rPr>
              <a:t>Explications :</a:t>
            </a:r>
            <a:br>
              <a:rPr lang="fr-FR" sz="1200">
                <a:latin typeface="Montserrat"/>
                <a:ea typeface="Montserrat"/>
                <a:cs typeface="Montserrat"/>
                <a:sym typeface="Montserrat"/>
              </a:rPr>
            </a:br>
            <a:r>
              <a:rPr lang="fr-FR" sz="1200">
                <a:solidFill>
                  <a:srgbClr val="000000"/>
                </a:solidFill>
                <a:latin typeface="Montserrat"/>
                <a:ea typeface="Montserrat"/>
                <a:cs typeface="Montserrat"/>
                <a:sym typeface="Montserrat"/>
              </a:rPr>
              <a:t>Les ressources en Uranium sont inégalement réparties dans le monde. Ici,</a:t>
            </a:r>
            <a:r>
              <a:rPr lang="fr-FR" sz="1200">
                <a:latin typeface="Montserrat"/>
                <a:ea typeface="Montserrat"/>
                <a:cs typeface="Montserrat"/>
                <a:sym typeface="Montserrat"/>
              </a:rPr>
              <a:t> le graphique montre les pays qui produisent de l’uranium (en bleu foncé), et les pays qui en consomment (en bleu clair).</a:t>
            </a:r>
            <a:br>
              <a:rPr lang="fr-FR" sz="1800">
                <a:latin typeface="Montserrat"/>
                <a:ea typeface="Montserrat"/>
                <a:cs typeface="Montserrat"/>
                <a:sym typeface="Montserrat"/>
              </a:rPr>
            </a:br>
            <a:endParaRPr sz="1800">
              <a:latin typeface="Montserrat"/>
              <a:ea typeface="Montserrat"/>
              <a:cs typeface="Montserrat"/>
              <a:sym typeface="Montserrat"/>
            </a:endParaRPr>
          </a:p>
        </p:txBody>
      </p:sp>
      <p:sp>
        <p:nvSpPr>
          <p:cNvPr id="1218" name="Google Shape;1218;g25be4e99487_5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latin typeface="Montserrat"/>
                <a:ea typeface="Montserrat"/>
                <a:cs typeface="Montserrat"/>
                <a:sym typeface="Montserrat"/>
              </a:rPr>
              <a:t>Cette slide présente brièvement des caractéristiques du nucléaire</a:t>
            </a:r>
            <a:endParaRPr>
              <a:latin typeface="Montserrat"/>
              <a:ea typeface="Montserrat"/>
              <a:cs typeface="Montserrat"/>
              <a:sym typeface="Montserrat"/>
            </a:endParaRPr>
          </a:p>
        </p:txBody>
      </p:sp>
      <p:sp>
        <p:nvSpPr>
          <p:cNvPr id="1227" name="Google Shape;122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4" name="Google Shape;1234;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0" name="Google Shape;1240;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64ab6f21020ac22b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64ab6f21020ac22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1e3e24b894f_1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6" name="Google Shape;1246;g1e3e24b894f_1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2310fa8b7a5_0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3" name="Google Shape;1253;g2310fa8b7a5_0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254" name="Google Shape;1254;g2310fa8b7a5_0_19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g25be4e99487_5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5" name="Google Shape;1275;g25be4e99487_5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276" name="Google Shape;1276;g25be4e99487_5_2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g25be4e99487_5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6" name="Google Shape;1296;g25be4e99487_5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f5ccfc6b10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2" name="Google Shape;1302;gf5ccfc6b10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fr-FR" sz="1200" u="sng">
                <a:latin typeface="Montserrat"/>
                <a:ea typeface="Montserrat"/>
                <a:cs typeface="Montserrat"/>
                <a:sym typeface="Montserrat"/>
              </a:rPr>
              <a:t>Explications :</a:t>
            </a:r>
            <a:br>
              <a:rPr b="1" lang="fr-FR" sz="1200" u="sng">
                <a:latin typeface="Montserrat"/>
                <a:ea typeface="Montserrat"/>
                <a:cs typeface="Montserrat"/>
                <a:sym typeface="Montserrat"/>
              </a:rPr>
            </a:br>
            <a:r>
              <a:rPr b="1" lang="fr-FR" sz="1200">
                <a:latin typeface="Montserrat"/>
                <a:ea typeface="Montserrat"/>
                <a:cs typeface="Montserrat"/>
                <a:sym typeface="Montserrat"/>
              </a:rPr>
              <a:t>Il s’agit d’une question ouverte pour lancer la discussion et introduire le sujet.</a:t>
            </a:r>
            <a:br>
              <a:rPr b="1" lang="fr-FR" sz="1200">
                <a:latin typeface="Montserrat"/>
                <a:ea typeface="Montserrat"/>
                <a:cs typeface="Montserrat"/>
                <a:sym typeface="Montserrat"/>
              </a:rPr>
            </a:br>
            <a:br>
              <a:rPr b="1" lang="fr-FR" sz="1200">
                <a:latin typeface="Montserrat"/>
                <a:ea typeface="Montserrat"/>
                <a:cs typeface="Montserrat"/>
                <a:sym typeface="Montserrat"/>
              </a:rPr>
            </a:br>
            <a:r>
              <a:rPr b="1" lang="fr-FR" sz="1200">
                <a:latin typeface="Montserrat"/>
                <a:ea typeface="Montserrat"/>
                <a:cs typeface="Montserrat"/>
                <a:sym typeface="Montserrat"/>
              </a:rPr>
              <a:t>Les défis énergie-climat : quelle est l’origine du changement climatique ? Comment est utilisée l’énergie ? Comment agir au quotidien ?</a:t>
            </a:r>
            <a:br>
              <a:rPr b="1" lang="fr-FR" sz="1200">
                <a:latin typeface="Montserrat"/>
                <a:ea typeface="Montserrat"/>
                <a:cs typeface="Montserrat"/>
                <a:sym typeface="Montserrat"/>
              </a:rPr>
            </a:br>
            <a:br>
              <a:rPr b="1" lang="fr-FR" sz="1200">
                <a:latin typeface="Montserrat"/>
                <a:ea typeface="Montserrat"/>
                <a:cs typeface="Montserrat"/>
                <a:sym typeface="Montserrat"/>
              </a:rPr>
            </a:br>
            <a:r>
              <a:rPr b="1" lang="fr-FR" sz="1200">
                <a:latin typeface="Montserrat"/>
                <a:ea typeface="Montserrat"/>
                <a:cs typeface="Montserrat"/>
                <a:sym typeface="Montserrat"/>
              </a:rPr>
              <a:t>Quelques pistes sur les réponses :</a:t>
            </a:r>
            <a:br>
              <a:rPr lang="fr-FR" sz="1200">
                <a:latin typeface="Montserrat"/>
                <a:ea typeface="Montserrat"/>
                <a:cs typeface="Montserrat"/>
                <a:sym typeface="Montserrat"/>
              </a:rPr>
            </a:br>
            <a:r>
              <a:rPr lang="fr-FR" sz="1200">
                <a:latin typeface="Montserrat"/>
                <a:ea typeface="Montserrat"/>
                <a:cs typeface="Montserrat"/>
                <a:sym typeface="Montserrat"/>
              </a:rPr>
              <a:t>1- Nous sommes dépendants des énergies fossiles.</a:t>
            </a:r>
            <a:br>
              <a:rPr lang="fr-FR" sz="1200">
                <a:latin typeface="Montserrat"/>
                <a:ea typeface="Montserrat"/>
                <a:cs typeface="Montserrat"/>
                <a:sym typeface="Montserrat"/>
              </a:rPr>
            </a:br>
            <a:r>
              <a:rPr lang="fr-FR" sz="1200">
                <a:latin typeface="Montserrat"/>
                <a:ea typeface="Montserrat"/>
                <a:cs typeface="Montserrat"/>
                <a:sym typeface="Montserrat"/>
              </a:rPr>
              <a:t>2- Il ne reste plus beaucoup d’énergie fossile.</a:t>
            </a:r>
            <a:br>
              <a:rPr lang="fr-FR" sz="1200">
                <a:latin typeface="Montserrat"/>
                <a:ea typeface="Montserrat"/>
                <a:cs typeface="Montserrat"/>
                <a:sym typeface="Montserrat"/>
              </a:rPr>
            </a:br>
            <a:r>
              <a:rPr lang="fr-FR" sz="1200">
                <a:latin typeface="Montserrat"/>
                <a:ea typeface="Montserrat"/>
                <a:cs typeface="Montserrat"/>
                <a:sym typeface="Montserrat"/>
              </a:rPr>
              <a:t>3- L’impact de l’utilisation de l’énergie sur le climat.</a:t>
            </a:r>
            <a:br>
              <a:rPr lang="fr-FR" sz="1200">
                <a:latin typeface="Montserrat"/>
                <a:ea typeface="Montserrat"/>
                <a:cs typeface="Montserrat"/>
                <a:sym typeface="Montserrat"/>
              </a:rPr>
            </a:br>
            <a:br>
              <a:rPr lang="fr-FR" sz="1200">
                <a:latin typeface="Montserrat"/>
                <a:ea typeface="Montserrat"/>
                <a:cs typeface="Montserrat"/>
                <a:sym typeface="Montserrat"/>
              </a:rPr>
            </a:br>
            <a:r>
              <a:rPr lang="fr-FR" sz="1200">
                <a:latin typeface="Montserrat"/>
                <a:ea typeface="Montserrat"/>
                <a:cs typeface="Montserrat"/>
                <a:sym typeface="Montserrat"/>
              </a:rPr>
              <a:t>Nous nous questionnons également : Que faisons-nous ensuite ?</a:t>
            </a:r>
            <a:endParaRPr sz="12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sz="1200">
              <a:latin typeface="Montserrat"/>
              <a:ea typeface="Montserrat"/>
              <a:cs typeface="Montserrat"/>
              <a:sym typeface="Montserrat"/>
            </a:endParaRPr>
          </a:p>
        </p:txBody>
      </p:sp>
      <p:sp>
        <p:nvSpPr>
          <p:cNvPr id="586" name="Google Shape;58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00"/>
              </a:spcBef>
              <a:spcAft>
                <a:spcPts val="0"/>
              </a:spcAft>
              <a:buSzPts val="1400"/>
              <a:buNone/>
            </a:pPr>
            <a:r>
              <a:rPr b="1" lang="fr-FR" sz="1200" u="sng">
                <a:latin typeface="Montserrat"/>
                <a:ea typeface="Montserrat"/>
                <a:cs typeface="Montserrat"/>
                <a:sym typeface="Montserrat"/>
              </a:rPr>
              <a:t>Explications :</a:t>
            </a:r>
            <a:r>
              <a:rPr lang="fr-FR" sz="1200">
                <a:latin typeface="Montserrat"/>
                <a:ea typeface="Montserrat"/>
                <a:cs typeface="Montserrat"/>
                <a:sym typeface="Montserrat"/>
              </a:rPr>
              <a:t> </a:t>
            </a:r>
            <a:r>
              <a:rPr lang="fr-FR" sz="1200">
                <a:latin typeface="Montserrat"/>
                <a:ea typeface="Montserrat"/>
                <a:cs typeface="Montserrat"/>
                <a:sym typeface="Montserrat"/>
              </a:rPr>
              <a:t>Demandez à vos élèves ce que leur évoque la notion d’énergie</a:t>
            </a:r>
            <a:endParaRPr sz="1200">
              <a:latin typeface="Montserrat"/>
              <a:ea typeface="Montserrat"/>
              <a:cs typeface="Montserrat"/>
              <a:sym typeface="Montserrat"/>
            </a:endParaRPr>
          </a:p>
        </p:txBody>
      </p:sp>
      <p:sp>
        <p:nvSpPr>
          <p:cNvPr id="594" name="Google Shape;59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f1f69f0ac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gf1f69f0ace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List of resources : </a:t>
            </a:r>
            <a:endParaRPr sz="1200">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French : </a:t>
            </a:r>
            <a:r>
              <a:rPr lang="fr-FR" sz="1200" u="sng">
                <a:solidFill>
                  <a:srgbClr val="0563C1"/>
                </a:solidFill>
                <a:latin typeface="Montserrat"/>
                <a:ea typeface="Montserrat"/>
                <a:cs typeface="Montserrat"/>
                <a:sym typeface="Montserrat"/>
                <a:hlinkClick r:id="rId2">
                  <a:extLst>
                    <a:ext uri="{A12FA001-AC4F-418D-AE19-62706E023703}">
                      <ahyp:hlinkClr val="tx"/>
                    </a:ext>
                  </a:extLst>
                </a:hlinkClick>
              </a:rPr>
              <a:t>https://www.youtube.com/watch?v=BKfufXnupMA</a:t>
            </a:r>
            <a:r>
              <a:rPr lang="fr-FR" sz="1200">
                <a:solidFill>
                  <a:schemeClr val="dk1"/>
                </a:solidFill>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Spanish : </a:t>
            </a:r>
            <a:r>
              <a:rPr lang="fr-FR" sz="1200" u="sng">
                <a:solidFill>
                  <a:srgbClr val="0563C1"/>
                </a:solidFill>
                <a:latin typeface="Montserrat"/>
                <a:ea typeface="Montserrat"/>
                <a:cs typeface="Montserrat"/>
                <a:sym typeface="Montserrat"/>
                <a:hlinkClick r:id="rId3">
                  <a:extLst>
                    <a:ext uri="{A12FA001-AC4F-418D-AE19-62706E023703}">
                      <ahyp:hlinkClr val="tx"/>
                    </a:ext>
                  </a:extLst>
                </a:hlinkClick>
              </a:rPr>
              <a:t>https://www.youtube.com/watch?v=NAPAMIpGB-s</a:t>
            </a:r>
            <a:r>
              <a:rPr lang="fr-FR" sz="1200">
                <a:solidFill>
                  <a:schemeClr val="dk1"/>
                </a:solidFill>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Italian : </a:t>
            </a:r>
            <a:r>
              <a:rPr lang="fr-FR" sz="1200" u="sng">
                <a:solidFill>
                  <a:schemeClr val="hlink"/>
                </a:solidFill>
                <a:latin typeface="Montserrat"/>
                <a:ea typeface="Montserrat"/>
                <a:cs typeface="Montserrat"/>
                <a:sym typeface="Montserrat"/>
                <a:hlinkClick r:id="rId4"/>
              </a:rPr>
              <a:t>https://www.youtube.com/watch?v=wT1hPaBMfO4</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English : </a:t>
            </a:r>
            <a:r>
              <a:rPr lang="fr-FR" sz="1200" u="sng">
                <a:solidFill>
                  <a:schemeClr val="hlink"/>
                </a:solidFill>
                <a:latin typeface="Montserrat"/>
                <a:ea typeface="Montserrat"/>
                <a:cs typeface="Montserrat"/>
                <a:sym typeface="Montserrat"/>
                <a:hlinkClick r:id="rId5"/>
              </a:rPr>
              <a:t>https://www.youtube.com/watch?time_continue=8&amp;v=aFpC1vAIgNc&amp;feature=emb_logo</a:t>
            </a:r>
            <a:r>
              <a:rPr lang="fr-FR" sz="1200">
                <a:solidFill>
                  <a:schemeClr val="dk1"/>
                </a:solidFill>
                <a:latin typeface="Montserrat"/>
                <a:ea typeface="Montserrat"/>
                <a:cs typeface="Montserrat"/>
                <a:sym typeface="Montserrat"/>
              </a:rPr>
              <a:t> </a:t>
            </a:r>
            <a:endParaRPr sz="1200">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Etc….</a:t>
            </a:r>
            <a:endParaRPr sz="1200">
              <a:latin typeface="Montserrat"/>
              <a:ea typeface="Montserrat"/>
              <a:cs typeface="Montserrat"/>
              <a:sym typeface="Montserrat"/>
            </a:endParaRPr>
          </a:p>
        </p:txBody>
      </p:sp>
      <p:sp>
        <p:nvSpPr>
          <p:cNvPr id="601" name="Google Shape;601;gf1f69f0ace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12700" rtl="0" algn="l">
              <a:lnSpc>
                <a:spcPct val="90000"/>
              </a:lnSpc>
              <a:spcBef>
                <a:spcPts val="300"/>
              </a:spcBef>
              <a:spcAft>
                <a:spcPts val="0"/>
              </a:spcAft>
              <a:buSzPts val="1200"/>
              <a:buFont typeface="Corbel"/>
              <a:buNone/>
            </a:pPr>
            <a:r>
              <a:rPr b="1" lang="fr-FR" sz="1200" u="sng">
                <a:latin typeface="Montserrat"/>
                <a:ea typeface="Montserrat"/>
                <a:cs typeface="Montserrat"/>
                <a:sym typeface="Montserrat"/>
              </a:rPr>
              <a:t>Explications : </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rPr lang="fr-FR" sz="1200">
                <a:latin typeface="Montserrat"/>
                <a:ea typeface="Montserrat"/>
                <a:cs typeface="Montserrat"/>
                <a:sym typeface="Montserrat"/>
              </a:rPr>
              <a:t>L’énergie caractérise le changement d’état d’un système. Nous consommons de l’énergie lorsque nous...</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rPr lang="fr-FR" sz="1200">
                <a:latin typeface="Montserrat"/>
                <a:ea typeface="Montserrat"/>
                <a:cs typeface="Montserrat"/>
                <a:sym typeface="Montserrat"/>
              </a:rPr>
              <a:t>- changeons de vitesse (énergie cinétique)</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rPr lang="fr-FR" sz="1200">
                <a:latin typeface="Montserrat"/>
                <a:ea typeface="Montserrat"/>
                <a:cs typeface="Montserrat"/>
                <a:sym typeface="Montserrat"/>
              </a:rPr>
              <a:t>- chauffons (ou refroidissons) quelque chose (énergie thermique)</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rPr lang="fr-FR" sz="1200">
                <a:latin typeface="Montserrat"/>
                <a:ea typeface="Montserrat"/>
                <a:cs typeface="Montserrat"/>
                <a:sym typeface="Montserrat"/>
              </a:rPr>
              <a:t>- déformons quelque chose (énergie de déformation)</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rPr lang="fr-FR" sz="1200">
                <a:latin typeface="Montserrat"/>
                <a:ea typeface="Montserrat"/>
                <a:cs typeface="Montserrat"/>
                <a:sym typeface="Montserrat"/>
              </a:rPr>
              <a:t>- produisons une réaction chimique (énergie chimique)</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rPr lang="fr-FR" sz="1200">
                <a:latin typeface="Montserrat"/>
                <a:ea typeface="Montserrat"/>
                <a:cs typeface="Montserrat"/>
                <a:sym typeface="Montserrat"/>
              </a:rPr>
              <a:t>- faisons monter ou </a:t>
            </a:r>
            <a:r>
              <a:rPr lang="fr-FR" sz="1200">
                <a:solidFill>
                  <a:schemeClr val="dk1"/>
                </a:solidFill>
                <a:latin typeface="Montserrat"/>
                <a:ea typeface="Montserrat"/>
                <a:cs typeface="Montserrat"/>
                <a:sym typeface="Montserrat"/>
              </a:rPr>
              <a:t>descendre </a:t>
            </a:r>
            <a:r>
              <a:rPr lang="fr-FR" sz="1200">
                <a:latin typeface="Montserrat"/>
                <a:ea typeface="Montserrat"/>
                <a:cs typeface="Montserrat"/>
                <a:sym typeface="Montserrat"/>
              </a:rPr>
              <a:t>quelque chose (énergie potentielle de pesanteur)</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rPr lang="fr-FR" sz="1200">
                <a:latin typeface="Montserrat"/>
                <a:ea typeface="Montserrat"/>
                <a:cs typeface="Montserrat"/>
                <a:sym typeface="Montserrat"/>
              </a:rPr>
              <a:t>- émettons de la lumière (énergie électromagnétique)</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rPr lang="fr-FR" sz="1200">
                <a:latin typeface="Montserrat"/>
                <a:ea typeface="Montserrat"/>
                <a:cs typeface="Montserrat"/>
                <a:sym typeface="Montserrat"/>
              </a:rPr>
              <a:t>Etc….</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rPr lang="fr-FR" sz="1200">
                <a:latin typeface="Montserrat"/>
                <a:ea typeface="Montserrat"/>
                <a:cs typeface="Montserrat"/>
                <a:sym typeface="Montserrat"/>
              </a:rPr>
              <a:t>Dès que quelque chose change, l’énergie entre en jeu. D’une certaine manière, l’énergie mesure l’ampleur du changement : notre consommation énergétique correspond simplement à la vitesse à laquelle nous transformons notre monde !</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rPr b="1" lang="fr-FR" sz="1200" u="sng">
                <a:latin typeface="Montserrat"/>
                <a:ea typeface="Montserrat"/>
                <a:cs typeface="Montserrat"/>
                <a:sym typeface="Montserrat"/>
              </a:rPr>
              <a:t>Messages clés :</a:t>
            </a:r>
            <a:endParaRPr sz="1200">
              <a:latin typeface="Montserrat"/>
              <a:ea typeface="Montserrat"/>
              <a:cs typeface="Montserrat"/>
              <a:sym typeface="Montserrat"/>
            </a:endParaRPr>
          </a:p>
          <a:p>
            <a:pPr indent="-228600" lvl="0" marL="241300" rtl="0" algn="l">
              <a:lnSpc>
                <a:spcPct val="90000"/>
              </a:lnSpc>
              <a:spcBef>
                <a:spcPts val="300"/>
              </a:spcBef>
              <a:spcAft>
                <a:spcPts val="0"/>
              </a:spcAft>
              <a:buSzPts val="1200"/>
              <a:buFont typeface="Montserrat"/>
              <a:buAutoNum type="arabicPeriod"/>
            </a:pPr>
            <a:r>
              <a:rPr lang="fr-FR" sz="1200">
                <a:latin typeface="Montserrat"/>
                <a:ea typeface="Montserrat"/>
                <a:cs typeface="Montserrat"/>
                <a:sym typeface="Montserrat"/>
              </a:rPr>
              <a:t>L’énergie mesure les transformations du monde</a:t>
            </a:r>
            <a:endParaRPr sz="1200">
              <a:latin typeface="Montserrat"/>
              <a:ea typeface="Montserrat"/>
              <a:cs typeface="Montserrat"/>
              <a:sym typeface="Montserrat"/>
            </a:endParaRPr>
          </a:p>
          <a:p>
            <a:pPr indent="-228600" lvl="0" marL="241300" rtl="0" algn="l">
              <a:lnSpc>
                <a:spcPct val="90000"/>
              </a:lnSpc>
              <a:spcBef>
                <a:spcPts val="300"/>
              </a:spcBef>
              <a:spcAft>
                <a:spcPts val="0"/>
              </a:spcAft>
              <a:buSzPts val="1200"/>
              <a:buFont typeface="Montserrat"/>
              <a:buAutoNum type="arabicPeriod"/>
            </a:pPr>
            <a:r>
              <a:rPr lang="fr-FR" sz="1200">
                <a:latin typeface="Montserrat"/>
                <a:ea typeface="Montserrat"/>
                <a:cs typeface="Montserrat"/>
                <a:sym typeface="Montserrat"/>
              </a:rPr>
              <a:t>La consommation énergétique de l’humanité peut être considérée comme la vitesse à laquelle nous transformons notre planète, qui nous donne de la richesse matérielle, mais ce n’est pas insignifiant car une transformation trop importante provoque de la pollution.</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t/>
            </a:r>
            <a:endParaRPr sz="1200">
              <a:latin typeface="Montserrat"/>
              <a:ea typeface="Montserrat"/>
              <a:cs typeface="Montserrat"/>
              <a:sym typeface="Montserrat"/>
            </a:endParaRPr>
          </a:p>
          <a:p>
            <a:pPr indent="0" lvl="0" marL="12700" rtl="0" algn="l">
              <a:lnSpc>
                <a:spcPct val="90000"/>
              </a:lnSpc>
              <a:spcBef>
                <a:spcPts val="300"/>
              </a:spcBef>
              <a:spcAft>
                <a:spcPts val="0"/>
              </a:spcAft>
              <a:buSzPts val="1200"/>
              <a:buFont typeface="Corbel"/>
              <a:buNone/>
            </a:pPr>
            <a:r>
              <a:t/>
            </a:r>
            <a:endParaRPr sz="1200">
              <a:latin typeface="Montserrat"/>
              <a:ea typeface="Montserrat"/>
              <a:cs typeface="Montserrat"/>
              <a:sym typeface="Montserrat"/>
            </a:endParaRPr>
          </a:p>
          <a:p>
            <a:pPr indent="0" lvl="0" marL="0" rtl="0" algn="l">
              <a:lnSpc>
                <a:spcPct val="90000"/>
              </a:lnSpc>
              <a:spcBef>
                <a:spcPts val="300"/>
              </a:spcBef>
              <a:spcAft>
                <a:spcPts val="0"/>
              </a:spcAft>
              <a:buSzPts val="1400"/>
              <a:buNone/>
            </a:pPr>
            <a:r>
              <a:t/>
            </a:r>
            <a:endParaRPr sz="1200">
              <a:latin typeface="Montserrat"/>
              <a:ea typeface="Montserrat"/>
              <a:cs typeface="Montserrat"/>
              <a:sym typeface="Montserrat"/>
            </a:endParaRPr>
          </a:p>
          <a:p>
            <a:pPr indent="0" lvl="0" marL="0" rtl="0" algn="l">
              <a:lnSpc>
                <a:spcPct val="90000"/>
              </a:lnSpc>
              <a:spcBef>
                <a:spcPts val="300"/>
              </a:spcBef>
              <a:spcAft>
                <a:spcPts val="0"/>
              </a:spcAft>
              <a:buSzPts val="1400"/>
              <a:buNone/>
            </a:pPr>
            <a:r>
              <a:t/>
            </a:r>
            <a:endParaRPr sz="1200">
              <a:latin typeface="Montserrat"/>
              <a:ea typeface="Montserrat"/>
              <a:cs typeface="Montserrat"/>
              <a:sym typeface="Montserrat"/>
            </a:endParaRPr>
          </a:p>
        </p:txBody>
      </p:sp>
      <p:sp>
        <p:nvSpPr>
          <p:cNvPr id="616" name="Google Shape;616;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158750" rtl="0" algn="l">
              <a:lnSpc>
                <a:spcPct val="115000"/>
              </a:lnSpc>
              <a:spcBef>
                <a:spcPts val="0"/>
              </a:spcBef>
              <a:spcAft>
                <a:spcPts val="0"/>
              </a:spcAft>
              <a:buSzPts val="1100"/>
              <a:buFont typeface="Corbel"/>
              <a:buNone/>
            </a:pPr>
            <a:r>
              <a:rPr b="1" lang="fr-FR" sz="1200" u="sng">
                <a:latin typeface="Montserrat"/>
                <a:ea typeface="Montserrat"/>
                <a:cs typeface="Montserrat"/>
                <a:sym typeface="Montserrat"/>
              </a:rPr>
              <a:t>Explications :</a:t>
            </a: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De nombreuses formes d’énergie existent autour de nous, en voici quelques exemples.</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 Un corps qui se déplace a de </a:t>
            </a:r>
            <a:r>
              <a:rPr b="1" lang="fr-FR" sz="1200">
                <a:latin typeface="Montserrat"/>
                <a:ea typeface="Montserrat"/>
                <a:cs typeface="Montserrat"/>
                <a:sym typeface="Montserrat"/>
              </a:rPr>
              <a:t>l’énergie cinétique</a:t>
            </a:r>
            <a:r>
              <a:rPr lang="fr-FR" sz="1200">
                <a:latin typeface="Montserrat"/>
                <a:ea typeface="Montserrat"/>
                <a:cs typeface="Montserrat"/>
                <a:sym typeface="Montserrat"/>
              </a:rPr>
              <a:t>. Par exemple, les rivières ou le vent contiennent plus ou moins d’énergie cinétique en fonction de la force de leur mouvement.</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 Le wagon en haut d’une montagne russe a une énergie potentielle qui se manifeste lorsqu’il entre en mouvement et commence sa descente. Il développe ensuite de l’énergie cinétique liée à son mouvement. La somme de l’énergie cinétique et potentielle correspond à l’</a:t>
            </a:r>
            <a:r>
              <a:rPr b="1" lang="fr-FR" sz="1200">
                <a:latin typeface="Montserrat"/>
                <a:ea typeface="Montserrat"/>
                <a:cs typeface="Montserrat"/>
                <a:sym typeface="Montserrat"/>
              </a:rPr>
              <a:t>énergie mécanique</a:t>
            </a:r>
            <a:r>
              <a:rPr lang="fr-FR" sz="1200">
                <a:latin typeface="Montserrat"/>
                <a:ea typeface="Montserrat"/>
                <a:cs typeface="Montserrat"/>
                <a:sym typeface="Montserrat"/>
              </a:rPr>
              <a:t>.</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 L’énergie </a:t>
            </a:r>
            <a:r>
              <a:rPr b="1" lang="fr-FR" sz="1200">
                <a:latin typeface="Montserrat"/>
                <a:ea typeface="Montserrat"/>
                <a:cs typeface="Montserrat"/>
                <a:sym typeface="Montserrat"/>
              </a:rPr>
              <a:t>thermique</a:t>
            </a:r>
            <a:r>
              <a:rPr lang="fr-FR" sz="1200">
                <a:latin typeface="Montserrat"/>
                <a:ea typeface="Montserrat"/>
                <a:cs typeface="Montserrat"/>
                <a:sym typeface="Montserrat"/>
              </a:rPr>
              <a:t> est la chaleur</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 L’énergie </a:t>
            </a:r>
            <a:r>
              <a:rPr b="1" lang="fr-FR" sz="1200">
                <a:latin typeface="Montserrat"/>
                <a:ea typeface="Montserrat"/>
                <a:cs typeface="Montserrat"/>
                <a:sym typeface="Montserrat"/>
              </a:rPr>
              <a:t>chimique</a:t>
            </a:r>
            <a:r>
              <a:rPr lang="fr-FR" sz="1200">
                <a:latin typeface="Montserrat"/>
                <a:ea typeface="Montserrat"/>
                <a:cs typeface="Montserrat"/>
                <a:sym typeface="Montserrat"/>
              </a:rPr>
              <a:t> est l’énergie contenue dans la matière. L’énergie chimique est très utile pour la vie. Elle est en effet contenue dans le glucose, par exemple, et est utilisée par les cellules pour vivre. L’énergie chimique est également en jeu lorsque la combustion d'énergies fossiles ou de la biomasse est utilisée pour convertir l’énergie chimique de ces matières en chaleur.</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 L’énergie </a:t>
            </a:r>
            <a:r>
              <a:rPr b="1" lang="fr-FR" sz="1200">
                <a:latin typeface="Montserrat"/>
                <a:ea typeface="Montserrat"/>
                <a:cs typeface="Montserrat"/>
                <a:sym typeface="Montserrat"/>
              </a:rPr>
              <a:t>électrique</a:t>
            </a:r>
            <a:r>
              <a:rPr lang="fr-FR" sz="1200">
                <a:latin typeface="Montserrat"/>
                <a:ea typeface="Montserrat"/>
                <a:cs typeface="Montserrat"/>
                <a:sym typeface="Montserrat"/>
              </a:rPr>
              <a:t> est l’énergie disponible sous la forme d’un courant d’électrons (électricité). Cette énergie qui arrive dans nos prises électriques est utilisée directement pour produire de la lumière par exemple. </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Faites attention à ne pas confondre l’énergie et l’électricité. L’électricité est une forme particulière d’énergie finale.</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b="1" lang="fr-FR" sz="1200" u="sng">
                <a:latin typeface="Montserrat"/>
                <a:ea typeface="Montserrat"/>
                <a:cs typeface="Montserrat"/>
                <a:sym typeface="Montserrat"/>
              </a:rPr>
              <a:t>Pour aller plus loin :</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b="1" lang="fr-FR" sz="1200">
                <a:latin typeface="Montserrat"/>
                <a:ea typeface="Montserrat"/>
                <a:cs typeface="Montserrat"/>
                <a:sym typeface="Montserrat"/>
              </a:rPr>
              <a:t>L’énergie primaire </a:t>
            </a:r>
            <a:r>
              <a:rPr lang="fr-FR" sz="1200">
                <a:latin typeface="Montserrat"/>
                <a:ea typeface="Montserrat"/>
                <a:cs typeface="Montserrat"/>
                <a:sym typeface="Montserrat"/>
              </a:rPr>
              <a:t>est l’énergie « potentielle » contenue dans les ressources naturelles (comme le bois, le gaz, le pétrole, etc.) avant toute transformation.</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b="1" lang="fr-FR" sz="1200">
                <a:latin typeface="Montserrat"/>
                <a:ea typeface="Montserrat"/>
                <a:cs typeface="Montserrat"/>
                <a:sym typeface="Montserrat"/>
              </a:rPr>
              <a:t>L’énergie finale </a:t>
            </a:r>
            <a:r>
              <a:rPr lang="fr-FR" sz="1200">
                <a:latin typeface="Montserrat"/>
                <a:ea typeface="Montserrat"/>
                <a:cs typeface="Montserrat"/>
                <a:sym typeface="Montserrat"/>
              </a:rPr>
              <a:t>est l’énergie consommée et facturée, en tenant compte des pertes pendant la fabrication, le transport et la transformation du pétrole.</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Le site Energy Explorers (http://www.explorateurs-energie.com/) contient plusieurs sources disponibles pour parler de l’énergie.</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lang="fr-FR" sz="1200">
                <a:latin typeface="Montserrat"/>
                <a:ea typeface="Montserrat"/>
                <a:cs typeface="Montserrat"/>
                <a:sym typeface="Montserrat"/>
              </a:rPr>
              <a:t> </a:t>
            </a:r>
            <a:endParaRPr sz="1200">
              <a:latin typeface="Montserrat"/>
              <a:ea typeface="Montserrat"/>
              <a:cs typeface="Montserrat"/>
              <a:sym typeface="Montserrat"/>
            </a:endParaRPr>
          </a:p>
          <a:p>
            <a:pPr indent="0" lvl="0" marL="158750" rtl="0" algn="l">
              <a:lnSpc>
                <a:spcPct val="115000"/>
              </a:lnSpc>
              <a:spcBef>
                <a:spcPts val="300"/>
              </a:spcBef>
              <a:spcAft>
                <a:spcPts val="0"/>
              </a:spcAft>
              <a:buSzPts val="1100"/>
              <a:buFont typeface="Corbel"/>
              <a:buNone/>
            </a:pPr>
            <a:r>
              <a:rPr b="1" lang="fr-FR" sz="1200" u="sng">
                <a:latin typeface="Montserrat"/>
                <a:ea typeface="Montserrat"/>
                <a:cs typeface="Montserrat"/>
                <a:sym typeface="Montserrat"/>
              </a:rPr>
              <a:t>Messages clés :</a:t>
            </a:r>
            <a:endParaRPr b="1" sz="1200" u="none" strike="noStrike">
              <a:latin typeface="Montserrat"/>
              <a:ea typeface="Montserrat"/>
              <a:cs typeface="Montserrat"/>
              <a:sym typeface="Montserrat"/>
            </a:endParaRPr>
          </a:p>
          <a:p>
            <a:pPr indent="-349250" lvl="0" marL="501650" rtl="0" algn="l">
              <a:lnSpc>
                <a:spcPct val="115000"/>
              </a:lnSpc>
              <a:spcBef>
                <a:spcPts val="300"/>
              </a:spcBef>
              <a:spcAft>
                <a:spcPts val="0"/>
              </a:spcAft>
              <a:buSzPts val="1200"/>
              <a:buFont typeface="Montserrat"/>
              <a:buAutoNum type="arabicPeriod"/>
            </a:pPr>
            <a:r>
              <a:rPr lang="fr-FR" sz="1200" u="none" strike="noStrike">
                <a:latin typeface="Montserrat"/>
                <a:ea typeface="Montserrat"/>
                <a:cs typeface="Montserrat"/>
                <a:sym typeface="Montserrat"/>
              </a:rPr>
              <a:t>L’énergie est partout et sous plusieurs formes.</a:t>
            </a:r>
            <a:endParaRPr sz="1200">
              <a:latin typeface="Montserrat"/>
              <a:ea typeface="Montserrat"/>
              <a:cs typeface="Montserrat"/>
              <a:sym typeface="Montserrat"/>
            </a:endParaRPr>
          </a:p>
          <a:p>
            <a:pPr indent="-349250" lvl="0" marL="501650" rtl="0" algn="l">
              <a:lnSpc>
                <a:spcPct val="115000"/>
              </a:lnSpc>
              <a:spcBef>
                <a:spcPts val="300"/>
              </a:spcBef>
              <a:spcAft>
                <a:spcPts val="0"/>
              </a:spcAft>
              <a:buSzPts val="1200"/>
              <a:buFont typeface="Montserrat"/>
              <a:buAutoNum type="arabicPeriod"/>
            </a:pPr>
            <a:r>
              <a:rPr lang="fr-FR" sz="1200" u="none" strike="noStrike">
                <a:latin typeface="Montserrat"/>
                <a:ea typeface="Montserrat"/>
                <a:cs typeface="Montserrat"/>
                <a:sym typeface="Montserrat"/>
              </a:rPr>
              <a:t>Elle ne peut être créée ni détruite, nous pouvons seulement la transformer d’une forme à une autre.</a:t>
            </a:r>
            <a:endParaRPr sz="1200" u="none" strike="noStrike">
              <a:latin typeface="Montserrat"/>
              <a:ea typeface="Montserrat"/>
              <a:cs typeface="Montserrat"/>
              <a:sym typeface="Montserrat"/>
            </a:endParaRPr>
          </a:p>
          <a:p>
            <a:pPr indent="0" lvl="0" marL="158750" rtl="0" algn="l">
              <a:lnSpc>
                <a:spcPct val="115000"/>
              </a:lnSpc>
              <a:spcBef>
                <a:spcPts val="0"/>
              </a:spcBef>
              <a:spcAft>
                <a:spcPts val="0"/>
              </a:spcAft>
              <a:buSzPts val="1100"/>
              <a:buFont typeface="Arial"/>
              <a:buNone/>
            </a:pPr>
            <a:r>
              <a:t/>
            </a:r>
            <a:endParaRPr sz="1200" u="none" strike="noStrike">
              <a:latin typeface="Montserrat"/>
              <a:ea typeface="Montserrat"/>
              <a:cs typeface="Montserrat"/>
              <a:sym typeface="Montserrat"/>
            </a:endParaRPr>
          </a:p>
        </p:txBody>
      </p:sp>
      <p:sp>
        <p:nvSpPr>
          <p:cNvPr id="625" name="Google Shape;625;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Module 1">
  <p:cSld name="4_Contents slide layout_2">
    <p:spTree>
      <p:nvGrpSpPr>
        <p:cNvPr id="10" name="Shape 10"/>
        <p:cNvGrpSpPr/>
        <p:nvPr/>
      </p:nvGrpSpPr>
      <p:grpSpPr>
        <a:xfrm>
          <a:off x="0" y="0"/>
          <a:ext cx="0" cy="0"/>
          <a:chOff x="0" y="0"/>
          <a:chExt cx="0" cy="0"/>
        </a:xfrm>
      </p:grpSpPr>
      <p:sp>
        <p:nvSpPr>
          <p:cNvPr id="11" name="Google Shape;11;g44181bb103916259_5"/>
          <p:cNvSpPr/>
          <p:nvPr/>
        </p:nvSpPr>
        <p:spPr>
          <a:xfrm>
            <a:off x="-92904" y="14150"/>
            <a:ext cx="1324500" cy="68580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 name="Google Shape;12;g44181bb103916259_5"/>
          <p:cNvSpPr txBox="1"/>
          <p:nvPr>
            <p:ph type="title"/>
          </p:nvPr>
        </p:nvSpPr>
        <p:spPr>
          <a:xfrm>
            <a:off x="-92900" y="915200"/>
            <a:ext cx="12285000" cy="1541700"/>
          </a:xfrm>
          <a:prstGeom prst="rect">
            <a:avLst/>
          </a:prstGeom>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None/>
              <a:defRPr sz="8000">
                <a:solidFill>
                  <a:srgbClr val="3486C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 name="Google Shape;13;g44181bb103916259_5"/>
          <p:cNvSpPr txBox="1"/>
          <p:nvPr>
            <p:ph idx="1" type="subTitle"/>
          </p:nvPr>
        </p:nvSpPr>
        <p:spPr>
          <a:xfrm>
            <a:off x="1585025" y="3239750"/>
            <a:ext cx="8268000" cy="711600"/>
          </a:xfrm>
          <a:prstGeom prst="rect">
            <a:avLst/>
          </a:prstGeom>
        </p:spPr>
        <p:txBody>
          <a:bodyPr anchorCtr="0" anchor="t" bIns="45700" lIns="91425" spcFirstLastPara="1" rIns="91425" wrap="square" tIns="45700">
            <a:noAutofit/>
          </a:bodyPr>
          <a:lstStyle>
            <a:lvl1pPr indent="0" lvl="0" marL="457200" marR="0" rtl="0">
              <a:lnSpc>
                <a:spcPct val="100000"/>
              </a:lnSpc>
              <a:spcBef>
                <a:spcPts val="0"/>
              </a:spcBef>
              <a:spcAft>
                <a:spcPts val="0"/>
              </a:spcAft>
              <a:buNone/>
              <a:defRPr sz="2400">
                <a:solidFill>
                  <a:schemeClr val="dk2"/>
                </a:solidFill>
              </a:defRPr>
            </a:lvl1pPr>
            <a:lvl2pPr lvl="1">
              <a:spcBef>
                <a:spcPts val="500"/>
              </a:spcBef>
              <a:spcAft>
                <a:spcPts val="0"/>
              </a:spcAft>
              <a:buSzPts val="2400"/>
              <a:buNone/>
              <a:defRPr/>
            </a:lvl2pPr>
            <a:lvl3pPr lvl="2">
              <a:spcBef>
                <a:spcPts val="500"/>
              </a:spcBef>
              <a:spcAft>
                <a:spcPts val="0"/>
              </a:spcAft>
              <a:buSzPts val="20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321" name="Shape 321"/>
        <p:cNvGrpSpPr/>
        <p:nvPr/>
      </p:nvGrpSpPr>
      <p:grpSpPr>
        <a:xfrm>
          <a:off x="0" y="0"/>
          <a:ext cx="0" cy="0"/>
          <a:chOff x="0" y="0"/>
          <a:chExt cx="0" cy="0"/>
        </a:xfrm>
      </p:grpSpPr>
      <p:sp>
        <p:nvSpPr>
          <p:cNvPr id="322" name="Google Shape;322;g44181bb103916259_303"/>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3" name="Google Shape;323;g44181bb103916259_303"/>
          <p:cNvSpPr/>
          <p:nvPr>
            <p:ph idx="2" type="pic"/>
          </p:nvPr>
        </p:nvSpPr>
        <p:spPr>
          <a:xfrm>
            <a:off x="9268565" y="783486"/>
            <a:ext cx="2160000" cy="2664600"/>
          </a:xfrm>
          <a:prstGeom prst="rect">
            <a:avLst/>
          </a:prstGeom>
          <a:solidFill>
            <a:srgbClr val="F2F2F2"/>
          </a:solidFill>
          <a:ln>
            <a:noFill/>
          </a:ln>
        </p:spPr>
      </p:sp>
      <p:sp>
        <p:nvSpPr>
          <p:cNvPr id="324" name="Google Shape;324;g44181bb103916259_303"/>
          <p:cNvSpPr/>
          <p:nvPr>
            <p:ph idx="3" type="pic"/>
          </p:nvPr>
        </p:nvSpPr>
        <p:spPr>
          <a:xfrm>
            <a:off x="6694434" y="783486"/>
            <a:ext cx="2160000" cy="2664600"/>
          </a:xfrm>
          <a:prstGeom prst="rect">
            <a:avLst/>
          </a:prstGeom>
          <a:solidFill>
            <a:srgbClr val="F2F2F2"/>
          </a:solidFill>
          <a:ln>
            <a:noFill/>
          </a:ln>
        </p:spPr>
      </p:sp>
      <p:sp>
        <p:nvSpPr>
          <p:cNvPr id="325" name="Google Shape;325;g44181bb103916259_303"/>
          <p:cNvSpPr/>
          <p:nvPr>
            <p:ph idx="4" type="pic"/>
          </p:nvPr>
        </p:nvSpPr>
        <p:spPr>
          <a:xfrm>
            <a:off x="4120304" y="783486"/>
            <a:ext cx="2160000" cy="2664600"/>
          </a:xfrm>
          <a:prstGeom prst="rect">
            <a:avLst/>
          </a:prstGeom>
          <a:solidFill>
            <a:srgbClr val="F2F2F2"/>
          </a:solidFill>
          <a:ln>
            <a:noFill/>
          </a:ln>
        </p:spPr>
      </p:sp>
      <p:sp>
        <p:nvSpPr>
          <p:cNvPr id="326" name="Google Shape;326;g44181bb103916259_303"/>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27" name="Google Shape;327;g44181bb103916259_303"/>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328" name="Shape 328"/>
        <p:cNvGrpSpPr/>
        <p:nvPr/>
      </p:nvGrpSpPr>
      <p:grpSpPr>
        <a:xfrm>
          <a:off x="0" y="0"/>
          <a:ext cx="0" cy="0"/>
          <a:chOff x="0" y="0"/>
          <a:chExt cx="0" cy="0"/>
        </a:xfrm>
      </p:grpSpPr>
      <p:sp>
        <p:nvSpPr>
          <p:cNvPr id="329" name="Google Shape;329;g44181bb103916259_310"/>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0" name="Google Shape;330;g44181bb103916259_310"/>
          <p:cNvSpPr/>
          <p:nvPr>
            <p:ph idx="2" type="pic"/>
          </p:nvPr>
        </p:nvSpPr>
        <p:spPr>
          <a:xfrm>
            <a:off x="6096000" y="2959216"/>
            <a:ext cx="6096000" cy="2700000"/>
          </a:xfrm>
          <a:prstGeom prst="rect">
            <a:avLst/>
          </a:prstGeom>
          <a:solidFill>
            <a:srgbClr val="F2F2F2"/>
          </a:solidFill>
          <a:ln>
            <a:noFill/>
          </a:ln>
        </p:spPr>
      </p:sp>
      <p:sp>
        <p:nvSpPr>
          <p:cNvPr id="331" name="Google Shape;331;g44181bb103916259_310"/>
          <p:cNvSpPr/>
          <p:nvPr>
            <p:ph idx="3" type="pic"/>
          </p:nvPr>
        </p:nvSpPr>
        <p:spPr>
          <a:xfrm>
            <a:off x="638175" y="478948"/>
            <a:ext cx="2533800" cy="5741100"/>
          </a:xfrm>
          <a:prstGeom prst="rect">
            <a:avLst/>
          </a:prstGeom>
          <a:solidFill>
            <a:srgbClr val="F2F2F2"/>
          </a:solidFill>
          <a:ln>
            <a:noFill/>
          </a:ln>
        </p:spPr>
      </p:sp>
      <p:pic>
        <p:nvPicPr>
          <p:cNvPr id="332" name="Google Shape;332;g44181bb103916259_31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333" name="Shape 333"/>
        <p:cNvGrpSpPr/>
        <p:nvPr/>
      </p:nvGrpSpPr>
      <p:grpSpPr>
        <a:xfrm>
          <a:off x="0" y="0"/>
          <a:ext cx="0" cy="0"/>
          <a:chOff x="0" y="0"/>
          <a:chExt cx="0" cy="0"/>
        </a:xfrm>
      </p:grpSpPr>
      <p:sp>
        <p:nvSpPr>
          <p:cNvPr id="334" name="Google Shape;334;g44181bb103916259_315"/>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5" name="Google Shape;335;g44181bb103916259_315"/>
          <p:cNvSpPr/>
          <p:nvPr>
            <p:ph idx="2" type="pic"/>
          </p:nvPr>
        </p:nvSpPr>
        <p:spPr>
          <a:xfrm>
            <a:off x="1868938" y="1889760"/>
            <a:ext cx="3277800" cy="4968300"/>
          </a:xfrm>
          <a:prstGeom prst="rect">
            <a:avLst/>
          </a:prstGeom>
          <a:solidFill>
            <a:srgbClr val="F2F2F2"/>
          </a:solidFill>
          <a:ln>
            <a:noFill/>
          </a:ln>
        </p:spPr>
      </p:sp>
      <p:sp>
        <p:nvSpPr>
          <p:cNvPr id="336" name="Google Shape;336;g44181bb103916259_315"/>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7" name="Google Shape;337;g44181bb103916259_315"/>
          <p:cNvSpPr/>
          <p:nvPr>
            <p:ph idx="3" type="pic"/>
          </p:nvPr>
        </p:nvSpPr>
        <p:spPr>
          <a:xfrm>
            <a:off x="7777707" y="-1"/>
            <a:ext cx="3277800" cy="3648900"/>
          </a:xfrm>
          <a:prstGeom prst="rect">
            <a:avLst/>
          </a:prstGeom>
          <a:solidFill>
            <a:srgbClr val="F2F2F2"/>
          </a:solidFill>
          <a:ln>
            <a:noFill/>
          </a:ln>
        </p:spPr>
      </p:sp>
      <p:pic>
        <p:nvPicPr>
          <p:cNvPr id="338" name="Google Shape;338;g44181bb103916259_315"/>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339" name="Shape 339"/>
        <p:cNvGrpSpPr/>
        <p:nvPr/>
      </p:nvGrpSpPr>
      <p:grpSpPr>
        <a:xfrm>
          <a:off x="0" y="0"/>
          <a:ext cx="0" cy="0"/>
          <a:chOff x="0" y="0"/>
          <a:chExt cx="0" cy="0"/>
        </a:xfrm>
      </p:grpSpPr>
      <p:sp>
        <p:nvSpPr>
          <p:cNvPr id="340" name="Google Shape;340;g44181bb103916259_321"/>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1" name="Google Shape;341;g44181bb103916259_321"/>
          <p:cNvSpPr/>
          <p:nvPr>
            <p:ph idx="2" type="pic"/>
          </p:nvPr>
        </p:nvSpPr>
        <p:spPr>
          <a:xfrm>
            <a:off x="1868938" y="1889760"/>
            <a:ext cx="3277800" cy="4968300"/>
          </a:xfrm>
          <a:prstGeom prst="rect">
            <a:avLst/>
          </a:prstGeom>
          <a:solidFill>
            <a:srgbClr val="F2F2F2"/>
          </a:solidFill>
          <a:ln>
            <a:noFill/>
          </a:ln>
        </p:spPr>
      </p:sp>
      <p:sp>
        <p:nvSpPr>
          <p:cNvPr id="342" name="Google Shape;342;g44181bb103916259_321"/>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3" name="Google Shape;343;g44181bb103916259_321"/>
          <p:cNvSpPr/>
          <p:nvPr>
            <p:ph idx="3" type="pic"/>
          </p:nvPr>
        </p:nvSpPr>
        <p:spPr>
          <a:xfrm>
            <a:off x="7777707" y="-1"/>
            <a:ext cx="3277800" cy="3648900"/>
          </a:xfrm>
          <a:prstGeom prst="rect">
            <a:avLst/>
          </a:prstGeom>
          <a:solidFill>
            <a:srgbClr val="F2F2F2"/>
          </a:solidFill>
          <a:ln>
            <a:noFill/>
          </a:ln>
        </p:spPr>
      </p:sp>
      <p:pic>
        <p:nvPicPr>
          <p:cNvPr id="344" name="Google Shape;344;g44181bb103916259_321"/>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345" name="Shape 345"/>
        <p:cNvGrpSpPr/>
        <p:nvPr/>
      </p:nvGrpSpPr>
      <p:grpSpPr>
        <a:xfrm>
          <a:off x="0" y="0"/>
          <a:ext cx="0" cy="0"/>
          <a:chOff x="0" y="0"/>
          <a:chExt cx="0" cy="0"/>
        </a:xfrm>
      </p:grpSpPr>
      <p:sp>
        <p:nvSpPr>
          <p:cNvPr id="346" name="Google Shape;346;g44181bb103916259_327"/>
          <p:cNvSpPr/>
          <p:nvPr>
            <p:ph idx="2" type="pic"/>
          </p:nvPr>
        </p:nvSpPr>
        <p:spPr>
          <a:xfrm>
            <a:off x="3439889" y="1"/>
            <a:ext cx="2520000" cy="4725000"/>
          </a:xfrm>
          <a:prstGeom prst="rect">
            <a:avLst/>
          </a:prstGeom>
          <a:solidFill>
            <a:srgbClr val="F2F2F2"/>
          </a:solidFill>
          <a:ln>
            <a:noFill/>
          </a:ln>
        </p:spPr>
      </p:sp>
      <p:sp>
        <p:nvSpPr>
          <p:cNvPr id="347" name="Google Shape;347;g44181bb103916259_327"/>
          <p:cNvSpPr/>
          <p:nvPr>
            <p:ph idx="3" type="pic"/>
          </p:nvPr>
        </p:nvSpPr>
        <p:spPr>
          <a:xfrm>
            <a:off x="6235774" y="692696"/>
            <a:ext cx="2520000" cy="6165300"/>
          </a:xfrm>
          <a:prstGeom prst="rect">
            <a:avLst/>
          </a:prstGeom>
          <a:solidFill>
            <a:srgbClr val="F2F2F2"/>
          </a:solidFill>
          <a:ln>
            <a:noFill/>
          </a:ln>
        </p:spPr>
      </p:sp>
      <p:pic>
        <p:nvPicPr>
          <p:cNvPr id="348" name="Google Shape;348;g44181bb103916259_327"/>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349" name="Shape 349"/>
        <p:cNvGrpSpPr/>
        <p:nvPr/>
      </p:nvGrpSpPr>
      <p:grpSpPr>
        <a:xfrm>
          <a:off x="0" y="0"/>
          <a:ext cx="0" cy="0"/>
          <a:chOff x="0" y="0"/>
          <a:chExt cx="0" cy="0"/>
        </a:xfrm>
      </p:grpSpPr>
      <p:sp>
        <p:nvSpPr>
          <p:cNvPr id="350" name="Google Shape;350;g44181bb103916259_331"/>
          <p:cNvSpPr/>
          <p:nvPr>
            <p:ph idx="2" type="pic"/>
          </p:nvPr>
        </p:nvSpPr>
        <p:spPr>
          <a:xfrm>
            <a:off x="4092000" y="0"/>
            <a:ext cx="8100000" cy="3960000"/>
          </a:xfrm>
          <a:prstGeom prst="rect">
            <a:avLst/>
          </a:prstGeom>
          <a:solidFill>
            <a:srgbClr val="F2F2F2"/>
          </a:solidFill>
          <a:ln>
            <a:noFill/>
          </a:ln>
        </p:spPr>
      </p:sp>
      <p:sp>
        <p:nvSpPr>
          <p:cNvPr id="351" name="Google Shape;351;g44181bb103916259_331"/>
          <p:cNvSpPr/>
          <p:nvPr>
            <p:ph idx="3" type="pic"/>
          </p:nvPr>
        </p:nvSpPr>
        <p:spPr>
          <a:xfrm>
            <a:off x="0" y="3960000"/>
            <a:ext cx="4092000" cy="2898000"/>
          </a:xfrm>
          <a:prstGeom prst="rect">
            <a:avLst/>
          </a:prstGeom>
          <a:solidFill>
            <a:srgbClr val="F2F2F2"/>
          </a:solidFill>
          <a:ln>
            <a:noFill/>
          </a:ln>
        </p:spPr>
      </p:sp>
      <p:sp>
        <p:nvSpPr>
          <p:cNvPr id="352" name="Google Shape;352;g44181bb103916259_331"/>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orbel"/>
              <a:ea typeface="Corbel"/>
              <a:cs typeface="Corbel"/>
              <a:sym typeface="Corbel"/>
            </a:endParaRPr>
          </a:p>
        </p:txBody>
      </p:sp>
      <p:pic>
        <p:nvPicPr>
          <p:cNvPr id="353" name="Google Shape;353;g44181bb103916259_331"/>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354" name="Shape 354"/>
        <p:cNvGrpSpPr/>
        <p:nvPr/>
      </p:nvGrpSpPr>
      <p:grpSpPr>
        <a:xfrm>
          <a:off x="0" y="0"/>
          <a:ext cx="0" cy="0"/>
          <a:chOff x="0" y="0"/>
          <a:chExt cx="0" cy="0"/>
        </a:xfrm>
      </p:grpSpPr>
      <p:sp>
        <p:nvSpPr>
          <p:cNvPr id="355" name="Google Shape;355;g44181bb103916259_336"/>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56" name="Google Shape;356;g44181bb103916259_336"/>
          <p:cNvSpPr/>
          <p:nvPr>
            <p:ph idx="2" type="pic"/>
          </p:nvPr>
        </p:nvSpPr>
        <p:spPr>
          <a:xfrm>
            <a:off x="0" y="0"/>
            <a:ext cx="7734300" cy="6858000"/>
          </a:xfrm>
          <a:prstGeom prst="rect">
            <a:avLst/>
          </a:prstGeom>
          <a:solidFill>
            <a:srgbClr val="F2F2F2"/>
          </a:solidFill>
          <a:ln>
            <a:noFill/>
          </a:ln>
        </p:spPr>
      </p:sp>
      <p:pic>
        <p:nvPicPr>
          <p:cNvPr id="357" name="Google Shape;357;g44181bb103916259_33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358" name="Shape 358"/>
        <p:cNvGrpSpPr/>
        <p:nvPr/>
      </p:nvGrpSpPr>
      <p:grpSpPr>
        <a:xfrm>
          <a:off x="0" y="0"/>
          <a:ext cx="0" cy="0"/>
          <a:chOff x="0" y="0"/>
          <a:chExt cx="0" cy="0"/>
        </a:xfrm>
      </p:grpSpPr>
      <p:sp>
        <p:nvSpPr>
          <p:cNvPr id="359" name="Google Shape;359;g44181bb103916259_340"/>
          <p:cNvSpPr/>
          <p:nvPr>
            <p:ph idx="2" type="pic"/>
          </p:nvPr>
        </p:nvSpPr>
        <p:spPr>
          <a:xfrm>
            <a:off x="0" y="0"/>
            <a:ext cx="12192000" cy="6858000"/>
          </a:xfrm>
          <a:prstGeom prst="parallelogram">
            <a:avLst>
              <a:gd fmla="val 90695" name="adj"/>
            </a:avLst>
          </a:prstGeom>
          <a:solidFill>
            <a:srgbClr val="F2F2F2"/>
          </a:solidFill>
          <a:ln>
            <a:noFill/>
          </a:ln>
        </p:spPr>
      </p:sp>
      <p:pic>
        <p:nvPicPr>
          <p:cNvPr id="360" name="Google Shape;360;g44181bb103916259_340"/>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361" name="Shape 361"/>
        <p:cNvGrpSpPr/>
        <p:nvPr/>
      </p:nvGrpSpPr>
      <p:grpSpPr>
        <a:xfrm>
          <a:off x="0" y="0"/>
          <a:ext cx="0" cy="0"/>
          <a:chOff x="0" y="0"/>
          <a:chExt cx="0" cy="0"/>
        </a:xfrm>
      </p:grpSpPr>
      <p:sp>
        <p:nvSpPr>
          <p:cNvPr id="362" name="Google Shape;362;g44181bb103916259_343"/>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3" name="Google Shape;363;g44181bb103916259_343"/>
          <p:cNvSpPr/>
          <p:nvPr>
            <p:ph idx="2" type="pic"/>
          </p:nvPr>
        </p:nvSpPr>
        <p:spPr>
          <a:xfrm>
            <a:off x="732721" y="548680"/>
            <a:ext cx="5040000" cy="5040000"/>
          </a:xfrm>
          <a:prstGeom prst="rect">
            <a:avLst/>
          </a:prstGeom>
          <a:solidFill>
            <a:srgbClr val="F2F2F2"/>
          </a:solidFill>
          <a:ln>
            <a:noFill/>
          </a:ln>
        </p:spPr>
      </p:sp>
      <p:pic>
        <p:nvPicPr>
          <p:cNvPr id="364" name="Google Shape;364;g44181bb103916259_34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365" name="Shape 365"/>
        <p:cNvGrpSpPr/>
        <p:nvPr/>
      </p:nvGrpSpPr>
      <p:grpSpPr>
        <a:xfrm>
          <a:off x="0" y="0"/>
          <a:ext cx="0" cy="0"/>
          <a:chOff x="0" y="0"/>
          <a:chExt cx="0" cy="0"/>
        </a:xfrm>
      </p:grpSpPr>
      <p:sp>
        <p:nvSpPr>
          <p:cNvPr id="366" name="Google Shape;366;g44181bb103916259_347"/>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7" name="Google Shape;367;g44181bb103916259_347"/>
          <p:cNvSpPr/>
          <p:nvPr>
            <p:ph idx="2" type="pic"/>
          </p:nvPr>
        </p:nvSpPr>
        <p:spPr>
          <a:xfrm>
            <a:off x="0" y="0"/>
            <a:ext cx="12192000" cy="3265800"/>
          </a:xfrm>
          <a:prstGeom prst="rect">
            <a:avLst/>
          </a:prstGeom>
          <a:solidFill>
            <a:srgbClr val="F2F2F2"/>
          </a:solidFill>
          <a:ln>
            <a:noFill/>
          </a:ln>
        </p:spPr>
      </p:sp>
      <p:sp>
        <p:nvSpPr>
          <p:cNvPr id="368" name="Google Shape;368;g44181bb103916259_347"/>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69" name="Google Shape;369;g44181bb103916259_347"/>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4_Contents slide layout_1">
    <p:spTree>
      <p:nvGrpSpPr>
        <p:cNvPr id="14" name="Shape 14"/>
        <p:cNvGrpSpPr/>
        <p:nvPr/>
      </p:nvGrpSpPr>
      <p:grpSpPr>
        <a:xfrm>
          <a:off x="0" y="0"/>
          <a:ext cx="0" cy="0"/>
          <a:chOff x="0" y="0"/>
          <a:chExt cx="0" cy="0"/>
        </a:xfrm>
      </p:grpSpPr>
      <p:sp>
        <p:nvSpPr>
          <p:cNvPr id="15" name="Google Shape;15;g44181bb103916259_9"/>
          <p:cNvSpPr/>
          <p:nvPr/>
        </p:nvSpPr>
        <p:spPr>
          <a:xfrm flipH="1">
            <a:off x="381000" y="314250"/>
            <a:ext cx="11430000" cy="6229500"/>
          </a:xfrm>
          <a:prstGeom prst="snip2DiagRect">
            <a:avLst>
              <a:gd fmla="val 0" name="adj1"/>
              <a:gd fmla="val 16667" name="adj2"/>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g44181bb103916259_9"/>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g44181bb103916259_9"/>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8" name="Google Shape;18;g44181bb103916259_9"/>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 name="Google Shape;19;g44181bb103916259_9"/>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20" name="Google Shape;20;g44181bb103916259_9"/>
          <p:cNvSpPr txBox="1"/>
          <p:nvPr>
            <p:ph type="title"/>
          </p:nvPr>
        </p:nvSpPr>
        <p:spPr>
          <a:xfrm>
            <a:off x="1179750" y="2741125"/>
            <a:ext cx="9832500" cy="1539600"/>
          </a:xfrm>
          <a:prstGeom prst="rect">
            <a:avLst/>
          </a:prstGeom>
        </p:spPr>
        <p:txBody>
          <a:bodyPr anchorCtr="0" anchor="t" bIns="45700" lIns="91425" spcFirstLastPara="1" rIns="91425" wrap="square" tIns="45700">
            <a:noAutofit/>
          </a:bodyPr>
          <a:lstStyle>
            <a:lvl1pPr lvl="0" algn="ctr">
              <a:spcBef>
                <a:spcPts val="0"/>
              </a:spcBef>
              <a:spcAft>
                <a:spcPts val="0"/>
              </a:spcAft>
              <a:buClr>
                <a:schemeClr val="accent1"/>
              </a:buClr>
              <a:buSzPts val="3500"/>
              <a:buNone/>
              <a:defRPr b="1" sz="3500">
                <a:solidFill>
                  <a:schemeClr val="accent1"/>
                </a:solidFill>
              </a:defRPr>
            </a:lvl1pPr>
            <a:lvl2pPr lvl="1">
              <a:spcBef>
                <a:spcPts val="0"/>
              </a:spcBef>
              <a:spcAft>
                <a:spcPts val="0"/>
              </a:spcAft>
              <a:buClr>
                <a:schemeClr val="accent1"/>
              </a:buClr>
              <a:buSzPts val="1400"/>
              <a:buNone/>
              <a:defRPr>
                <a:solidFill>
                  <a:schemeClr val="accent1"/>
                </a:solidFill>
              </a:defRPr>
            </a:lvl2pPr>
            <a:lvl3pPr lvl="2">
              <a:spcBef>
                <a:spcPts val="0"/>
              </a:spcBef>
              <a:spcAft>
                <a:spcPts val="0"/>
              </a:spcAft>
              <a:buClr>
                <a:schemeClr val="accent1"/>
              </a:buClr>
              <a:buSzPts val="1400"/>
              <a:buNone/>
              <a:defRPr>
                <a:solidFill>
                  <a:schemeClr val="accent1"/>
                </a:solidFill>
              </a:defRPr>
            </a:lvl3pPr>
            <a:lvl4pPr lvl="3">
              <a:spcBef>
                <a:spcPts val="0"/>
              </a:spcBef>
              <a:spcAft>
                <a:spcPts val="0"/>
              </a:spcAft>
              <a:buClr>
                <a:schemeClr val="accent1"/>
              </a:buClr>
              <a:buSzPts val="1400"/>
              <a:buNone/>
              <a:defRPr>
                <a:solidFill>
                  <a:schemeClr val="accent1"/>
                </a:solidFill>
              </a:defRPr>
            </a:lvl4pPr>
            <a:lvl5pPr lvl="4">
              <a:spcBef>
                <a:spcPts val="0"/>
              </a:spcBef>
              <a:spcAft>
                <a:spcPts val="0"/>
              </a:spcAft>
              <a:buClr>
                <a:schemeClr val="accent1"/>
              </a:buClr>
              <a:buSzPts val="1400"/>
              <a:buNone/>
              <a:defRPr>
                <a:solidFill>
                  <a:schemeClr val="accent1"/>
                </a:solidFill>
              </a:defRPr>
            </a:lvl5pPr>
            <a:lvl6pPr lvl="5">
              <a:spcBef>
                <a:spcPts val="0"/>
              </a:spcBef>
              <a:spcAft>
                <a:spcPts val="0"/>
              </a:spcAft>
              <a:buClr>
                <a:schemeClr val="accent1"/>
              </a:buClr>
              <a:buSzPts val="1400"/>
              <a:buNone/>
              <a:defRPr>
                <a:solidFill>
                  <a:schemeClr val="accent1"/>
                </a:solidFill>
              </a:defRPr>
            </a:lvl6pPr>
            <a:lvl7pPr lvl="6">
              <a:spcBef>
                <a:spcPts val="0"/>
              </a:spcBef>
              <a:spcAft>
                <a:spcPts val="0"/>
              </a:spcAft>
              <a:buClr>
                <a:schemeClr val="accent1"/>
              </a:buClr>
              <a:buSzPts val="1400"/>
              <a:buNone/>
              <a:defRPr>
                <a:solidFill>
                  <a:schemeClr val="accent1"/>
                </a:solidFill>
              </a:defRPr>
            </a:lvl7pPr>
            <a:lvl8pPr lvl="7">
              <a:spcBef>
                <a:spcPts val="0"/>
              </a:spcBef>
              <a:spcAft>
                <a:spcPts val="0"/>
              </a:spcAft>
              <a:buClr>
                <a:schemeClr val="accent1"/>
              </a:buClr>
              <a:buSzPts val="1400"/>
              <a:buNone/>
              <a:defRPr>
                <a:solidFill>
                  <a:schemeClr val="accent1"/>
                </a:solidFill>
              </a:defRPr>
            </a:lvl8pPr>
            <a:lvl9pPr lvl="8">
              <a:spcBef>
                <a:spcPts val="0"/>
              </a:spcBef>
              <a:spcAft>
                <a:spcPts val="0"/>
              </a:spcAft>
              <a:buClr>
                <a:schemeClr val="accent1"/>
              </a:buClr>
              <a:buSzPts val="1400"/>
              <a:buNone/>
              <a:defRPr>
                <a:solidFill>
                  <a:schemeClr val="accent1"/>
                </a:solidFill>
              </a:defRPr>
            </a:lvl9pPr>
          </a:lstStyle>
          <a:p/>
        </p:txBody>
      </p:sp>
      <p:sp>
        <p:nvSpPr>
          <p:cNvPr id="21" name="Google Shape;21;g44181bb103916259_9"/>
          <p:cNvSpPr txBox="1"/>
          <p:nvPr>
            <p:ph idx="1" type="subTitle"/>
          </p:nvPr>
        </p:nvSpPr>
        <p:spPr>
          <a:xfrm>
            <a:off x="1179925" y="2190875"/>
            <a:ext cx="9832500" cy="455400"/>
          </a:xfrm>
          <a:prstGeom prst="rect">
            <a:avLst/>
          </a:prstGeom>
        </p:spPr>
        <p:txBody>
          <a:bodyPr anchorCtr="0" anchor="t" bIns="45700" lIns="91425" spcFirstLastPara="1" rIns="91425" wrap="square" tIns="45700">
            <a:noAutofit/>
          </a:bodyPr>
          <a:lstStyle>
            <a:lvl1pPr lvl="0" algn="ctr">
              <a:spcBef>
                <a:spcPts val="1000"/>
              </a:spcBef>
              <a:spcAft>
                <a:spcPts val="0"/>
              </a:spcAft>
              <a:buClr>
                <a:schemeClr val="accent1"/>
              </a:buClr>
              <a:buSzPts val="2500"/>
              <a:buNone/>
              <a:defRPr sz="2500">
                <a:solidFill>
                  <a:schemeClr val="accent1"/>
                </a:solidFill>
              </a:defRPr>
            </a:lvl1pPr>
            <a:lvl2pPr lvl="1" algn="ctr">
              <a:spcBef>
                <a:spcPts val="500"/>
              </a:spcBef>
              <a:spcAft>
                <a:spcPts val="0"/>
              </a:spcAft>
              <a:buClr>
                <a:schemeClr val="accent1"/>
              </a:buClr>
              <a:buSzPts val="2500"/>
              <a:buNone/>
              <a:defRPr sz="2500">
                <a:solidFill>
                  <a:schemeClr val="accent1"/>
                </a:solidFill>
              </a:defRPr>
            </a:lvl2pPr>
            <a:lvl3pPr lvl="2" algn="ctr">
              <a:spcBef>
                <a:spcPts val="500"/>
              </a:spcBef>
              <a:spcAft>
                <a:spcPts val="0"/>
              </a:spcAft>
              <a:buClr>
                <a:schemeClr val="accent1"/>
              </a:buClr>
              <a:buSzPts val="2500"/>
              <a:buNone/>
              <a:defRPr sz="2500">
                <a:solidFill>
                  <a:schemeClr val="accent1"/>
                </a:solidFill>
              </a:defRPr>
            </a:lvl3pPr>
            <a:lvl4pPr lvl="3" algn="ctr">
              <a:spcBef>
                <a:spcPts val="500"/>
              </a:spcBef>
              <a:spcAft>
                <a:spcPts val="0"/>
              </a:spcAft>
              <a:buClr>
                <a:schemeClr val="accent1"/>
              </a:buClr>
              <a:buSzPts val="2500"/>
              <a:buNone/>
              <a:defRPr sz="2500">
                <a:solidFill>
                  <a:schemeClr val="accent1"/>
                </a:solidFill>
              </a:defRPr>
            </a:lvl4pPr>
            <a:lvl5pPr lvl="4" algn="ctr">
              <a:spcBef>
                <a:spcPts val="500"/>
              </a:spcBef>
              <a:spcAft>
                <a:spcPts val="0"/>
              </a:spcAft>
              <a:buClr>
                <a:schemeClr val="accent1"/>
              </a:buClr>
              <a:buSzPts val="2500"/>
              <a:buNone/>
              <a:defRPr sz="2500">
                <a:solidFill>
                  <a:schemeClr val="accent1"/>
                </a:solidFill>
              </a:defRPr>
            </a:lvl5pPr>
            <a:lvl6pPr lvl="5" algn="ctr">
              <a:spcBef>
                <a:spcPts val="500"/>
              </a:spcBef>
              <a:spcAft>
                <a:spcPts val="0"/>
              </a:spcAft>
              <a:buClr>
                <a:schemeClr val="accent1"/>
              </a:buClr>
              <a:buSzPts val="2500"/>
              <a:buNone/>
              <a:defRPr sz="2500">
                <a:solidFill>
                  <a:schemeClr val="accent1"/>
                </a:solidFill>
              </a:defRPr>
            </a:lvl6pPr>
            <a:lvl7pPr lvl="6" algn="ctr">
              <a:spcBef>
                <a:spcPts val="500"/>
              </a:spcBef>
              <a:spcAft>
                <a:spcPts val="0"/>
              </a:spcAft>
              <a:buClr>
                <a:schemeClr val="accent1"/>
              </a:buClr>
              <a:buSzPts val="2500"/>
              <a:buNone/>
              <a:defRPr sz="2500">
                <a:solidFill>
                  <a:schemeClr val="accent1"/>
                </a:solidFill>
              </a:defRPr>
            </a:lvl7pPr>
            <a:lvl8pPr lvl="7" algn="ctr">
              <a:spcBef>
                <a:spcPts val="500"/>
              </a:spcBef>
              <a:spcAft>
                <a:spcPts val="0"/>
              </a:spcAft>
              <a:buClr>
                <a:schemeClr val="accent1"/>
              </a:buClr>
              <a:buSzPts val="2500"/>
              <a:buNone/>
              <a:defRPr sz="2500">
                <a:solidFill>
                  <a:schemeClr val="accent1"/>
                </a:solidFill>
              </a:defRPr>
            </a:lvl8pPr>
            <a:lvl9pPr lvl="8" algn="ctr">
              <a:spcBef>
                <a:spcPts val="500"/>
              </a:spcBef>
              <a:spcAft>
                <a:spcPts val="0"/>
              </a:spcAft>
              <a:buClr>
                <a:schemeClr val="accent1"/>
              </a:buClr>
              <a:buSzPts val="2500"/>
              <a:buNone/>
              <a:defRPr sz="2500">
                <a:solidFill>
                  <a:schemeClr val="accent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370" name="Shape 370"/>
        <p:cNvGrpSpPr/>
        <p:nvPr/>
      </p:nvGrpSpPr>
      <p:grpSpPr>
        <a:xfrm>
          <a:off x="0" y="0"/>
          <a:ext cx="0" cy="0"/>
          <a:chOff x="0" y="0"/>
          <a:chExt cx="0" cy="0"/>
        </a:xfrm>
      </p:grpSpPr>
      <p:sp>
        <p:nvSpPr>
          <p:cNvPr id="371" name="Google Shape;371;g44181bb103916259_352"/>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g44181bb103916259_352"/>
          <p:cNvSpPr/>
          <p:nvPr>
            <p:ph idx="2" type="pic"/>
          </p:nvPr>
        </p:nvSpPr>
        <p:spPr>
          <a:xfrm>
            <a:off x="5724525" y="0"/>
            <a:ext cx="6467400" cy="6858000"/>
          </a:xfrm>
          <a:prstGeom prst="rect">
            <a:avLst/>
          </a:prstGeom>
          <a:solidFill>
            <a:srgbClr val="F2F2F2"/>
          </a:solidFill>
          <a:ln>
            <a:noFill/>
          </a:ln>
        </p:spPr>
      </p:sp>
      <p:pic>
        <p:nvPicPr>
          <p:cNvPr id="373" name="Google Shape;373;g44181bb103916259_352"/>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374" name="Shape 374"/>
        <p:cNvGrpSpPr/>
        <p:nvPr/>
      </p:nvGrpSpPr>
      <p:grpSpPr>
        <a:xfrm>
          <a:off x="0" y="0"/>
          <a:ext cx="0" cy="0"/>
          <a:chOff x="0" y="0"/>
          <a:chExt cx="0" cy="0"/>
        </a:xfrm>
      </p:grpSpPr>
      <p:sp>
        <p:nvSpPr>
          <p:cNvPr id="375" name="Google Shape;375;g44181bb103916259_356"/>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6" name="Google Shape;376;g44181bb103916259_356"/>
          <p:cNvSpPr/>
          <p:nvPr>
            <p:ph idx="2" type="pic"/>
          </p:nvPr>
        </p:nvSpPr>
        <p:spPr>
          <a:xfrm>
            <a:off x="588679" y="458495"/>
            <a:ext cx="9358500" cy="5370000"/>
          </a:xfrm>
          <a:prstGeom prst="rect">
            <a:avLst/>
          </a:prstGeom>
          <a:solidFill>
            <a:srgbClr val="F2F2F2"/>
          </a:solidFill>
          <a:ln>
            <a:noFill/>
          </a:ln>
        </p:spPr>
      </p:sp>
      <p:pic>
        <p:nvPicPr>
          <p:cNvPr id="377" name="Google Shape;377;g44181bb103916259_35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378" name="Shape 378"/>
        <p:cNvGrpSpPr/>
        <p:nvPr/>
      </p:nvGrpSpPr>
      <p:grpSpPr>
        <a:xfrm>
          <a:off x="0" y="0"/>
          <a:ext cx="0" cy="0"/>
          <a:chOff x="0" y="0"/>
          <a:chExt cx="0" cy="0"/>
        </a:xfrm>
      </p:grpSpPr>
      <p:pic>
        <p:nvPicPr>
          <p:cNvPr id="379" name="Google Shape;379;g44181bb103916259_36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380" name="Shape 380"/>
        <p:cNvGrpSpPr/>
        <p:nvPr/>
      </p:nvGrpSpPr>
      <p:grpSpPr>
        <a:xfrm>
          <a:off x="0" y="0"/>
          <a:ext cx="0" cy="0"/>
          <a:chOff x="0" y="0"/>
          <a:chExt cx="0" cy="0"/>
        </a:xfrm>
      </p:grpSpPr>
      <p:sp>
        <p:nvSpPr>
          <p:cNvPr id="381" name="Google Shape;381;g44181bb103916259_362"/>
          <p:cNvSpPr txBox="1"/>
          <p:nvPr>
            <p:ph idx="1" type="body"/>
          </p:nvPr>
        </p:nvSpPr>
        <p:spPr>
          <a:xfrm>
            <a:off x="323525" y="123462"/>
            <a:ext cx="11573100" cy="37641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2" name="Google Shape;382;g44181bb103916259_362"/>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383" name="Google Shape;383;g44181bb103916259_362"/>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384" name="Google Shape;384;g44181bb103916259_362"/>
          <p:cNvSpPr/>
          <p:nvPr/>
        </p:nvSpPr>
        <p:spPr>
          <a:xfrm rot="5400000">
            <a:off x="3057175" y="1276603"/>
            <a:ext cx="685800" cy="685200"/>
          </a:xfrm>
          <a:prstGeom prst="halfFrame">
            <a:avLst>
              <a:gd fmla="val 23728" name="adj1"/>
              <a:gd fmla="val 24642" name="adj2"/>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385" name="Google Shape;385;g44181bb103916259_362"/>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386" name="Google Shape;386;g44181bb103916259_362"/>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387" name="Google Shape;387;g44181bb103916259_362"/>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388" name="Google Shape;388;g44181bb103916259_362"/>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389" name="Google Shape;389;g44181bb103916259_362"/>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Disposition personnalisée">
    <p:spTree>
      <p:nvGrpSpPr>
        <p:cNvPr id="390" name="Shape 39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391" name="Shape 391"/>
        <p:cNvGrpSpPr/>
        <p:nvPr/>
      </p:nvGrpSpPr>
      <p:grpSpPr>
        <a:xfrm>
          <a:off x="0" y="0"/>
          <a:ext cx="0" cy="0"/>
          <a:chOff x="0" y="0"/>
          <a:chExt cx="0" cy="0"/>
        </a:xfrm>
      </p:grpSpPr>
      <p:pic>
        <p:nvPicPr>
          <p:cNvPr id="392" name="Google Shape;392;g44181bb103916259_390"/>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p:cSld name="4_Contents slide layout_3">
    <p:spTree>
      <p:nvGrpSpPr>
        <p:cNvPr id="393" name="Shape 393"/>
        <p:cNvGrpSpPr/>
        <p:nvPr/>
      </p:nvGrpSpPr>
      <p:grpSpPr>
        <a:xfrm>
          <a:off x="0" y="0"/>
          <a:ext cx="0" cy="0"/>
          <a:chOff x="0" y="0"/>
          <a:chExt cx="0" cy="0"/>
        </a:xfrm>
      </p:grpSpPr>
      <p:sp>
        <p:nvSpPr>
          <p:cNvPr id="394" name="Google Shape;394;g44181bb103916259_392"/>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95" name="Google Shape;395;g44181bb103916259_392"/>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396" name="Shape 396"/>
        <p:cNvGrpSpPr/>
        <p:nvPr/>
      </p:nvGrpSpPr>
      <p:grpSpPr>
        <a:xfrm>
          <a:off x="0" y="0"/>
          <a:ext cx="0" cy="0"/>
          <a:chOff x="0" y="0"/>
          <a:chExt cx="0" cy="0"/>
        </a:xfrm>
      </p:grpSpPr>
      <p:sp>
        <p:nvSpPr>
          <p:cNvPr id="397" name="Google Shape;397;g44181bb103916259_395"/>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rtl="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398" name="Google Shape;398;g44181bb103916259_39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pic>
        <p:nvPicPr>
          <p:cNvPr id="399" name="Google Shape;399;g44181bb103916259_395"/>
          <p:cNvPicPr preferRelativeResize="0"/>
          <p:nvPr/>
        </p:nvPicPr>
        <p:blipFill rotWithShape="1">
          <a:blip r:embed="rId3">
            <a:alphaModFix/>
          </a:blip>
          <a:srcRect b="0" l="0" r="0" t="0"/>
          <a:stretch/>
        </p:blipFill>
        <p:spPr>
          <a:xfrm>
            <a:off x="-266379" y="-72638"/>
            <a:ext cx="2542831" cy="165341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400" name="Shape 400"/>
        <p:cNvGrpSpPr/>
        <p:nvPr/>
      </p:nvGrpSpPr>
      <p:grpSpPr>
        <a:xfrm>
          <a:off x="0" y="0"/>
          <a:ext cx="0" cy="0"/>
          <a:chOff x="0" y="0"/>
          <a:chExt cx="0" cy="0"/>
        </a:xfrm>
      </p:grpSpPr>
      <p:sp>
        <p:nvSpPr>
          <p:cNvPr id="401" name="Google Shape;401;g44181bb103916259_399"/>
          <p:cNvSpPr txBox="1"/>
          <p:nvPr>
            <p:ph type="title"/>
          </p:nvPr>
        </p:nvSpPr>
        <p:spPr>
          <a:xfrm>
            <a:off x="838200" y="1790513"/>
            <a:ext cx="10515600" cy="1325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4800"/>
              <a:buFont typeface="Bebas Neue"/>
              <a:buNone/>
              <a:defRPr sz="4800">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2" name="Google Shape;402;g44181bb103916259_399"/>
          <p:cNvSpPr txBox="1"/>
          <p:nvPr>
            <p:ph idx="1" type="body"/>
          </p:nvPr>
        </p:nvSpPr>
        <p:spPr>
          <a:xfrm>
            <a:off x="838200" y="3251013"/>
            <a:ext cx="10515600" cy="2799000"/>
          </a:xfrm>
          <a:prstGeom prst="rect">
            <a:avLst/>
          </a:prstGeom>
          <a:noFill/>
          <a:ln>
            <a:noFill/>
          </a:ln>
        </p:spPr>
        <p:txBody>
          <a:bodyPr anchorCtr="0" anchor="t" bIns="45700" lIns="91425" spcFirstLastPara="1" rIns="91425" wrap="square" tIns="45700">
            <a:noAutofit/>
          </a:bodyPr>
          <a:lstStyle>
            <a:lvl1pPr indent="-381000" lvl="0" marL="457200" rtl="0" algn="l">
              <a:lnSpc>
                <a:spcPct val="90000"/>
              </a:lnSpc>
              <a:spcBef>
                <a:spcPts val="1000"/>
              </a:spcBef>
              <a:spcAft>
                <a:spcPts val="0"/>
              </a:spcAft>
              <a:buClr>
                <a:schemeClr val="dk1"/>
              </a:buClr>
              <a:buSzPts val="2400"/>
              <a:buChar char="•"/>
              <a:defRPr sz="2400"/>
            </a:lvl1pPr>
            <a:lvl2pPr indent="-355600" lvl="1" marL="914400" rtl="0" algn="l">
              <a:lnSpc>
                <a:spcPct val="90000"/>
              </a:lnSpc>
              <a:spcBef>
                <a:spcPts val="500"/>
              </a:spcBef>
              <a:spcAft>
                <a:spcPts val="0"/>
              </a:spcAft>
              <a:buClr>
                <a:schemeClr val="dk1"/>
              </a:buClr>
              <a:buSzPts val="2000"/>
              <a:buChar char="•"/>
              <a:defRPr i="0" sz="2000" u="none"/>
            </a:lvl2pPr>
            <a:lvl3pPr indent="-342900" lvl="2" marL="1371600" rtl="0" algn="l">
              <a:lnSpc>
                <a:spcPct val="90000"/>
              </a:lnSpc>
              <a:spcBef>
                <a:spcPts val="500"/>
              </a:spcBef>
              <a:spcAft>
                <a:spcPts val="0"/>
              </a:spcAft>
              <a:buClr>
                <a:schemeClr val="dk1"/>
              </a:buClr>
              <a:buSzPts val="1800"/>
              <a:buChar char="•"/>
              <a:defRPr sz="1800"/>
            </a:lvl3pPr>
            <a:lvl4pPr indent="-330200" lvl="3" marL="1828800" rtl="0" algn="l">
              <a:lnSpc>
                <a:spcPct val="90000"/>
              </a:lnSpc>
              <a:spcBef>
                <a:spcPts val="500"/>
              </a:spcBef>
              <a:spcAft>
                <a:spcPts val="0"/>
              </a:spcAft>
              <a:buClr>
                <a:schemeClr val="dk1"/>
              </a:buClr>
              <a:buSzPts val="1600"/>
              <a:buChar char="•"/>
              <a:defRPr sz="1600"/>
            </a:lvl4pPr>
            <a:lvl5pPr indent="-317500" lvl="4" marL="2286000" rtl="0" algn="l">
              <a:lnSpc>
                <a:spcPct val="90000"/>
              </a:lnSpc>
              <a:spcBef>
                <a:spcPts val="500"/>
              </a:spcBef>
              <a:spcAft>
                <a:spcPts val="0"/>
              </a:spcAft>
              <a:buClr>
                <a:schemeClr val="dk1"/>
              </a:buClr>
              <a:buSzPts val="1400"/>
              <a:buChar char="•"/>
              <a:defRPr sz="1400"/>
            </a:lvl5pPr>
            <a:lvl6pPr indent="-304800" lvl="5" marL="2743200" rtl="0" algn="l">
              <a:lnSpc>
                <a:spcPct val="90000"/>
              </a:lnSpc>
              <a:spcBef>
                <a:spcPts val="500"/>
              </a:spcBef>
              <a:spcAft>
                <a:spcPts val="0"/>
              </a:spcAft>
              <a:buClr>
                <a:schemeClr val="dk1"/>
              </a:buClr>
              <a:buSzPts val="1200"/>
              <a:buChar char="•"/>
              <a:defRPr sz="1200"/>
            </a:lvl6pPr>
            <a:lvl7pPr indent="-298450" lvl="6" marL="3200400" rtl="0" algn="l">
              <a:lnSpc>
                <a:spcPct val="90000"/>
              </a:lnSpc>
              <a:spcBef>
                <a:spcPts val="500"/>
              </a:spcBef>
              <a:spcAft>
                <a:spcPts val="0"/>
              </a:spcAft>
              <a:buClr>
                <a:schemeClr val="dk1"/>
              </a:buClr>
              <a:buSzPts val="1100"/>
              <a:buChar char="•"/>
              <a:defRPr sz="1100"/>
            </a:lvl7pPr>
            <a:lvl8pPr indent="-292100" lvl="7" marL="3657600" rtl="0" algn="l">
              <a:lnSpc>
                <a:spcPct val="90000"/>
              </a:lnSpc>
              <a:spcBef>
                <a:spcPts val="500"/>
              </a:spcBef>
              <a:spcAft>
                <a:spcPts val="0"/>
              </a:spcAft>
              <a:buClr>
                <a:schemeClr val="dk1"/>
              </a:buClr>
              <a:buSzPts val="1000"/>
              <a:buChar char="•"/>
              <a:defRPr sz="1000"/>
            </a:lvl8pPr>
            <a:lvl9pPr indent="-285750" lvl="8" marL="4114800" rtl="0" algn="l">
              <a:lnSpc>
                <a:spcPct val="90000"/>
              </a:lnSpc>
              <a:spcBef>
                <a:spcPts val="500"/>
              </a:spcBef>
              <a:spcAft>
                <a:spcPts val="0"/>
              </a:spcAft>
              <a:buClr>
                <a:schemeClr val="dk1"/>
              </a:buClr>
              <a:buSzPts val="900"/>
              <a:buChar char="•"/>
              <a:defRPr sz="900"/>
            </a:lvl9pPr>
          </a:lstStyle>
          <a:p/>
        </p:txBody>
      </p:sp>
      <p:sp>
        <p:nvSpPr>
          <p:cNvPr id="403" name="Google Shape;403;g44181bb103916259_39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4" name="Google Shape;404;g44181bb103916259_39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b="0"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5" name="Google Shape;405;g44181bb103916259_39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1" type="blank">
  <p:cSld name="BLANK">
    <p:spTree>
      <p:nvGrpSpPr>
        <p:cNvPr id="406" name="Shape 406"/>
        <p:cNvGrpSpPr/>
        <p:nvPr/>
      </p:nvGrpSpPr>
      <p:grpSpPr>
        <a:xfrm>
          <a:off x="0" y="0"/>
          <a:ext cx="0" cy="0"/>
          <a:chOff x="0" y="0"/>
          <a:chExt cx="0" cy="0"/>
        </a:xfrm>
      </p:grpSpPr>
      <p:sp>
        <p:nvSpPr>
          <p:cNvPr id="407" name="Google Shape;407;g44181bb103916259_40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8" name="Google Shape;408;g44181bb103916259_40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9" name="Google Shape;409;g44181bb103916259_40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Complete">
  <p:cSld name="4_Contents slide layout_1_1">
    <p:spTree>
      <p:nvGrpSpPr>
        <p:cNvPr id="22" name="Shape 22"/>
        <p:cNvGrpSpPr/>
        <p:nvPr/>
      </p:nvGrpSpPr>
      <p:grpSpPr>
        <a:xfrm>
          <a:off x="0" y="0"/>
          <a:ext cx="0" cy="0"/>
          <a:chOff x="0" y="0"/>
          <a:chExt cx="0" cy="0"/>
        </a:xfrm>
      </p:grpSpPr>
      <p:sp>
        <p:nvSpPr>
          <p:cNvPr id="23" name="Google Shape;23;g1e5338b01d0_3_16"/>
          <p:cNvSpPr/>
          <p:nvPr/>
        </p:nvSpPr>
        <p:spPr>
          <a:xfrm flipH="1">
            <a:off x="381000" y="314250"/>
            <a:ext cx="11430000" cy="6229500"/>
          </a:xfrm>
          <a:prstGeom prst="snip2DiagRect">
            <a:avLst>
              <a:gd fmla="val 0" name="adj1"/>
              <a:gd fmla="val 16667" name="adj2"/>
            </a:avLst>
          </a:prstGeom>
          <a:noFill/>
          <a:ln cap="flat" cmpd="sng" w="38100">
            <a:solidFill>
              <a:srgbClr val="0563C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g1e5338b01d0_3_16"/>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g1e5338b01d0_3_16"/>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6" name="Google Shape;26;g1e5338b01d0_3_16"/>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 name="Google Shape;27;g1e5338b01d0_3_16"/>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28" name="Google Shape;28;g1e5338b01d0_3_16"/>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0"/>
              </a:spcBef>
              <a:spcAft>
                <a:spcPts val="0"/>
              </a:spcAft>
              <a:buClr>
                <a:schemeClr val="accent1"/>
              </a:buClr>
              <a:buSzPts val="3500"/>
              <a:buNone/>
              <a:defRPr b="1" sz="3500">
                <a:solidFill>
                  <a:schemeClr val="accent1"/>
                </a:solidFill>
              </a:defRPr>
            </a:lvl1pPr>
            <a:lvl2pPr lvl="1" rtl="0" algn="l">
              <a:lnSpc>
                <a:spcPct val="100000"/>
              </a:lnSpc>
              <a:spcBef>
                <a:spcPts val="0"/>
              </a:spcBef>
              <a:spcAft>
                <a:spcPts val="0"/>
              </a:spcAft>
              <a:buClr>
                <a:schemeClr val="accent1"/>
              </a:buClr>
              <a:buSzPts val="1400"/>
              <a:buNone/>
              <a:defRPr>
                <a:solidFill>
                  <a:schemeClr val="accent1"/>
                </a:solidFill>
              </a:defRPr>
            </a:lvl2pPr>
            <a:lvl3pPr lvl="2" rtl="0" algn="l">
              <a:lnSpc>
                <a:spcPct val="100000"/>
              </a:lnSpc>
              <a:spcBef>
                <a:spcPts val="0"/>
              </a:spcBef>
              <a:spcAft>
                <a:spcPts val="0"/>
              </a:spcAft>
              <a:buClr>
                <a:schemeClr val="accent1"/>
              </a:buClr>
              <a:buSzPts val="1400"/>
              <a:buNone/>
              <a:defRPr>
                <a:solidFill>
                  <a:schemeClr val="accent1"/>
                </a:solidFill>
              </a:defRPr>
            </a:lvl3pPr>
            <a:lvl4pPr lvl="3" rtl="0" algn="l">
              <a:lnSpc>
                <a:spcPct val="100000"/>
              </a:lnSpc>
              <a:spcBef>
                <a:spcPts val="0"/>
              </a:spcBef>
              <a:spcAft>
                <a:spcPts val="0"/>
              </a:spcAft>
              <a:buClr>
                <a:schemeClr val="accent1"/>
              </a:buClr>
              <a:buSzPts val="1400"/>
              <a:buNone/>
              <a:defRPr>
                <a:solidFill>
                  <a:schemeClr val="accent1"/>
                </a:solidFill>
              </a:defRPr>
            </a:lvl4pPr>
            <a:lvl5pPr lvl="4" rtl="0" algn="l">
              <a:lnSpc>
                <a:spcPct val="100000"/>
              </a:lnSpc>
              <a:spcBef>
                <a:spcPts val="0"/>
              </a:spcBef>
              <a:spcAft>
                <a:spcPts val="0"/>
              </a:spcAft>
              <a:buClr>
                <a:schemeClr val="accent1"/>
              </a:buClr>
              <a:buSzPts val="1400"/>
              <a:buNone/>
              <a:defRPr>
                <a:solidFill>
                  <a:schemeClr val="accent1"/>
                </a:solidFill>
              </a:defRPr>
            </a:lvl5pPr>
            <a:lvl6pPr lvl="5" rtl="0" algn="l">
              <a:lnSpc>
                <a:spcPct val="100000"/>
              </a:lnSpc>
              <a:spcBef>
                <a:spcPts val="0"/>
              </a:spcBef>
              <a:spcAft>
                <a:spcPts val="0"/>
              </a:spcAft>
              <a:buClr>
                <a:schemeClr val="accent1"/>
              </a:buClr>
              <a:buSzPts val="1400"/>
              <a:buNone/>
              <a:defRPr>
                <a:solidFill>
                  <a:schemeClr val="accent1"/>
                </a:solidFill>
              </a:defRPr>
            </a:lvl6pPr>
            <a:lvl7pPr lvl="6" rtl="0" algn="l">
              <a:lnSpc>
                <a:spcPct val="100000"/>
              </a:lnSpc>
              <a:spcBef>
                <a:spcPts val="0"/>
              </a:spcBef>
              <a:spcAft>
                <a:spcPts val="0"/>
              </a:spcAft>
              <a:buClr>
                <a:schemeClr val="accent1"/>
              </a:buClr>
              <a:buSzPts val="1400"/>
              <a:buNone/>
              <a:defRPr>
                <a:solidFill>
                  <a:schemeClr val="accent1"/>
                </a:solidFill>
              </a:defRPr>
            </a:lvl7pPr>
            <a:lvl8pPr lvl="7" rtl="0" algn="l">
              <a:lnSpc>
                <a:spcPct val="100000"/>
              </a:lnSpc>
              <a:spcBef>
                <a:spcPts val="0"/>
              </a:spcBef>
              <a:spcAft>
                <a:spcPts val="0"/>
              </a:spcAft>
              <a:buClr>
                <a:schemeClr val="accent1"/>
              </a:buClr>
              <a:buSzPts val="1400"/>
              <a:buNone/>
              <a:defRPr>
                <a:solidFill>
                  <a:schemeClr val="accent1"/>
                </a:solidFill>
              </a:defRPr>
            </a:lvl8pPr>
            <a:lvl9pPr lvl="8" rtl="0" algn="l">
              <a:lnSpc>
                <a:spcPct val="100000"/>
              </a:lnSpc>
              <a:spcBef>
                <a:spcPts val="0"/>
              </a:spcBef>
              <a:spcAft>
                <a:spcPts val="0"/>
              </a:spcAft>
              <a:buClr>
                <a:schemeClr val="accent1"/>
              </a:buClr>
              <a:buSzPts val="1400"/>
              <a:buNone/>
              <a:defRPr>
                <a:solidFill>
                  <a:schemeClr val="accent1"/>
                </a:solidFill>
              </a:defRPr>
            </a:lvl9pPr>
          </a:lstStyle>
          <a:p/>
        </p:txBody>
      </p:sp>
      <p:sp>
        <p:nvSpPr>
          <p:cNvPr id="29" name="Google Shape;29;g1e5338b01d0_3_16"/>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accent1"/>
              </a:buClr>
              <a:buSzPts val="2500"/>
              <a:buNone/>
              <a:defRPr sz="2500">
                <a:solidFill>
                  <a:schemeClr val="accent1"/>
                </a:solidFill>
              </a:defRPr>
            </a:lvl1pPr>
            <a:lvl2pPr lvl="1" rtl="0" algn="ctr">
              <a:lnSpc>
                <a:spcPct val="90000"/>
              </a:lnSpc>
              <a:spcBef>
                <a:spcPts val="500"/>
              </a:spcBef>
              <a:spcAft>
                <a:spcPts val="0"/>
              </a:spcAft>
              <a:buClr>
                <a:schemeClr val="accent1"/>
              </a:buClr>
              <a:buSzPts val="2500"/>
              <a:buNone/>
              <a:defRPr sz="2500">
                <a:solidFill>
                  <a:schemeClr val="accent1"/>
                </a:solidFill>
              </a:defRPr>
            </a:lvl2pPr>
            <a:lvl3pPr lvl="2" rtl="0" algn="ctr">
              <a:lnSpc>
                <a:spcPct val="90000"/>
              </a:lnSpc>
              <a:spcBef>
                <a:spcPts val="500"/>
              </a:spcBef>
              <a:spcAft>
                <a:spcPts val="0"/>
              </a:spcAft>
              <a:buClr>
                <a:schemeClr val="accent1"/>
              </a:buClr>
              <a:buSzPts val="2500"/>
              <a:buNone/>
              <a:defRPr sz="2500">
                <a:solidFill>
                  <a:schemeClr val="accent1"/>
                </a:solidFill>
              </a:defRPr>
            </a:lvl3pPr>
            <a:lvl4pPr lvl="3" rtl="0" algn="ctr">
              <a:lnSpc>
                <a:spcPct val="90000"/>
              </a:lnSpc>
              <a:spcBef>
                <a:spcPts val="500"/>
              </a:spcBef>
              <a:spcAft>
                <a:spcPts val="0"/>
              </a:spcAft>
              <a:buClr>
                <a:schemeClr val="accent1"/>
              </a:buClr>
              <a:buSzPts val="2500"/>
              <a:buNone/>
              <a:defRPr sz="2500">
                <a:solidFill>
                  <a:schemeClr val="accent1"/>
                </a:solidFill>
              </a:defRPr>
            </a:lvl4pPr>
            <a:lvl5pPr lvl="4" rtl="0" algn="ctr">
              <a:lnSpc>
                <a:spcPct val="90000"/>
              </a:lnSpc>
              <a:spcBef>
                <a:spcPts val="500"/>
              </a:spcBef>
              <a:spcAft>
                <a:spcPts val="0"/>
              </a:spcAft>
              <a:buClr>
                <a:schemeClr val="accent1"/>
              </a:buClr>
              <a:buSzPts val="2500"/>
              <a:buNone/>
              <a:defRPr sz="2500">
                <a:solidFill>
                  <a:schemeClr val="accent1"/>
                </a:solidFill>
              </a:defRPr>
            </a:lvl5pPr>
            <a:lvl6pPr lvl="5" rtl="0" algn="ctr">
              <a:lnSpc>
                <a:spcPct val="90000"/>
              </a:lnSpc>
              <a:spcBef>
                <a:spcPts val="500"/>
              </a:spcBef>
              <a:spcAft>
                <a:spcPts val="0"/>
              </a:spcAft>
              <a:buClr>
                <a:schemeClr val="accent1"/>
              </a:buClr>
              <a:buSzPts val="2500"/>
              <a:buNone/>
              <a:defRPr sz="2500">
                <a:solidFill>
                  <a:schemeClr val="accent1"/>
                </a:solidFill>
              </a:defRPr>
            </a:lvl6pPr>
            <a:lvl7pPr lvl="6" rtl="0" algn="ctr">
              <a:lnSpc>
                <a:spcPct val="90000"/>
              </a:lnSpc>
              <a:spcBef>
                <a:spcPts val="500"/>
              </a:spcBef>
              <a:spcAft>
                <a:spcPts val="0"/>
              </a:spcAft>
              <a:buClr>
                <a:schemeClr val="accent1"/>
              </a:buClr>
              <a:buSzPts val="2500"/>
              <a:buNone/>
              <a:defRPr sz="2500">
                <a:solidFill>
                  <a:schemeClr val="accent1"/>
                </a:solidFill>
              </a:defRPr>
            </a:lvl7pPr>
            <a:lvl8pPr lvl="7" rtl="0" algn="ctr">
              <a:lnSpc>
                <a:spcPct val="90000"/>
              </a:lnSpc>
              <a:spcBef>
                <a:spcPts val="500"/>
              </a:spcBef>
              <a:spcAft>
                <a:spcPts val="0"/>
              </a:spcAft>
              <a:buClr>
                <a:schemeClr val="accent1"/>
              </a:buClr>
              <a:buSzPts val="2500"/>
              <a:buNone/>
              <a:defRPr sz="2500">
                <a:solidFill>
                  <a:schemeClr val="accent1"/>
                </a:solidFill>
              </a:defRPr>
            </a:lvl8pPr>
            <a:lvl9pPr lvl="8" rtl="0" algn="ctr">
              <a:lnSpc>
                <a:spcPct val="90000"/>
              </a:lnSpc>
              <a:spcBef>
                <a:spcPts val="500"/>
              </a:spcBef>
              <a:spcAft>
                <a:spcPts val="0"/>
              </a:spcAft>
              <a:buClr>
                <a:schemeClr val="accent1"/>
              </a:buClr>
              <a:buSzPts val="2500"/>
              <a:buNone/>
              <a:defRPr sz="2500">
                <a:solidFill>
                  <a:schemeClr val="accent1"/>
                </a:solidFill>
              </a:defRPr>
            </a:lvl9pPr>
          </a:lstStyle>
          <a:p/>
        </p:txBody>
      </p:sp>
      <p:sp>
        <p:nvSpPr>
          <p:cNvPr id="30" name="Google Shape;30;g1e5338b01d0_3_16"/>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 name="Google Shape;31;g1e5338b01d0_3_16"/>
          <p:cNvGrpSpPr/>
          <p:nvPr/>
        </p:nvGrpSpPr>
        <p:grpSpPr>
          <a:xfrm>
            <a:off x="11777234" y="6364860"/>
            <a:ext cx="217178" cy="355351"/>
            <a:chOff x="11157555" y="6024051"/>
            <a:chExt cx="370295" cy="605884"/>
          </a:xfrm>
        </p:grpSpPr>
        <p:sp>
          <p:nvSpPr>
            <p:cNvPr id="32" name="Google Shape;32;g1e5338b01d0_3_16"/>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3" name="Google Shape;33;g1e5338b01d0_3_16"/>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4" name="Google Shape;34;g1e5338b01d0_3_16"/>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Diapositive de titre 1">
    <p:spTree>
      <p:nvGrpSpPr>
        <p:cNvPr id="410" name="Shape 410"/>
        <p:cNvGrpSpPr/>
        <p:nvPr/>
      </p:nvGrpSpPr>
      <p:grpSpPr>
        <a:xfrm>
          <a:off x="0" y="0"/>
          <a:ext cx="0" cy="0"/>
          <a:chOff x="0" y="0"/>
          <a:chExt cx="0" cy="0"/>
        </a:xfrm>
      </p:grpSpPr>
      <p:sp>
        <p:nvSpPr>
          <p:cNvPr id="411" name="Google Shape;411;g44181bb103916259_40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2" name="Google Shape;412;g44181bb103916259_40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3" name="Google Shape;413;g44181bb103916259_40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414" name="Shape 414"/>
        <p:cNvGrpSpPr/>
        <p:nvPr/>
      </p:nvGrpSpPr>
      <p:grpSpPr>
        <a:xfrm>
          <a:off x="0" y="0"/>
          <a:ext cx="0" cy="0"/>
          <a:chOff x="0" y="0"/>
          <a:chExt cx="0" cy="0"/>
        </a:xfrm>
      </p:grpSpPr>
      <p:sp>
        <p:nvSpPr>
          <p:cNvPr id="415" name="Google Shape;415;g44181bb103916259_413"/>
          <p:cNvSpPr txBox="1"/>
          <p:nvPr>
            <p:ph type="title"/>
          </p:nvPr>
        </p:nvSpPr>
        <p:spPr>
          <a:xfrm>
            <a:off x="838200" y="511588"/>
            <a:ext cx="10515600" cy="2852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Bebas Neue"/>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6" name="Google Shape;416;g44181bb103916259_413"/>
          <p:cNvSpPr txBox="1"/>
          <p:nvPr>
            <p:ph idx="1" type="body"/>
          </p:nvPr>
        </p:nvSpPr>
        <p:spPr>
          <a:xfrm>
            <a:off x="838200" y="3364288"/>
            <a:ext cx="10515600" cy="15003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rgbClr val="000000"/>
              </a:buClr>
              <a:buSzPts val="2400"/>
              <a:buNone/>
              <a:defRPr sz="2400">
                <a:solidFill>
                  <a:srgbClr val="000000"/>
                </a:solidFill>
              </a:defRPr>
            </a:lvl1pPr>
            <a:lvl2pPr indent="-228600" lvl="1" marL="914400" rtl="0" algn="l">
              <a:lnSpc>
                <a:spcPct val="90000"/>
              </a:lnSpc>
              <a:spcBef>
                <a:spcPts val="500"/>
              </a:spcBef>
              <a:spcAft>
                <a:spcPts val="0"/>
              </a:spcAft>
              <a:buClr>
                <a:srgbClr val="000000"/>
              </a:buClr>
              <a:buSzPts val="2000"/>
              <a:buNone/>
              <a:defRPr sz="2000">
                <a:solidFill>
                  <a:srgbClr val="000000"/>
                </a:solidFill>
              </a:defRPr>
            </a:lvl2pPr>
            <a:lvl3pPr indent="-228600" lvl="2" marL="1371600" rtl="0" algn="l">
              <a:lnSpc>
                <a:spcPct val="90000"/>
              </a:lnSpc>
              <a:spcBef>
                <a:spcPts val="500"/>
              </a:spcBef>
              <a:spcAft>
                <a:spcPts val="0"/>
              </a:spcAft>
              <a:buClr>
                <a:srgbClr val="000000"/>
              </a:buClr>
              <a:buSzPts val="1800"/>
              <a:buNone/>
              <a:defRPr sz="1800">
                <a:solidFill>
                  <a:srgbClr val="000000"/>
                </a:solidFill>
              </a:defRPr>
            </a:lvl3pPr>
            <a:lvl4pPr indent="-228600" lvl="3" marL="1828800" rtl="0" algn="l">
              <a:lnSpc>
                <a:spcPct val="90000"/>
              </a:lnSpc>
              <a:spcBef>
                <a:spcPts val="500"/>
              </a:spcBef>
              <a:spcAft>
                <a:spcPts val="0"/>
              </a:spcAft>
              <a:buClr>
                <a:srgbClr val="000000"/>
              </a:buClr>
              <a:buSzPts val="1600"/>
              <a:buNone/>
              <a:defRPr sz="1600">
                <a:solidFill>
                  <a:srgbClr val="000000"/>
                </a:solidFill>
              </a:defRPr>
            </a:lvl4pPr>
            <a:lvl5pPr indent="-228600" lvl="4" marL="2286000" rtl="0" algn="l">
              <a:lnSpc>
                <a:spcPct val="90000"/>
              </a:lnSpc>
              <a:spcBef>
                <a:spcPts val="500"/>
              </a:spcBef>
              <a:spcAft>
                <a:spcPts val="0"/>
              </a:spcAft>
              <a:buClr>
                <a:srgbClr val="000000"/>
              </a:buClr>
              <a:buSzPts val="1600"/>
              <a:buNone/>
              <a:defRPr sz="1600">
                <a:solidFill>
                  <a:srgbClr val="000000"/>
                </a:solidFill>
              </a:defRPr>
            </a:lvl5pPr>
            <a:lvl6pPr indent="-228600" lvl="5" marL="2743200" rtl="0" algn="l">
              <a:lnSpc>
                <a:spcPct val="90000"/>
              </a:lnSpc>
              <a:spcBef>
                <a:spcPts val="500"/>
              </a:spcBef>
              <a:spcAft>
                <a:spcPts val="0"/>
              </a:spcAft>
              <a:buClr>
                <a:srgbClr val="000000"/>
              </a:buClr>
              <a:buSzPts val="1600"/>
              <a:buNone/>
              <a:defRPr sz="1600">
                <a:solidFill>
                  <a:srgbClr val="000000"/>
                </a:solidFill>
              </a:defRPr>
            </a:lvl6pPr>
            <a:lvl7pPr indent="-228600" lvl="6" marL="3200400" rtl="0" algn="l">
              <a:lnSpc>
                <a:spcPct val="90000"/>
              </a:lnSpc>
              <a:spcBef>
                <a:spcPts val="500"/>
              </a:spcBef>
              <a:spcAft>
                <a:spcPts val="0"/>
              </a:spcAft>
              <a:buClr>
                <a:srgbClr val="000000"/>
              </a:buClr>
              <a:buSzPts val="1600"/>
              <a:buNone/>
              <a:defRPr sz="1600">
                <a:solidFill>
                  <a:srgbClr val="000000"/>
                </a:solidFill>
              </a:defRPr>
            </a:lvl7pPr>
            <a:lvl8pPr indent="-228600" lvl="7" marL="3657600" rtl="0" algn="l">
              <a:lnSpc>
                <a:spcPct val="90000"/>
              </a:lnSpc>
              <a:spcBef>
                <a:spcPts val="500"/>
              </a:spcBef>
              <a:spcAft>
                <a:spcPts val="0"/>
              </a:spcAft>
              <a:buClr>
                <a:srgbClr val="000000"/>
              </a:buClr>
              <a:buSzPts val="1600"/>
              <a:buNone/>
              <a:defRPr sz="1600">
                <a:solidFill>
                  <a:srgbClr val="000000"/>
                </a:solidFill>
              </a:defRPr>
            </a:lvl8pPr>
            <a:lvl9pPr indent="-228600" lvl="8" marL="4114800" rtl="0" algn="l">
              <a:lnSpc>
                <a:spcPct val="90000"/>
              </a:lnSpc>
              <a:spcBef>
                <a:spcPts val="500"/>
              </a:spcBef>
              <a:spcAft>
                <a:spcPts val="0"/>
              </a:spcAft>
              <a:buClr>
                <a:srgbClr val="000000"/>
              </a:buClr>
              <a:buSzPts val="1600"/>
              <a:buNone/>
              <a:defRPr sz="1600">
                <a:solidFill>
                  <a:srgbClr val="000000"/>
                </a:solidFill>
              </a:defRPr>
            </a:lvl9pPr>
          </a:lstStyle>
          <a:p/>
        </p:txBody>
      </p:sp>
      <p:sp>
        <p:nvSpPr>
          <p:cNvPr id="417" name="Google Shape;417;g44181bb103916259_4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8" name="Google Shape;418;g44181bb103916259_4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9" name="Google Shape;419;g44181bb103916259_4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20" name="Shape 420"/>
        <p:cNvGrpSpPr/>
        <p:nvPr/>
      </p:nvGrpSpPr>
      <p:grpSpPr>
        <a:xfrm>
          <a:off x="0" y="0"/>
          <a:ext cx="0" cy="0"/>
          <a:chOff x="0" y="0"/>
          <a:chExt cx="0" cy="0"/>
        </a:xfrm>
      </p:grpSpPr>
      <p:sp>
        <p:nvSpPr>
          <p:cNvPr id="421" name="Google Shape;421;g44181bb103916259_419"/>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2" name="Google Shape;422;g44181bb103916259_4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3" name="Google Shape;423;g44181bb103916259_4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4" name="Google Shape;424;g44181bb103916259_4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Initiative 1">
  <p:cSld name="1_Diapositive de titre_1_1_1">
    <p:spTree>
      <p:nvGrpSpPr>
        <p:cNvPr id="425" name="Shape 425"/>
        <p:cNvGrpSpPr/>
        <p:nvPr/>
      </p:nvGrpSpPr>
      <p:grpSpPr>
        <a:xfrm>
          <a:off x="0" y="0"/>
          <a:ext cx="0" cy="0"/>
          <a:chOff x="0" y="0"/>
          <a:chExt cx="0" cy="0"/>
        </a:xfrm>
      </p:grpSpPr>
      <p:sp>
        <p:nvSpPr>
          <p:cNvPr id="426" name="Google Shape;426;g259384ca458_0_438"/>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427" name="Google Shape;427;g259384ca458_0_438"/>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8" name="Google Shape;428;g259384ca458_0_438"/>
          <p:cNvGrpSpPr/>
          <p:nvPr/>
        </p:nvGrpSpPr>
        <p:grpSpPr>
          <a:xfrm>
            <a:off x="11777234" y="6364860"/>
            <a:ext cx="217178" cy="355351"/>
            <a:chOff x="11157555" y="6024051"/>
            <a:chExt cx="370295" cy="605884"/>
          </a:xfrm>
        </p:grpSpPr>
        <p:sp>
          <p:nvSpPr>
            <p:cNvPr id="429" name="Google Shape;429;g259384ca458_0_438"/>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30" name="Google Shape;430;g259384ca458_0_438"/>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31" name="Google Shape;431;g259384ca458_0_438"/>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432" name="Google Shape;432;g259384ca458_0_438"/>
          <p:cNvSpPr/>
          <p:nvPr/>
        </p:nvSpPr>
        <p:spPr>
          <a:xfrm>
            <a:off x="0" y="0"/>
            <a:ext cx="12192000" cy="1197900"/>
          </a:xfrm>
          <a:prstGeom prst="rect">
            <a:avLst/>
          </a:prstGeom>
          <a:solidFill>
            <a:srgbClr val="CEE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g259384ca458_0_438"/>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9pPr>
          </a:lstStyle>
          <a:p/>
        </p:txBody>
      </p:sp>
      <p:pic>
        <p:nvPicPr>
          <p:cNvPr id="434" name="Google Shape;434;g259384ca458_0_438"/>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435" name="Google Shape;435;g259384ca458_0_438"/>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Light initiative">
  <p:cSld name="Cover slide layout_1">
    <p:bg>
      <p:bgPr>
        <a:solidFill>
          <a:schemeClr val="lt1">
            <a:alpha val="66270"/>
          </a:schemeClr>
        </a:solidFill>
      </p:bgPr>
    </p:bg>
    <p:spTree>
      <p:nvGrpSpPr>
        <p:cNvPr id="35" name="Shape 35"/>
        <p:cNvGrpSpPr/>
        <p:nvPr/>
      </p:nvGrpSpPr>
      <p:grpSpPr>
        <a:xfrm>
          <a:off x="0" y="0"/>
          <a:ext cx="0" cy="0"/>
          <a:chOff x="0" y="0"/>
          <a:chExt cx="0" cy="0"/>
        </a:xfrm>
      </p:grpSpPr>
      <p:pic>
        <p:nvPicPr>
          <p:cNvPr id="36" name="Google Shape;36;g44181bb103916259_17"/>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grpSp>
        <p:nvGrpSpPr>
          <p:cNvPr id="37" name="Google Shape;37;g44181bb103916259_17"/>
          <p:cNvGrpSpPr/>
          <p:nvPr/>
        </p:nvGrpSpPr>
        <p:grpSpPr>
          <a:xfrm>
            <a:off x="11342107" y="6315064"/>
            <a:ext cx="538116" cy="444548"/>
            <a:chOff x="11127266" y="6186351"/>
            <a:chExt cx="695240" cy="574500"/>
          </a:xfrm>
        </p:grpSpPr>
        <p:sp>
          <p:nvSpPr>
            <p:cNvPr id="38" name="Google Shape;38;g44181bb103916259_17"/>
            <p:cNvSpPr/>
            <p:nvPr/>
          </p:nvSpPr>
          <p:spPr>
            <a:xfrm flipH="1">
              <a:off x="11127266" y="6300997"/>
              <a:ext cx="383700" cy="350100"/>
            </a:xfrm>
            <a:prstGeom prst="stripedRightArrow">
              <a:avLst>
                <a:gd fmla="val 50000" name="adj1"/>
                <a:gd fmla="val 50000" name="adj2"/>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g44181bb103916259_17"/>
            <p:cNvSpPr/>
            <p:nvPr/>
          </p:nvSpPr>
          <p:spPr>
            <a:xfrm>
              <a:off x="11256106" y="6186351"/>
              <a:ext cx="566400" cy="574500"/>
            </a:xfrm>
            <a:prstGeom prst="ellipse">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g44181bb103916259_17"/>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med" w="med" type="none"/>
              <a:tailEnd len="med" w="med" type="none"/>
            </a:ln>
          </p:spPr>
        </p:sp>
      </p:grpSp>
      <p:grpSp>
        <p:nvGrpSpPr>
          <p:cNvPr id="41" name="Google Shape;41;g44181bb103916259_17"/>
          <p:cNvGrpSpPr/>
          <p:nvPr/>
        </p:nvGrpSpPr>
        <p:grpSpPr>
          <a:xfrm>
            <a:off x="11559493" y="6314143"/>
            <a:ext cx="538985" cy="444548"/>
            <a:chOff x="11320559" y="6185161"/>
            <a:chExt cx="696364" cy="574500"/>
          </a:xfrm>
        </p:grpSpPr>
        <p:sp>
          <p:nvSpPr>
            <p:cNvPr id="42" name="Google Shape;42;g44181bb103916259_17"/>
            <p:cNvSpPr/>
            <p:nvPr/>
          </p:nvSpPr>
          <p:spPr>
            <a:xfrm>
              <a:off x="11633223" y="6300987"/>
              <a:ext cx="383700" cy="350100"/>
            </a:xfrm>
            <a:prstGeom prst="stripedRightArrow">
              <a:avLst>
                <a:gd fmla="val 50000" name="adj1"/>
                <a:gd fmla="val 50000" name="adj2"/>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g44181bb103916259_17"/>
            <p:cNvSpPr/>
            <p:nvPr/>
          </p:nvSpPr>
          <p:spPr>
            <a:xfrm>
              <a:off x="11320559" y="6185161"/>
              <a:ext cx="566400" cy="574500"/>
            </a:xfrm>
            <a:prstGeom prst="ellipse">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g44181bb103916259_17"/>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med" w="med" type="none"/>
              <a:tailEnd len="med" w="med" type="none"/>
            </a:ln>
          </p:spPr>
        </p:sp>
      </p:grpSp>
      <p:sp>
        <p:nvSpPr>
          <p:cNvPr id="45" name="Google Shape;45;g44181bb103916259_17"/>
          <p:cNvSpPr/>
          <p:nvPr/>
        </p:nvSpPr>
        <p:spPr>
          <a:xfrm>
            <a:off x="11496169" y="6313638"/>
            <a:ext cx="438600" cy="444600"/>
          </a:xfrm>
          <a:prstGeom prst="ellipse">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 name="Google Shape;46;g44181bb103916259_17"/>
          <p:cNvPicPr preferRelativeResize="0"/>
          <p:nvPr/>
        </p:nvPicPr>
        <p:blipFill rotWithShape="1">
          <a:blip r:embed="rId3">
            <a:alphaModFix/>
          </a:blip>
          <a:srcRect b="27999" l="52899" r="22598" t="33555"/>
          <a:stretch/>
        </p:blipFill>
        <p:spPr>
          <a:xfrm>
            <a:off x="11601381" y="6359040"/>
            <a:ext cx="249405" cy="340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Complete initiative">
  <p:cSld name="Cover slide layout_1_1">
    <p:bg>
      <p:bgPr>
        <a:solidFill>
          <a:schemeClr val="lt1">
            <a:alpha val="66270"/>
          </a:schemeClr>
        </a:solidFill>
      </p:bgPr>
    </p:bg>
    <p:spTree>
      <p:nvGrpSpPr>
        <p:cNvPr id="47" name="Shape 47"/>
        <p:cNvGrpSpPr/>
        <p:nvPr/>
      </p:nvGrpSpPr>
      <p:grpSpPr>
        <a:xfrm>
          <a:off x="0" y="0"/>
          <a:ext cx="0" cy="0"/>
          <a:chOff x="0" y="0"/>
          <a:chExt cx="0" cy="0"/>
        </a:xfrm>
      </p:grpSpPr>
      <p:pic>
        <p:nvPicPr>
          <p:cNvPr id="48" name="Google Shape;48;g44181bb103916259_2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
        <p:nvSpPr>
          <p:cNvPr id="49" name="Google Shape;49;g44181bb103916259_29"/>
          <p:cNvSpPr/>
          <p:nvPr/>
        </p:nvSpPr>
        <p:spPr>
          <a:xfrm>
            <a:off x="11662148" y="6309124"/>
            <a:ext cx="443700" cy="450000"/>
          </a:xfrm>
          <a:prstGeom prst="ellipse">
            <a:avLst/>
          </a:prstGeom>
          <a:solidFill>
            <a:srgbClr val="3486C5">
              <a:alpha val="2390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 name="Google Shape;50;g44181bb103916259_29"/>
          <p:cNvGrpSpPr/>
          <p:nvPr/>
        </p:nvGrpSpPr>
        <p:grpSpPr>
          <a:xfrm>
            <a:off x="11777233" y="6364855"/>
            <a:ext cx="217178" cy="355351"/>
            <a:chOff x="11157555" y="6024051"/>
            <a:chExt cx="370295" cy="605885"/>
          </a:xfrm>
        </p:grpSpPr>
        <p:sp>
          <p:nvSpPr>
            <p:cNvPr id="51" name="Google Shape;51;g44181bb103916259_29"/>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2" name="Google Shape;52;g44181bb103916259_29"/>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3" name="Google Shape;53;g44181bb103916259_29"/>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p:cSld name="CUSTOM">
    <p:spTree>
      <p:nvGrpSpPr>
        <p:cNvPr id="54" name="Shape 54"/>
        <p:cNvGrpSpPr/>
        <p:nvPr/>
      </p:nvGrpSpPr>
      <p:grpSpPr>
        <a:xfrm>
          <a:off x="0" y="0"/>
          <a:ext cx="0" cy="0"/>
          <a:chOff x="0" y="0"/>
          <a:chExt cx="0" cy="0"/>
        </a:xfrm>
      </p:grpSpPr>
      <p:grpSp>
        <p:nvGrpSpPr>
          <p:cNvPr id="55" name="Google Shape;55;g44181bb103916259_36"/>
          <p:cNvGrpSpPr/>
          <p:nvPr/>
        </p:nvGrpSpPr>
        <p:grpSpPr>
          <a:xfrm>
            <a:off x="-4825" y="4066342"/>
            <a:ext cx="12306191" cy="2792619"/>
            <a:chOff x="5766" y="3861713"/>
            <a:chExt cx="12277951" cy="3027886"/>
          </a:xfrm>
        </p:grpSpPr>
        <p:sp>
          <p:nvSpPr>
            <p:cNvPr id="56" name="Google Shape;56;g44181bb103916259_36"/>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91EA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7" name="Google Shape;57;g44181bb103916259_36"/>
            <p:cNvSpPr/>
            <p:nvPr/>
          </p:nvSpPr>
          <p:spPr>
            <a:xfrm rot="-557780">
              <a:off x="6504775" y="450554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58" name="Google Shape;58;g44181bb103916259_36"/>
          <p:cNvGrpSpPr/>
          <p:nvPr/>
        </p:nvGrpSpPr>
        <p:grpSpPr>
          <a:xfrm>
            <a:off x="-4825" y="4066337"/>
            <a:ext cx="12211532" cy="2748484"/>
            <a:chOff x="-3146" y="3803882"/>
            <a:chExt cx="12192025" cy="3041032"/>
          </a:xfrm>
        </p:grpSpPr>
        <p:grpSp>
          <p:nvGrpSpPr>
            <p:cNvPr id="59" name="Google Shape;59;g44181bb103916259_36"/>
            <p:cNvGrpSpPr/>
            <p:nvPr/>
          </p:nvGrpSpPr>
          <p:grpSpPr>
            <a:xfrm>
              <a:off x="-3121" y="3803882"/>
              <a:ext cx="12192000" cy="3041032"/>
              <a:chOff x="-4876" y="1514485"/>
              <a:chExt cx="12192000" cy="3829050"/>
            </a:xfrm>
          </p:grpSpPr>
          <p:sp>
            <p:nvSpPr>
              <p:cNvPr id="60" name="Google Shape;60;g44181bb103916259_36"/>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96D1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61" name="Google Shape;61;g44181bb103916259_36"/>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62" name="Google Shape;62;g44181bb103916259_36"/>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63" name="Google Shape;63;g44181bb103916259_36"/>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64" name="Google Shape;64;g44181bb103916259_36"/>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65" name="Google Shape;65;g44181bb103916259_36"/>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66" name="Google Shape;66;g44181bb103916259_36"/>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67" name="Google Shape;67;g44181bb103916259_36"/>
          <p:cNvGrpSpPr/>
          <p:nvPr/>
        </p:nvGrpSpPr>
        <p:grpSpPr>
          <a:xfrm>
            <a:off x="4959906" y="1723773"/>
            <a:ext cx="2219185" cy="2219185"/>
            <a:chOff x="4547049" y="1897856"/>
            <a:chExt cx="3072813" cy="3072813"/>
          </a:xfrm>
        </p:grpSpPr>
        <p:sp>
          <p:nvSpPr>
            <p:cNvPr id="68" name="Google Shape;68;g44181bb103916259_36"/>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9" name="Google Shape;69;g44181bb103916259_36"/>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70" name="Google Shape;70;g44181bb103916259_36"/>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71" name="Google Shape;71;g44181bb103916259_36"/>
          <p:cNvGrpSpPr/>
          <p:nvPr/>
        </p:nvGrpSpPr>
        <p:grpSpPr>
          <a:xfrm rot="1052113">
            <a:off x="7017464" y="2078607"/>
            <a:ext cx="1338449" cy="1227359"/>
            <a:chOff x="5655092" y="376887"/>
            <a:chExt cx="4490688" cy="4117967"/>
          </a:xfrm>
        </p:grpSpPr>
        <p:sp>
          <p:nvSpPr>
            <p:cNvPr id="72" name="Google Shape;72;g44181bb103916259_36"/>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3" name="Google Shape;73;g44181bb103916259_36"/>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4" name="Google Shape;74;g44181bb103916259_36"/>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75" name="Google Shape;75;g44181bb103916259_36"/>
          <p:cNvGrpSpPr/>
          <p:nvPr/>
        </p:nvGrpSpPr>
        <p:grpSpPr>
          <a:xfrm rot="1151416">
            <a:off x="6155189" y="1329190"/>
            <a:ext cx="811247" cy="566598"/>
            <a:chOff x="5679779" y="1344421"/>
            <a:chExt cx="994636" cy="694682"/>
          </a:xfrm>
        </p:grpSpPr>
        <p:sp>
          <p:nvSpPr>
            <p:cNvPr id="76" name="Google Shape;76;g44181bb103916259_36"/>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7" name="Google Shape;77;g44181bb103916259_36"/>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8" name="Google Shape;78;g44181bb103916259_36"/>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9" name="Google Shape;79;g44181bb103916259_36"/>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80" name="Google Shape;80;g44181bb103916259_36"/>
          <p:cNvGrpSpPr/>
          <p:nvPr/>
        </p:nvGrpSpPr>
        <p:grpSpPr>
          <a:xfrm rot="2779331">
            <a:off x="6882943" y="1481640"/>
            <a:ext cx="612529" cy="807468"/>
            <a:chOff x="5733156" y="4148510"/>
            <a:chExt cx="1306406" cy="1722173"/>
          </a:xfrm>
        </p:grpSpPr>
        <p:grpSp>
          <p:nvGrpSpPr>
            <p:cNvPr id="81" name="Google Shape;81;g44181bb103916259_36"/>
            <p:cNvGrpSpPr/>
            <p:nvPr/>
          </p:nvGrpSpPr>
          <p:grpSpPr>
            <a:xfrm>
              <a:off x="5733156" y="4148510"/>
              <a:ext cx="1306406" cy="1722173"/>
              <a:chOff x="2445111" y="599435"/>
              <a:chExt cx="5312752" cy="7003551"/>
            </a:xfrm>
          </p:grpSpPr>
          <p:sp>
            <p:nvSpPr>
              <p:cNvPr id="82" name="Google Shape;82;g44181bb103916259_36"/>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3" name="Google Shape;83;g44181bb103916259_36"/>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4" name="Google Shape;84;g44181bb103916259_36"/>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85" name="Google Shape;85;g44181bb103916259_36"/>
            <p:cNvGrpSpPr/>
            <p:nvPr/>
          </p:nvGrpSpPr>
          <p:grpSpPr>
            <a:xfrm>
              <a:off x="5960873" y="4970715"/>
              <a:ext cx="821180" cy="845659"/>
              <a:chOff x="954383" y="599435"/>
              <a:chExt cx="6803480" cy="7006287"/>
            </a:xfrm>
          </p:grpSpPr>
          <p:sp>
            <p:nvSpPr>
              <p:cNvPr id="86" name="Google Shape;86;g44181bb103916259_36"/>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7" name="Google Shape;87;g44181bb103916259_36"/>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8" name="Google Shape;88;g44181bb103916259_36"/>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89" name="Google Shape;89;g44181bb103916259_36"/>
          <p:cNvGrpSpPr/>
          <p:nvPr/>
        </p:nvGrpSpPr>
        <p:grpSpPr>
          <a:xfrm rot="-3294482">
            <a:off x="4593993" y="2077210"/>
            <a:ext cx="888937" cy="318131"/>
            <a:chOff x="2751274" y="4274125"/>
            <a:chExt cx="1502180" cy="537597"/>
          </a:xfrm>
        </p:grpSpPr>
        <p:sp>
          <p:nvSpPr>
            <p:cNvPr id="90" name="Google Shape;90;g44181bb103916259_36"/>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1" name="Google Shape;91;g44181bb103916259_36"/>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2" name="Google Shape;92;g44181bb103916259_36"/>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3" name="Google Shape;93;g44181bb103916259_36"/>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94" name="Google Shape;94;g44181bb103916259_36"/>
          <p:cNvGrpSpPr/>
          <p:nvPr/>
        </p:nvGrpSpPr>
        <p:grpSpPr>
          <a:xfrm rot="-983565">
            <a:off x="5299952" y="1440607"/>
            <a:ext cx="822474" cy="418006"/>
            <a:chOff x="1786971" y="4942919"/>
            <a:chExt cx="2041500" cy="1037553"/>
          </a:xfrm>
        </p:grpSpPr>
        <p:sp>
          <p:nvSpPr>
            <p:cNvPr id="95" name="Google Shape;95;g44181bb103916259_36"/>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6" name="Google Shape;96;g44181bb103916259_36"/>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7" name="Google Shape;97;g44181bb103916259_36"/>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98" name="Google Shape;98;g44181bb103916259_36"/>
            <p:cNvGrpSpPr/>
            <p:nvPr/>
          </p:nvGrpSpPr>
          <p:grpSpPr>
            <a:xfrm>
              <a:off x="2260716" y="5043925"/>
              <a:ext cx="1107466" cy="187777"/>
              <a:chOff x="7963057" y="2433000"/>
              <a:chExt cx="2294315" cy="371763"/>
            </a:xfrm>
          </p:grpSpPr>
          <p:grpSp>
            <p:nvGrpSpPr>
              <p:cNvPr id="99" name="Google Shape;99;g44181bb103916259_36"/>
              <p:cNvGrpSpPr/>
              <p:nvPr/>
            </p:nvGrpSpPr>
            <p:grpSpPr>
              <a:xfrm>
                <a:off x="7963057" y="2433000"/>
                <a:ext cx="344422" cy="371763"/>
                <a:chOff x="6383215" y="2833551"/>
                <a:chExt cx="240300" cy="371763"/>
              </a:xfrm>
            </p:grpSpPr>
            <p:sp>
              <p:nvSpPr>
                <p:cNvPr id="100" name="Google Shape;100;g44181bb103916259_3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1" name="Google Shape;101;g44181bb103916259_3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2" name="Google Shape;102;g44181bb103916259_36"/>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03" name="Google Shape;103;g44181bb103916259_36"/>
              <p:cNvGrpSpPr/>
              <p:nvPr/>
            </p:nvGrpSpPr>
            <p:grpSpPr>
              <a:xfrm>
                <a:off x="8933241" y="2433000"/>
                <a:ext cx="344422" cy="371763"/>
                <a:chOff x="6383215" y="2833551"/>
                <a:chExt cx="240300" cy="371763"/>
              </a:xfrm>
            </p:grpSpPr>
            <p:sp>
              <p:nvSpPr>
                <p:cNvPr id="104" name="Google Shape;104;g44181bb103916259_3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5" name="Google Shape;105;g44181bb103916259_3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6" name="Google Shape;106;g44181bb103916259_36"/>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07" name="Google Shape;107;g44181bb103916259_36"/>
              <p:cNvGrpSpPr/>
              <p:nvPr/>
            </p:nvGrpSpPr>
            <p:grpSpPr>
              <a:xfrm>
                <a:off x="9912950" y="2433000"/>
                <a:ext cx="344422" cy="371763"/>
                <a:chOff x="6383215" y="2833551"/>
                <a:chExt cx="240300" cy="371763"/>
              </a:xfrm>
            </p:grpSpPr>
            <p:sp>
              <p:nvSpPr>
                <p:cNvPr id="108" name="Google Shape;108;g44181bb103916259_3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9" name="Google Shape;109;g44181bb103916259_3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0" name="Google Shape;110;g44181bb103916259_36"/>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111" name="Google Shape;111;g44181bb103916259_36"/>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2" name="Google Shape;112;g44181bb103916259_36"/>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3" name="Google Shape;113;g44181bb103916259_36"/>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4" name="Google Shape;114;g44181bb103916259_36"/>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15" name="Google Shape;115;g44181bb103916259_36"/>
            <p:cNvGrpSpPr/>
            <p:nvPr/>
          </p:nvGrpSpPr>
          <p:grpSpPr>
            <a:xfrm>
              <a:off x="1962400" y="5271505"/>
              <a:ext cx="302276" cy="682699"/>
              <a:chOff x="7384246" y="2899703"/>
              <a:chExt cx="626220" cy="1351612"/>
            </a:xfrm>
          </p:grpSpPr>
          <p:sp>
            <p:nvSpPr>
              <p:cNvPr id="116" name="Google Shape;116;g44181bb103916259_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7" name="Google Shape;117;g44181bb103916259_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 name="Google Shape;118;g44181bb103916259_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9" name="Google Shape;119;g44181bb103916259_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 name="Google Shape;120;g44181bb103916259_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 name="Google Shape;121;g44181bb103916259_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2" name="Google Shape;122;g44181bb103916259_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3" name="Google Shape;123;g44181bb103916259_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4" name="Google Shape;124;g44181bb103916259_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5" name="Google Shape;125;g44181bb103916259_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6" name="Google Shape;126;g44181bb103916259_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27" name="Google Shape;127;g44181bb103916259_36"/>
            <p:cNvGrpSpPr/>
            <p:nvPr/>
          </p:nvGrpSpPr>
          <p:grpSpPr>
            <a:xfrm>
              <a:off x="2430437" y="5271505"/>
              <a:ext cx="302276" cy="682699"/>
              <a:chOff x="7384246" y="2899703"/>
              <a:chExt cx="626220" cy="1351612"/>
            </a:xfrm>
          </p:grpSpPr>
          <p:sp>
            <p:nvSpPr>
              <p:cNvPr id="128" name="Google Shape;128;g44181bb103916259_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9" name="Google Shape;129;g44181bb103916259_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0" name="Google Shape;130;g44181bb103916259_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1" name="Google Shape;131;g44181bb103916259_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2" name="Google Shape;132;g44181bb103916259_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3" name="Google Shape;133;g44181bb103916259_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4" name="Google Shape;134;g44181bb103916259_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5" name="Google Shape;135;g44181bb103916259_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6" name="Google Shape;136;g44181bb103916259_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7" name="Google Shape;137;g44181bb103916259_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8" name="Google Shape;138;g44181bb103916259_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39" name="Google Shape;139;g44181bb103916259_36"/>
            <p:cNvGrpSpPr/>
            <p:nvPr/>
          </p:nvGrpSpPr>
          <p:grpSpPr>
            <a:xfrm>
              <a:off x="2898475" y="5271505"/>
              <a:ext cx="302276" cy="682699"/>
              <a:chOff x="7384246" y="2899703"/>
              <a:chExt cx="626220" cy="1351612"/>
            </a:xfrm>
          </p:grpSpPr>
          <p:sp>
            <p:nvSpPr>
              <p:cNvPr id="140" name="Google Shape;140;g44181bb103916259_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1" name="Google Shape;141;g44181bb103916259_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2" name="Google Shape;142;g44181bb103916259_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3" name="Google Shape;143;g44181bb103916259_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4" name="Google Shape;144;g44181bb103916259_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5" name="Google Shape;145;g44181bb103916259_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6" name="Google Shape;146;g44181bb103916259_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7" name="Google Shape;147;g44181bb103916259_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8" name="Google Shape;148;g44181bb103916259_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9" name="Google Shape;149;g44181bb103916259_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0" name="Google Shape;150;g44181bb103916259_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51" name="Google Shape;151;g44181bb103916259_36"/>
            <p:cNvGrpSpPr/>
            <p:nvPr/>
          </p:nvGrpSpPr>
          <p:grpSpPr>
            <a:xfrm>
              <a:off x="3366513" y="5271505"/>
              <a:ext cx="302276" cy="682699"/>
              <a:chOff x="7384246" y="2899703"/>
              <a:chExt cx="626220" cy="1351612"/>
            </a:xfrm>
          </p:grpSpPr>
          <p:sp>
            <p:nvSpPr>
              <p:cNvPr id="152" name="Google Shape;152;g44181bb103916259_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3" name="Google Shape;153;g44181bb103916259_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4" name="Google Shape;154;g44181bb103916259_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5" name="Google Shape;155;g44181bb103916259_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6" name="Google Shape;156;g44181bb103916259_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7" name="Google Shape;157;g44181bb103916259_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8" name="Google Shape;158;g44181bb103916259_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9" name="Google Shape;159;g44181bb103916259_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0" name="Google Shape;160;g44181bb103916259_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1" name="Google Shape;161;g44181bb103916259_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2" name="Google Shape;162;g44181bb103916259_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163" name="Google Shape;163;g44181bb103916259_36"/>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164" name="Google Shape;164;g44181bb103916259_36"/>
          <p:cNvGrpSpPr/>
          <p:nvPr/>
        </p:nvGrpSpPr>
        <p:grpSpPr>
          <a:xfrm>
            <a:off x="4658164" y="1417975"/>
            <a:ext cx="450448" cy="450448"/>
            <a:chOff x="4266660" y="45289"/>
            <a:chExt cx="768290" cy="768290"/>
          </a:xfrm>
        </p:grpSpPr>
        <p:sp>
          <p:nvSpPr>
            <p:cNvPr id="165" name="Google Shape;165;g44181bb103916259_36"/>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66" name="Google Shape;166;g44181bb103916259_36"/>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167" name="Google Shape;167;g44181bb103916259_36"/>
          <p:cNvPicPr preferRelativeResize="0"/>
          <p:nvPr/>
        </p:nvPicPr>
        <p:blipFill rotWithShape="1">
          <a:blip r:embed="rId4">
            <a:alphaModFix/>
          </a:blip>
          <a:srcRect b="0" l="0" r="0" t="0"/>
          <a:stretch/>
        </p:blipFill>
        <p:spPr>
          <a:xfrm>
            <a:off x="5291061" y="2429164"/>
            <a:ext cx="1613871" cy="840686"/>
          </a:xfrm>
          <a:prstGeom prst="rect">
            <a:avLst/>
          </a:prstGeom>
          <a:noFill/>
          <a:ln>
            <a:noFill/>
          </a:ln>
        </p:spPr>
      </p:pic>
      <p:sp>
        <p:nvSpPr>
          <p:cNvPr id="168" name="Google Shape;168;g44181bb103916259_36"/>
          <p:cNvSpPr/>
          <p:nvPr/>
        </p:nvSpPr>
        <p:spPr>
          <a:xfrm>
            <a:off x="2200" y="4017450"/>
            <a:ext cx="12211500" cy="2841300"/>
          </a:xfrm>
          <a:prstGeom prst="rect">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44181bb103916259_36"/>
          <p:cNvSpPr txBox="1"/>
          <p:nvPr>
            <p:ph idx="1" type="subTitle"/>
          </p:nvPr>
        </p:nvSpPr>
        <p:spPr>
          <a:xfrm>
            <a:off x="275" y="5086800"/>
            <a:ext cx="12211500" cy="1214100"/>
          </a:xfrm>
          <a:prstGeom prst="rect">
            <a:avLst/>
          </a:prstGeom>
        </p:spPr>
        <p:txBody>
          <a:bodyPr anchorCtr="0" anchor="ctr" bIns="45700" lIns="91425" spcFirstLastPara="1" rIns="91425" wrap="square" tIns="45700">
            <a:noAutofit/>
          </a:bodyPr>
          <a:lstStyle>
            <a:lvl1pPr lvl="0" rtl="0" algn="ctr">
              <a:spcBef>
                <a:spcPts val="1000"/>
              </a:spcBef>
              <a:spcAft>
                <a:spcPts val="0"/>
              </a:spcAft>
              <a:buClr>
                <a:srgbClr val="0A5882"/>
              </a:buClr>
              <a:buSzPts val="2800"/>
              <a:buNone/>
              <a:defRPr b="1">
                <a:solidFill>
                  <a:srgbClr val="0A5882"/>
                </a:solidFill>
              </a:defRPr>
            </a:lvl1pPr>
            <a:lvl2pPr lvl="1" rtl="0" algn="ctr">
              <a:spcBef>
                <a:spcPts val="500"/>
              </a:spcBef>
              <a:spcAft>
                <a:spcPts val="0"/>
              </a:spcAft>
              <a:buClr>
                <a:srgbClr val="0A5882"/>
              </a:buClr>
              <a:buSzPts val="2400"/>
              <a:buNone/>
              <a:defRPr b="1">
                <a:solidFill>
                  <a:srgbClr val="0A5882"/>
                </a:solidFill>
              </a:defRPr>
            </a:lvl2pPr>
            <a:lvl3pPr lvl="2" rtl="0" algn="ctr">
              <a:spcBef>
                <a:spcPts val="500"/>
              </a:spcBef>
              <a:spcAft>
                <a:spcPts val="0"/>
              </a:spcAft>
              <a:buClr>
                <a:srgbClr val="0A5882"/>
              </a:buClr>
              <a:buSzPts val="2000"/>
              <a:buNone/>
              <a:defRPr b="1">
                <a:solidFill>
                  <a:srgbClr val="0A5882"/>
                </a:solidFill>
              </a:defRPr>
            </a:lvl3pPr>
            <a:lvl4pPr lvl="3" rtl="0" algn="ctr">
              <a:spcBef>
                <a:spcPts val="500"/>
              </a:spcBef>
              <a:spcAft>
                <a:spcPts val="0"/>
              </a:spcAft>
              <a:buClr>
                <a:srgbClr val="0A5882"/>
              </a:buClr>
              <a:buSzPts val="1800"/>
              <a:buNone/>
              <a:defRPr b="1">
                <a:solidFill>
                  <a:srgbClr val="0A5882"/>
                </a:solidFill>
              </a:defRPr>
            </a:lvl4pPr>
            <a:lvl5pPr lvl="4" rtl="0" algn="ctr">
              <a:spcBef>
                <a:spcPts val="500"/>
              </a:spcBef>
              <a:spcAft>
                <a:spcPts val="0"/>
              </a:spcAft>
              <a:buClr>
                <a:srgbClr val="0A5882"/>
              </a:buClr>
              <a:buSzPts val="1800"/>
              <a:buNone/>
              <a:defRPr b="1">
                <a:solidFill>
                  <a:srgbClr val="0A5882"/>
                </a:solidFill>
              </a:defRPr>
            </a:lvl5pPr>
            <a:lvl6pPr lvl="5" rtl="0" algn="ctr">
              <a:spcBef>
                <a:spcPts val="500"/>
              </a:spcBef>
              <a:spcAft>
                <a:spcPts val="0"/>
              </a:spcAft>
              <a:buClr>
                <a:srgbClr val="0A5882"/>
              </a:buClr>
              <a:buSzPts val="1800"/>
              <a:buNone/>
              <a:defRPr b="1">
                <a:solidFill>
                  <a:srgbClr val="0A5882"/>
                </a:solidFill>
              </a:defRPr>
            </a:lvl6pPr>
            <a:lvl7pPr lvl="6" rtl="0" algn="ctr">
              <a:spcBef>
                <a:spcPts val="500"/>
              </a:spcBef>
              <a:spcAft>
                <a:spcPts val="0"/>
              </a:spcAft>
              <a:buClr>
                <a:srgbClr val="0A5882"/>
              </a:buClr>
              <a:buSzPts val="1800"/>
              <a:buNone/>
              <a:defRPr b="1">
                <a:solidFill>
                  <a:srgbClr val="0A5882"/>
                </a:solidFill>
              </a:defRPr>
            </a:lvl7pPr>
            <a:lvl8pPr lvl="7" rtl="0" algn="ctr">
              <a:spcBef>
                <a:spcPts val="500"/>
              </a:spcBef>
              <a:spcAft>
                <a:spcPts val="0"/>
              </a:spcAft>
              <a:buClr>
                <a:srgbClr val="0A5882"/>
              </a:buClr>
              <a:buSzPts val="1800"/>
              <a:buNone/>
              <a:defRPr b="1">
                <a:solidFill>
                  <a:srgbClr val="0A5882"/>
                </a:solidFill>
              </a:defRPr>
            </a:lvl8pPr>
            <a:lvl9pPr lvl="8" rtl="0" algn="ctr">
              <a:spcBef>
                <a:spcPts val="500"/>
              </a:spcBef>
              <a:spcAft>
                <a:spcPts val="0"/>
              </a:spcAft>
              <a:buClr>
                <a:srgbClr val="0A5882"/>
              </a:buClr>
              <a:buSzPts val="1800"/>
              <a:buNone/>
              <a:defRPr b="1">
                <a:solidFill>
                  <a:srgbClr val="0A5882"/>
                </a:solidFill>
              </a:defRPr>
            </a:lvl9pPr>
          </a:lstStyle>
          <a:p/>
        </p:txBody>
      </p:sp>
      <p:sp>
        <p:nvSpPr>
          <p:cNvPr id="170" name="Google Shape;170;g44181bb103916259_36"/>
          <p:cNvSpPr txBox="1"/>
          <p:nvPr>
            <p:ph idx="2" type="subTitle"/>
          </p:nvPr>
        </p:nvSpPr>
        <p:spPr>
          <a:xfrm>
            <a:off x="-50" y="5725897"/>
            <a:ext cx="12211500" cy="1214100"/>
          </a:xfrm>
          <a:prstGeom prst="rect">
            <a:avLst/>
          </a:prstGeom>
        </p:spPr>
        <p:txBody>
          <a:bodyPr anchorCtr="0" anchor="ctr" bIns="45700" lIns="91425" spcFirstLastPara="1" rIns="91425" wrap="square" tIns="45700">
            <a:noAutofit/>
          </a:bodyPr>
          <a:lstStyle>
            <a:lvl1pPr lvl="0" rtl="0" algn="ctr">
              <a:spcBef>
                <a:spcPts val="1000"/>
              </a:spcBef>
              <a:spcAft>
                <a:spcPts val="0"/>
              </a:spcAft>
              <a:buClr>
                <a:srgbClr val="0A5882"/>
              </a:buClr>
              <a:buSzPts val="4000"/>
              <a:buNone/>
              <a:defRPr b="1" sz="4000">
                <a:solidFill>
                  <a:srgbClr val="0A5882"/>
                </a:solidFill>
              </a:defRPr>
            </a:lvl1pPr>
            <a:lvl2pPr lvl="1" rtl="0" algn="ctr">
              <a:spcBef>
                <a:spcPts val="500"/>
              </a:spcBef>
              <a:spcAft>
                <a:spcPts val="0"/>
              </a:spcAft>
              <a:buClr>
                <a:srgbClr val="0A5882"/>
              </a:buClr>
              <a:buSzPts val="4000"/>
              <a:buNone/>
              <a:defRPr b="1" sz="4000">
                <a:solidFill>
                  <a:srgbClr val="0A5882"/>
                </a:solidFill>
              </a:defRPr>
            </a:lvl2pPr>
            <a:lvl3pPr lvl="2" rtl="0" algn="ctr">
              <a:spcBef>
                <a:spcPts val="500"/>
              </a:spcBef>
              <a:spcAft>
                <a:spcPts val="0"/>
              </a:spcAft>
              <a:buClr>
                <a:srgbClr val="0A5882"/>
              </a:buClr>
              <a:buSzPts val="4000"/>
              <a:buNone/>
              <a:defRPr b="1" sz="4000">
                <a:solidFill>
                  <a:srgbClr val="0A5882"/>
                </a:solidFill>
              </a:defRPr>
            </a:lvl3pPr>
            <a:lvl4pPr lvl="3" rtl="0" algn="ctr">
              <a:spcBef>
                <a:spcPts val="500"/>
              </a:spcBef>
              <a:spcAft>
                <a:spcPts val="0"/>
              </a:spcAft>
              <a:buClr>
                <a:srgbClr val="0A5882"/>
              </a:buClr>
              <a:buSzPts val="4000"/>
              <a:buNone/>
              <a:defRPr b="1" sz="4000">
                <a:solidFill>
                  <a:srgbClr val="0A5882"/>
                </a:solidFill>
              </a:defRPr>
            </a:lvl4pPr>
            <a:lvl5pPr lvl="4" rtl="0" algn="ctr">
              <a:spcBef>
                <a:spcPts val="500"/>
              </a:spcBef>
              <a:spcAft>
                <a:spcPts val="0"/>
              </a:spcAft>
              <a:buClr>
                <a:srgbClr val="0A5882"/>
              </a:buClr>
              <a:buSzPts val="4000"/>
              <a:buNone/>
              <a:defRPr b="1" sz="4000">
                <a:solidFill>
                  <a:srgbClr val="0A5882"/>
                </a:solidFill>
              </a:defRPr>
            </a:lvl5pPr>
            <a:lvl6pPr lvl="5" rtl="0" algn="ctr">
              <a:spcBef>
                <a:spcPts val="500"/>
              </a:spcBef>
              <a:spcAft>
                <a:spcPts val="0"/>
              </a:spcAft>
              <a:buClr>
                <a:srgbClr val="0A5882"/>
              </a:buClr>
              <a:buSzPts val="4000"/>
              <a:buNone/>
              <a:defRPr b="1" sz="4000">
                <a:solidFill>
                  <a:srgbClr val="0A5882"/>
                </a:solidFill>
              </a:defRPr>
            </a:lvl6pPr>
            <a:lvl7pPr lvl="6" rtl="0" algn="ctr">
              <a:spcBef>
                <a:spcPts val="500"/>
              </a:spcBef>
              <a:spcAft>
                <a:spcPts val="0"/>
              </a:spcAft>
              <a:buClr>
                <a:srgbClr val="0A5882"/>
              </a:buClr>
              <a:buSzPts val="4000"/>
              <a:buNone/>
              <a:defRPr b="1" sz="4000">
                <a:solidFill>
                  <a:srgbClr val="0A5882"/>
                </a:solidFill>
              </a:defRPr>
            </a:lvl7pPr>
            <a:lvl8pPr lvl="7" rtl="0" algn="ctr">
              <a:spcBef>
                <a:spcPts val="500"/>
              </a:spcBef>
              <a:spcAft>
                <a:spcPts val="0"/>
              </a:spcAft>
              <a:buClr>
                <a:srgbClr val="0A5882"/>
              </a:buClr>
              <a:buSzPts val="4000"/>
              <a:buNone/>
              <a:defRPr b="1" sz="4000">
                <a:solidFill>
                  <a:srgbClr val="0A5882"/>
                </a:solidFill>
              </a:defRPr>
            </a:lvl8pPr>
            <a:lvl9pPr lvl="8" rtl="0" algn="ctr">
              <a:spcBef>
                <a:spcPts val="500"/>
              </a:spcBef>
              <a:spcAft>
                <a:spcPts val="0"/>
              </a:spcAft>
              <a:buClr>
                <a:srgbClr val="0A5882"/>
              </a:buClr>
              <a:buSzPts val="4000"/>
              <a:buNone/>
              <a:defRPr b="1" sz="4000">
                <a:solidFill>
                  <a:srgbClr val="0A5882"/>
                </a:solidFill>
              </a:defRPr>
            </a:lvl9pPr>
          </a:lstStyle>
          <a:p/>
        </p:txBody>
      </p:sp>
      <p:sp>
        <p:nvSpPr>
          <p:cNvPr id="171" name="Google Shape;171;g44181bb103916259_36"/>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2">
  <p:cSld name="CUSTOM_2">
    <p:spTree>
      <p:nvGrpSpPr>
        <p:cNvPr id="172" name="Shape 172"/>
        <p:cNvGrpSpPr/>
        <p:nvPr/>
      </p:nvGrpSpPr>
      <p:grpSpPr>
        <a:xfrm>
          <a:off x="0" y="0"/>
          <a:ext cx="0" cy="0"/>
          <a:chOff x="0" y="0"/>
          <a:chExt cx="0" cy="0"/>
        </a:xfrm>
      </p:grpSpPr>
      <p:pic>
        <p:nvPicPr>
          <p:cNvPr id="173" name="Google Shape;173;g44181bb103916259_154"/>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174" name="Google Shape;174;g44181bb103916259_154"/>
          <p:cNvGrpSpPr/>
          <p:nvPr/>
        </p:nvGrpSpPr>
        <p:grpSpPr>
          <a:xfrm>
            <a:off x="4959906" y="1723773"/>
            <a:ext cx="2219185" cy="2219185"/>
            <a:chOff x="4547049" y="1897856"/>
            <a:chExt cx="3072813" cy="3072813"/>
          </a:xfrm>
        </p:grpSpPr>
        <p:sp>
          <p:nvSpPr>
            <p:cNvPr id="175" name="Google Shape;175;g44181bb103916259_154"/>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76" name="Google Shape;176;g44181bb103916259_154"/>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77" name="Google Shape;177;g44181bb103916259_154"/>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78" name="Google Shape;178;g44181bb103916259_154"/>
          <p:cNvGrpSpPr/>
          <p:nvPr/>
        </p:nvGrpSpPr>
        <p:grpSpPr>
          <a:xfrm rot="1052113">
            <a:off x="7017464" y="2078607"/>
            <a:ext cx="1338449" cy="1227359"/>
            <a:chOff x="5655092" y="376887"/>
            <a:chExt cx="4490688" cy="4117967"/>
          </a:xfrm>
        </p:grpSpPr>
        <p:sp>
          <p:nvSpPr>
            <p:cNvPr id="179" name="Google Shape;179;g44181bb103916259_154"/>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0" name="Google Shape;180;g44181bb103916259_154"/>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1" name="Google Shape;181;g44181bb103916259_154"/>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82" name="Google Shape;182;g44181bb103916259_154"/>
          <p:cNvGrpSpPr/>
          <p:nvPr/>
        </p:nvGrpSpPr>
        <p:grpSpPr>
          <a:xfrm rot="1151416">
            <a:off x="6155189" y="1329190"/>
            <a:ext cx="811247" cy="566598"/>
            <a:chOff x="5679779" y="1344421"/>
            <a:chExt cx="994636" cy="694682"/>
          </a:xfrm>
        </p:grpSpPr>
        <p:sp>
          <p:nvSpPr>
            <p:cNvPr id="183" name="Google Shape;183;g44181bb103916259_154"/>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4" name="Google Shape;184;g44181bb103916259_154"/>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5" name="Google Shape;185;g44181bb103916259_154"/>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6" name="Google Shape;186;g44181bb103916259_154"/>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87" name="Google Shape;187;g44181bb103916259_154"/>
          <p:cNvGrpSpPr/>
          <p:nvPr/>
        </p:nvGrpSpPr>
        <p:grpSpPr>
          <a:xfrm rot="2779331">
            <a:off x="6882943" y="1481640"/>
            <a:ext cx="612529" cy="807468"/>
            <a:chOff x="5733156" y="4148510"/>
            <a:chExt cx="1306406" cy="1722173"/>
          </a:xfrm>
        </p:grpSpPr>
        <p:grpSp>
          <p:nvGrpSpPr>
            <p:cNvPr id="188" name="Google Shape;188;g44181bb103916259_154"/>
            <p:cNvGrpSpPr/>
            <p:nvPr/>
          </p:nvGrpSpPr>
          <p:grpSpPr>
            <a:xfrm>
              <a:off x="5733156" y="4148510"/>
              <a:ext cx="1306406" cy="1722173"/>
              <a:chOff x="2445111" y="599435"/>
              <a:chExt cx="5312752" cy="7003551"/>
            </a:xfrm>
          </p:grpSpPr>
          <p:sp>
            <p:nvSpPr>
              <p:cNvPr id="189" name="Google Shape;189;g44181bb103916259_154"/>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0" name="Google Shape;190;g44181bb103916259_154"/>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1" name="Google Shape;191;g44181bb103916259_154"/>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92" name="Google Shape;192;g44181bb103916259_154"/>
            <p:cNvGrpSpPr/>
            <p:nvPr/>
          </p:nvGrpSpPr>
          <p:grpSpPr>
            <a:xfrm>
              <a:off x="5960873" y="4970715"/>
              <a:ext cx="821180" cy="845659"/>
              <a:chOff x="954383" y="599435"/>
              <a:chExt cx="6803480" cy="7006287"/>
            </a:xfrm>
          </p:grpSpPr>
          <p:sp>
            <p:nvSpPr>
              <p:cNvPr id="193" name="Google Shape;193;g44181bb103916259_154"/>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4" name="Google Shape;194;g44181bb103916259_154"/>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5" name="Google Shape;195;g44181bb103916259_154"/>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196" name="Google Shape;196;g44181bb103916259_154"/>
          <p:cNvGrpSpPr/>
          <p:nvPr/>
        </p:nvGrpSpPr>
        <p:grpSpPr>
          <a:xfrm rot="-3294482">
            <a:off x="4593993" y="2077210"/>
            <a:ext cx="888937" cy="318131"/>
            <a:chOff x="2751274" y="4274125"/>
            <a:chExt cx="1502180" cy="537597"/>
          </a:xfrm>
        </p:grpSpPr>
        <p:sp>
          <p:nvSpPr>
            <p:cNvPr id="197" name="Google Shape;197;g44181bb103916259_154"/>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8" name="Google Shape;198;g44181bb103916259_154"/>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9" name="Google Shape;199;g44181bb103916259_154"/>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0" name="Google Shape;200;g44181bb103916259_154"/>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01" name="Google Shape;201;g44181bb103916259_154"/>
          <p:cNvGrpSpPr/>
          <p:nvPr/>
        </p:nvGrpSpPr>
        <p:grpSpPr>
          <a:xfrm rot="-983565">
            <a:off x="5299952" y="1440607"/>
            <a:ext cx="822474" cy="418006"/>
            <a:chOff x="1786971" y="4942919"/>
            <a:chExt cx="2041500" cy="1037553"/>
          </a:xfrm>
        </p:grpSpPr>
        <p:sp>
          <p:nvSpPr>
            <p:cNvPr id="202" name="Google Shape;202;g44181bb103916259_154"/>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03" name="Google Shape;203;g44181bb103916259_154"/>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04" name="Google Shape;204;g44181bb103916259_154"/>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05" name="Google Shape;205;g44181bb103916259_154"/>
            <p:cNvGrpSpPr/>
            <p:nvPr/>
          </p:nvGrpSpPr>
          <p:grpSpPr>
            <a:xfrm>
              <a:off x="2260716" y="5043925"/>
              <a:ext cx="1107466" cy="187777"/>
              <a:chOff x="7963057" y="2433000"/>
              <a:chExt cx="2294315" cy="371763"/>
            </a:xfrm>
          </p:grpSpPr>
          <p:grpSp>
            <p:nvGrpSpPr>
              <p:cNvPr id="206" name="Google Shape;206;g44181bb103916259_154"/>
              <p:cNvGrpSpPr/>
              <p:nvPr/>
            </p:nvGrpSpPr>
            <p:grpSpPr>
              <a:xfrm>
                <a:off x="7963057" y="2433000"/>
                <a:ext cx="344422" cy="371763"/>
                <a:chOff x="6383215" y="2833551"/>
                <a:chExt cx="240300" cy="371763"/>
              </a:xfrm>
            </p:grpSpPr>
            <p:sp>
              <p:nvSpPr>
                <p:cNvPr id="207" name="Google Shape;207;g44181bb103916259_15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08" name="Google Shape;208;g44181bb103916259_15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09" name="Google Shape;209;g44181bb103916259_154"/>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10" name="Google Shape;210;g44181bb103916259_154"/>
              <p:cNvGrpSpPr/>
              <p:nvPr/>
            </p:nvGrpSpPr>
            <p:grpSpPr>
              <a:xfrm>
                <a:off x="8933241" y="2433000"/>
                <a:ext cx="344422" cy="371763"/>
                <a:chOff x="6383215" y="2833551"/>
                <a:chExt cx="240300" cy="371763"/>
              </a:xfrm>
            </p:grpSpPr>
            <p:sp>
              <p:nvSpPr>
                <p:cNvPr id="211" name="Google Shape;211;g44181bb103916259_15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12" name="Google Shape;212;g44181bb103916259_15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13" name="Google Shape;213;g44181bb103916259_154"/>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14" name="Google Shape;214;g44181bb103916259_154"/>
              <p:cNvGrpSpPr/>
              <p:nvPr/>
            </p:nvGrpSpPr>
            <p:grpSpPr>
              <a:xfrm>
                <a:off x="9912950" y="2433000"/>
                <a:ext cx="344422" cy="371763"/>
                <a:chOff x="6383215" y="2833551"/>
                <a:chExt cx="240300" cy="371763"/>
              </a:xfrm>
            </p:grpSpPr>
            <p:sp>
              <p:nvSpPr>
                <p:cNvPr id="215" name="Google Shape;215;g44181bb103916259_15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16" name="Google Shape;216;g44181bb103916259_15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17" name="Google Shape;217;g44181bb103916259_154"/>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218" name="Google Shape;218;g44181bb103916259_154"/>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19" name="Google Shape;219;g44181bb103916259_154"/>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0" name="Google Shape;220;g44181bb103916259_154"/>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1" name="Google Shape;221;g44181bb103916259_154"/>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22" name="Google Shape;222;g44181bb103916259_154"/>
            <p:cNvGrpSpPr/>
            <p:nvPr/>
          </p:nvGrpSpPr>
          <p:grpSpPr>
            <a:xfrm>
              <a:off x="1962400" y="5271505"/>
              <a:ext cx="302276" cy="682699"/>
              <a:chOff x="7384246" y="2899703"/>
              <a:chExt cx="626220" cy="1351612"/>
            </a:xfrm>
          </p:grpSpPr>
          <p:sp>
            <p:nvSpPr>
              <p:cNvPr id="223" name="Google Shape;223;g44181bb103916259_1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4" name="Google Shape;224;g44181bb103916259_1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5" name="Google Shape;225;g44181bb103916259_1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6" name="Google Shape;226;g44181bb103916259_1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7" name="Google Shape;227;g44181bb103916259_1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8" name="Google Shape;228;g44181bb103916259_1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9" name="Google Shape;229;g44181bb103916259_1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0" name="Google Shape;230;g44181bb103916259_1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1" name="Google Shape;231;g44181bb103916259_1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2" name="Google Shape;232;g44181bb103916259_1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3" name="Google Shape;233;g44181bb103916259_1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34" name="Google Shape;234;g44181bb103916259_154"/>
            <p:cNvGrpSpPr/>
            <p:nvPr/>
          </p:nvGrpSpPr>
          <p:grpSpPr>
            <a:xfrm>
              <a:off x="2430437" y="5271505"/>
              <a:ext cx="302276" cy="682699"/>
              <a:chOff x="7384246" y="2899703"/>
              <a:chExt cx="626220" cy="1351612"/>
            </a:xfrm>
          </p:grpSpPr>
          <p:sp>
            <p:nvSpPr>
              <p:cNvPr id="235" name="Google Shape;235;g44181bb103916259_1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6" name="Google Shape;236;g44181bb103916259_1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7" name="Google Shape;237;g44181bb103916259_1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8" name="Google Shape;238;g44181bb103916259_1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9" name="Google Shape;239;g44181bb103916259_1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0" name="Google Shape;240;g44181bb103916259_1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1" name="Google Shape;241;g44181bb103916259_1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2" name="Google Shape;242;g44181bb103916259_1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3" name="Google Shape;243;g44181bb103916259_1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4" name="Google Shape;244;g44181bb103916259_1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5" name="Google Shape;245;g44181bb103916259_1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46" name="Google Shape;246;g44181bb103916259_154"/>
            <p:cNvGrpSpPr/>
            <p:nvPr/>
          </p:nvGrpSpPr>
          <p:grpSpPr>
            <a:xfrm>
              <a:off x="2898475" y="5271505"/>
              <a:ext cx="302276" cy="682699"/>
              <a:chOff x="7384246" y="2899703"/>
              <a:chExt cx="626220" cy="1351612"/>
            </a:xfrm>
          </p:grpSpPr>
          <p:sp>
            <p:nvSpPr>
              <p:cNvPr id="247" name="Google Shape;247;g44181bb103916259_1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8" name="Google Shape;248;g44181bb103916259_1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9" name="Google Shape;249;g44181bb103916259_1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0" name="Google Shape;250;g44181bb103916259_1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1" name="Google Shape;251;g44181bb103916259_1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2" name="Google Shape;252;g44181bb103916259_1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3" name="Google Shape;253;g44181bb103916259_1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4" name="Google Shape;254;g44181bb103916259_1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5" name="Google Shape;255;g44181bb103916259_1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6" name="Google Shape;256;g44181bb103916259_1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7" name="Google Shape;257;g44181bb103916259_1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58" name="Google Shape;258;g44181bb103916259_154"/>
            <p:cNvGrpSpPr/>
            <p:nvPr/>
          </p:nvGrpSpPr>
          <p:grpSpPr>
            <a:xfrm>
              <a:off x="3366513" y="5271505"/>
              <a:ext cx="302276" cy="682699"/>
              <a:chOff x="7384246" y="2899703"/>
              <a:chExt cx="626220" cy="1351612"/>
            </a:xfrm>
          </p:grpSpPr>
          <p:sp>
            <p:nvSpPr>
              <p:cNvPr id="259" name="Google Shape;259;g44181bb103916259_15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0" name="Google Shape;260;g44181bb103916259_15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1" name="Google Shape;261;g44181bb103916259_15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2" name="Google Shape;262;g44181bb103916259_15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3" name="Google Shape;263;g44181bb103916259_15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4" name="Google Shape;264;g44181bb103916259_15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5" name="Google Shape;265;g44181bb103916259_15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6" name="Google Shape;266;g44181bb103916259_15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7" name="Google Shape;267;g44181bb103916259_15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8" name="Google Shape;268;g44181bb103916259_15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9" name="Google Shape;269;g44181bb103916259_15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270" name="Google Shape;270;g44181bb103916259_154"/>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271" name="Google Shape;271;g44181bb103916259_154"/>
          <p:cNvGrpSpPr/>
          <p:nvPr/>
        </p:nvGrpSpPr>
        <p:grpSpPr>
          <a:xfrm>
            <a:off x="4658164" y="1417975"/>
            <a:ext cx="450448" cy="450448"/>
            <a:chOff x="4266660" y="45289"/>
            <a:chExt cx="768290" cy="768290"/>
          </a:xfrm>
        </p:grpSpPr>
        <p:sp>
          <p:nvSpPr>
            <p:cNvPr id="272" name="Google Shape;272;g44181bb103916259_154"/>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73" name="Google Shape;273;g44181bb103916259_154"/>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74" name="Google Shape;274;g44181bb103916259_154"/>
          <p:cNvGrpSpPr/>
          <p:nvPr/>
        </p:nvGrpSpPr>
        <p:grpSpPr>
          <a:xfrm>
            <a:off x="-4825" y="4066342"/>
            <a:ext cx="12306191" cy="2792619"/>
            <a:chOff x="5766" y="3861713"/>
            <a:chExt cx="12277951" cy="3027886"/>
          </a:xfrm>
        </p:grpSpPr>
        <p:sp>
          <p:nvSpPr>
            <p:cNvPr id="275" name="Google Shape;275;g44181bb103916259_154"/>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76" name="Google Shape;276;g44181bb103916259_154"/>
            <p:cNvSpPr/>
            <p:nvPr/>
          </p:nvSpPr>
          <p:spPr>
            <a:xfrm rot="-557780">
              <a:off x="6504775" y="450554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277" name="Google Shape;277;g44181bb103916259_154"/>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grpSp>
        <p:nvGrpSpPr>
          <p:cNvPr id="278" name="Google Shape;278;g44181bb103916259_154"/>
          <p:cNvGrpSpPr/>
          <p:nvPr/>
        </p:nvGrpSpPr>
        <p:grpSpPr>
          <a:xfrm>
            <a:off x="-4825" y="4066337"/>
            <a:ext cx="12211532" cy="2748484"/>
            <a:chOff x="-3146" y="3803882"/>
            <a:chExt cx="12192025" cy="3041032"/>
          </a:xfrm>
        </p:grpSpPr>
        <p:sp>
          <p:nvSpPr>
            <p:cNvPr id="279" name="Google Shape;279;g44181bb103916259_154"/>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80" name="Google Shape;280;g44181bb103916259_154"/>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281" name="Google Shape;281;g44181bb103916259_154"/>
            <p:cNvGrpSpPr/>
            <p:nvPr/>
          </p:nvGrpSpPr>
          <p:grpSpPr>
            <a:xfrm>
              <a:off x="-3121" y="3803882"/>
              <a:ext cx="12192000" cy="3041032"/>
              <a:chOff x="-4876" y="1514485"/>
              <a:chExt cx="12192000" cy="3829050"/>
            </a:xfrm>
          </p:grpSpPr>
          <p:sp>
            <p:nvSpPr>
              <p:cNvPr id="282" name="Google Shape;282;g44181bb103916259_154"/>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83" name="Google Shape;283;g44181bb103916259_154"/>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84" name="Google Shape;284;g44181bb103916259_154"/>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3FEB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85" name="Google Shape;285;g44181bb103916259_154"/>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286" name="Google Shape;286;g44181bb103916259_154"/>
          <p:cNvGrpSpPr/>
          <p:nvPr/>
        </p:nvGrpSpPr>
        <p:grpSpPr>
          <a:xfrm>
            <a:off x="-4825" y="4176236"/>
            <a:ext cx="12208784" cy="2541495"/>
            <a:chOff x="-3146" y="3925479"/>
            <a:chExt cx="12189281" cy="2812010"/>
          </a:xfrm>
        </p:grpSpPr>
        <p:sp>
          <p:nvSpPr>
            <p:cNvPr id="287" name="Google Shape;287;g44181bb103916259_154"/>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88" name="Google Shape;288;g44181bb103916259_154"/>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289" name="Google Shape;289;g44181bb103916259_154"/>
          <p:cNvSpPr/>
          <p:nvPr/>
        </p:nvSpPr>
        <p:spPr>
          <a:xfrm rot="-516335">
            <a:off x="6514507" y="4657291"/>
            <a:ext cx="5782166" cy="470122"/>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4B5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90" name="Google Shape;290;g44181bb103916259_154"/>
          <p:cNvSpPr/>
          <p:nvPr/>
        </p:nvSpPr>
        <p:spPr>
          <a:xfrm>
            <a:off x="2200" y="4017450"/>
            <a:ext cx="12211500" cy="2841300"/>
          </a:xfrm>
          <a:prstGeom prst="rect">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44181bb103916259_154"/>
          <p:cNvSpPr txBox="1"/>
          <p:nvPr>
            <p:ph idx="1" type="subTitle"/>
          </p:nvPr>
        </p:nvSpPr>
        <p:spPr>
          <a:xfrm>
            <a:off x="275" y="5086800"/>
            <a:ext cx="12211500" cy="1214100"/>
          </a:xfrm>
          <a:prstGeom prst="rect">
            <a:avLst/>
          </a:prstGeom>
        </p:spPr>
        <p:txBody>
          <a:bodyPr anchorCtr="0" anchor="ctr" bIns="45700" lIns="91425" spcFirstLastPara="1" rIns="91425" wrap="square" tIns="45700">
            <a:noAutofit/>
          </a:bodyPr>
          <a:lstStyle>
            <a:lvl1pPr lvl="0" rtl="0" algn="ctr">
              <a:spcBef>
                <a:spcPts val="1000"/>
              </a:spcBef>
              <a:spcAft>
                <a:spcPts val="0"/>
              </a:spcAft>
              <a:buClr>
                <a:srgbClr val="0A5882"/>
              </a:buClr>
              <a:buSzPts val="2800"/>
              <a:buNone/>
              <a:defRPr b="1">
                <a:solidFill>
                  <a:srgbClr val="0A5882"/>
                </a:solidFill>
              </a:defRPr>
            </a:lvl1pPr>
            <a:lvl2pPr lvl="1" rtl="0" algn="ctr">
              <a:spcBef>
                <a:spcPts val="500"/>
              </a:spcBef>
              <a:spcAft>
                <a:spcPts val="0"/>
              </a:spcAft>
              <a:buClr>
                <a:srgbClr val="0A5882"/>
              </a:buClr>
              <a:buSzPts val="2400"/>
              <a:buNone/>
              <a:defRPr b="1">
                <a:solidFill>
                  <a:srgbClr val="0A5882"/>
                </a:solidFill>
              </a:defRPr>
            </a:lvl2pPr>
            <a:lvl3pPr lvl="2" rtl="0" algn="ctr">
              <a:spcBef>
                <a:spcPts val="500"/>
              </a:spcBef>
              <a:spcAft>
                <a:spcPts val="0"/>
              </a:spcAft>
              <a:buClr>
                <a:srgbClr val="0A5882"/>
              </a:buClr>
              <a:buSzPts val="2000"/>
              <a:buNone/>
              <a:defRPr b="1">
                <a:solidFill>
                  <a:srgbClr val="0A5882"/>
                </a:solidFill>
              </a:defRPr>
            </a:lvl3pPr>
            <a:lvl4pPr lvl="3" rtl="0" algn="ctr">
              <a:spcBef>
                <a:spcPts val="500"/>
              </a:spcBef>
              <a:spcAft>
                <a:spcPts val="0"/>
              </a:spcAft>
              <a:buClr>
                <a:srgbClr val="0A5882"/>
              </a:buClr>
              <a:buSzPts val="1800"/>
              <a:buNone/>
              <a:defRPr b="1">
                <a:solidFill>
                  <a:srgbClr val="0A5882"/>
                </a:solidFill>
              </a:defRPr>
            </a:lvl4pPr>
            <a:lvl5pPr lvl="4" rtl="0" algn="ctr">
              <a:spcBef>
                <a:spcPts val="500"/>
              </a:spcBef>
              <a:spcAft>
                <a:spcPts val="0"/>
              </a:spcAft>
              <a:buClr>
                <a:srgbClr val="0A5882"/>
              </a:buClr>
              <a:buSzPts val="1800"/>
              <a:buNone/>
              <a:defRPr b="1">
                <a:solidFill>
                  <a:srgbClr val="0A5882"/>
                </a:solidFill>
              </a:defRPr>
            </a:lvl5pPr>
            <a:lvl6pPr lvl="5" rtl="0" algn="ctr">
              <a:spcBef>
                <a:spcPts val="500"/>
              </a:spcBef>
              <a:spcAft>
                <a:spcPts val="0"/>
              </a:spcAft>
              <a:buClr>
                <a:srgbClr val="0A5882"/>
              </a:buClr>
              <a:buSzPts val="1800"/>
              <a:buNone/>
              <a:defRPr b="1">
                <a:solidFill>
                  <a:srgbClr val="0A5882"/>
                </a:solidFill>
              </a:defRPr>
            </a:lvl6pPr>
            <a:lvl7pPr lvl="6" rtl="0" algn="ctr">
              <a:spcBef>
                <a:spcPts val="500"/>
              </a:spcBef>
              <a:spcAft>
                <a:spcPts val="0"/>
              </a:spcAft>
              <a:buClr>
                <a:srgbClr val="0A5882"/>
              </a:buClr>
              <a:buSzPts val="1800"/>
              <a:buNone/>
              <a:defRPr b="1">
                <a:solidFill>
                  <a:srgbClr val="0A5882"/>
                </a:solidFill>
              </a:defRPr>
            </a:lvl7pPr>
            <a:lvl8pPr lvl="7" rtl="0" algn="ctr">
              <a:spcBef>
                <a:spcPts val="500"/>
              </a:spcBef>
              <a:spcAft>
                <a:spcPts val="0"/>
              </a:spcAft>
              <a:buClr>
                <a:srgbClr val="0A5882"/>
              </a:buClr>
              <a:buSzPts val="1800"/>
              <a:buNone/>
              <a:defRPr b="1">
                <a:solidFill>
                  <a:srgbClr val="0A5882"/>
                </a:solidFill>
              </a:defRPr>
            </a:lvl8pPr>
            <a:lvl9pPr lvl="8" rtl="0" algn="ctr">
              <a:spcBef>
                <a:spcPts val="500"/>
              </a:spcBef>
              <a:spcAft>
                <a:spcPts val="0"/>
              </a:spcAft>
              <a:buClr>
                <a:srgbClr val="0A5882"/>
              </a:buClr>
              <a:buSzPts val="1800"/>
              <a:buNone/>
              <a:defRPr b="1">
                <a:solidFill>
                  <a:srgbClr val="0A5882"/>
                </a:solidFill>
              </a:defRPr>
            </a:lvl9pPr>
          </a:lstStyle>
          <a:p/>
        </p:txBody>
      </p:sp>
      <p:sp>
        <p:nvSpPr>
          <p:cNvPr id="292" name="Google Shape;292;g44181bb103916259_154"/>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93" name="Google Shape;293;g44181bb103916259_154"/>
          <p:cNvSpPr txBox="1"/>
          <p:nvPr>
            <p:ph idx="2" type="subTitle"/>
          </p:nvPr>
        </p:nvSpPr>
        <p:spPr>
          <a:xfrm>
            <a:off x="-50" y="5725897"/>
            <a:ext cx="12211500" cy="1214100"/>
          </a:xfrm>
          <a:prstGeom prst="rect">
            <a:avLst/>
          </a:prstGeom>
        </p:spPr>
        <p:txBody>
          <a:bodyPr anchorCtr="0" anchor="ctr" bIns="45700" lIns="91425" spcFirstLastPara="1" rIns="91425" wrap="square" tIns="45700">
            <a:noAutofit/>
          </a:bodyPr>
          <a:lstStyle>
            <a:lvl1pPr lvl="0" rtl="0" algn="ctr">
              <a:spcBef>
                <a:spcPts val="1000"/>
              </a:spcBef>
              <a:spcAft>
                <a:spcPts val="0"/>
              </a:spcAft>
              <a:buClr>
                <a:srgbClr val="0A5882"/>
              </a:buClr>
              <a:buSzPts val="4000"/>
              <a:buNone/>
              <a:defRPr b="1" sz="4000">
                <a:solidFill>
                  <a:srgbClr val="0A5882"/>
                </a:solidFill>
              </a:defRPr>
            </a:lvl1pPr>
            <a:lvl2pPr lvl="1" rtl="0" algn="ctr">
              <a:spcBef>
                <a:spcPts val="500"/>
              </a:spcBef>
              <a:spcAft>
                <a:spcPts val="0"/>
              </a:spcAft>
              <a:buClr>
                <a:srgbClr val="0A5882"/>
              </a:buClr>
              <a:buSzPts val="4000"/>
              <a:buNone/>
              <a:defRPr b="1" sz="4000">
                <a:solidFill>
                  <a:srgbClr val="0A5882"/>
                </a:solidFill>
              </a:defRPr>
            </a:lvl2pPr>
            <a:lvl3pPr lvl="2" rtl="0" algn="ctr">
              <a:spcBef>
                <a:spcPts val="500"/>
              </a:spcBef>
              <a:spcAft>
                <a:spcPts val="0"/>
              </a:spcAft>
              <a:buClr>
                <a:srgbClr val="0A5882"/>
              </a:buClr>
              <a:buSzPts val="4000"/>
              <a:buNone/>
              <a:defRPr b="1" sz="4000">
                <a:solidFill>
                  <a:srgbClr val="0A5882"/>
                </a:solidFill>
              </a:defRPr>
            </a:lvl3pPr>
            <a:lvl4pPr lvl="3" rtl="0" algn="ctr">
              <a:spcBef>
                <a:spcPts val="500"/>
              </a:spcBef>
              <a:spcAft>
                <a:spcPts val="0"/>
              </a:spcAft>
              <a:buClr>
                <a:srgbClr val="0A5882"/>
              </a:buClr>
              <a:buSzPts val="4000"/>
              <a:buNone/>
              <a:defRPr b="1" sz="4000">
                <a:solidFill>
                  <a:srgbClr val="0A5882"/>
                </a:solidFill>
              </a:defRPr>
            </a:lvl4pPr>
            <a:lvl5pPr lvl="4" rtl="0" algn="ctr">
              <a:spcBef>
                <a:spcPts val="500"/>
              </a:spcBef>
              <a:spcAft>
                <a:spcPts val="0"/>
              </a:spcAft>
              <a:buClr>
                <a:srgbClr val="0A5882"/>
              </a:buClr>
              <a:buSzPts val="4000"/>
              <a:buNone/>
              <a:defRPr b="1" sz="4000">
                <a:solidFill>
                  <a:srgbClr val="0A5882"/>
                </a:solidFill>
              </a:defRPr>
            </a:lvl5pPr>
            <a:lvl6pPr lvl="5" rtl="0" algn="ctr">
              <a:spcBef>
                <a:spcPts val="500"/>
              </a:spcBef>
              <a:spcAft>
                <a:spcPts val="0"/>
              </a:spcAft>
              <a:buClr>
                <a:srgbClr val="0A5882"/>
              </a:buClr>
              <a:buSzPts val="4000"/>
              <a:buNone/>
              <a:defRPr b="1" sz="4000">
                <a:solidFill>
                  <a:srgbClr val="0A5882"/>
                </a:solidFill>
              </a:defRPr>
            </a:lvl6pPr>
            <a:lvl7pPr lvl="6" rtl="0" algn="ctr">
              <a:spcBef>
                <a:spcPts val="500"/>
              </a:spcBef>
              <a:spcAft>
                <a:spcPts val="0"/>
              </a:spcAft>
              <a:buClr>
                <a:srgbClr val="0A5882"/>
              </a:buClr>
              <a:buSzPts val="4000"/>
              <a:buNone/>
              <a:defRPr b="1" sz="4000">
                <a:solidFill>
                  <a:srgbClr val="0A5882"/>
                </a:solidFill>
              </a:defRPr>
            </a:lvl7pPr>
            <a:lvl8pPr lvl="7" rtl="0" algn="ctr">
              <a:spcBef>
                <a:spcPts val="500"/>
              </a:spcBef>
              <a:spcAft>
                <a:spcPts val="0"/>
              </a:spcAft>
              <a:buClr>
                <a:srgbClr val="0A5882"/>
              </a:buClr>
              <a:buSzPts val="4000"/>
              <a:buNone/>
              <a:defRPr b="1" sz="4000">
                <a:solidFill>
                  <a:srgbClr val="0A5882"/>
                </a:solidFill>
              </a:defRPr>
            </a:lvl8pPr>
            <a:lvl9pPr lvl="8" rtl="0" algn="ctr">
              <a:spcBef>
                <a:spcPts val="500"/>
              </a:spcBef>
              <a:spcAft>
                <a:spcPts val="0"/>
              </a:spcAft>
              <a:buClr>
                <a:srgbClr val="0A5882"/>
              </a:buClr>
              <a:buSzPts val="4000"/>
              <a:buNone/>
              <a:defRPr b="1" sz="4000">
                <a:solidFill>
                  <a:srgbClr val="0A5882"/>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p:cSld name="1_Diapositive de titre">
    <p:spTree>
      <p:nvGrpSpPr>
        <p:cNvPr id="294" name="Shape 294"/>
        <p:cNvGrpSpPr/>
        <p:nvPr/>
      </p:nvGrpSpPr>
      <p:grpSpPr>
        <a:xfrm>
          <a:off x="0" y="0"/>
          <a:ext cx="0" cy="0"/>
          <a:chOff x="0" y="0"/>
          <a:chExt cx="0" cy="0"/>
        </a:xfrm>
      </p:grpSpPr>
      <p:sp>
        <p:nvSpPr>
          <p:cNvPr id="295" name="Google Shape;295;g44181bb103916259_276"/>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296" name="Google Shape;296;g44181bb103916259_276"/>
          <p:cNvSpPr/>
          <p:nvPr/>
        </p:nvSpPr>
        <p:spPr>
          <a:xfrm>
            <a:off x="0" y="0"/>
            <a:ext cx="12192000" cy="1197900"/>
          </a:xfrm>
          <a:prstGeom prst="rect">
            <a:avLst/>
          </a:prstGeom>
          <a:solidFill>
            <a:srgbClr val="ED7D31">
              <a:alpha val="27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44181bb103916259_276"/>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298" name="Google Shape;298;g44181bb103916259_276"/>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299" name="Google Shape;299;g44181bb103916259_276"/>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grpSp>
        <p:nvGrpSpPr>
          <p:cNvPr id="300" name="Google Shape;300;g44181bb103916259_276"/>
          <p:cNvGrpSpPr/>
          <p:nvPr/>
        </p:nvGrpSpPr>
        <p:grpSpPr>
          <a:xfrm>
            <a:off x="11342107" y="6315064"/>
            <a:ext cx="538116" cy="444548"/>
            <a:chOff x="11127266" y="6186351"/>
            <a:chExt cx="695240" cy="574500"/>
          </a:xfrm>
        </p:grpSpPr>
        <p:sp>
          <p:nvSpPr>
            <p:cNvPr id="301" name="Google Shape;301;g44181bb103916259_276"/>
            <p:cNvSpPr/>
            <p:nvPr/>
          </p:nvSpPr>
          <p:spPr>
            <a:xfrm flipH="1">
              <a:off x="11127266" y="6300997"/>
              <a:ext cx="383700" cy="350100"/>
            </a:xfrm>
            <a:prstGeom prst="stripedRightArrow">
              <a:avLst>
                <a:gd fmla="val 50000" name="adj1"/>
                <a:gd fmla="val 50000" name="adj2"/>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44181bb103916259_276"/>
            <p:cNvSpPr/>
            <p:nvPr/>
          </p:nvSpPr>
          <p:spPr>
            <a:xfrm>
              <a:off x="11256106" y="6186351"/>
              <a:ext cx="566400" cy="574500"/>
            </a:xfrm>
            <a:prstGeom prst="ellipse">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44181bb103916259_276"/>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med" w="med" type="none"/>
              <a:tailEnd len="med" w="med" type="none"/>
            </a:ln>
          </p:spPr>
        </p:sp>
      </p:grpSp>
      <p:grpSp>
        <p:nvGrpSpPr>
          <p:cNvPr id="304" name="Google Shape;304;g44181bb103916259_276"/>
          <p:cNvGrpSpPr/>
          <p:nvPr/>
        </p:nvGrpSpPr>
        <p:grpSpPr>
          <a:xfrm>
            <a:off x="11559493" y="6314143"/>
            <a:ext cx="538985" cy="444548"/>
            <a:chOff x="11320559" y="6185161"/>
            <a:chExt cx="696364" cy="574500"/>
          </a:xfrm>
        </p:grpSpPr>
        <p:sp>
          <p:nvSpPr>
            <p:cNvPr id="305" name="Google Shape;305;g44181bb103916259_276"/>
            <p:cNvSpPr/>
            <p:nvPr/>
          </p:nvSpPr>
          <p:spPr>
            <a:xfrm>
              <a:off x="11633223" y="6300987"/>
              <a:ext cx="383700" cy="350100"/>
            </a:xfrm>
            <a:prstGeom prst="stripedRightArrow">
              <a:avLst>
                <a:gd fmla="val 50000" name="adj1"/>
                <a:gd fmla="val 50000" name="adj2"/>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44181bb103916259_276"/>
            <p:cNvSpPr/>
            <p:nvPr/>
          </p:nvSpPr>
          <p:spPr>
            <a:xfrm>
              <a:off x="11320559" y="6185161"/>
              <a:ext cx="566400" cy="574500"/>
            </a:xfrm>
            <a:prstGeom prst="ellipse">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44181bb103916259_276"/>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med" w="med" type="none"/>
              <a:tailEnd len="med" w="med" type="none"/>
            </a:ln>
          </p:spPr>
        </p:sp>
      </p:grpSp>
      <p:sp>
        <p:nvSpPr>
          <p:cNvPr id="308" name="Google Shape;308;g44181bb103916259_276"/>
          <p:cNvSpPr/>
          <p:nvPr/>
        </p:nvSpPr>
        <p:spPr>
          <a:xfrm>
            <a:off x="11496169" y="6313638"/>
            <a:ext cx="438600" cy="444600"/>
          </a:xfrm>
          <a:prstGeom prst="ellipse">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9" name="Google Shape;309;g44181bb103916259_276"/>
          <p:cNvPicPr preferRelativeResize="0"/>
          <p:nvPr/>
        </p:nvPicPr>
        <p:blipFill rotWithShape="1">
          <a:blip r:embed="rId4">
            <a:alphaModFix/>
          </a:blip>
          <a:srcRect b="27999" l="52899" r="22598" t="33555"/>
          <a:stretch/>
        </p:blipFill>
        <p:spPr>
          <a:xfrm>
            <a:off x="11601381" y="6359040"/>
            <a:ext cx="249405" cy="3402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Initiative">
  <p:cSld name="1_Diapositive de titre_1_1">
    <p:spTree>
      <p:nvGrpSpPr>
        <p:cNvPr id="310" name="Shape 310"/>
        <p:cNvGrpSpPr/>
        <p:nvPr/>
      </p:nvGrpSpPr>
      <p:grpSpPr>
        <a:xfrm>
          <a:off x="0" y="0"/>
          <a:ext cx="0" cy="0"/>
          <a:chOff x="0" y="0"/>
          <a:chExt cx="0" cy="0"/>
        </a:xfrm>
      </p:grpSpPr>
      <p:sp>
        <p:nvSpPr>
          <p:cNvPr id="311" name="Google Shape;311;g44181bb103916259_292"/>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312" name="Google Shape;312;g44181bb103916259_292"/>
          <p:cNvSpPr/>
          <p:nvPr/>
        </p:nvSpPr>
        <p:spPr>
          <a:xfrm>
            <a:off x="11662148" y="6309124"/>
            <a:ext cx="443700" cy="450000"/>
          </a:xfrm>
          <a:prstGeom prst="ellipse">
            <a:avLst/>
          </a:prstGeom>
          <a:solidFill>
            <a:srgbClr val="3486C5">
              <a:alpha val="2390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3" name="Google Shape;313;g44181bb103916259_292"/>
          <p:cNvGrpSpPr/>
          <p:nvPr/>
        </p:nvGrpSpPr>
        <p:grpSpPr>
          <a:xfrm>
            <a:off x="11777233" y="6364855"/>
            <a:ext cx="217178" cy="355351"/>
            <a:chOff x="11157555" y="6024051"/>
            <a:chExt cx="370295" cy="605885"/>
          </a:xfrm>
        </p:grpSpPr>
        <p:sp>
          <p:nvSpPr>
            <p:cNvPr id="314" name="Google Shape;314;g44181bb103916259_292"/>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15" name="Google Shape;315;g44181bb103916259_292"/>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16" name="Google Shape;316;g44181bb103916259_292"/>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317" name="Google Shape;317;g44181bb103916259_292"/>
          <p:cNvSpPr/>
          <p:nvPr/>
        </p:nvSpPr>
        <p:spPr>
          <a:xfrm>
            <a:off x="0" y="0"/>
            <a:ext cx="12192000" cy="1197900"/>
          </a:xfrm>
          <a:prstGeom prst="rect">
            <a:avLst/>
          </a:prstGeom>
          <a:solidFill>
            <a:srgbClr val="CEE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44181bb103916259_29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9pPr>
          </a:lstStyle>
          <a:p/>
        </p:txBody>
      </p:sp>
      <p:pic>
        <p:nvPicPr>
          <p:cNvPr id="319" name="Google Shape;319;g44181bb103916259_292"/>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320" name="Google Shape;320;g44181bb103916259_292"/>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44181bb103916259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g44181bb103916259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8" name="Google Shape;8;g44181bb103916259_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9" name="Google Shape;9;g44181bb103916259_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46.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57.png"/><Relationship Id="rId5" Type="http://schemas.openxmlformats.org/officeDocument/2006/relationships/image" Target="../media/image59.png"/><Relationship Id="rId6" Type="http://schemas.openxmlformats.org/officeDocument/2006/relationships/image" Target="../media/image38.png"/><Relationship Id="rId7" Type="http://schemas.openxmlformats.org/officeDocument/2006/relationships/image" Target="../media/image42.png"/><Relationship Id="rId8" Type="http://schemas.openxmlformats.org/officeDocument/2006/relationships/image" Target="../media/image41.png"/><Relationship Id="rId10" Type="http://schemas.openxmlformats.org/officeDocument/2006/relationships/image" Target="../media/image5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www.youtube.com/watch?v=S4O5voOCqAQ" TargetMode="External"/><Relationship Id="rId4" Type="http://schemas.openxmlformats.org/officeDocument/2006/relationships/image" Target="../media/image4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62.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49.png"/><Relationship Id="rId4" Type="http://schemas.openxmlformats.org/officeDocument/2006/relationships/image" Target="../media/image59.png"/><Relationship Id="rId9" Type="http://schemas.openxmlformats.org/officeDocument/2006/relationships/image" Target="../media/image42.png"/><Relationship Id="rId5" Type="http://schemas.openxmlformats.org/officeDocument/2006/relationships/image" Target="../media/image44.png"/><Relationship Id="rId6" Type="http://schemas.openxmlformats.org/officeDocument/2006/relationships/image" Target="../media/image41.png"/><Relationship Id="rId7" Type="http://schemas.openxmlformats.org/officeDocument/2006/relationships/image" Target="../media/image53.png"/><Relationship Id="rId8" Type="http://schemas.openxmlformats.org/officeDocument/2006/relationships/image" Target="../media/image38.png"/><Relationship Id="rId11" Type="http://schemas.openxmlformats.org/officeDocument/2006/relationships/image" Target="../media/image57.png"/><Relationship Id="rId10" Type="http://schemas.openxmlformats.org/officeDocument/2006/relationships/image" Target="../media/image48.png"/><Relationship Id="rId12" Type="http://schemas.openxmlformats.org/officeDocument/2006/relationships/image" Target="../media/image6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63.png"/><Relationship Id="rId4" Type="http://schemas.openxmlformats.org/officeDocument/2006/relationships/image" Target="../media/image72.png"/><Relationship Id="rId9" Type="http://schemas.openxmlformats.org/officeDocument/2006/relationships/image" Target="../media/image77.png"/><Relationship Id="rId5" Type="http://schemas.openxmlformats.org/officeDocument/2006/relationships/image" Target="../media/image68.png"/><Relationship Id="rId6" Type="http://schemas.openxmlformats.org/officeDocument/2006/relationships/image" Target="../media/image73.png"/><Relationship Id="rId7" Type="http://schemas.openxmlformats.org/officeDocument/2006/relationships/image" Target="../media/image92.png"/><Relationship Id="rId8" Type="http://schemas.openxmlformats.org/officeDocument/2006/relationships/image" Target="../media/image9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48.png"/><Relationship Id="rId4" Type="http://schemas.openxmlformats.org/officeDocument/2006/relationships/image" Target="../media/image82.png"/><Relationship Id="rId5" Type="http://schemas.openxmlformats.org/officeDocument/2006/relationships/image" Target="../media/image96.png"/><Relationship Id="rId6" Type="http://schemas.openxmlformats.org/officeDocument/2006/relationships/image" Target="../media/image10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44.png"/><Relationship Id="rId4" Type="http://schemas.openxmlformats.org/officeDocument/2006/relationships/image" Target="../media/image49.png"/><Relationship Id="rId9" Type="http://schemas.openxmlformats.org/officeDocument/2006/relationships/image" Target="../media/image57.png"/><Relationship Id="rId5" Type="http://schemas.openxmlformats.org/officeDocument/2006/relationships/image" Target="../media/image59.png"/><Relationship Id="rId6" Type="http://schemas.openxmlformats.org/officeDocument/2006/relationships/image" Target="../media/image38.png"/><Relationship Id="rId7" Type="http://schemas.openxmlformats.org/officeDocument/2006/relationships/image" Target="../media/image42.png"/><Relationship Id="rId8" Type="http://schemas.openxmlformats.org/officeDocument/2006/relationships/image" Target="../media/image41.png"/><Relationship Id="rId10"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26.png"/><Relationship Id="rId6" Type="http://schemas.openxmlformats.org/officeDocument/2006/relationships/image" Target="../media/image3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91.png"/><Relationship Id="rId4" Type="http://schemas.openxmlformats.org/officeDocument/2006/relationships/image" Target="../media/image41.png"/><Relationship Id="rId9" Type="http://schemas.openxmlformats.org/officeDocument/2006/relationships/image" Target="../media/image49.png"/><Relationship Id="rId5" Type="http://schemas.openxmlformats.org/officeDocument/2006/relationships/image" Target="../media/image53.png"/><Relationship Id="rId6" Type="http://schemas.openxmlformats.org/officeDocument/2006/relationships/image" Target="../media/image42.png"/><Relationship Id="rId7" Type="http://schemas.openxmlformats.org/officeDocument/2006/relationships/image" Target="../media/image38.png"/><Relationship Id="rId8" Type="http://schemas.openxmlformats.org/officeDocument/2006/relationships/hyperlink" Target="https://ourworldindata.org/global-energy-200-years" TargetMode="External"/><Relationship Id="rId11" Type="http://schemas.openxmlformats.org/officeDocument/2006/relationships/image" Target="../media/image44.png"/><Relationship Id="rId10" Type="http://schemas.openxmlformats.org/officeDocument/2006/relationships/image" Target="../media/image59.png"/><Relationship Id="rId13" Type="http://schemas.openxmlformats.org/officeDocument/2006/relationships/image" Target="../media/image112.png"/><Relationship Id="rId12" Type="http://schemas.openxmlformats.org/officeDocument/2006/relationships/image" Target="../media/image57.png"/><Relationship Id="rId15" Type="http://schemas.openxmlformats.org/officeDocument/2006/relationships/image" Target="../media/image109.png"/><Relationship Id="rId14" Type="http://schemas.openxmlformats.org/officeDocument/2006/relationships/image" Target="../media/image1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38.png"/><Relationship Id="rId4" Type="http://schemas.openxmlformats.org/officeDocument/2006/relationships/image" Target="../media/image42.png"/><Relationship Id="rId5"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0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104.png"/><Relationship Id="rId4" Type="http://schemas.openxmlformats.org/officeDocument/2006/relationships/image" Target="../media/image102.png"/><Relationship Id="rId9" Type="http://schemas.openxmlformats.org/officeDocument/2006/relationships/image" Target="../media/image107.png"/><Relationship Id="rId5" Type="http://schemas.openxmlformats.org/officeDocument/2006/relationships/image" Target="../media/image110.png"/><Relationship Id="rId6" Type="http://schemas.openxmlformats.org/officeDocument/2006/relationships/image" Target="../media/image108.png"/><Relationship Id="rId7" Type="http://schemas.openxmlformats.org/officeDocument/2006/relationships/image" Target="../media/image42.png"/><Relationship Id="rId8" Type="http://schemas.openxmlformats.org/officeDocument/2006/relationships/image" Target="../media/image1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hyperlink" Target="http://www.youtube.com/watch?v=TCIO38TCspk" TargetMode="External"/><Relationship Id="rId4" Type="http://schemas.openxmlformats.org/officeDocument/2006/relationships/image" Target="../media/image105.jpg"/><Relationship Id="rId9"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23.png"/><Relationship Id="rId7" Type="http://schemas.openxmlformats.org/officeDocument/2006/relationships/hyperlink" Target="https://www.youtube.com/watch?v=BKfufXnupMA" TargetMode="External"/><Relationship Id="rId8" Type="http://schemas.openxmlformats.org/officeDocument/2006/relationships/hyperlink" Target="https://www.youtube.com/watch?v=JasIvS7oYw4" TargetMode="External"/><Relationship Id="rId11" Type="http://schemas.openxmlformats.org/officeDocument/2006/relationships/hyperlink" Target="https://www.youtube.com/watch?v=xZ1HIBIIJU0&amp;t=1s" TargetMode="External"/><Relationship Id="rId10" Type="http://schemas.openxmlformats.org/officeDocument/2006/relationships/hyperlink" Target="https://www.youtube.com/watch?v=BKfufXnupMA" TargetMode="External"/><Relationship Id="rId12"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1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106.png"/><Relationship Id="rId4" Type="http://schemas.openxmlformats.org/officeDocument/2006/relationships/image" Target="../media/image1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114.jpg"/><Relationship Id="rId4" Type="http://schemas.openxmlformats.org/officeDocument/2006/relationships/image" Target="../media/image113.jpg"/><Relationship Id="rId5" Type="http://schemas.openxmlformats.org/officeDocument/2006/relationships/image" Target="../media/image1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118.png"/><Relationship Id="rId4" Type="http://schemas.openxmlformats.org/officeDocument/2006/relationships/image" Target="../media/image116.png"/><Relationship Id="rId5" Type="http://schemas.openxmlformats.org/officeDocument/2006/relationships/image" Target="../media/image123.png"/><Relationship Id="rId6" Type="http://schemas.openxmlformats.org/officeDocument/2006/relationships/image" Target="../media/image124.png"/><Relationship Id="rId7" Type="http://schemas.openxmlformats.org/officeDocument/2006/relationships/image" Target="../media/image1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4.xml"/><Relationship Id="rId3" Type="http://schemas.openxmlformats.org/officeDocument/2006/relationships/hyperlink" Target="http://www.youtube.com/watch?v=V3U_l2LESFw" TargetMode="External"/><Relationship Id="rId4" Type="http://schemas.openxmlformats.org/officeDocument/2006/relationships/image" Target="../media/image130.jpg"/><Relationship Id="rId9"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23.png"/><Relationship Id="rId7" Type="http://schemas.openxmlformats.org/officeDocument/2006/relationships/hyperlink" Target="https://www.youtube.com/watch?v=BKfufXnupMA" TargetMode="External"/><Relationship Id="rId8" Type="http://schemas.openxmlformats.org/officeDocument/2006/relationships/hyperlink" Target="https://www.youtube.com/watch?v=RRWyIy1MCaw" TargetMode="External"/><Relationship Id="rId11" Type="http://schemas.openxmlformats.org/officeDocument/2006/relationships/hyperlink" Target="https://www.rtve.es/alacarta/videos/noticias-24-horas/uranio-mineral-enriquecido-sirve-para-fabricar-armas-nucleares/2167090/" TargetMode="External"/><Relationship Id="rId10" Type="http://schemas.openxmlformats.org/officeDocument/2006/relationships/hyperlink" Target="https://www.youtube.com/watch?v=BKfufXnupMA" TargetMode="External"/><Relationship Id="rId13" Type="http://schemas.openxmlformats.org/officeDocument/2006/relationships/hyperlink" Target="https://www.youtube.com/watch?v=BKfufXnupMA" TargetMode="External"/><Relationship Id="rId12" Type="http://schemas.openxmlformats.org/officeDocument/2006/relationships/image" Target="../media/image35.png"/><Relationship Id="rId14" Type="http://schemas.openxmlformats.org/officeDocument/2006/relationships/hyperlink" Target="https://www.youtube.com/watch?v=apODDbgFFP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1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1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hyperlink" Target="https://www.youtube.com/watch?v=BKfufXnupMA" TargetMode="External"/><Relationship Id="rId9" Type="http://schemas.openxmlformats.org/officeDocument/2006/relationships/hyperlink" Target="http://www.youtube.com/watch?v=BKfufXnupMA" TargetMode="External"/><Relationship Id="rId5" Type="http://schemas.openxmlformats.org/officeDocument/2006/relationships/hyperlink" Target="https://www.youtube.com/watch?v=NAPAMIpGB-s" TargetMode="External"/><Relationship Id="rId6" Type="http://schemas.openxmlformats.org/officeDocument/2006/relationships/image" Target="../media/image28.png"/><Relationship Id="rId7" Type="http://schemas.openxmlformats.org/officeDocument/2006/relationships/hyperlink" Target="https://www.youtube.com/watch?v=BKfufXnupMA" TargetMode="External"/><Relationship Id="rId8" Type="http://schemas.openxmlformats.org/officeDocument/2006/relationships/hyperlink" Target="https://www.youtube.com/watch?v=wT1hPaBMfO4" TargetMode="External"/><Relationship Id="rId11" Type="http://schemas.openxmlformats.org/officeDocument/2006/relationships/image" Target="../media/image35.png"/><Relationship Id="rId10" Type="http://schemas.openxmlformats.org/officeDocument/2006/relationships/image" Target="../media/image25.jpg"/><Relationship Id="rId13" Type="http://schemas.openxmlformats.org/officeDocument/2006/relationships/image" Target="../media/image27.png"/><Relationship Id="rId12" Type="http://schemas.openxmlformats.org/officeDocument/2006/relationships/hyperlink" Target="https://youtu.be/aFpC1vAIgN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4.jpg"/><Relationship Id="rId4" Type="http://schemas.openxmlformats.org/officeDocument/2006/relationships/image" Target="../media/image66.jpg"/><Relationship Id="rId5" Type="http://schemas.openxmlformats.org/officeDocument/2006/relationships/image" Target="../media/image37.jpg"/><Relationship Id="rId6" Type="http://schemas.openxmlformats.org/officeDocument/2006/relationships/image" Target="../media/image33.jpg"/><Relationship Id="rId7" Type="http://schemas.openxmlformats.org/officeDocument/2006/relationships/image" Target="../media/image3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9"/>
          <p:cNvSpPr/>
          <p:nvPr/>
        </p:nvSpPr>
        <p:spPr>
          <a:xfrm>
            <a:off x="4648578" y="1412386"/>
            <a:ext cx="2841256" cy="2841256"/>
          </a:xfrm>
          <a:prstGeom prst="blockArc">
            <a:avLst>
              <a:gd fmla="val 794951" name="adj1"/>
              <a:gd fmla="val 10121114" name="adj2"/>
              <a:gd fmla="val 2388" name="adj3"/>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1" name="Google Shape;441;p9"/>
          <p:cNvSpPr txBox="1"/>
          <p:nvPr/>
        </p:nvSpPr>
        <p:spPr>
          <a:xfrm>
            <a:off x="1891263" y="380599"/>
            <a:ext cx="10936800" cy="83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1400" u="none" cap="none" strike="noStrike">
              <a:solidFill>
                <a:schemeClr val="dk1"/>
              </a:solidFill>
              <a:latin typeface="Arial"/>
              <a:ea typeface="Arial"/>
              <a:cs typeface="Arial"/>
              <a:sym typeface="Arial"/>
            </a:endParaRPr>
          </a:p>
        </p:txBody>
      </p:sp>
      <p:grpSp>
        <p:nvGrpSpPr>
          <p:cNvPr id="442" name="Google Shape;442;p9"/>
          <p:cNvGrpSpPr/>
          <p:nvPr/>
        </p:nvGrpSpPr>
        <p:grpSpPr>
          <a:xfrm>
            <a:off x="4960005" y="1723814"/>
            <a:ext cx="2218401" cy="2218401"/>
            <a:chOff x="4547049" y="1897856"/>
            <a:chExt cx="3071634" cy="3071634"/>
          </a:xfrm>
        </p:grpSpPr>
        <p:sp>
          <p:nvSpPr>
            <p:cNvPr id="443" name="Google Shape;443;p9"/>
            <p:cNvSpPr/>
            <p:nvPr/>
          </p:nvSpPr>
          <p:spPr>
            <a:xfrm>
              <a:off x="4547049" y="1897856"/>
              <a:ext cx="3071634" cy="3071634"/>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4" name="Google Shape;444;p9"/>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445" name="Google Shape;445;p9"/>
          <p:cNvSpPr/>
          <p:nvPr/>
        </p:nvSpPr>
        <p:spPr>
          <a:xfrm rot="-634690">
            <a:off x="4402904" y="2531493"/>
            <a:ext cx="489707" cy="585571"/>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46" name="Google Shape;446;p9"/>
          <p:cNvGrpSpPr/>
          <p:nvPr/>
        </p:nvGrpSpPr>
        <p:grpSpPr>
          <a:xfrm rot="1052635">
            <a:off x="7017236" y="2078906"/>
            <a:ext cx="1338434" cy="1227345"/>
            <a:chOff x="5655092" y="376887"/>
            <a:chExt cx="4490688" cy="4117968"/>
          </a:xfrm>
        </p:grpSpPr>
        <p:sp>
          <p:nvSpPr>
            <p:cNvPr id="447" name="Google Shape;447;p9"/>
            <p:cNvSpPr/>
            <p:nvPr/>
          </p:nvSpPr>
          <p:spPr>
            <a:xfrm>
              <a:off x="5655092" y="385052"/>
              <a:ext cx="4490688" cy="4109803"/>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8" name="Google Shape;448;p9"/>
            <p:cNvSpPr/>
            <p:nvPr/>
          </p:nvSpPr>
          <p:spPr>
            <a:xfrm>
              <a:off x="7600719" y="376887"/>
              <a:ext cx="2435227" cy="2185460"/>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9" name="Google Shape;449;p9"/>
            <p:cNvSpPr/>
            <p:nvPr/>
          </p:nvSpPr>
          <p:spPr>
            <a:xfrm>
              <a:off x="5750459" y="1472498"/>
              <a:ext cx="1612132"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50" name="Google Shape;450;p9"/>
          <p:cNvGrpSpPr/>
          <p:nvPr/>
        </p:nvGrpSpPr>
        <p:grpSpPr>
          <a:xfrm rot="1151421">
            <a:off x="6155444" y="1329364"/>
            <a:ext cx="811322" cy="566443"/>
            <a:chOff x="5679779" y="1344421"/>
            <a:chExt cx="994669" cy="694451"/>
          </a:xfrm>
        </p:grpSpPr>
        <p:sp>
          <p:nvSpPr>
            <p:cNvPr id="451" name="Google Shape;451;p9"/>
            <p:cNvSpPr/>
            <p:nvPr/>
          </p:nvSpPr>
          <p:spPr>
            <a:xfrm rot="739920">
              <a:off x="6440960" y="1354067"/>
              <a:ext cx="163273" cy="675158"/>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2" name="Google Shape;452;p9"/>
            <p:cNvSpPr/>
            <p:nvPr/>
          </p:nvSpPr>
          <p:spPr>
            <a:xfrm rot="186138">
              <a:off x="6177380" y="1465249"/>
              <a:ext cx="189750" cy="529535"/>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3" name="Google Shape;453;p9"/>
            <p:cNvSpPr/>
            <p:nvPr/>
          </p:nvSpPr>
          <p:spPr>
            <a:xfrm rot="-419470">
              <a:off x="5712813" y="1452010"/>
              <a:ext cx="216227" cy="556013"/>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4" name="Google Shape;454;p9"/>
            <p:cNvSpPr/>
            <p:nvPr/>
          </p:nvSpPr>
          <p:spPr>
            <a:xfrm>
              <a:off x="5975196" y="1441944"/>
              <a:ext cx="158861" cy="551600"/>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55" name="Google Shape;455;p9"/>
          <p:cNvGrpSpPr/>
          <p:nvPr/>
        </p:nvGrpSpPr>
        <p:grpSpPr>
          <a:xfrm rot="2779377">
            <a:off x="6882919" y="1481878"/>
            <a:ext cx="612565" cy="807484"/>
            <a:chOff x="5733204" y="4148522"/>
            <a:chExt cx="1306402" cy="1722100"/>
          </a:xfrm>
        </p:grpSpPr>
        <p:grpSp>
          <p:nvGrpSpPr>
            <p:cNvPr id="456" name="Google Shape;456;p9"/>
            <p:cNvGrpSpPr/>
            <p:nvPr/>
          </p:nvGrpSpPr>
          <p:grpSpPr>
            <a:xfrm>
              <a:off x="5733204" y="4148522"/>
              <a:ext cx="1306402" cy="1722100"/>
              <a:chOff x="2445111" y="599435"/>
              <a:chExt cx="5312311" cy="7002691"/>
            </a:xfrm>
          </p:grpSpPr>
          <p:sp>
            <p:nvSpPr>
              <p:cNvPr id="457" name="Google Shape;457;p9"/>
              <p:cNvSpPr/>
              <p:nvPr/>
            </p:nvSpPr>
            <p:spPr>
              <a:xfrm>
                <a:off x="2445111" y="599435"/>
                <a:ext cx="3497902" cy="68381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8" name="Google Shape;458;p9"/>
              <p:cNvSpPr/>
              <p:nvPr/>
            </p:nvSpPr>
            <p:spPr>
              <a:xfrm>
                <a:off x="2473235" y="4334670"/>
                <a:ext cx="1615901" cy="31589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9" name="Google Shape;459;p9"/>
              <p:cNvSpPr/>
              <p:nvPr/>
            </p:nvSpPr>
            <p:spPr>
              <a:xfrm>
                <a:off x="5693427" y="3567142"/>
                <a:ext cx="2063995" cy="403498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60" name="Google Shape;460;p9"/>
            <p:cNvGrpSpPr/>
            <p:nvPr/>
          </p:nvGrpSpPr>
          <p:grpSpPr>
            <a:xfrm>
              <a:off x="5960899" y="4970731"/>
              <a:ext cx="821311" cy="845919"/>
              <a:chOff x="954383" y="599435"/>
              <a:chExt cx="6803039" cy="7006874"/>
            </a:xfrm>
          </p:grpSpPr>
          <p:sp>
            <p:nvSpPr>
              <p:cNvPr id="461" name="Google Shape;461;p9"/>
              <p:cNvSpPr/>
              <p:nvPr/>
            </p:nvSpPr>
            <p:spPr>
              <a:xfrm>
                <a:off x="2445111" y="599435"/>
                <a:ext cx="3497902" cy="68381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2" name="Google Shape;462;p9"/>
              <p:cNvSpPr/>
              <p:nvPr/>
            </p:nvSpPr>
            <p:spPr>
              <a:xfrm>
                <a:off x="954383" y="4447323"/>
                <a:ext cx="1615901" cy="3158986"/>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3" name="Google Shape;463;p9"/>
              <p:cNvSpPr/>
              <p:nvPr/>
            </p:nvSpPr>
            <p:spPr>
              <a:xfrm>
                <a:off x="5693427" y="3567142"/>
                <a:ext cx="2063995" cy="403498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464" name="Google Shape;464;p9"/>
          <p:cNvGrpSpPr/>
          <p:nvPr/>
        </p:nvGrpSpPr>
        <p:grpSpPr>
          <a:xfrm rot="-3294498">
            <a:off x="4593929" y="2076986"/>
            <a:ext cx="889290" cy="318443"/>
            <a:chOff x="2751274" y="4274125"/>
            <a:chExt cx="1502839" cy="538144"/>
          </a:xfrm>
        </p:grpSpPr>
        <p:sp>
          <p:nvSpPr>
            <p:cNvPr id="465" name="Google Shape;465;p9"/>
            <p:cNvSpPr/>
            <p:nvPr/>
          </p:nvSpPr>
          <p:spPr>
            <a:xfrm>
              <a:off x="2751274" y="4567310"/>
              <a:ext cx="295404" cy="244959"/>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6" name="Google Shape;466;p9"/>
            <p:cNvSpPr/>
            <p:nvPr/>
          </p:nvSpPr>
          <p:spPr>
            <a:xfrm>
              <a:off x="3010694" y="4274125"/>
              <a:ext cx="592070" cy="490966"/>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7" name="Google Shape;467;p9"/>
            <p:cNvSpPr/>
            <p:nvPr/>
          </p:nvSpPr>
          <p:spPr>
            <a:xfrm>
              <a:off x="3593508" y="4427305"/>
              <a:ext cx="369266" cy="306207"/>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68" name="Google Shape;468;p9"/>
            <p:cNvSpPr/>
            <p:nvPr/>
          </p:nvSpPr>
          <p:spPr>
            <a:xfrm>
              <a:off x="3958709" y="4512144"/>
              <a:ext cx="295404" cy="244959"/>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69" name="Google Shape;469;p9"/>
          <p:cNvGrpSpPr/>
          <p:nvPr/>
        </p:nvGrpSpPr>
        <p:grpSpPr>
          <a:xfrm rot="-983725">
            <a:off x="5299953" y="1440426"/>
            <a:ext cx="822437" cy="417980"/>
            <a:chOff x="1786971" y="4942919"/>
            <a:chExt cx="2041538" cy="1037553"/>
          </a:xfrm>
        </p:grpSpPr>
        <p:sp>
          <p:nvSpPr>
            <p:cNvPr id="470" name="Google Shape;470;p9"/>
            <p:cNvSpPr/>
            <p:nvPr/>
          </p:nvSpPr>
          <p:spPr>
            <a:xfrm>
              <a:off x="1886713" y="4942919"/>
              <a:ext cx="1842053" cy="62168"/>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1" name="Google Shape;471;p9"/>
            <p:cNvSpPr/>
            <p:nvPr/>
          </p:nvSpPr>
          <p:spPr>
            <a:xfrm>
              <a:off x="1786971" y="5005087"/>
              <a:ext cx="2041538" cy="972483"/>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2" name="Google Shape;472;p9"/>
            <p:cNvSpPr/>
            <p:nvPr/>
          </p:nvSpPr>
          <p:spPr>
            <a:xfrm>
              <a:off x="1950379" y="5043805"/>
              <a:ext cx="1714722" cy="18775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73" name="Google Shape;473;p9"/>
            <p:cNvGrpSpPr/>
            <p:nvPr/>
          </p:nvGrpSpPr>
          <p:grpSpPr>
            <a:xfrm>
              <a:off x="2260924" y="5043805"/>
              <a:ext cx="1107473" cy="187751"/>
              <a:chOff x="7962899" y="2433000"/>
              <a:chExt cx="2294160" cy="371747"/>
            </a:xfrm>
          </p:grpSpPr>
          <p:grpSp>
            <p:nvGrpSpPr>
              <p:cNvPr id="474" name="Google Shape;474;p9"/>
              <p:cNvGrpSpPr/>
              <p:nvPr/>
            </p:nvGrpSpPr>
            <p:grpSpPr>
              <a:xfrm>
                <a:off x="7962899" y="2433000"/>
                <a:ext cx="344267" cy="371747"/>
                <a:chOff x="6383215" y="2833551"/>
                <a:chExt cx="240196" cy="371747"/>
              </a:xfrm>
            </p:grpSpPr>
            <p:sp>
              <p:nvSpPr>
                <p:cNvPr id="475" name="Google Shape;475;p9"/>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6" name="Google Shape;476;p9"/>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7" name="Google Shape;477;p9"/>
                <p:cNvSpPr/>
                <p:nvPr/>
              </p:nvSpPr>
              <p:spPr>
                <a:xfrm>
                  <a:off x="6383215" y="2936632"/>
                  <a:ext cx="240196" cy="93782"/>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78" name="Google Shape;478;p9"/>
              <p:cNvGrpSpPr/>
              <p:nvPr/>
            </p:nvGrpSpPr>
            <p:grpSpPr>
              <a:xfrm>
                <a:off x="8933083" y="2433000"/>
                <a:ext cx="344267" cy="371747"/>
                <a:chOff x="6383215" y="2833551"/>
                <a:chExt cx="240196" cy="371747"/>
              </a:xfrm>
            </p:grpSpPr>
            <p:sp>
              <p:nvSpPr>
                <p:cNvPr id="479" name="Google Shape;479;p9"/>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0" name="Google Shape;480;p9"/>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1" name="Google Shape;481;p9"/>
                <p:cNvSpPr/>
                <p:nvPr/>
              </p:nvSpPr>
              <p:spPr>
                <a:xfrm>
                  <a:off x="6383215" y="2936632"/>
                  <a:ext cx="240196" cy="93782"/>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82" name="Google Shape;482;p9"/>
              <p:cNvGrpSpPr/>
              <p:nvPr/>
            </p:nvGrpSpPr>
            <p:grpSpPr>
              <a:xfrm>
                <a:off x="9912792" y="2433000"/>
                <a:ext cx="344267" cy="371747"/>
                <a:chOff x="6383215" y="2833551"/>
                <a:chExt cx="240196" cy="371747"/>
              </a:xfrm>
            </p:grpSpPr>
            <p:sp>
              <p:nvSpPr>
                <p:cNvPr id="483" name="Google Shape;483;p9"/>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4" name="Google Shape;484;p9"/>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5" name="Google Shape;485;p9"/>
                <p:cNvSpPr/>
                <p:nvPr/>
              </p:nvSpPr>
              <p:spPr>
                <a:xfrm>
                  <a:off x="6383215" y="2936632"/>
                  <a:ext cx="240196" cy="93782"/>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486" name="Google Shape;486;p9"/>
            <p:cNvSpPr/>
            <p:nvPr/>
          </p:nvSpPr>
          <p:spPr>
            <a:xfrm>
              <a:off x="1842501"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7" name="Google Shape;487;p9"/>
            <p:cNvSpPr/>
            <p:nvPr/>
          </p:nvSpPr>
          <p:spPr>
            <a:xfrm>
              <a:off x="2313764"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8" name="Google Shape;488;p9"/>
            <p:cNvSpPr/>
            <p:nvPr/>
          </p:nvSpPr>
          <p:spPr>
            <a:xfrm>
              <a:off x="2785027"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9" name="Google Shape;489;p9"/>
            <p:cNvSpPr/>
            <p:nvPr/>
          </p:nvSpPr>
          <p:spPr>
            <a:xfrm>
              <a:off x="3256290"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90" name="Google Shape;490;p9"/>
            <p:cNvGrpSpPr/>
            <p:nvPr/>
          </p:nvGrpSpPr>
          <p:grpSpPr>
            <a:xfrm>
              <a:off x="1962670" y="5271362"/>
              <a:ext cx="302363" cy="682663"/>
              <a:chOff x="7384246" y="2899703"/>
              <a:chExt cx="626352" cy="1351672"/>
            </a:xfrm>
          </p:grpSpPr>
          <p:sp>
            <p:nvSpPr>
              <p:cNvPr id="491" name="Google Shape;491;p9"/>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2" name="Google Shape;492;p9"/>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3" name="Google Shape;493;p9"/>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4" name="Google Shape;494;p9"/>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5" name="Google Shape;495;p9"/>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6" name="Google Shape;496;p9"/>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7" name="Google Shape;497;p9"/>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8" name="Google Shape;498;p9"/>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9" name="Google Shape;499;p9"/>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0" name="Google Shape;500;p9"/>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1" name="Google Shape;501;p9"/>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02" name="Google Shape;502;p9"/>
            <p:cNvGrpSpPr/>
            <p:nvPr/>
          </p:nvGrpSpPr>
          <p:grpSpPr>
            <a:xfrm>
              <a:off x="2430707" y="5271362"/>
              <a:ext cx="302363" cy="682663"/>
              <a:chOff x="7384246" y="2899703"/>
              <a:chExt cx="626352" cy="1351672"/>
            </a:xfrm>
          </p:grpSpPr>
          <p:sp>
            <p:nvSpPr>
              <p:cNvPr id="503" name="Google Shape;503;p9"/>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4" name="Google Shape;504;p9"/>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5" name="Google Shape;505;p9"/>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6" name="Google Shape;506;p9"/>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7" name="Google Shape;507;p9"/>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8" name="Google Shape;508;p9"/>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9" name="Google Shape;509;p9"/>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0" name="Google Shape;510;p9"/>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1" name="Google Shape;511;p9"/>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2" name="Google Shape;512;p9"/>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3" name="Google Shape;513;p9"/>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14" name="Google Shape;514;p9"/>
            <p:cNvGrpSpPr/>
            <p:nvPr/>
          </p:nvGrpSpPr>
          <p:grpSpPr>
            <a:xfrm>
              <a:off x="2898745" y="5271362"/>
              <a:ext cx="302363" cy="682663"/>
              <a:chOff x="7384246" y="2899703"/>
              <a:chExt cx="626352" cy="1351672"/>
            </a:xfrm>
          </p:grpSpPr>
          <p:sp>
            <p:nvSpPr>
              <p:cNvPr id="515" name="Google Shape;515;p9"/>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6" name="Google Shape;516;p9"/>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7" name="Google Shape;517;p9"/>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8" name="Google Shape;518;p9"/>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9" name="Google Shape;519;p9"/>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0" name="Google Shape;520;p9"/>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1" name="Google Shape;521;p9"/>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2" name="Google Shape;522;p9"/>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3" name="Google Shape;523;p9"/>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4" name="Google Shape;524;p9"/>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5" name="Google Shape;525;p9"/>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26" name="Google Shape;526;p9"/>
            <p:cNvGrpSpPr/>
            <p:nvPr/>
          </p:nvGrpSpPr>
          <p:grpSpPr>
            <a:xfrm>
              <a:off x="3366783" y="5271362"/>
              <a:ext cx="302363" cy="682663"/>
              <a:chOff x="7384246" y="2899703"/>
              <a:chExt cx="626352" cy="1351672"/>
            </a:xfrm>
          </p:grpSpPr>
          <p:sp>
            <p:nvSpPr>
              <p:cNvPr id="527" name="Google Shape;527;p9"/>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8" name="Google Shape;528;p9"/>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9" name="Google Shape;529;p9"/>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0" name="Google Shape;530;p9"/>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1" name="Google Shape;531;p9"/>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2" name="Google Shape;532;p9"/>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3" name="Google Shape;533;p9"/>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4" name="Google Shape;534;p9"/>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5" name="Google Shape;535;p9"/>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6" name="Google Shape;536;p9"/>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7" name="Google Shape;537;p9"/>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538" name="Google Shape;538;p9"/>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539" name="Google Shape;539;p9"/>
          <p:cNvGrpSpPr/>
          <p:nvPr/>
        </p:nvGrpSpPr>
        <p:grpSpPr>
          <a:xfrm>
            <a:off x="4658362" y="1417977"/>
            <a:ext cx="450484" cy="450484"/>
            <a:chOff x="4266660" y="45289"/>
            <a:chExt cx="768290" cy="768290"/>
          </a:xfrm>
        </p:grpSpPr>
        <p:sp>
          <p:nvSpPr>
            <p:cNvPr id="540" name="Google Shape;540;p9"/>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41" name="Google Shape;541;p9"/>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542" name="Google Shape;542;p9"/>
          <p:cNvPicPr preferRelativeResize="0"/>
          <p:nvPr/>
        </p:nvPicPr>
        <p:blipFill rotWithShape="1">
          <a:blip r:embed="rId4">
            <a:alphaModFix/>
          </a:blip>
          <a:srcRect b="0" l="0" r="0" t="0"/>
          <a:stretch/>
        </p:blipFill>
        <p:spPr>
          <a:xfrm>
            <a:off x="5306301" y="2429164"/>
            <a:ext cx="1613872" cy="840686"/>
          </a:xfrm>
          <a:prstGeom prst="rect">
            <a:avLst/>
          </a:prstGeom>
          <a:noFill/>
          <a:ln>
            <a:noFill/>
          </a:ln>
        </p:spPr>
      </p:pic>
      <p:pic>
        <p:nvPicPr>
          <p:cNvPr id="543" name="Google Shape;543;p9"/>
          <p:cNvPicPr preferRelativeResize="0"/>
          <p:nvPr/>
        </p:nvPicPr>
        <p:blipFill rotWithShape="1">
          <a:blip r:embed="rId5">
            <a:alphaModFix/>
          </a:blip>
          <a:srcRect b="0" l="0" r="0" t="0"/>
          <a:stretch/>
        </p:blipFill>
        <p:spPr>
          <a:xfrm>
            <a:off x="1482375" y="4817497"/>
            <a:ext cx="713797" cy="738275"/>
          </a:xfrm>
          <a:prstGeom prst="rect">
            <a:avLst/>
          </a:prstGeom>
          <a:noFill/>
          <a:ln>
            <a:noFill/>
          </a:ln>
        </p:spPr>
      </p:pic>
      <p:sp>
        <p:nvSpPr>
          <p:cNvPr id="544" name="Google Shape;544;p9"/>
          <p:cNvSpPr txBox="1"/>
          <p:nvPr>
            <p:ph idx="1" type="subTitle"/>
          </p:nvPr>
        </p:nvSpPr>
        <p:spPr>
          <a:xfrm>
            <a:off x="275" y="5086800"/>
            <a:ext cx="12211500" cy="1214100"/>
          </a:xfrm>
          <a:prstGeom prst="rect">
            <a:avLst/>
          </a:prstGeom>
        </p:spPr>
        <p:txBody>
          <a:bodyPr anchorCtr="0" anchor="ctr" bIns="45700" lIns="91425" spcFirstLastPara="1" rIns="91425" wrap="square" tIns="45700">
            <a:noAutofit/>
          </a:bodyPr>
          <a:lstStyle/>
          <a:p>
            <a:pPr indent="0" lvl="0" marL="0" rtl="0" algn="ctr">
              <a:spcBef>
                <a:spcPts val="1000"/>
              </a:spcBef>
              <a:spcAft>
                <a:spcPts val="0"/>
              </a:spcAft>
              <a:buNone/>
            </a:pPr>
            <a:r>
              <a:rPr lang="fr-FR"/>
              <a:t>Phase 2 : Comprendre le changement climatique</a:t>
            </a:r>
            <a:endParaRPr/>
          </a:p>
          <a:p>
            <a:pPr indent="0" lvl="0" marL="0" rtl="0" algn="ctr">
              <a:spcBef>
                <a:spcPts val="1000"/>
              </a:spcBef>
              <a:spcAft>
                <a:spcPts val="0"/>
              </a:spcAft>
              <a:buNone/>
            </a:pPr>
            <a:r>
              <a:t/>
            </a:r>
            <a:endParaRPr/>
          </a:p>
          <a:p>
            <a:pPr indent="0" lvl="0" marL="0" rtl="0" algn="ctr">
              <a:spcBef>
                <a:spcPts val="1000"/>
              </a:spcBef>
              <a:spcAft>
                <a:spcPts val="0"/>
              </a:spcAft>
              <a:buNone/>
            </a:pPr>
            <a:r>
              <a:t/>
            </a:r>
            <a:endParaRPr/>
          </a:p>
        </p:txBody>
      </p:sp>
      <p:sp>
        <p:nvSpPr>
          <p:cNvPr id="545" name="Google Shape;545;p9"/>
          <p:cNvSpPr txBox="1"/>
          <p:nvPr>
            <p:ph idx="2" type="subTitle"/>
          </p:nvPr>
        </p:nvSpPr>
        <p:spPr>
          <a:xfrm>
            <a:off x="7488" y="5643897"/>
            <a:ext cx="12211500" cy="1214100"/>
          </a:xfrm>
          <a:prstGeom prst="rect">
            <a:avLst/>
          </a:prstGeom>
        </p:spPr>
        <p:txBody>
          <a:bodyPr anchorCtr="0" anchor="ctr" bIns="45700" lIns="91425" spcFirstLastPara="1" rIns="91425" wrap="square" tIns="45700">
            <a:noAutofit/>
          </a:bodyPr>
          <a:lstStyle/>
          <a:p>
            <a:pPr indent="0" lvl="0" marL="0" rtl="0" algn="ctr">
              <a:spcBef>
                <a:spcPts val="1000"/>
              </a:spcBef>
              <a:spcAft>
                <a:spcPts val="0"/>
              </a:spcAft>
              <a:buNone/>
            </a:pPr>
            <a:r>
              <a:t/>
            </a:r>
            <a:endParaRPr/>
          </a:p>
          <a:p>
            <a:pPr indent="0" lvl="0" marL="0" rtl="0" algn="ctr">
              <a:spcBef>
                <a:spcPts val="1000"/>
              </a:spcBef>
              <a:spcAft>
                <a:spcPts val="0"/>
              </a:spcAft>
              <a:buNone/>
            </a:pPr>
            <a:r>
              <a:rPr lang="fr-FR"/>
              <a:t>Module 1. Enjeux énergétiques</a:t>
            </a:r>
            <a:endParaRPr/>
          </a:p>
          <a:p>
            <a:pPr indent="0" lvl="0" marL="0" rtl="0" algn="ctr">
              <a:spcBef>
                <a:spcPts val="1000"/>
              </a:spcBef>
              <a:spcAft>
                <a:spcPts val="0"/>
              </a:spcAft>
              <a:buNone/>
            </a:pPr>
            <a:r>
              <a:t/>
            </a:r>
            <a:endParaRPr/>
          </a:p>
          <a:p>
            <a:pPr indent="0" lvl="0" marL="0" rtl="0" algn="ctr">
              <a:spcBef>
                <a:spcPts val="10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8"/>
          <p:cNvSpPr txBox="1"/>
          <p:nvPr>
            <p:ph idx="4294967295" type="body"/>
          </p:nvPr>
        </p:nvSpPr>
        <p:spPr>
          <a:xfrm>
            <a:off x="766200" y="1757575"/>
            <a:ext cx="10515600" cy="10800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Clr>
                <a:schemeClr val="dk1"/>
              </a:buClr>
              <a:buSzPts val="2400"/>
              <a:buNone/>
            </a:pPr>
            <a:r>
              <a:rPr lang="fr-FR">
                <a:latin typeface="Corbel"/>
                <a:ea typeface="Corbel"/>
                <a:cs typeface="Corbel"/>
                <a:sym typeface="Corbel"/>
              </a:rPr>
              <a:t>Les personnes convertissent et utilisent l’énergie en fonction de leurs besoins :  pour s’habiller et se nourrir, pour se déplacer, se réchauffer, acheter des biens et des services, etc.</a:t>
            </a:r>
            <a:endParaRPr/>
          </a:p>
        </p:txBody>
      </p:sp>
      <p:pic>
        <p:nvPicPr>
          <p:cNvPr id="644" name="Google Shape;644;p8"/>
          <p:cNvPicPr preferRelativeResize="0"/>
          <p:nvPr/>
        </p:nvPicPr>
        <p:blipFill rotWithShape="1">
          <a:blip r:embed="rId3">
            <a:alphaModFix/>
          </a:blip>
          <a:srcRect b="0" l="0" r="0" t="0"/>
          <a:stretch/>
        </p:blipFill>
        <p:spPr>
          <a:xfrm>
            <a:off x="1253170" y="3212257"/>
            <a:ext cx="1609950" cy="1476581"/>
          </a:xfrm>
          <a:prstGeom prst="rect">
            <a:avLst/>
          </a:prstGeom>
          <a:noFill/>
          <a:ln>
            <a:noFill/>
          </a:ln>
        </p:spPr>
      </p:pic>
      <p:sp>
        <p:nvSpPr>
          <p:cNvPr id="645" name="Google Shape;645;p8"/>
          <p:cNvSpPr txBox="1"/>
          <p:nvPr/>
        </p:nvSpPr>
        <p:spPr>
          <a:xfrm>
            <a:off x="8954073" y="4912075"/>
            <a:ext cx="1794000" cy="435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mfortaa"/>
                <a:ea typeface="Comfortaa"/>
                <a:cs typeface="Comfortaa"/>
                <a:sym typeface="Comfortaa"/>
              </a:rPr>
              <a:t>Je voyage</a:t>
            </a:r>
            <a:endParaRPr b="0" i="0" sz="1400" u="none" cap="none" strike="noStrike">
              <a:solidFill>
                <a:srgbClr val="000000"/>
              </a:solidFill>
              <a:latin typeface="Arial"/>
              <a:ea typeface="Arial"/>
              <a:cs typeface="Arial"/>
              <a:sym typeface="Arial"/>
            </a:endParaRPr>
          </a:p>
        </p:txBody>
      </p:sp>
      <p:sp>
        <p:nvSpPr>
          <p:cNvPr id="646" name="Google Shape;646;p8"/>
          <p:cNvSpPr txBox="1"/>
          <p:nvPr/>
        </p:nvSpPr>
        <p:spPr>
          <a:xfrm>
            <a:off x="6137811" y="4824585"/>
            <a:ext cx="22356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mfortaa"/>
                <a:ea typeface="Comfortaa"/>
                <a:cs typeface="Comfortaa"/>
                <a:sym typeface="Comfortaa"/>
              </a:rPr>
              <a:t>Je consomme des biens et services  </a:t>
            </a:r>
            <a:endParaRPr b="0" i="0" sz="1400" u="none" cap="none" strike="noStrike">
              <a:solidFill>
                <a:srgbClr val="000000"/>
              </a:solidFill>
              <a:latin typeface="Arial"/>
              <a:ea typeface="Arial"/>
              <a:cs typeface="Arial"/>
              <a:sym typeface="Arial"/>
            </a:endParaRPr>
          </a:p>
        </p:txBody>
      </p:sp>
      <p:sp>
        <p:nvSpPr>
          <p:cNvPr id="647" name="Google Shape;647;p8"/>
          <p:cNvSpPr txBox="1"/>
          <p:nvPr/>
        </p:nvSpPr>
        <p:spPr>
          <a:xfrm>
            <a:off x="3350429" y="4814550"/>
            <a:ext cx="2327100" cy="6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mfortaa"/>
                <a:ea typeface="Comfortaa"/>
                <a:cs typeface="Comfortaa"/>
                <a:sym typeface="Comfortaa"/>
              </a:rPr>
              <a:t>Je chauffe et</a:t>
            </a:r>
            <a:r>
              <a:rPr lang="fr-FR">
                <a:latin typeface="Comfortaa"/>
                <a:ea typeface="Comfortaa"/>
                <a:cs typeface="Comfortaa"/>
                <a:sym typeface="Comfortaa"/>
              </a:rPr>
              <a:t> r</a:t>
            </a:r>
            <a:r>
              <a:rPr b="0" i="0" lang="fr-FR" sz="1400" u="none" cap="none" strike="noStrike">
                <a:solidFill>
                  <a:srgbClr val="000000"/>
                </a:solidFill>
                <a:latin typeface="Comfortaa"/>
                <a:ea typeface="Comfortaa"/>
                <a:cs typeface="Comfortaa"/>
                <a:sym typeface="Comfortaa"/>
              </a:rPr>
              <a:t>efroidis ma maison</a:t>
            </a:r>
            <a:endParaRPr b="0" i="0" sz="1400" u="none" cap="none" strike="noStrike">
              <a:solidFill>
                <a:srgbClr val="000000"/>
              </a:solidFill>
              <a:latin typeface="Arial"/>
              <a:ea typeface="Arial"/>
              <a:cs typeface="Arial"/>
              <a:sym typeface="Arial"/>
            </a:endParaRPr>
          </a:p>
        </p:txBody>
      </p:sp>
      <p:sp>
        <p:nvSpPr>
          <p:cNvPr id="648" name="Google Shape;648;p8"/>
          <p:cNvSpPr txBox="1"/>
          <p:nvPr/>
        </p:nvSpPr>
        <p:spPr>
          <a:xfrm>
            <a:off x="1369737" y="4837067"/>
            <a:ext cx="1211100" cy="28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mfortaa"/>
                <a:ea typeface="Comfortaa"/>
                <a:cs typeface="Comfortaa"/>
                <a:sym typeface="Comfortaa"/>
              </a:rPr>
              <a:t>Je mange</a:t>
            </a:r>
            <a:endParaRPr b="0" i="0" sz="1400" u="none" cap="none" strike="noStrike">
              <a:solidFill>
                <a:srgbClr val="000000"/>
              </a:solidFill>
              <a:latin typeface="Arial"/>
              <a:ea typeface="Arial"/>
              <a:cs typeface="Arial"/>
              <a:sym typeface="Arial"/>
            </a:endParaRPr>
          </a:p>
        </p:txBody>
      </p:sp>
      <p:sp>
        <p:nvSpPr>
          <p:cNvPr id="649" name="Google Shape;649;p8"/>
          <p:cNvSpPr txBox="1"/>
          <p:nvPr/>
        </p:nvSpPr>
        <p:spPr>
          <a:xfrm>
            <a:off x="2170800" y="5614150"/>
            <a:ext cx="95997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fr-FR" sz="2400" u="none" cap="none" strike="noStrike">
                <a:solidFill>
                  <a:schemeClr val="dk1"/>
                </a:solidFill>
                <a:latin typeface="Corbel"/>
                <a:ea typeface="Corbel"/>
                <a:cs typeface="Corbel"/>
                <a:sym typeface="Corbel"/>
              </a:rPr>
              <a:t>Existe-t-il des activités qui ne consomment </a:t>
            </a:r>
            <a:r>
              <a:rPr b="0" i="0" lang="fr-FR" sz="2400" u="sng" cap="none" strike="noStrike">
                <a:solidFill>
                  <a:schemeClr val="dk1"/>
                </a:solidFill>
                <a:latin typeface="Corbel"/>
                <a:ea typeface="Corbel"/>
                <a:cs typeface="Corbel"/>
                <a:sym typeface="Corbel"/>
              </a:rPr>
              <a:t>pas</a:t>
            </a:r>
            <a:r>
              <a:rPr b="0" i="0" lang="fr-FR" sz="2400" u="none" cap="none" strike="noStrike">
                <a:solidFill>
                  <a:schemeClr val="dk1"/>
                </a:solidFill>
                <a:latin typeface="Corbel"/>
                <a:ea typeface="Corbel"/>
                <a:cs typeface="Corbel"/>
                <a:sym typeface="Corbel"/>
              </a:rPr>
              <a:t> d’énergie ?</a:t>
            </a:r>
            <a:endParaRPr b="0" i="0" sz="1400" u="none" cap="none" strike="noStrike">
              <a:solidFill>
                <a:schemeClr val="dk1"/>
              </a:solidFill>
              <a:latin typeface="Arial"/>
              <a:ea typeface="Arial"/>
              <a:cs typeface="Arial"/>
              <a:sym typeface="Arial"/>
            </a:endParaRPr>
          </a:p>
        </p:txBody>
      </p:sp>
      <p:grpSp>
        <p:nvGrpSpPr>
          <p:cNvPr id="650" name="Google Shape;650;p8"/>
          <p:cNvGrpSpPr/>
          <p:nvPr/>
        </p:nvGrpSpPr>
        <p:grpSpPr>
          <a:xfrm>
            <a:off x="5982295" y="3332528"/>
            <a:ext cx="2095792" cy="1385844"/>
            <a:chOff x="5982295" y="3540868"/>
            <a:chExt cx="2095792" cy="1385844"/>
          </a:xfrm>
        </p:grpSpPr>
        <p:pic>
          <p:nvPicPr>
            <p:cNvPr id="651" name="Google Shape;651;p8"/>
            <p:cNvPicPr preferRelativeResize="0"/>
            <p:nvPr/>
          </p:nvPicPr>
          <p:blipFill rotWithShape="1">
            <a:blip r:embed="rId4">
              <a:alphaModFix/>
            </a:blip>
            <a:srcRect b="0" l="0" r="0" t="0"/>
            <a:stretch/>
          </p:blipFill>
          <p:spPr>
            <a:xfrm>
              <a:off x="5982295" y="3554921"/>
              <a:ext cx="2095792" cy="1371791"/>
            </a:xfrm>
            <a:prstGeom prst="rect">
              <a:avLst/>
            </a:prstGeom>
            <a:noFill/>
            <a:ln>
              <a:noFill/>
            </a:ln>
          </p:spPr>
        </p:pic>
        <p:sp>
          <p:nvSpPr>
            <p:cNvPr id="652" name="Google Shape;652;p8"/>
            <p:cNvSpPr/>
            <p:nvPr/>
          </p:nvSpPr>
          <p:spPr>
            <a:xfrm>
              <a:off x="6096000" y="3540868"/>
              <a:ext cx="238501" cy="25507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653" name="Google Shape;653;p8"/>
          <p:cNvPicPr preferRelativeResize="0"/>
          <p:nvPr/>
        </p:nvPicPr>
        <p:blipFill rotWithShape="1">
          <a:blip r:embed="rId5">
            <a:alphaModFix/>
          </a:blip>
          <a:srcRect b="0" l="0" r="0" t="0"/>
          <a:stretch/>
        </p:blipFill>
        <p:spPr>
          <a:xfrm>
            <a:off x="8574847" y="3437188"/>
            <a:ext cx="1978914" cy="1047875"/>
          </a:xfrm>
          <a:prstGeom prst="rect">
            <a:avLst/>
          </a:prstGeom>
          <a:noFill/>
          <a:ln>
            <a:noFill/>
          </a:ln>
        </p:spPr>
      </p:pic>
      <p:pic>
        <p:nvPicPr>
          <p:cNvPr id="654" name="Google Shape;654;p8"/>
          <p:cNvPicPr preferRelativeResize="0"/>
          <p:nvPr/>
        </p:nvPicPr>
        <p:blipFill rotWithShape="1">
          <a:blip r:embed="rId6">
            <a:alphaModFix/>
          </a:blip>
          <a:srcRect b="0" l="0" r="0" t="0"/>
          <a:stretch/>
        </p:blipFill>
        <p:spPr>
          <a:xfrm>
            <a:off x="3655222" y="3358807"/>
            <a:ext cx="1765802" cy="1186716"/>
          </a:xfrm>
          <a:prstGeom prst="rect">
            <a:avLst/>
          </a:prstGeom>
          <a:noFill/>
          <a:ln>
            <a:noFill/>
          </a:ln>
        </p:spPr>
      </p:pic>
      <p:sp>
        <p:nvSpPr>
          <p:cNvPr id="655" name="Google Shape;655;p8"/>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Les différentes u</a:t>
            </a:r>
            <a:r>
              <a:rPr lang="fr-FR"/>
              <a:t>tilisations de l’énergie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g64ab6f21020ac22b_19"/>
          <p:cNvSpPr txBox="1"/>
          <p:nvPr>
            <p:ph type="title"/>
          </p:nvPr>
        </p:nvSpPr>
        <p:spPr>
          <a:xfrm>
            <a:off x="1179750" y="2741125"/>
            <a:ext cx="9832500" cy="15396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fr-FR"/>
              <a:t> D’où provient l’énergie ?</a:t>
            </a:r>
            <a:endParaRPr/>
          </a:p>
        </p:txBody>
      </p:sp>
      <p:sp>
        <p:nvSpPr>
          <p:cNvPr id="661" name="Google Shape;661;g64ab6f21020ac22b_19"/>
          <p:cNvSpPr txBox="1"/>
          <p:nvPr>
            <p:ph idx="1" type="subTitle"/>
          </p:nvPr>
        </p:nvSpPr>
        <p:spPr>
          <a:xfrm>
            <a:off x="1179925" y="2190875"/>
            <a:ext cx="9832500" cy="4554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fr-FR"/>
              <a:t>Partie 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gc478793731_0_215"/>
          <p:cNvSpPr/>
          <p:nvPr/>
        </p:nvSpPr>
        <p:spPr>
          <a:xfrm>
            <a:off x="6103275" y="1718775"/>
            <a:ext cx="5583900" cy="35811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gc478793731_0_215"/>
          <p:cNvSpPr/>
          <p:nvPr/>
        </p:nvSpPr>
        <p:spPr>
          <a:xfrm>
            <a:off x="10090893" y="2740100"/>
            <a:ext cx="1425300" cy="2292900"/>
          </a:xfrm>
          <a:prstGeom prst="roundRect">
            <a:avLst>
              <a:gd fmla="val 16667" name="adj"/>
            </a:avLst>
          </a:prstGeom>
          <a:noFill/>
          <a:ln cap="flat" cmpd="sng" w="2857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gc478793731_0_215"/>
          <p:cNvSpPr/>
          <p:nvPr/>
        </p:nvSpPr>
        <p:spPr>
          <a:xfrm>
            <a:off x="4827353" y="2740100"/>
            <a:ext cx="5091000" cy="22929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gc478793731_0_215"/>
          <p:cNvSpPr/>
          <p:nvPr/>
        </p:nvSpPr>
        <p:spPr>
          <a:xfrm>
            <a:off x="2137978" y="2740100"/>
            <a:ext cx="2562600" cy="2292900"/>
          </a:xfrm>
          <a:prstGeom prst="roundRect">
            <a:avLst>
              <a:gd fmla="val 16667" name="adj"/>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gc478793731_0_215"/>
          <p:cNvSpPr/>
          <p:nvPr/>
        </p:nvSpPr>
        <p:spPr>
          <a:xfrm>
            <a:off x="589800" y="1718775"/>
            <a:ext cx="5463300" cy="35811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gc478793731_0_215"/>
          <p:cNvSpPr/>
          <p:nvPr/>
        </p:nvSpPr>
        <p:spPr>
          <a:xfrm>
            <a:off x="777603" y="2740100"/>
            <a:ext cx="1233600" cy="2292900"/>
          </a:xfrm>
          <a:prstGeom prst="roundRect">
            <a:avLst>
              <a:gd fmla="val 16667" name="adj"/>
            </a:avLst>
          </a:prstGeom>
          <a:noFill/>
          <a:ln cap="flat" cmpd="sng" w="2857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73" name="Google Shape;673;gc478793731_0_215"/>
          <p:cNvPicPr preferRelativeResize="0"/>
          <p:nvPr/>
        </p:nvPicPr>
        <p:blipFill rotWithShape="1">
          <a:blip r:embed="rId3">
            <a:alphaModFix/>
          </a:blip>
          <a:srcRect b="0" l="0" r="0" t="0"/>
          <a:stretch/>
        </p:blipFill>
        <p:spPr>
          <a:xfrm>
            <a:off x="862558" y="2812320"/>
            <a:ext cx="1080000" cy="1080000"/>
          </a:xfrm>
          <a:prstGeom prst="rect">
            <a:avLst/>
          </a:prstGeom>
          <a:noFill/>
          <a:ln>
            <a:noFill/>
          </a:ln>
        </p:spPr>
      </p:pic>
      <p:pic>
        <p:nvPicPr>
          <p:cNvPr id="674" name="Google Shape;674;gc478793731_0_215"/>
          <p:cNvPicPr preferRelativeResize="0"/>
          <p:nvPr/>
        </p:nvPicPr>
        <p:blipFill rotWithShape="1">
          <a:blip r:embed="rId4">
            <a:alphaModFix/>
          </a:blip>
          <a:srcRect b="0" l="0" r="0" t="0"/>
          <a:stretch/>
        </p:blipFill>
        <p:spPr>
          <a:xfrm>
            <a:off x="3498365" y="2812320"/>
            <a:ext cx="1080000" cy="1080000"/>
          </a:xfrm>
          <a:prstGeom prst="rect">
            <a:avLst/>
          </a:prstGeom>
          <a:noFill/>
          <a:ln>
            <a:noFill/>
          </a:ln>
        </p:spPr>
      </p:pic>
      <p:pic>
        <p:nvPicPr>
          <p:cNvPr id="675" name="Google Shape;675;gc478793731_0_215"/>
          <p:cNvPicPr preferRelativeResize="0"/>
          <p:nvPr/>
        </p:nvPicPr>
        <p:blipFill rotWithShape="1">
          <a:blip r:embed="rId5">
            <a:alphaModFix/>
          </a:blip>
          <a:srcRect b="0" l="0" r="0" t="0"/>
          <a:stretch/>
        </p:blipFill>
        <p:spPr>
          <a:xfrm>
            <a:off x="2214809" y="2812320"/>
            <a:ext cx="1080000" cy="1080000"/>
          </a:xfrm>
          <a:prstGeom prst="rect">
            <a:avLst/>
          </a:prstGeom>
          <a:noFill/>
          <a:ln>
            <a:noFill/>
          </a:ln>
        </p:spPr>
      </p:pic>
      <p:pic>
        <p:nvPicPr>
          <p:cNvPr id="676" name="Google Shape;676;gc478793731_0_215"/>
          <p:cNvPicPr preferRelativeResize="0"/>
          <p:nvPr/>
        </p:nvPicPr>
        <p:blipFill rotWithShape="1">
          <a:blip r:embed="rId6">
            <a:alphaModFix/>
          </a:blip>
          <a:srcRect b="0" l="0" r="0" t="0"/>
          <a:stretch/>
        </p:blipFill>
        <p:spPr>
          <a:xfrm>
            <a:off x="6171428" y="2812320"/>
            <a:ext cx="1080000" cy="1080000"/>
          </a:xfrm>
          <a:prstGeom prst="rect">
            <a:avLst/>
          </a:prstGeom>
          <a:noFill/>
          <a:ln>
            <a:noFill/>
          </a:ln>
        </p:spPr>
      </p:pic>
      <p:pic>
        <p:nvPicPr>
          <p:cNvPr id="677" name="Google Shape;677;gc478793731_0_215"/>
          <p:cNvPicPr preferRelativeResize="0"/>
          <p:nvPr/>
        </p:nvPicPr>
        <p:blipFill rotWithShape="1">
          <a:blip r:embed="rId7">
            <a:alphaModFix/>
          </a:blip>
          <a:srcRect b="0" l="0" r="0" t="0"/>
          <a:stretch/>
        </p:blipFill>
        <p:spPr>
          <a:xfrm>
            <a:off x="7446843" y="2812320"/>
            <a:ext cx="1080000" cy="1080000"/>
          </a:xfrm>
          <a:prstGeom prst="rect">
            <a:avLst/>
          </a:prstGeom>
          <a:noFill/>
          <a:ln>
            <a:noFill/>
          </a:ln>
        </p:spPr>
      </p:pic>
      <p:pic>
        <p:nvPicPr>
          <p:cNvPr id="678" name="Google Shape;678;gc478793731_0_215"/>
          <p:cNvPicPr preferRelativeResize="0"/>
          <p:nvPr/>
        </p:nvPicPr>
        <p:blipFill rotWithShape="1">
          <a:blip r:embed="rId8">
            <a:alphaModFix/>
          </a:blip>
          <a:srcRect b="0" l="0" r="0" t="0"/>
          <a:stretch/>
        </p:blipFill>
        <p:spPr>
          <a:xfrm>
            <a:off x="4896003" y="2812320"/>
            <a:ext cx="1080000" cy="1080000"/>
          </a:xfrm>
          <a:prstGeom prst="rect">
            <a:avLst/>
          </a:prstGeom>
          <a:noFill/>
          <a:ln>
            <a:noFill/>
          </a:ln>
        </p:spPr>
      </p:pic>
      <p:grpSp>
        <p:nvGrpSpPr>
          <p:cNvPr id="679" name="Google Shape;679;gc478793731_0_215"/>
          <p:cNvGrpSpPr/>
          <p:nvPr/>
        </p:nvGrpSpPr>
        <p:grpSpPr>
          <a:xfrm>
            <a:off x="10315418" y="2863188"/>
            <a:ext cx="957744" cy="978264"/>
            <a:chOff x="10438351" y="268692"/>
            <a:chExt cx="1080000" cy="1080000"/>
          </a:xfrm>
        </p:grpSpPr>
        <p:sp>
          <p:nvSpPr>
            <p:cNvPr id="680" name="Google Shape;680;gc478793731_0_215"/>
            <p:cNvSpPr/>
            <p:nvPr/>
          </p:nvSpPr>
          <p:spPr>
            <a:xfrm>
              <a:off x="10438351" y="268692"/>
              <a:ext cx="1080000" cy="10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81" name="Google Shape;681;gc478793731_0_215"/>
            <p:cNvPicPr preferRelativeResize="0"/>
            <p:nvPr/>
          </p:nvPicPr>
          <p:blipFill rotWithShape="1">
            <a:blip r:embed="rId9">
              <a:alphaModFix/>
            </a:blip>
            <a:srcRect b="0" l="0" r="0" t="0"/>
            <a:stretch/>
          </p:blipFill>
          <p:spPr>
            <a:xfrm>
              <a:off x="10564385" y="388909"/>
              <a:ext cx="850880" cy="850880"/>
            </a:xfrm>
            <a:prstGeom prst="rect">
              <a:avLst/>
            </a:prstGeom>
            <a:noFill/>
            <a:ln>
              <a:noFill/>
            </a:ln>
          </p:spPr>
        </p:pic>
      </p:grpSp>
      <p:sp>
        <p:nvSpPr>
          <p:cNvPr id="682" name="Google Shape;682;gc478793731_0_215"/>
          <p:cNvSpPr txBox="1"/>
          <p:nvPr/>
        </p:nvSpPr>
        <p:spPr>
          <a:xfrm>
            <a:off x="631237" y="1801003"/>
            <a:ext cx="5328600" cy="57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2500" u="none" cap="none" strike="noStrike">
                <a:solidFill>
                  <a:srgbClr val="075161"/>
                </a:solidFill>
                <a:latin typeface="Corbel"/>
                <a:ea typeface="Corbel"/>
                <a:cs typeface="Corbel"/>
                <a:sym typeface="Corbel"/>
              </a:rPr>
              <a:t>Sources d’énergie renouvelable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gc478793731_0_215"/>
          <p:cNvSpPr txBox="1"/>
          <p:nvPr/>
        </p:nvSpPr>
        <p:spPr>
          <a:xfrm>
            <a:off x="6087963" y="1817428"/>
            <a:ext cx="5675400" cy="57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2500" u="none" cap="none" strike="noStrike">
                <a:solidFill>
                  <a:srgbClr val="075161"/>
                </a:solidFill>
                <a:latin typeface="Corbel"/>
                <a:ea typeface="Corbel"/>
                <a:cs typeface="Corbel"/>
                <a:sym typeface="Corbel"/>
              </a:rPr>
              <a:t>Sources d’énergie non renouvelable</a:t>
            </a:r>
            <a:endParaRPr b="0" i="0" sz="1400" u="none" cap="none" strike="noStrike">
              <a:solidFill>
                <a:srgbClr val="000000"/>
              </a:solidFill>
              <a:latin typeface="Arial"/>
              <a:ea typeface="Arial"/>
              <a:cs typeface="Arial"/>
              <a:sym typeface="Arial"/>
            </a:endParaRPr>
          </a:p>
        </p:txBody>
      </p:sp>
      <p:sp>
        <p:nvSpPr>
          <p:cNvPr id="684" name="Google Shape;684;gc478793731_0_215"/>
          <p:cNvSpPr/>
          <p:nvPr/>
        </p:nvSpPr>
        <p:spPr>
          <a:xfrm>
            <a:off x="6114692" y="2318030"/>
            <a:ext cx="3744300" cy="374400"/>
          </a:xfrm>
          <a:prstGeom prst="roundRect">
            <a:avLst>
              <a:gd fmla="val 23449" name="adj"/>
            </a:avLst>
          </a:prstGeom>
          <a:solidFill>
            <a:srgbClr val="D8D8D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entury Gothic"/>
              <a:buNone/>
            </a:pPr>
            <a:r>
              <a:rPr b="1" lang="fr-FR" sz="1600">
                <a:solidFill>
                  <a:schemeClr val="dk1"/>
                </a:solidFill>
                <a:latin typeface="Comfortaa"/>
                <a:ea typeface="Comfortaa"/>
                <a:cs typeface="Comfortaa"/>
                <a:sym typeface="Comfortaa"/>
              </a:rPr>
              <a:t>É</a:t>
            </a:r>
            <a:r>
              <a:rPr b="1" i="0" lang="fr-FR" sz="1600" u="none" cap="none" strike="noStrike">
                <a:solidFill>
                  <a:schemeClr val="dk1"/>
                </a:solidFill>
                <a:latin typeface="Comfortaa"/>
                <a:ea typeface="Comfortaa"/>
                <a:cs typeface="Comfortaa"/>
                <a:sym typeface="Comfortaa"/>
              </a:rPr>
              <a:t>nergies</a:t>
            </a:r>
            <a:r>
              <a:rPr b="1" i="0" lang="fr-FR" sz="1600" u="none" cap="none" strike="noStrike">
                <a:solidFill>
                  <a:schemeClr val="dk1"/>
                </a:solidFill>
                <a:latin typeface="Comfortaa"/>
                <a:ea typeface="Comfortaa"/>
                <a:cs typeface="Comfortaa"/>
                <a:sym typeface="Comfortaa"/>
              </a:rPr>
              <a:t> fossiles</a:t>
            </a:r>
            <a:endParaRPr b="1" i="0" sz="1400" u="none" cap="none" strike="noStrike">
              <a:solidFill>
                <a:srgbClr val="000000"/>
              </a:solidFill>
            </a:endParaRPr>
          </a:p>
        </p:txBody>
      </p:sp>
      <p:pic>
        <p:nvPicPr>
          <p:cNvPr id="685" name="Google Shape;685;gc478793731_0_215"/>
          <p:cNvPicPr preferRelativeResize="0"/>
          <p:nvPr/>
        </p:nvPicPr>
        <p:blipFill rotWithShape="1">
          <a:blip r:embed="rId10">
            <a:alphaModFix/>
          </a:blip>
          <a:srcRect b="0" l="0" r="0" t="0"/>
          <a:stretch/>
        </p:blipFill>
        <p:spPr>
          <a:xfrm>
            <a:off x="8722271" y="2812320"/>
            <a:ext cx="1080000" cy="1080000"/>
          </a:xfrm>
          <a:prstGeom prst="rect">
            <a:avLst/>
          </a:prstGeom>
          <a:noFill/>
          <a:ln>
            <a:noFill/>
          </a:ln>
        </p:spPr>
      </p:pic>
      <p:sp>
        <p:nvSpPr>
          <p:cNvPr id="686" name="Google Shape;686;gc478793731_0_215"/>
          <p:cNvSpPr txBox="1"/>
          <p:nvPr/>
        </p:nvSpPr>
        <p:spPr>
          <a:xfrm>
            <a:off x="589803" y="4053900"/>
            <a:ext cx="16092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BF9000"/>
                </a:solidFill>
                <a:latin typeface="Corbel"/>
                <a:ea typeface="Corbel"/>
                <a:cs typeface="Corbel"/>
                <a:sym typeface="Corbel"/>
              </a:rPr>
              <a:t>Énergie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BF9000"/>
                </a:solidFill>
                <a:latin typeface="Corbel"/>
                <a:ea typeface="Corbel"/>
                <a:cs typeface="Corbel"/>
                <a:sym typeface="Corbel"/>
              </a:rPr>
              <a:t>Solaire</a:t>
            </a:r>
            <a:endParaRPr b="0" i="0" sz="1400" u="none" cap="none" strike="noStrike">
              <a:solidFill>
                <a:srgbClr val="000000"/>
              </a:solidFill>
              <a:latin typeface="Arial"/>
              <a:ea typeface="Arial"/>
              <a:cs typeface="Arial"/>
              <a:sym typeface="Arial"/>
            </a:endParaRPr>
          </a:p>
        </p:txBody>
      </p:sp>
      <p:sp>
        <p:nvSpPr>
          <p:cNvPr id="687" name="Google Shape;687;gc478793731_0_215"/>
          <p:cNvSpPr txBox="1"/>
          <p:nvPr/>
        </p:nvSpPr>
        <p:spPr>
          <a:xfrm>
            <a:off x="2338828" y="4053900"/>
            <a:ext cx="21609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990000"/>
                </a:solidFill>
                <a:latin typeface="Corbel"/>
                <a:ea typeface="Corbel"/>
                <a:cs typeface="Corbel"/>
                <a:sym typeface="Corbel"/>
              </a:rPr>
              <a:t>Énergie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990000"/>
                </a:solidFill>
                <a:latin typeface="Corbel"/>
                <a:ea typeface="Corbel"/>
                <a:cs typeface="Corbel"/>
                <a:sym typeface="Corbel"/>
              </a:rPr>
              <a:t>mécanique</a:t>
            </a:r>
            <a:endParaRPr b="0" i="0" sz="1400" u="none" cap="none" strike="noStrike">
              <a:solidFill>
                <a:srgbClr val="000000"/>
              </a:solidFill>
              <a:latin typeface="Arial"/>
              <a:ea typeface="Arial"/>
              <a:cs typeface="Arial"/>
              <a:sym typeface="Arial"/>
            </a:endParaRPr>
          </a:p>
        </p:txBody>
      </p:sp>
      <p:sp>
        <p:nvSpPr>
          <p:cNvPr id="688" name="Google Shape;688;gc478793731_0_215"/>
          <p:cNvSpPr txBox="1"/>
          <p:nvPr/>
        </p:nvSpPr>
        <p:spPr>
          <a:xfrm>
            <a:off x="6286128" y="4053900"/>
            <a:ext cx="21609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000000"/>
                </a:solidFill>
                <a:latin typeface="Corbel"/>
                <a:ea typeface="Corbel"/>
                <a:cs typeface="Corbel"/>
                <a:sym typeface="Corbel"/>
              </a:rPr>
              <a:t>Énergie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000000"/>
                </a:solidFill>
                <a:latin typeface="Corbel"/>
                <a:ea typeface="Corbel"/>
                <a:cs typeface="Corbel"/>
                <a:sym typeface="Corbel"/>
              </a:rPr>
              <a:t>chimique</a:t>
            </a:r>
            <a:endParaRPr b="0" i="0" sz="1400" u="none" cap="none" strike="noStrike">
              <a:solidFill>
                <a:srgbClr val="000000"/>
              </a:solidFill>
              <a:latin typeface="Arial"/>
              <a:ea typeface="Arial"/>
              <a:cs typeface="Arial"/>
              <a:sym typeface="Arial"/>
            </a:endParaRPr>
          </a:p>
        </p:txBody>
      </p:sp>
      <p:sp>
        <p:nvSpPr>
          <p:cNvPr id="689" name="Google Shape;689;gc478793731_0_215"/>
          <p:cNvSpPr txBox="1"/>
          <p:nvPr/>
        </p:nvSpPr>
        <p:spPr>
          <a:xfrm>
            <a:off x="9713843" y="4053900"/>
            <a:ext cx="21609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674EA7"/>
                </a:solidFill>
                <a:latin typeface="Corbel"/>
                <a:ea typeface="Corbel"/>
                <a:cs typeface="Corbel"/>
                <a:sym typeface="Corbel"/>
              </a:rPr>
              <a:t>Énergie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fr-FR" sz="2500" u="none" cap="none" strike="noStrike">
                <a:solidFill>
                  <a:srgbClr val="674EA7"/>
                </a:solidFill>
                <a:latin typeface="Corbel"/>
                <a:ea typeface="Corbel"/>
                <a:cs typeface="Corbel"/>
                <a:sym typeface="Corbel"/>
                <a:extLst>
                  <a:ext uri="http://customooxmlschemas.google.com/">
                    <go:slidesCustomData xmlns:go="http://customooxmlschemas.google.com/" textRoundtripDataId="1"/>
                  </a:ext>
                </a:extLst>
              </a:rPr>
              <a:t>Nucléaire</a:t>
            </a:r>
            <a:endParaRPr b="0" i="0" sz="1400" u="none" cap="none" strike="noStrike">
              <a:solidFill>
                <a:srgbClr val="000000"/>
              </a:solidFill>
              <a:latin typeface="Arial"/>
              <a:ea typeface="Arial"/>
              <a:cs typeface="Arial"/>
              <a:sym typeface="Arial"/>
            </a:endParaRPr>
          </a:p>
        </p:txBody>
      </p:sp>
      <p:sp>
        <p:nvSpPr>
          <p:cNvPr id="690" name="Google Shape;690;gc478793731_0_215"/>
          <p:cNvSpPr/>
          <p:nvPr/>
        </p:nvSpPr>
        <p:spPr>
          <a:xfrm>
            <a:off x="1222199" y="5528475"/>
            <a:ext cx="9747600" cy="120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fr-FR" sz="2800">
                <a:solidFill>
                  <a:srgbClr val="0A5882"/>
                </a:solidFill>
                <a:latin typeface="Corbel"/>
                <a:ea typeface="Corbel"/>
                <a:cs typeface="Corbel"/>
                <a:sym typeface="Corbel"/>
              </a:rPr>
              <a:t>Différentes sources d’énergie signifient </a:t>
            </a:r>
            <a:endParaRPr b="1" sz="2800">
              <a:solidFill>
                <a:srgbClr val="0A5882"/>
              </a:solidFill>
              <a:latin typeface="Corbel"/>
              <a:ea typeface="Corbel"/>
              <a:cs typeface="Corbel"/>
              <a:sym typeface="Corbel"/>
            </a:endParaRPr>
          </a:p>
          <a:p>
            <a:pPr indent="0" lvl="0" marL="0" marR="0" rtl="0" algn="ctr">
              <a:lnSpc>
                <a:spcPct val="100000"/>
              </a:lnSpc>
              <a:spcBef>
                <a:spcPts val="0"/>
              </a:spcBef>
              <a:spcAft>
                <a:spcPts val="0"/>
              </a:spcAft>
              <a:buNone/>
            </a:pPr>
            <a:r>
              <a:rPr b="1" lang="fr-FR" sz="2800">
                <a:solidFill>
                  <a:srgbClr val="0A5882"/>
                </a:solidFill>
                <a:latin typeface="Corbel"/>
                <a:ea typeface="Corbel"/>
                <a:cs typeface="Corbel"/>
                <a:sym typeface="Corbel"/>
              </a:rPr>
              <a:t>différents</a:t>
            </a:r>
            <a:r>
              <a:rPr b="1" i="0" lang="fr-FR" sz="2800" u="none" cap="none" strike="noStrike">
                <a:solidFill>
                  <a:srgbClr val="1C82B8"/>
                </a:solidFill>
                <a:latin typeface="Corbel"/>
                <a:ea typeface="Corbel"/>
                <a:cs typeface="Corbel"/>
                <a:sym typeface="Corbel"/>
              </a:rPr>
              <a:t> </a:t>
            </a:r>
            <a:r>
              <a:rPr b="1" i="0" lang="fr-FR" sz="2800" u="none" cap="none" strike="noStrike">
                <a:solidFill>
                  <a:srgbClr val="1BA3AB"/>
                </a:solidFill>
                <a:latin typeface="Corbel"/>
                <a:ea typeface="Corbel"/>
                <a:cs typeface="Corbel"/>
                <a:sym typeface="Corbel"/>
              </a:rPr>
              <a:t>avantages</a:t>
            </a:r>
            <a:r>
              <a:rPr b="1" i="0" lang="fr-FR" sz="2800" u="none" cap="none" strike="noStrike">
                <a:solidFill>
                  <a:srgbClr val="1C82B8"/>
                </a:solidFill>
                <a:latin typeface="Corbel"/>
                <a:ea typeface="Corbel"/>
                <a:cs typeface="Corbel"/>
                <a:sym typeface="Corbel"/>
              </a:rPr>
              <a:t> </a:t>
            </a:r>
            <a:r>
              <a:rPr b="1" lang="fr-FR" sz="2800">
                <a:solidFill>
                  <a:srgbClr val="0A5882"/>
                </a:solidFill>
                <a:latin typeface="Corbel"/>
                <a:ea typeface="Corbel"/>
                <a:cs typeface="Corbel"/>
                <a:sym typeface="Corbel"/>
              </a:rPr>
              <a:t>et</a:t>
            </a:r>
            <a:r>
              <a:rPr b="1" i="0" lang="fr-FR" sz="2800" u="none" cap="none" strike="noStrike">
                <a:solidFill>
                  <a:srgbClr val="1C82B8"/>
                </a:solidFill>
                <a:latin typeface="Corbel"/>
                <a:ea typeface="Corbel"/>
                <a:cs typeface="Corbel"/>
                <a:sym typeface="Corbel"/>
              </a:rPr>
              <a:t> </a:t>
            </a:r>
            <a:r>
              <a:rPr b="1" i="0" lang="fr-FR" sz="2800" u="none" cap="none" strike="noStrike">
                <a:solidFill>
                  <a:schemeClr val="accent6"/>
                </a:solidFill>
                <a:latin typeface="Corbel"/>
                <a:ea typeface="Corbel"/>
                <a:cs typeface="Corbel"/>
                <a:sym typeface="Corbel"/>
              </a:rPr>
              <a:t>inconvénients </a:t>
            </a:r>
            <a:r>
              <a:rPr b="1" lang="fr-FR" sz="2800">
                <a:solidFill>
                  <a:srgbClr val="0A5882"/>
                </a:solidFill>
                <a:latin typeface="Corbel"/>
                <a:ea typeface="Corbel"/>
                <a:cs typeface="Corbel"/>
                <a:sym typeface="Corbel"/>
              </a:rPr>
              <a:t>pour chacune !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1" lang="fr-FR" sz="2800">
                <a:solidFill>
                  <a:srgbClr val="0A5882"/>
                </a:solidFill>
                <a:latin typeface="Corbel"/>
                <a:ea typeface="Corbel"/>
                <a:cs typeface="Corbel"/>
                <a:sym typeface="Corbel"/>
              </a:rPr>
              <a:t>En connaissez-vous quelques-uns ?</a:t>
            </a:r>
            <a:endParaRPr b="0" i="0" sz="1400" u="none" cap="none" strike="noStrike">
              <a:solidFill>
                <a:srgbClr val="000000"/>
              </a:solidFill>
              <a:latin typeface="Arial"/>
              <a:ea typeface="Arial"/>
              <a:cs typeface="Arial"/>
              <a:sym typeface="Arial"/>
            </a:endParaRPr>
          </a:p>
        </p:txBody>
      </p:sp>
      <p:sp>
        <p:nvSpPr>
          <p:cNvPr id="691" name="Google Shape;691;gc478793731_0_215"/>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Les formes et sources d’énergie sont différentes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gc843dd5340_0_5"/>
          <p:cNvSpPr txBox="1"/>
          <p:nvPr/>
        </p:nvSpPr>
        <p:spPr>
          <a:xfrm>
            <a:off x="1263600" y="766800"/>
            <a:ext cx="9817200" cy="88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t/>
            </a:r>
            <a:endParaRPr b="0" i="0" sz="1400" u="none" cap="none" strike="noStrike">
              <a:solidFill>
                <a:srgbClr val="000000"/>
              </a:solidFill>
              <a:latin typeface="Arial"/>
              <a:ea typeface="Arial"/>
              <a:cs typeface="Arial"/>
              <a:sym typeface="Arial"/>
            </a:endParaRPr>
          </a:p>
        </p:txBody>
      </p:sp>
      <p:pic>
        <p:nvPicPr>
          <p:cNvPr descr="World famous track cyclist Robert Förstemann battles a 700w toaster. Can he, with his 74cm legs, generate enough energy to create a golden-brown toast? Please like, share and comment! &#10;&#10;The challenge was set up to show how much energy we humans consume compared to what we can generate. This is a graduation project from the Stockholm Academy of Dramatic Arts filmed in Stockholm, Sweden.&#10;&#10;The finishing examples estimate how many Roberts that would be needed to power either a petrol car consuming 6,5l/100km for one hour, or a one-hour Boeing 737-800 flight.&#10;&#10;Producer and Director - Nathan Grossman&#10;Director of photography – Johan Hannu&#10;Original music - Fredrik Wictorsson&#10;Mechatronic engineers – Jitin Thomas and Satyajit Bagchi" id="698" name="Google Shape;698;gc843dd5340_0_5" title="Olympic Cyclist Vs. Toaster: Can He Power It?">
            <a:hlinkClick r:id="rId3"/>
          </p:cNvPr>
          <p:cNvPicPr preferRelativeResize="0"/>
          <p:nvPr/>
        </p:nvPicPr>
        <p:blipFill rotWithShape="1">
          <a:blip r:embed="rId4">
            <a:alphaModFix/>
          </a:blip>
          <a:srcRect b="0" l="0" r="0" t="0"/>
          <a:stretch/>
        </p:blipFill>
        <p:spPr>
          <a:xfrm>
            <a:off x="2698213" y="1471016"/>
            <a:ext cx="6795575" cy="5096675"/>
          </a:xfrm>
          <a:prstGeom prst="rect">
            <a:avLst/>
          </a:prstGeom>
          <a:noFill/>
          <a:ln>
            <a:noFill/>
          </a:ln>
        </p:spPr>
      </p:pic>
      <p:sp>
        <p:nvSpPr>
          <p:cNvPr id="699" name="Google Shape;699;gc843dd5340_0_5"/>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Notre force humaine représente peu d’énergie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1000"/>
                                        <p:tgtEl>
                                          <p:spTgt spid="6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11"/>
          <p:cNvSpPr txBox="1"/>
          <p:nvPr/>
        </p:nvSpPr>
        <p:spPr>
          <a:xfrm>
            <a:off x="6666473" y="4472394"/>
            <a:ext cx="4727400" cy="107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fr-FR" sz="2900">
                <a:solidFill>
                  <a:srgbClr val="0A5882"/>
                </a:solidFill>
                <a:latin typeface="Corbel"/>
                <a:ea typeface="Corbel"/>
                <a:cs typeface="Corbel"/>
                <a:sym typeface="Corbel"/>
              </a:rPr>
              <a:t>Cuire un gâteau dans un four électrique (1 kWh)</a:t>
            </a:r>
            <a:endParaRPr b="1" sz="2900">
              <a:solidFill>
                <a:srgbClr val="0A5882"/>
              </a:solidFill>
              <a:latin typeface="Corbel"/>
              <a:ea typeface="Corbel"/>
              <a:cs typeface="Corbel"/>
              <a:sym typeface="Corbel"/>
            </a:endParaRPr>
          </a:p>
        </p:txBody>
      </p:sp>
      <p:sp>
        <p:nvSpPr>
          <p:cNvPr id="706" name="Google Shape;706;p11"/>
          <p:cNvSpPr txBox="1"/>
          <p:nvPr/>
        </p:nvSpPr>
        <p:spPr>
          <a:xfrm>
            <a:off x="6312398" y="2271277"/>
            <a:ext cx="643500" cy="156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fr-FR" sz="9600">
                <a:solidFill>
                  <a:srgbClr val="0A5882"/>
                </a:solidFill>
                <a:latin typeface="Corbel"/>
                <a:ea typeface="Corbel"/>
                <a:cs typeface="Corbel"/>
                <a:sym typeface="Corbel"/>
              </a:rPr>
              <a:t>=</a:t>
            </a:r>
            <a:endParaRPr b="0" i="0" sz="9600" u="none" cap="none" strike="noStrike">
              <a:solidFill>
                <a:srgbClr val="000000"/>
              </a:solidFill>
              <a:latin typeface="Arial"/>
              <a:ea typeface="Arial"/>
              <a:cs typeface="Arial"/>
              <a:sym typeface="Arial"/>
            </a:endParaRPr>
          </a:p>
        </p:txBody>
      </p:sp>
      <p:pic>
        <p:nvPicPr>
          <p:cNvPr id="707" name="Google Shape;707;p11"/>
          <p:cNvPicPr preferRelativeResize="0"/>
          <p:nvPr/>
        </p:nvPicPr>
        <p:blipFill rotWithShape="1">
          <a:blip r:embed="rId3">
            <a:alphaModFix/>
          </a:blip>
          <a:srcRect b="0" l="0" r="0" t="0"/>
          <a:stretch/>
        </p:blipFill>
        <p:spPr>
          <a:xfrm>
            <a:off x="7942577" y="2152450"/>
            <a:ext cx="2044800" cy="2031850"/>
          </a:xfrm>
          <a:prstGeom prst="rect">
            <a:avLst/>
          </a:prstGeom>
          <a:noFill/>
          <a:ln>
            <a:noFill/>
          </a:ln>
        </p:spPr>
      </p:pic>
      <p:pic>
        <p:nvPicPr>
          <p:cNvPr id="708" name="Google Shape;708;p11"/>
          <p:cNvPicPr preferRelativeResize="0"/>
          <p:nvPr/>
        </p:nvPicPr>
        <p:blipFill rotWithShape="1">
          <a:blip r:embed="rId4">
            <a:alphaModFix/>
          </a:blip>
          <a:srcRect b="70050" l="0" r="61259" t="0"/>
          <a:stretch/>
        </p:blipFill>
        <p:spPr>
          <a:xfrm>
            <a:off x="1262738" y="1921240"/>
            <a:ext cx="4720588" cy="1920717"/>
          </a:xfrm>
          <a:prstGeom prst="rect">
            <a:avLst/>
          </a:prstGeom>
          <a:noFill/>
          <a:ln>
            <a:noFill/>
          </a:ln>
        </p:spPr>
      </p:pic>
      <p:sp>
        <p:nvSpPr>
          <p:cNvPr id="709" name="Google Shape;709;p11"/>
          <p:cNvSpPr txBox="1"/>
          <p:nvPr/>
        </p:nvSpPr>
        <p:spPr>
          <a:xfrm>
            <a:off x="798127" y="4350450"/>
            <a:ext cx="5337600" cy="1321200"/>
          </a:xfrm>
          <a:prstGeom prst="rect">
            <a:avLst/>
          </a:prstGeom>
          <a:solidFill>
            <a:srgbClr val="0A5882"/>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2700" u="none" cap="none" strike="noStrike">
                <a:solidFill>
                  <a:srgbClr val="FFFFFF"/>
                </a:solidFill>
                <a:latin typeface="Corbel"/>
                <a:ea typeface="Corbel"/>
                <a:cs typeface="Corbel"/>
                <a:sym typeface="Corbel"/>
              </a:rPr>
              <a:t>10 cyclistes pendant une heure</a:t>
            </a:r>
            <a:r>
              <a:rPr b="1" lang="fr-FR" sz="2700">
                <a:solidFill>
                  <a:srgbClr val="FFFFFF"/>
                </a:solidFill>
                <a:latin typeface="Corbel"/>
                <a:ea typeface="Corbel"/>
                <a:cs typeface="Corbel"/>
                <a:sym typeface="Corbel"/>
              </a:rPr>
              <a:t> </a:t>
            </a:r>
            <a:r>
              <a:rPr b="1" i="0" lang="fr-FR" sz="2700" u="none" cap="none" strike="noStrike">
                <a:solidFill>
                  <a:srgbClr val="FFFFFF"/>
                </a:solidFill>
                <a:latin typeface="Corbel"/>
                <a:ea typeface="Corbel"/>
                <a:cs typeface="Corbel"/>
                <a:sym typeface="Corbel"/>
              </a:rPr>
              <a:t>: </a:t>
            </a:r>
            <a:endParaRPr b="1" i="0" sz="2700" u="none" cap="none" strike="noStrike">
              <a:solidFill>
                <a:srgbClr val="FFFFFF"/>
              </a:solidFill>
              <a:latin typeface="Corbel"/>
              <a:ea typeface="Corbel"/>
              <a:cs typeface="Corbel"/>
              <a:sym typeface="Corbel"/>
            </a:endParaRPr>
          </a:p>
          <a:p>
            <a:pPr indent="0" lvl="0" marL="0" marR="0" rtl="0" algn="ctr">
              <a:lnSpc>
                <a:spcPct val="100000"/>
              </a:lnSpc>
              <a:spcBef>
                <a:spcPts val="0"/>
              </a:spcBef>
              <a:spcAft>
                <a:spcPts val="0"/>
              </a:spcAft>
              <a:buClr>
                <a:srgbClr val="FFFFFF"/>
              </a:buClr>
              <a:buSzPts val="1800"/>
              <a:buFont typeface="Century Gothic"/>
              <a:buNone/>
            </a:pPr>
            <a:r>
              <a:rPr b="1" i="0" lang="fr-FR" sz="2700" u="none" cap="none" strike="noStrike">
                <a:solidFill>
                  <a:srgbClr val="FFFFFF"/>
                </a:solidFill>
                <a:latin typeface="Corbel"/>
                <a:ea typeface="Corbel"/>
                <a:cs typeface="Corbel"/>
                <a:sym typeface="Corbel"/>
              </a:rPr>
              <a:t>1 kW de puissance pendant une heure</a:t>
            </a:r>
            <a:br>
              <a:rPr b="1" i="0" lang="fr-FR" sz="2700" u="none" cap="none" strike="noStrike">
                <a:solidFill>
                  <a:srgbClr val="FFFFFF"/>
                </a:solidFill>
                <a:latin typeface="Corbel"/>
                <a:ea typeface="Corbel"/>
                <a:cs typeface="Corbel"/>
                <a:sym typeface="Corbel"/>
              </a:rPr>
            </a:br>
            <a:endParaRPr b="0" i="0" sz="1400" u="none" cap="none" strike="noStrike">
              <a:solidFill>
                <a:srgbClr val="000000"/>
              </a:solidFill>
              <a:latin typeface="Arial"/>
              <a:ea typeface="Arial"/>
              <a:cs typeface="Arial"/>
              <a:sym typeface="Arial"/>
            </a:endParaRPr>
          </a:p>
        </p:txBody>
      </p:sp>
      <p:sp>
        <p:nvSpPr>
          <p:cNvPr id="710" name="Google Shape;710;p11"/>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Puissance et énergie : Quelle différence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g25be4e99487_3_0"/>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Dix cyclistes pour cuire un gâteau pendant une heure…</a:t>
            </a:r>
            <a:endParaRPr/>
          </a:p>
        </p:txBody>
      </p:sp>
      <p:pic>
        <p:nvPicPr>
          <p:cNvPr id="717" name="Google Shape;717;g25be4e99487_3_0"/>
          <p:cNvPicPr preferRelativeResize="0"/>
          <p:nvPr/>
        </p:nvPicPr>
        <p:blipFill rotWithShape="1">
          <a:blip r:embed="rId3">
            <a:alphaModFix/>
          </a:blip>
          <a:srcRect b="0" l="0" r="0" t="0"/>
          <a:stretch/>
        </p:blipFill>
        <p:spPr>
          <a:xfrm>
            <a:off x="1873041" y="3278450"/>
            <a:ext cx="1440000" cy="1440000"/>
          </a:xfrm>
          <a:prstGeom prst="rect">
            <a:avLst/>
          </a:prstGeom>
          <a:noFill/>
          <a:ln>
            <a:noFill/>
          </a:ln>
        </p:spPr>
      </p:pic>
      <p:pic>
        <p:nvPicPr>
          <p:cNvPr id="718" name="Google Shape;718;g25be4e99487_3_0"/>
          <p:cNvPicPr preferRelativeResize="0"/>
          <p:nvPr/>
        </p:nvPicPr>
        <p:blipFill rotWithShape="1">
          <a:blip r:embed="rId4">
            <a:alphaModFix/>
          </a:blip>
          <a:srcRect b="0" l="0" r="0" t="0"/>
          <a:stretch/>
        </p:blipFill>
        <p:spPr>
          <a:xfrm>
            <a:off x="3420849" y="3494450"/>
            <a:ext cx="1224000" cy="1224000"/>
          </a:xfrm>
          <a:prstGeom prst="rect">
            <a:avLst/>
          </a:prstGeom>
          <a:noFill/>
          <a:ln>
            <a:noFill/>
          </a:ln>
        </p:spPr>
      </p:pic>
      <p:pic>
        <p:nvPicPr>
          <p:cNvPr id="719" name="Google Shape;719;g25be4e99487_3_0"/>
          <p:cNvPicPr preferRelativeResize="0"/>
          <p:nvPr/>
        </p:nvPicPr>
        <p:blipFill rotWithShape="1">
          <a:blip r:embed="rId5">
            <a:alphaModFix/>
          </a:blip>
          <a:srcRect b="0" l="0" r="0" t="0"/>
          <a:stretch/>
        </p:blipFill>
        <p:spPr>
          <a:xfrm>
            <a:off x="57951" y="3040025"/>
            <a:ext cx="1678425" cy="1678425"/>
          </a:xfrm>
          <a:prstGeom prst="rect">
            <a:avLst/>
          </a:prstGeom>
          <a:noFill/>
          <a:ln>
            <a:noFill/>
          </a:ln>
        </p:spPr>
      </p:pic>
      <p:pic>
        <p:nvPicPr>
          <p:cNvPr id="720" name="Google Shape;720;g25be4e99487_3_0"/>
          <p:cNvPicPr preferRelativeResize="0"/>
          <p:nvPr/>
        </p:nvPicPr>
        <p:blipFill rotWithShape="1">
          <a:blip r:embed="rId6">
            <a:alphaModFix/>
          </a:blip>
          <a:srcRect b="0" l="0" r="0" t="0"/>
          <a:stretch/>
        </p:blipFill>
        <p:spPr>
          <a:xfrm>
            <a:off x="4864825" y="3901526"/>
            <a:ext cx="838175" cy="816924"/>
          </a:xfrm>
          <a:prstGeom prst="rect">
            <a:avLst/>
          </a:prstGeom>
          <a:noFill/>
          <a:ln>
            <a:noFill/>
          </a:ln>
        </p:spPr>
      </p:pic>
      <p:pic>
        <p:nvPicPr>
          <p:cNvPr id="721" name="Google Shape;721;g25be4e99487_3_0"/>
          <p:cNvPicPr preferRelativeResize="0"/>
          <p:nvPr/>
        </p:nvPicPr>
        <p:blipFill rotWithShape="1">
          <a:blip r:embed="rId7">
            <a:alphaModFix/>
          </a:blip>
          <a:srcRect b="0" l="0" r="0" t="0"/>
          <a:stretch/>
        </p:blipFill>
        <p:spPr>
          <a:xfrm>
            <a:off x="9463100" y="4189825"/>
            <a:ext cx="528625" cy="528625"/>
          </a:xfrm>
          <a:prstGeom prst="rect">
            <a:avLst/>
          </a:prstGeom>
          <a:noFill/>
          <a:ln>
            <a:noFill/>
          </a:ln>
        </p:spPr>
      </p:pic>
      <p:pic>
        <p:nvPicPr>
          <p:cNvPr id="722" name="Google Shape;722;g25be4e99487_3_0"/>
          <p:cNvPicPr preferRelativeResize="0"/>
          <p:nvPr/>
        </p:nvPicPr>
        <p:blipFill rotWithShape="1">
          <a:blip r:embed="rId8">
            <a:alphaModFix/>
          </a:blip>
          <a:srcRect b="0" l="0" r="0" t="0"/>
          <a:stretch/>
        </p:blipFill>
        <p:spPr>
          <a:xfrm>
            <a:off x="6329325" y="3995837"/>
            <a:ext cx="735613" cy="735613"/>
          </a:xfrm>
          <a:prstGeom prst="rect">
            <a:avLst/>
          </a:prstGeom>
          <a:noFill/>
          <a:ln>
            <a:noFill/>
          </a:ln>
        </p:spPr>
      </p:pic>
      <p:pic>
        <p:nvPicPr>
          <p:cNvPr id="723" name="Google Shape;723;g25be4e99487_3_0"/>
          <p:cNvPicPr preferRelativeResize="0"/>
          <p:nvPr/>
        </p:nvPicPr>
        <p:blipFill rotWithShape="1">
          <a:blip r:embed="rId9">
            <a:alphaModFix/>
          </a:blip>
          <a:srcRect b="0" l="0" r="0" t="0"/>
          <a:stretch/>
        </p:blipFill>
        <p:spPr>
          <a:xfrm>
            <a:off x="7910850" y="4126325"/>
            <a:ext cx="627025" cy="627025"/>
          </a:xfrm>
          <a:prstGeom prst="rect">
            <a:avLst/>
          </a:prstGeom>
          <a:noFill/>
          <a:ln>
            <a:noFill/>
          </a:ln>
        </p:spPr>
      </p:pic>
      <p:pic>
        <p:nvPicPr>
          <p:cNvPr id="724" name="Google Shape;724;g25be4e99487_3_0"/>
          <p:cNvPicPr preferRelativeResize="0"/>
          <p:nvPr/>
        </p:nvPicPr>
        <p:blipFill rotWithShape="1">
          <a:blip r:embed="rId10">
            <a:alphaModFix/>
          </a:blip>
          <a:srcRect b="70050" l="0" r="61258" t="0"/>
          <a:stretch/>
        </p:blipFill>
        <p:spPr>
          <a:xfrm>
            <a:off x="6121545" y="1523489"/>
            <a:ext cx="2565720" cy="988969"/>
          </a:xfrm>
          <a:prstGeom prst="rect">
            <a:avLst/>
          </a:prstGeom>
          <a:noFill/>
          <a:ln>
            <a:noFill/>
          </a:ln>
        </p:spPr>
      </p:pic>
      <p:grpSp>
        <p:nvGrpSpPr>
          <p:cNvPr id="725" name="Google Shape;725;g25be4e99487_3_0"/>
          <p:cNvGrpSpPr/>
          <p:nvPr/>
        </p:nvGrpSpPr>
        <p:grpSpPr>
          <a:xfrm>
            <a:off x="11145539" y="4456874"/>
            <a:ext cx="250020" cy="261576"/>
            <a:chOff x="10438351" y="268692"/>
            <a:chExt cx="1080000" cy="1080000"/>
          </a:xfrm>
        </p:grpSpPr>
        <p:sp>
          <p:nvSpPr>
            <p:cNvPr id="726" name="Google Shape;726;g25be4e99487_3_0"/>
            <p:cNvSpPr/>
            <p:nvPr/>
          </p:nvSpPr>
          <p:spPr>
            <a:xfrm>
              <a:off x="10438351" y="268692"/>
              <a:ext cx="1080000" cy="10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727" name="Google Shape;727;g25be4e99487_3_0"/>
            <p:cNvPicPr preferRelativeResize="0"/>
            <p:nvPr/>
          </p:nvPicPr>
          <p:blipFill rotWithShape="1">
            <a:blip r:embed="rId11">
              <a:alphaModFix/>
            </a:blip>
            <a:srcRect b="0" l="0" r="0" t="0"/>
            <a:stretch/>
          </p:blipFill>
          <p:spPr>
            <a:xfrm>
              <a:off x="10564386" y="431282"/>
              <a:ext cx="850879" cy="850880"/>
            </a:xfrm>
            <a:prstGeom prst="rect">
              <a:avLst/>
            </a:prstGeom>
            <a:noFill/>
            <a:ln>
              <a:noFill/>
            </a:ln>
          </p:spPr>
        </p:pic>
      </p:grpSp>
      <p:sp>
        <p:nvSpPr>
          <p:cNvPr id="728" name="Google Shape;728;g25be4e99487_3_0"/>
          <p:cNvSpPr txBox="1"/>
          <p:nvPr/>
        </p:nvSpPr>
        <p:spPr>
          <a:xfrm>
            <a:off x="2472300" y="2574075"/>
            <a:ext cx="7247400" cy="980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900"/>
              <a:buFont typeface="Arial"/>
              <a:buNone/>
            </a:pPr>
            <a:r>
              <a:rPr b="1" lang="fr-FR" sz="2900">
                <a:solidFill>
                  <a:srgbClr val="0A5882"/>
                </a:solidFill>
                <a:latin typeface="Corbel"/>
                <a:ea typeface="Corbel"/>
                <a:cs typeface="Corbel"/>
                <a:sym typeface="Corbel"/>
              </a:rPr>
              <a:t>Ou alors</a:t>
            </a:r>
            <a:r>
              <a:rPr b="1" i="0" lang="fr-FR" sz="2900" u="none" cap="none" strike="noStrike">
                <a:solidFill>
                  <a:srgbClr val="0A5882"/>
                </a:solidFill>
                <a:latin typeface="Corbel"/>
                <a:ea typeface="Corbel"/>
                <a:cs typeface="Corbel"/>
                <a:sym typeface="Corbel"/>
              </a:rPr>
              <a:t> :</a:t>
            </a:r>
            <a:endParaRPr b="1" i="0" sz="2900" u="none" cap="none" strike="noStrike">
              <a:solidFill>
                <a:srgbClr val="0A5882"/>
              </a:solidFill>
              <a:latin typeface="Corbel"/>
              <a:ea typeface="Corbel"/>
              <a:cs typeface="Corbel"/>
              <a:sym typeface="Corbel"/>
            </a:endParaRPr>
          </a:p>
        </p:txBody>
      </p:sp>
      <p:pic>
        <p:nvPicPr>
          <p:cNvPr id="729" name="Google Shape;729;g25be4e99487_3_0"/>
          <p:cNvPicPr preferRelativeResize="0"/>
          <p:nvPr/>
        </p:nvPicPr>
        <p:blipFill rotWithShape="1">
          <a:blip r:embed="rId12">
            <a:alphaModFix/>
          </a:blip>
          <a:srcRect b="0" l="0" r="0" t="0"/>
          <a:stretch/>
        </p:blipFill>
        <p:spPr>
          <a:xfrm>
            <a:off x="3504735" y="1544775"/>
            <a:ext cx="1105800" cy="1098797"/>
          </a:xfrm>
          <a:prstGeom prst="rect">
            <a:avLst/>
          </a:prstGeom>
          <a:noFill/>
          <a:ln>
            <a:noFill/>
          </a:ln>
        </p:spPr>
      </p:pic>
      <p:sp>
        <p:nvSpPr>
          <p:cNvPr id="730" name="Google Shape;730;g25be4e99487_3_0"/>
          <p:cNvSpPr txBox="1"/>
          <p:nvPr/>
        </p:nvSpPr>
        <p:spPr>
          <a:xfrm>
            <a:off x="4963396" y="1294825"/>
            <a:ext cx="93000" cy="98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700"/>
              <a:buFont typeface="Arial"/>
              <a:buNone/>
            </a:pPr>
            <a:r>
              <a:rPr b="1" i="0" lang="fr-FR" sz="9700" u="none" cap="none" strike="noStrike">
                <a:solidFill>
                  <a:srgbClr val="0A5882"/>
                </a:solidFill>
                <a:latin typeface="Corbel"/>
                <a:ea typeface="Corbel"/>
                <a:cs typeface="Corbel"/>
                <a:sym typeface="Corbel"/>
              </a:rPr>
              <a:t>=</a:t>
            </a:r>
            <a:endParaRPr b="0" i="0" sz="10100" u="none" cap="none" strike="noStrike">
              <a:solidFill>
                <a:srgbClr val="000000"/>
              </a:solidFill>
              <a:latin typeface="Arial"/>
              <a:ea typeface="Arial"/>
              <a:cs typeface="Arial"/>
              <a:sym typeface="Arial"/>
            </a:endParaRPr>
          </a:p>
        </p:txBody>
      </p:sp>
      <p:sp>
        <p:nvSpPr>
          <p:cNvPr id="731" name="Google Shape;731;g25be4e99487_3_0"/>
          <p:cNvSpPr txBox="1"/>
          <p:nvPr/>
        </p:nvSpPr>
        <p:spPr>
          <a:xfrm>
            <a:off x="178800" y="6259575"/>
            <a:ext cx="63609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6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g25be4e99487_3_0"/>
          <p:cNvSpPr txBox="1"/>
          <p:nvPr/>
        </p:nvSpPr>
        <p:spPr>
          <a:xfrm>
            <a:off x="1690370" y="4870934"/>
            <a:ext cx="1440300" cy="925500"/>
          </a:xfrm>
          <a:prstGeom prst="rect">
            <a:avLst/>
          </a:prstGeom>
          <a:solidFill>
            <a:srgbClr val="75707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800"/>
              <a:buFont typeface="Arial"/>
              <a:buNone/>
            </a:pPr>
            <a:r>
              <a:rPr b="1" i="0" lang="fr-FR" sz="1700" u="none" cap="none" strike="noStrike">
                <a:solidFill>
                  <a:srgbClr val="FFFFFF"/>
                </a:solidFill>
                <a:latin typeface="Corbel"/>
                <a:ea typeface="Corbel"/>
                <a:cs typeface="Corbel"/>
                <a:sym typeface="Corbel"/>
              </a:rPr>
              <a:t>50 m² </a:t>
            </a:r>
            <a:r>
              <a:rPr b="1" lang="fr-FR" sz="1700">
                <a:solidFill>
                  <a:srgbClr val="FFFFFF"/>
                </a:solidFill>
                <a:latin typeface="Corbel"/>
                <a:ea typeface="Corbel"/>
                <a:cs typeface="Corbel"/>
                <a:sym typeface="Corbel"/>
              </a:rPr>
              <a:t>de panneaux solaires</a:t>
            </a:r>
            <a:endParaRPr b="0" i="0" sz="1400" u="none" cap="none" strike="noStrike">
              <a:solidFill>
                <a:srgbClr val="000000"/>
              </a:solidFill>
              <a:latin typeface="Arial"/>
              <a:ea typeface="Arial"/>
              <a:cs typeface="Arial"/>
              <a:sym typeface="Arial"/>
            </a:endParaRPr>
          </a:p>
        </p:txBody>
      </p:sp>
      <p:sp>
        <p:nvSpPr>
          <p:cNvPr id="733" name="Google Shape;733;g25be4e99487_3_0"/>
          <p:cNvSpPr txBox="1"/>
          <p:nvPr/>
        </p:nvSpPr>
        <p:spPr>
          <a:xfrm>
            <a:off x="3215165" y="4870934"/>
            <a:ext cx="1368300" cy="925500"/>
          </a:xfrm>
          <a:prstGeom prst="rect">
            <a:avLst/>
          </a:prstGeom>
          <a:solidFill>
            <a:srgbClr val="757070"/>
          </a:solidFill>
          <a:ln>
            <a:noFill/>
          </a:ln>
        </p:spPr>
        <p:txBody>
          <a:bodyPr anchorCtr="0" anchor="ctr" bIns="46800" lIns="18000" spcFirstLastPara="1" rIns="18000" wrap="square" tIns="46800">
            <a:noAutofit/>
          </a:bodyPr>
          <a:lstStyle/>
          <a:p>
            <a:pPr indent="0" lvl="0" marL="0" marR="0" rtl="0" algn="ctr">
              <a:lnSpc>
                <a:spcPct val="100000"/>
              </a:lnSpc>
              <a:spcBef>
                <a:spcPts val="0"/>
              </a:spcBef>
              <a:spcAft>
                <a:spcPts val="0"/>
              </a:spcAft>
              <a:buNone/>
            </a:pPr>
            <a:r>
              <a:rPr b="1" lang="fr-FR" sz="1700">
                <a:solidFill>
                  <a:srgbClr val="FFFFFF"/>
                </a:solidFill>
                <a:latin typeface="Corbel"/>
                <a:ea typeface="Corbel"/>
                <a:cs typeface="Corbel"/>
                <a:sym typeface="Corbel"/>
              </a:rPr>
              <a:t>Une éolienne de 5 m de diamètre </a:t>
            </a:r>
            <a:endParaRPr b="1" sz="1700">
              <a:solidFill>
                <a:srgbClr val="FFFFFF"/>
              </a:solidFill>
              <a:latin typeface="Corbel"/>
              <a:ea typeface="Corbel"/>
              <a:cs typeface="Corbel"/>
              <a:sym typeface="Corbel"/>
            </a:endParaRPr>
          </a:p>
        </p:txBody>
      </p:sp>
      <p:sp>
        <p:nvSpPr>
          <p:cNvPr id="734" name="Google Shape;734;g25be4e99487_3_0"/>
          <p:cNvSpPr txBox="1"/>
          <p:nvPr/>
        </p:nvSpPr>
        <p:spPr>
          <a:xfrm>
            <a:off x="165575" y="4870925"/>
            <a:ext cx="1440300" cy="925500"/>
          </a:xfrm>
          <a:prstGeom prst="rect">
            <a:avLst/>
          </a:prstGeom>
          <a:solidFill>
            <a:srgbClr val="75707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800"/>
              <a:buFont typeface="Arial"/>
              <a:buNone/>
            </a:pPr>
            <a:r>
              <a:rPr b="1" i="0" lang="fr-FR" sz="1900" u="none" cap="none" strike="noStrike">
                <a:solidFill>
                  <a:srgbClr val="FFFFFF"/>
                </a:solidFill>
                <a:latin typeface="Corbel"/>
                <a:ea typeface="Corbel"/>
                <a:cs typeface="Corbel"/>
                <a:sym typeface="Corbel"/>
              </a:rPr>
              <a:t>8 000 L </a:t>
            </a:r>
            <a:r>
              <a:rPr b="1" lang="fr-FR" sz="1900">
                <a:solidFill>
                  <a:srgbClr val="FFFFFF"/>
                </a:solidFill>
                <a:latin typeface="Corbel"/>
                <a:ea typeface="Corbel"/>
                <a:cs typeface="Corbel"/>
                <a:sym typeface="Corbel"/>
              </a:rPr>
              <a:t>d’eau</a:t>
            </a:r>
            <a:endParaRPr b="0" i="0" sz="1400" u="none" cap="none" strike="noStrike">
              <a:solidFill>
                <a:srgbClr val="000000"/>
              </a:solidFill>
              <a:latin typeface="Arial"/>
              <a:ea typeface="Arial"/>
              <a:cs typeface="Arial"/>
              <a:sym typeface="Arial"/>
            </a:endParaRPr>
          </a:p>
        </p:txBody>
      </p:sp>
      <p:sp>
        <p:nvSpPr>
          <p:cNvPr id="735" name="Google Shape;735;g25be4e99487_3_0"/>
          <p:cNvSpPr txBox="1"/>
          <p:nvPr/>
        </p:nvSpPr>
        <p:spPr>
          <a:xfrm>
            <a:off x="4667960" y="4870934"/>
            <a:ext cx="1224000" cy="925500"/>
          </a:xfrm>
          <a:prstGeom prst="rect">
            <a:avLst/>
          </a:prstGeom>
          <a:solidFill>
            <a:srgbClr val="75707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None/>
            </a:pPr>
            <a:r>
              <a:rPr b="1" lang="fr-FR" sz="1700">
                <a:solidFill>
                  <a:srgbClr val="FFFFFF"/>
                </a:solidFill>
                <a:latin typeface="Corbel"/>
                <a:ea typeface="Corbel"/>
                <a:cs typeface="Corbel"/>
                <a:sym typeface="Corbel"/>
              </a:rPr>
              <a:t>Une bûche de bois</a:t>
            </a:r>
            <a:endParaRPr b="1" sz="1700">
              <a:solidFill>
                <a:srgbClr val="FFFFFF"/>
              </a:solidFill>
              <a:latin typeface="Corbel"/>
              <a:ea typeface="Corbel"/>
              <a:cs typeface="Corbel"/>
              <a:sym typeface="Corbel"/>
            </a:endParaRPr>
          </a:p>
        </p:txBody>
      </p:sp>
      <p:sp>
        <p:nvSpPr>
          <p:cNvPr id="736" name="Google Shape;736;g25be4e99487_3_0"/>
          <p:cNvSpPr txBox="1"/>
          <p:nvPr/>
        </p:nvSpPr>
        <p:spPr>
          <a:xfrm>
            <a:off x="5976455" y="4870934"/>
            <a:ext cx="1440000" cy="925500"/>
          </a:xfrm>
          <a:prstGeom prst="rect">
            <a:avLst/>
          </a:prstGeom>
          <a:solidFill>
            <a:srgbClr val="1BA3AB"/>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None/>
            </a:pPr>
            <a:r>
              <a:rPr b="1" lang="fr-FR" sz="1700">
                <a:solidFill>
                  <a:srgbClr val="FFFFFF"/>
                </a:solidFill>
                <a:latin typeface="Corbel"/>
                <a:ea typeface="Corbel"/>
                <a:cs typeface="Corbel"/>
                <a:sym typeface="Corbel"/>
              </a:rPr>
              <a:t>Une bouteille de gaz</a:t>
            </a:r>
            <a:endParaRPr b="1" sz="1700">
              <a:solidFill>
                <a:srgbClr val="FFFFFF"/>
              </a:solidFill>
              <a:latin typeface="Corbel"/>
              <a:ea typeface="Corbel"/>
              <a:cs typeface="Corbel"/>
              <a:sym typeface="Corbel"/>
            </a:endParaRPr>
          </a:p>
        </p:txBody>
      </p:sp>
      <p:sp>
        <p:nvSpPr>
          <p:cNvPr id="737" name="Google Shape;737;g25be4e99487_3_0"/>
          <p:cNvSpPr txBox="1"/>
          <p:nvPr/>
        </p:nvSpPr>
        <p:spPr>
          <a:xfrm>
            <a:off x="7500950" y="4870934"/>
            <a:ext cx="1440300" cy="925500"/>
          </a:xfrm>
          <a:prstGeom prst="rect">
            <a:avLst/>
          </a:prstGeom>
          <a:solidFill>
            <a:srgbClr val="1BA3AB"/>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None/>
            </a:pPr>
            <a:r>
              <a:rPr b="1" lang="fr-FR" sz="1800">
                <a:solidFill>
                  <a:srgbClr val="FFFFFF"/>
                </a:solidFill>
                <a:latin typeface="Corbel"/>
                <a:ea typeface="Corbel"/>
                <a:cs typeface="Corbel"/>
                <a:sym typeface="Corbel"/>
              </a:rPr>
              <a:t>Un petit tas de charbon</a:t>
            </a:r>
            <a:endParaRPr b="1" sz="1800">
              <a:solidFill>
                <a:srgbClr val="FFFFFF"/>
              </a:solidFill>
              <a:latin typeface="Corbel"/>
              <a:ea typeface="Corbel"/>
              <a:cs typeface="Corbel"/>
              <a:sym typeface="Corbel"/>
            </a:endParaRPr>
          </a:p>
        </p:txBody>
      </p:sp>
      <p:sp>
        <p:nvSpPr>
          <p:cNvPr id="738" name="Google Shape;738;g25be4e99487_3_0"/>
          <p:cNvSpPr txBox="1"/>
          <p:nvPr/>
        </p:nvSpPr>
        <p:spPr>
          <a:xfrm>
            <a:off x="9025745" y="4870934"/>
            <a:ext cx="1440000" cy="925500"/>
          </a:xfrm>
          <a:prstGeom prst="rect">
            <a:avLst/>
          </a:prstGeom>
          <a:solidFill>
            <a:srgbClr val="1BA3AB"/>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None/>
            </a:pPr>
            <a:r>
              <a:rPr b="1" lang="fr-FR" sz="2000">
                <a:solidFill>
                  <a:srgbClr val="FFFFFF"/>
                </a:solidFill>
                <a:latin typeface="Corbel"/>
                <a:ea typeface="Corbel"/>
                <a:cs typeface="Corbel"/>
                <a:sym typeface="Corbel"/>
              </a:rPr>
              <a:t>33 cl de pétrole</a:t>
            </a:r>
            <a:endParaRPr b="1" sz="2000">
              <a:solidFill>
                <a:srgbClr val="FFFFFF"/>
              </a:solidFill>
              <a:latin typeface="Corbel"/>
              <a:ea typeface="Corbel"/>
              <a:cs typeface="Corbel"/>
              <a:sym typeface="Corbel"/>
            </a:endParaRPr>
          </a:p>
        </p:txBody>
      </p:sp>
      <p:sp>
        <p:nvSpPr>
          <p:cNvPr id="739" name="Google Shape;739;g25be4e99487_3_0"/>
          <p:cNvSpPr/>
          <p:nvPr/>
        </p:nvSpPr>
        <p:spPr>
          <a:xfrm>
            <a:off x="5976450" y="5861275"/>
            <a:ext cx="4497300" cy="341700"/>
          </a:xfrm>
          <a:prstGeom prst="rect">
            <a:avLst/>
          </a:prstGeom>
          <a:solidFill>
            <a:srgbClr val="1BA3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fr-FR" sz="1800">
                <a:solidFill>
                  <a:srgbClr val="FFFFFF"/>
                </a:solidFill>
                <a:latin typeface="Corbel"/>
                <a:ea typeface="Corbel"/>
                <a:cs typeface="Corbel"/>
                <a:sym typeface="Corbel"/>
              </a:rPr>
              <a:t>Énergies fossiles</a:t>
            </a:r>
            <a:endParaRPr b="1" sz="1800">
              <a:solidFill>
                <a:srgbClr val="FFFFFF"/>
              </a:solidFill>
              <a:latin typeface="Corbel"/>
              <a:ea typeface="Corbel"/>
              <a:cs typeface="Corbel"/>
              <a:sym typeface="Corbel"/>
            </a:endParaRPr>
          </a:p>
        </p:txBody>
      </p:sp>
      <p:sp>
        <p:nvSpPr>
          <p:cNvPr id="740" name="Google Shape;740;g25be4e99487_3_0"/>
          <p:cNvSpPr txBox="1"/>
          <p:nvPr/>
        </p:nvSpPr>
        <p:spPr>
          <a:xfrm>
            <a:off x="10550239" y="4873934"/>
            <a:ext cx="1440300" cy="919500"/>
          </a:xfrm>
          <a:prstGeom prst="rect">
            <a:avLst/>
          </a:prstGeom>
          <a:solidFill>
            <a:srgbClr val="75707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None/>
            </a:pPr>
            <a:r>
              <a:rPr b="1" lang="fr-FR" sz="1900">
                <a:solidFill>
                  <a:srgbClr val="FFFFFF"/>
                </a:solidFill>
                <a:latin typeface="Corbel"/>
                <a:ea typeface="Corbel"/>
                <a:cs typeface="Corbel"/>
                <a:sym typeface="Corbel"/>
              </a:rPr>
              <a:t>Une pincée d’uranium</a:t>
            </a:r>
            <a:endParaRPr b="1" sz="1900">
              <a:solidFill>
                <a:srgbClr val="FFFFFF"/>
              </a:solidFill>
              <a:latin typeface="Corbel"/>
              <a:ea typeface="Corbel"/>
              <a:cs typeface="Corbel"/>
              <a:sym typeface="Corbel"/>
            </a:endParaRPr>
          </a:p>
        </p:txBody>
      </p:sp>
      <p:sp>
        <p:nvSpPr>
          <p:cNvPr id="741" name="Google Shape;741;g25be4e99487_3_0"/>
          <p:cNvSpPr txBox="1"/>
          <p:nvPr/>
        </p:nvSpPr>
        <p:spPr>
          <a:xfrm>
            <a:off x="1382400" y="6291025"/>
            <a:ext cx="94272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fr-FR" sz="2000">
                <a:solidFill>
                  <a:srgbClr val="1BA3AB"/>
                </a:solidFill>
                <a:latin typeface="Century Gothic"/>
                <a:ea typeface="Century Gothic"/>
                <a:cs typeface="Century Gothic"/>
                <a:sym typeface="Century Gothic"/>
              </a:rPr>
              <a:t>Les énergies fossiles sont beaucoup plus concentrées que toutes les autres</a:t>
            </a:r>
            <a:endParaRPr b="1" sz="2000">
              <a:solidFill>
                <a:srgbClr val="1BA3AB"/>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pic>
        <p:nvPicPr>
          <p:cNvPr id="746" name="Google Shape;746;g22f80a7e659_1_5"/>
          <p:cNvPicPr preferRelativeResize="0"/>
          <p:nvPr/>
        </p:nvPicPr>
        <p:blipFill rotWithShape="1">
          <a:blip r:embed="rId3">
            <a:alphaModFix/>
          </a:blip>
          <a:srcRect b="0" l="0" r="0" t="0"/>
          <a:stretch/>
        </p:blipFill>
        <p:spPr>
          <a:xfrm>
            <a:off x="4426645" y="1344996"/>
            <a:ext cx="576736" cy="354834"/>
          </a:xfrm>
          <a:prstGeom prst="rect">
            <a:avLst/>
          </a:prstGeom>
          <a:noFill/>
          <a:ln>
            <a:noFill/>
          </a:ln>
        </p:spPr>
      </p:pic>
      <p:pic>
        <p:nvPicPr>
          <p:cNvPr id="747" name="Google Shape;747;g22f80a7e659_1_5"/>
          <p:cNvPicPr preferRelativeResize="0"/>
          <p:nvPr/>
        </p:nvPicPr>
        <p:blipFill rotWithShape="1">
          <a:blip r:embed="rId3">
            <a:alphaModFix/>
          </a:blip>
          <a:srcRect b="0" l="0" r="0" t="0"/>
          <a:stretch/>
        </p:blipFill>
        <p:spPr>
          <a:xfrm>
            <a:off x="5085770" y="1344996"/>
            <a:ext cx="576736" cy="354834"/>
          </a:xfrm>
          <a:prstGeom prst="rect">
            <a:avLst/>
          </a:prstGeom>
          <a:noFill/>
          <a:ln>
            <a:noFill/>
          </a:ln>
        </p:spPr>
      </p:pic>
      <p:pic>
        <p:nvPicPr>
          <p:cNvPr id="748" name="Google Shape;748;g22f80a7e659_1_5"/>
          <p:cNvPicPr preferRelativeResize="0"/>
          <p:nvPr/>
        </p:nvPicPr>
        <p:blipFill rotWithShape="1">
          <a:blip r:embed="rId3">
            <a:alphaModFix/>
          </a:blip>
          <a:srcRect b="0" l="0" r="0" t="0"/>
          <a:stretch/>
        </p:blipFill>
        <p:spPr>
          <a:xfrm>
            <a:off x="5744898" y="1344996"/>
            <a:ext cx="576736" cy="354834"/>
          </a:xfrm>
          <a:prstGeom prst="rect">
            <a:avLst/>
          </a:prstGeom>
          <a:noFill/>
          <a:ln>
            <a:noFill/>
          </a:ln>
        </p:spPr>
      </p:pic>
      <p:pic>
        <p:nvPicPr>
          <p:cNvPr id="749" name="Google Shape;749;g22f80a7e659_1_5"/>
          <p:cNvPicPr preferRelativeResize="0"/>
          <p:nvPr/>
        </p:nvPicPr>
        <p:blipFill rotWithShape="1">
          <a:blip r:embed="rId3">
            <a:alphaModFix/>
          </a:blip>
          <a:srcRect b="0" l="0" r="0" t="0"/>
          <a:stretch/>
        </p:blipFill>
        <p:spPr>
          <a:xfrm>
            <a:off x="6404025" y="1344996"/>
            <a:ext cx="576736" cy="354834"/>
          </a:xfrm>
          <a:prstGeom prst="rect">
            <a:avLst/>
          </a:prstGeom>
          <a:noFill/>
          <a:ln>
            <a:noFill/>
          </a:ln>
        </p:spPr>
      </p:pic>
      <p:pic>
        <p:nvPicPr>
          <p:cNvPr id="750" name="Google Shape;750;g22f80a7e659_1_5"/>
          <p:cNvPicPr preferRelativeResize="0"/>
          <p:nvPr/>
        </p:nvPicPr>
        <p:blipFill rotWithShape="1">
          <a:blip r:embed="rId3">
            <a:alphaModFix/>
          </a:blip>
          <a:srcRect b="0" l="0" r="0" t="0"/>
          <a:stretch/>
        </p:blipFill>
        <p:spPr>
          <a:xfrm>
            <a:off x="4426645" y="1817568"/>
            <a:ext cx="576736" cy="354834"/>
          </a:xfrm>
          <a:prstGeom prst="rect">
            <a:avLst/>
          </a:prstGeom>
          <a:noFill/>
          <a:ln>
            <a:noFill/>
          </a:ln>
        </p:spPr>
      </p:pic>
      <p:pic>
        <p:nvPicPr>
          <p:cNvPr id="751" name="Google Shape;751;g22f80a7e659_1_5"/>
          <p:cNvPicPr preferRelativeResize="0"/>
          <p:nvPr/>
        </p:nvPicPr>
        <p:blipFill rotWithShape="1">
          <a:blip r:embed="rId3">
            <a:alphaModFix/>
          </a:blip>
          <a:srcRect b="0" l="0" r="0" t="0"/>
          <a:stretch/>
        </p:blipFill>
        <p:spPr>
          <a:xfrm>
            <a:off x="5085771" y="1817568"/>
            <a:ext cx="576736" cy="354834"/>
          </a:xfrm>
          <a:prstGeom prst="rect">
            <a:avLst/>
          </a:prstGeom>
          <a:noFill/>
          <a:ln>
            <a:noFill/>
          </a:ln>
        </p:spPr>
      </p:pic>
      <p:pic>
        <p:nvPicPr>
          <p:cNvPr id="752" name="Google Shape;752;g22f80a7e659_1_5"/>
          <p:cNvPicPr preferRelativeResize="0"/>
          <p:nvPr/>
        </p:nvPicPr>
        <p:blipFill rotWithShape="1">
          <a:blip r:embed="rId3">
            <a:alphaModFix/>
          </a:blip>
          <a:srcRect b="0" l="0" r="0" t="0"/>
          <a:stretch/>
        </p:blipFill>
        <p:spPr>
          <a:xfrm>
            <a:off x="5744899" y="1817568"/>
            <a:ext cx="576736" cy="354834"/>
          </a:xfrm>
          <a:prstGeom prst="rect">
            <a:avLst/>
          </a:prstGeom>
          <a:noFill/>
          <a:ln>
            <a:noFill/>
          </a:ln>
        </p:spPr>
      </p:pic>
      <p:pic>
        <p:nvPicPr>
          <p:cNvPr id="753" name="Google Shape;753;g22f80a7e659_1_5"/>
          <p:cNvPicPr preferRelativeResize="0"/>
          <p:nvPr/>
        </p:nvPicPr>
        <p:blipFill rotWithShape="1">
          <a:blip r:embed="rId3">
            <a:alphaModFix/>
          </a:blip>
          <a:srcRect b="0" l="0" r="0" t="0"/>
          <a:stretch/>
        </p:blipFill>
        <p:spPr>
          <a:xfrm>
            <a:off x="6404026" y="1817568"/>
            <a:ext cx="576736" cy="354834"/>
          </a:xfrm>
          <a:prstGeom prst="rect">
            <a:avLst/>
          </a:prstGeom>
          <a:noFill/>
          <a:ln>
            <a:noFill/>
          </a:ln>
        </p:spPr>
      </p:pic>
      <p:pic>
        <p:nvPicPr>
          <p:cNvPr id="754" name="Google Shape;754;g22f80a7e659_1_5"/>
          <p:cNvPicPr preferRelativeResize="0"/>
          <p:nvPr/>
        </p:nvPicPr>
        <p:blipFill rotWithShape="1">
          <a:blip r:embed="rId3">
            <a:alphaModFix/>
          </a:blip>
          <a:srcRect b="0" l="0" r="0" t="0"/>
          <a:stretch/>
        </p:blipFill>
        <p:spPr>
          <a:xfrm>
            <a:off x="7063154" y="1817568"/>
            <a:ext cx="576736" cy="354834"/>
          </a:xfrm>
          <a:prstGeom prst="rect">
            <a:avLst/>
          </a:prstGeom>
          <a:noFill/>
          <a:ln>
            <a:noFill/>
          </a:ln>
        </p:spPr>
      </p:pic>
      <p:pic>
        <p:nvPicPr>
          <p:cNvPr id="755" name="Google Shape;755;g22f80a7e659_1_5"/>
          <p:cNvPicPr preferRelativeResize="0"/>
          <p:nvPr/>
        </p:nvPicPr>
        <p:blipFill rotWithShape="1">
          <a:blip r:embed="rId3">
            <a:alphaModFix/>
          </a:blip>
          <a:srcRect b="0" l="0" r="0" t="0"/>
          <a:stretch/>
        </p:blipFill>
        <p:spPr>
          <a:xfrm>
            <a:off x="7722281" y="1817568"/>
            <a:ext cx="576736" cy="354834"/>
          </a:xfrm>
          <a:prstGeom prst="rect">
            <a:avLst/>
          </a:prstGeom>
          <a:noFill/>
          <a:ln>
            <a:noFill/>
          </a:ln>
        </p:spPr>
      </p:pic>
      <p:pic>
        <p:nvPicPr>
          <p:cNvPr id="756" name="Google Shape;756;g22f80a7e659_1_5"/>
          <p:cNvPicPr preferRelativeResize="0"/>
          <p:nvPr/>
        </p:nvPicPr>
        <p:blipFill rotWithShape="1">
          <a:blip r:embed="rId3">
            <a:alphaModFix/>
          </a:blip>
          <a:srcRect b="0" l="0" r="0" t="0"/>
          <a:stretch/>
        </p:blipFill>
        <p:spPr>
          <a:xfrm>
            <a:off x="8381408" y="1817568"/>
            <a:ext cx="576736" cy="354834"/>
          </a:xfrm>
          <a:prstGeom prst="rect">
            <a:avLst/>
          </a:prstGeom>
          <a:noFill/>
          <a:ln>
            <a:noFill/>
          </a:ln>
        </p:spPr>
      </p:pic>
      <p:pic>
        <p:nvPicPr>
          <p:cNvPr id="757" name="Google Shape;757;g22f80a7e659_1_5"/>
          <p:cNvPicPr preferRelativeResize="0"/>
          <p:nvPr/>
        </p:nvPicPr>
        <p:blipFill rotWithShape="1">
          <a:blip r:embed="rId3">
            <a:alphaModFix/>
          </a:blip>
          <a:srcRect b="0" l="0" r="0" t="0"/>
          <a:stretch/>
        </p:blipFill>
        <p:spPr>
          <a:xfrm>
            <a:off x="9040535" y="1817568"/>
            <a:ext cx="576736" cy="354834"/>
          </a:xfrm>
          <a:prstGeom prst="rect">
            <a:avLst/>
          </a:prstGeom>
          <a:noFill/>
          <a:ln>
            <a:noFill/>
          </a:ln>
        </p:spPr>
      </p:pic>
      <p:pic>
        <p:nvPicPr>
          <p:cNvPr id="758" name="Google Shape;758;g22f80a7e659_1_5"/>
          <p:cNvPicPr preferRelativeResize="0"/>
          <p:nvPr/>
        </p:nvPicPr>
        <p:blipFill rotWithShape="1">
          <a:blip r:embed="rId3">
            <a:alphaModFix/>
          </a:blip>
          <a:srcRect b="0" l="0" r="0" t="0"/>
          <a:stretch/>
        </p:blipFill>
        <p:spPr>
          <a:xfrm>
            <a:off x="9699662" y="1817568"/>
            <a:ext cx="576736" cy="354834"/>
          </a:xfrm>
          <a:prstGeom prst="rect">
            <a:avLst/>
          </a:prstGeom>
          <a:noFill/>
          <a:ln>
            <a:noFill/>
          </a:ln>
        </p:spPr>
      </p:pic>
      <p:pic>
        <p:nvPicPr>
          <p:cNvPr id="759" name="Google Shape;759;g22f80a7e659_1_5"/>
          <p:cNvPicPr preferRelativeResize="0"/>
          <p:nvPr/>
        </p:nvPicPr>
        <p:blipFill rotWithShape="1">
          <a:blip r:embed="rId3">
            <a:alphaModFix/>
          </a:blip>
          <a:srcRect b="0" l="0" r="0" t="0"/>
          <a:stretch/>
        </p:blipFill>
        <p:spPr>
          <a:xfrm>
            <a:off x="10358789" y="1817568"/>
            <a:ext cx="576736" cy="354834"/>
          </a:xfrm>
          <a:prstGeom prst="rect">
            <a:avLst/>
          </a:prstGeom>
          <a:noFill/>
          <a:ln>
            <a:noFill/>
          </a:ln>
        </p:spPr>
      </p:pic>
      <p:pic>
        <p:nvPicPr>
          <p:cNvPr id="760" name="Google Shape;760;g22f80a7e659_1_5"/>
          <p:cNvPicPr preferRelativeResize="0"/>
          <p:nvPr/>
        </p:nvPicPr>
        <p:blipFill rotWithShape="1">
          <a:blip r:embed="rId3">
            <a:alphaModFix/>
          </a:blip>
          <a:srcRect b="0" l="0" r="0" t="0"/>
          <a:stretch/>
        </p:blipFill>
        <p:spPr>
          <a:xfrm>
            <a:off x="4426645" y="2290140"/>
            <a:ext cx="576736" cy="354834"/>
          </a:xfrm>
          <a:prstGeom prst="rect">
            <a:avLst/>
          </a:prstGeom>
          <a:noFill/>
          <a:ln>
            <a:noFill/>
          </a:ln>
        </p:spPr>
      </p:pic>
      <p:pic>
        <p:nvPicPr>
          <p:cNvPr id="761" name="Google Shape;761;g22f80a7e659_1_5"/>
          <p:cNvPicPr preferRelativeResize="0"/>
          <p:nvPr/>
        </p:nvPicPr>
        <p:blipFill rotWithShape="1">
          <a:blip r:embed="rId3">
            <a:alphaModFix/>
          </a:blip>
          <a:srcRect b="0" l="0" r="0" t="0"/>
          <a:stretch/>
        </p:blipFill>
        <p:spPr>
          <a:xfrm>
            <a:off x="5085771" y="2290140"/>
            <a:ext cx="576736" cy="354834"/>
          </a:xfrm>
          <a:prstGeom prst="rect">
            <a:avLst/>
          </a:prstGeom>
          <a:noFill/>
          <a:ln>
            <a:noFill/>
          </a:ln>
        </p:spPr>
      </p:pic>
      <p:pic>
        <p:nvPicPr>
          <p:cNvPr id="762" name="Google Shape;762;g22f80a7e659_1_5"/>
          <p:cNvPicPr preferRelativeResize="0"/>
          <p:nvPr/>
        </p:nvPicPr>
        <p:blipFill rotWithShape="1">
          <a:blip r:embed="rId3">
            <a:alphaModFix/>
          </a:blip>
          <a:srcRect b="0" l="0" r="0" t="0"/>
          <a:stretch/>
        </p:blipFill>
        <p:spPr>
          <a:xfrm>
            <a:off x="5744899" y="2290140"/>
            <a:ext cx="576736" cy="354834"/>
          </a:xfrm>
          <a:prstGeom prst="rect">
            <a:avLst/>
          </a:prstGeom>
          <a:noFill/>
          <a:ln>
            <a:noFill/>
          </a:ln>
        </p:spPr>
      </p:pic>
      <p:pic>
        <p:nvPicPr>
          <p:cNvPr id="763" name="Google Shape;763;g22f80a7e659_1_5"/>
          <p:cNvPicPr preferRelativeResize="0"/>
          <p:nvPr/>
        </p:nvPicPr>
        <p:blipFill rotWithShape="1">
          <a:blip r:embed="rId3">
            <a:alphaModFix/>
          </a:blip>
          <a:srcRect b="0" l="0" r="0" t="0"/>
          <a:stretch/>
        </p:blipFill>
        <p:spPr>
          <a:xfrm>
            <a:off x="6404026" y="2290140"/>
            <a:ext cx="576736" cy="354834"/>
          </a:xfrm>
          <a:prstGeom prst="rect">
            <a:avLst/>
          </a:prstGeom>
          <a:noFill/>
          <a:ln>
            <a:noFill/>
          </a:ln>
        </p:spPr>
      </p:pic>
      <p:pic>
        <p:nvPicPr>
          <p:cNvPr id="764" name="Google Shape;764;g22f80a7e659_1_5"/>
          <p:cNvPicPr preferRelativeResize="0"/>
          <p:nvPr/>
        </p:nvPicPr>
        <p:blipFill rotWithShape="1">
          <a:blip r:embed="rId3">
            <a:alphaModFix/>
          </a:blip>
          <a:srcRect b="0" l="0" r="0" t="0"/>
          <a:stretch/>
        </p:blipFill>
        <p:spPr>
          <a:xfrm>
            <a:off x="7063154" y="2290140"/>
            <a:ext cx="576736" cy="354834"/>
          </a:xfrm>
          <a:prstGeom prst="rect">
            <a:avLst/>
          </a:prstGeom>
          <a:noFill/>
          <a:ln>
            <a:noFill/>
          </a:ln>
        </p:spPr>
      </p:pic>
      <p:pic>
        <p:nvPicPr>
          <p:cNvPr id="765" name="Google Shape;765;g22f80a7e659_1_5"/>
          <p:cNvPicPr preferRelativeResize="0"/>
          <p:nvPr/>
        </p:nvPicPr>
        <p:blipFill rotWithShape="1">
          <a:blip r:embed="rId3">
            <a:alphaModFix/>
          </a:blip>
          <a:srcRect b="0" l="0" r="0" t="0"/>
          <a:stretch/>
        </p:blipFill>
        <p:spPr>
          <a:xfrm>
            <a:off x="7722281" y="2290140"/>
            <a:ext cx="576736" cy="354834"/>
          </a:xfrm>
          <a:prstGeom prst="rect">
            <a:avLst/>
          </a:prstGeom>
          <a:noFill/>
          <a:ln>
            <a:noFill/>
          </a:ln>
        </p:spPr>
      </p:pic>
      <p:pic>
        <p:nvPicPr>
          <p:cNvPr id="766" name="Google Shape;766;g22f80a7e659_1_5"/>
          <p:cNvPicPr preferRelativeResize="0"/>
          <p:nvPr/>
        </p:nvPicPr>
        <p:blipFill rotWithShape="1">
          <a:blip r:embed="rId3">
            <a:alphaModFix/>
          </a:blip>
          <a:srcRect b="0" l="0" r="0" t="0"/>
          <a:stretch/>
        </p:blipFill>
        <p:spPr>
          <a:xfrm>
            <a:off x="8381408" y="2290140"/>
            <a:ext cx="576736" cy="354834"/>
          </a:xfrm>
          <a:prstGeom prst="rect">
            <a:avLst/>
          </a:prstGeom>
          <a:noFill/>
          <a:ln>
            <a:noFill/>
          </a:ln>
        </p:spPr>
      </p:pic>
      <p:pic>
        <p:nvPicPr>
          <p:cNvPr id="767" name="Google Shape;767;g22f80a7e659_1_5"/>
          <p:cNvPicPr preferRelativeResize="0"/>
          <p:nvPr/>
        </p:nvPicPr>
        <p:blipFill rotWithShape="1">
          <a:blip r:embed="rId3">
            <a:alphaModFix/>
          </a:blip>
          <a:srcRect b="0" l="0" r="0" t="0"/>
          <a:stretch/>
        </p:blipFill>
        <p:spPr>
          <a:xfrm>
            <a:off x="9040535" y="2290140"/>
            <a:ext cx="576736" cy="354834"/>
          </a:xfrm>
          <a:prstGeom prst="rect">
            <a:avLst/>
          </a:prstGeom>
          <a:noFill/>
          <a:ln>
            <a:noFill/>
          </a:ln>
        </p:spPr>
      </p:pic>
      <p:pic>
        <p:nvPicPr>
          <p:cNvPr id="768" name="Google Shape;768;g22f80a7e659_1_5"/>
          <p:cNvPicPr preferRelativeResize="0"/>
          <p:nvPr/>
        </p:nvPicPr>
        <p:blipFill rotWithShape="1">
          <a:blip r:embed="rId3">
            <a:alphaModFix/>
          </a:blip>
          <a:srcRect b="0" l="0" r="0" t="0"/>
          <a:stretch/>
        </p:blipFill>
        <p:spPr>
          <a:xfrm>
            <a:off x="9699662" y="2290140"/>
            <a:ext cx="576736" cy="354834"/>
          </a:xfrm>
          <a:prstGeom prst="rect">
            <a:avLst/>
          </a:prstGeom>
          <a:noFill/>
          <a:ln>
            <a:noFill/>
          </a:ln>
        </p:spPr>
      </p:pic>
      <p:pic>
        <p:nvPicPr>
          <p:cNvPr id="769" name="Google Shape;769;g22f80a7e659_1_5"/>
          <p:cNvPicPr preferRelativeResize="0"/>
          <p:nvPr/>
        </p:nvPicPr>
        <p:blipFill rotWithShape="1">
          <a:blip r:embed="rId3">
            <a:alphaModFix/>
          </a:blip>
          <a:srcRect b="0" l="0" r="0" t="0"/>
          <a:stretch/>
        </p:blipFill>
        <p:spPr>
          <a:xfrm>
            <a:off x="10358789" y="2290140"/>
            <a:ext cx="576736" cy="354834"/>
          </a:xfrm>
          <a:prstGeom prst="rect">
            <a:avLst/>
          </a:prstGeom>
          <a:noFill/>
          <a:ln>
            <a:noFill/>
          </a:ln>
        </p:spPr>
      </p:pic>
      <p:pic>
        <p:nvPicPr>
          <p:cNvPr id="770" name="Google Shape;770;g22f80a7e659_1_5"/>
          <p:cNvPicPr preferRelativeResize="0"/>
          <p:nvPr/>
        </p:nvPicPr>
        <p:blipFill rotWithShape="1">
          <a:blip r:embed="rId3">
            <a:alphaModFix/>
          </a:blip>
          <a:srcRect b="0" l="0" r="0" t="0"/>
          <a:stretch/>
        </p:blipFill>
        <p:spPr>
          <a:xfrm>
            <a:off x="4426645" y="2762712"/>
            <a:ext cx="576736" cy="354834"/>
          </a:xfrm>
          <a:prstGeom prst="rect">
            <a:avLst/>
          </a:prstGeom>
          <a:noFill/>
          <a:ln>
            <a:noFill/>
          </a:ln>
        </p:spPr>
      </p:pic>
      <p:pic>
        <p:nvPicPr>
          <p:cNvPr id="771" name="Google Shape;771;g22f80a7e659_1_5"/>
          <p:cNvPicPr preferRelativeResize="0"/>
          <p:nvPr/>
        </p:nvPicPr>
        <p:blipFill rotWithShape="1">
          <a:blip r:embed="rId3">
            <a:alphaModFix/>
          </a:blip>
          <a:srcRect b="0" l="0" r="0" t="0"/>
          <a:stretch/>
        </p:blipFill>
        <p:spPr>
          <a:xfrm>
            <a:off x="5085771" y="2762712"/>
            <a:ext cx="576736" cy="354834"/>
          </a:xfrm>
          <a:prstGeom prst="rect">
            <a:avLst/>
          </a:prstGeom>
          <a:noFill/>
          <a:ln>
            <a:noFill/>
          </a:ln>
        </p:spPr>
      </p:pic>
      <p:pic>
        <p:nvPicPr>
          <p:cNvPr id="772" name="Google Shape;772;g22f80a7e659_1_5"/>
          <p:cNvPicPr preferRelativeResize="0"/>
          <p:nvPr/>
        </p:nvPicPr>
        <p:blipFill rotWithShape="1">
          <a:blip r:embed="rId3">
            <a:alphaModFix/>
          </a:blip>
          <a:srcRect b="0" l="0" r="0" t="0"/>
          <a:stretch/>
        </p:blipFill>
        <p:spPr>
          <a:xfrm>
            <a:off x="5744899" y="2762712"/>
            <a:ext cx="576736" cy="354834"/>
          </a:xfrm>
          <a:prstGeom prst="rect">
            <a:avLst/>
          </a:prstGeom>
          <a:noFill/>
          <a:ln>
            <a:noFill/>
          </a:ln>
        </p:spPr>
      </p:pic>
      <p:pic>
        <p:nvPicPr>
          <p:cNvPr id="773" name="Google Shape;773;g22f80a7e659_1_5"/>
          <p:cNvPicPr preferRelativeResize="0"/>
          <p:nvPr/>
        </p:nvPicPr>
        <p:blipFill rotWithShape="1">
          <a:blip r:embed="rId3">
            <a:alphaModFix/>
          </a:blip>
          <a:srcRect b="0" l="0" r="0" t="0"/>
          <a:stretch/>
        </p:blipFill>
        <p:spPr>
          <a:xfrm>
            <a:off x="6404026" y="2762712"/>
            <a:ext cx="576736" cy="354834"/>
          </a:xfrm>
          <a:prstGeom prst="rect">
            <a:avLst/>
          </a:prstGeom>
          <a:noFill/>
          <a:ln>
            <a:noFill/>
          </a:ln>
        </p:spPr>
      </p:pic>
      <p:pic>
        <p:nvPicPr>
          <p:cNvPr id="774" name="Google Shape;774;g22f80a7e659_1_5"/>
          <p:cNvPicPr preferRelativeResize="0"/>
          <p:nvPr/>
        </p:nvPicPr>
        <p:blipFill rotWithShape="1">
          <a:blip r:embed="rId3">
            <a:alphaModFix/>
          </a:blip>
          <a:srcRect b="0" l="0" r="0" t="0"/>
          <a:stretch/>
        </p:blipFill>
        <p:spPr>
          <a:xfrm>
            <a:off x="7063154" y="2762712"/>
            <a:ext cx="576736" cy="354834"/>
          </a:xfrm>
          <a:prstGeom prst="rect">
            <a:avLst/>
          </a:prstGeom>
          <a:noFill/>
          <a:ln>
            <a:noFill/>
          </a:ln>
        </p:spPr>
      </p:pic>
      <p:pic>
        <p:nvPicPr>
          <p:cNvPr id="775" name="Google Shape;775;g22f80a7e659_1_5"/>
          <p:cNvPicPr preferRelativeResize="0"/>
          <p:nvPr/>
        </p:nvPicPr>
        <p:blipFill rotWithShape="1">
          <a:blip r:embed="rId3">
            <a:alphaModFix/>
          </a:blip>
          <a:srcRect b="0" l="0" r="0" t="0"/>
          <a:stretch/>
        </p:blipFill>
        <p:spPr>
          <a:xfrm>
            <a:off x="7722281" y="2762712"/>
            <a:ext cx="576736" cy="354834"/>
          </a:xfrm>
          <a:prstGeom prst="rect">
            <a:avLst/>
          </a:prstGeom>
          <a:noFill/>
          <a:ln>
            <a:noFill/>
          </a:ln>
        </p:spPr>
      </p:pic>
      <p:pic>
        <p:nvPicPr>
          <p:cNvPr id="776" name="Google Shape;776;g22f80a7e659_1_5"/>
          <p:cNvPicPr preferRelativeResize="0"/>
          <p:nvPr/>
        </p:nvPicPr>
        <p:blipFill rotWithShape="1">
          <a:blip r:embed="rId3">
            <a:alphaModFix/>
          </a:blip>
          <a:srcRect b="0" l="0" r="0" t="0"/>
          <a:stretch/>
        </p:blipFill>
        <p:spPr>
          <a:xfrm>
            <a:off x="8381408" y="2762712"/>
            <a:ext cx="576736" cy="354834"/>
          </a:xfrm>
          <a:prstGeom prst="rect">
            <a:avLst/>
          </a:prstGeom>
          <a:noFill/>
          <a:ln>
            <a:noFill/>
          </a:ln>
        </p:spPr>
      </p:pic>
      <p:pic>
        <p:nvPicPr>
          <p:cNvPr id="777" name="Google Shape;777;g22f80a7e659_1_5"/>
          <p:cNvPicPr preferRelativeResize="0"/>
          <p:nvPr/>
        </p:nvPicPr>
        <p:blipFill rotWithShape="1">
          <a:blip r:embed="rId3">
            <a:alphaModFix/>
          </a:blip>
          <a:srcRect b="0" l="0" r="0" t="0"/>
          <a:stretch/>
        </p:blipFill>
        <p:spPr>
          <a:xfrm>
            <a:off x="9040535" y="2762712"/>
            <a:ext cx="576736" cy="354834"/>
          </a:xfrm>
          <a:prstGeom prst="rect">
            <a:avLst/>
          </a:prstGeom>
          <a:noFill/>
          <a:ln>
            <a:noFill/>
          </a:ln>
        </p:spPr>
      </p:pic>
      <p:pic>
        <p:nvPicPr>
          <p:cNvPr id="778" name="Google Shape;778;g22f80a7e659_1_5"/>
          <p:cNvPicPr preferRelativeResize="0"/>
          <p:nvPr/>
        </p:nvPicPr>
        <p:blipFill rotWithShape="1">
          <a:blip r:embed="rId3">
            <a:alphaModFix/>
          </a:blip>
          <a:srcRect b="0" l="0" r="0" t="0"/>
          <a:stretch/>
        </p:blipFill>
        <p:spPr>
          <a:xfrm>
            <a:off x="9699662" y="2762712"/>
            <a:ext cx="576736" cy="354834"/>
          </a:xfrm>
          <a:prstGeom prst="rect">
            <a:avLst/>
          </a:prstGeom>
          <a:noFill/>
          <a:ln>
            <a:noFill/>
          </a:ln>
        </p:spPr>
      </p:pic>
      <p:pic>
        <p:nvPicPr>
          <p:cNvPr id="779" name="Google Shape;779;g22f80a7e659_1_5"/>
          <p:cNvPicPr preferRelativeResize="0"/>
          <p:nvPr/>
        </p:nvPicPr>
        <p:blipFill rotWithShape="1">
          <a:blip r:embed="rId3">
            <a:alphaModFix/>
          </a:blip>
          <a:srcRect b="0" l="0" r="0" t="0"/>
          <a:stretch/>
        </p:blipFill>
        <p:spPr>
          <a:xfrm>
            <a:off x="10358789" y="2762712"/>
            <a:ext cx="576736" cy="354834"/>
          </a:xfrm>
          <a:prstGeom prst="rect">
            <a:avLst/>
          </a:prstGeom>
          <a:noFill/>
          <a:ln>
            <a:noFill/>
          </a:ln>
        </p:spPr>
      </p:pic>
      <p:pic>
        <p:nvPicPr>
          <p:cNvPr id="780" name="Google Shape;780;g22f80a7e659_1_5"/>
          <p:cNvPicPr preferRelativeResize="0"/>
          <p:nvPr/>
        </p:nvPicPr>
        <p:blipFill rotWithShape="1">
          <a:blip r:embed="rId3">
            <a:alphaModFix/>
          </a:blip>
          <a:srcRect b="0" l="0" r="0" t="0"/>
          <a:stretch/>
        </p:blipFill>
        <p:spPr>
          <a:xfrm>
            <a:off x="4426645" y="3235284"/>
            <a:ext cx="576736" cy="354834"/>
          </a:xfrm>
          <a:prstGeom prst="rect">
            <a:avLst/>
          </a:prstGeom>
          <a:noFill/>
          <a:ln>
            <a:noFill/>
          </a:ln>
        </p:spPr>
      </p:pic>
      <p:pic>
        <p:nvPicPr>
          <p:cNvPr id="781" name="Google Shape;781;g22f80a7e659_1_5"/>
          <p:cNvPicPr preferRelativeResize="0"/>
          <p:nvPr/>
        </p:nvPicPr>
        <p:blipFill rotWithShape="1">
          <a:blip r:embed="rId3">
            <a:alphaModFix/>
          </a:blip>
          <a:srcRect b="0" l="0" r="0" t="0"/>
          <a:stretch/>
        </p:blipFill>
        <p:spPr>
          <a:xfrm>
            <a:off x="5085771" y="3235284"/>
            <a:ext cx="576736" cy="354834"/>
          </a:xfrm>
          <a:prstGeom prst="rect">
            <a:avLst/>
          </a:prstGeom>
          <a:noFill/>
          <a:ln>
            <a:noFill/>
          </a:ln>
        </p:spPr>
      </p:pic>
      <p:pic>
        <p:nvPicPr>
          <p:cNvPr id="782" name="Google Shape;782;g22f80a7e659_1_5"/>
          <p:cNvPicPr preferRelativeResize="0"/>
          <p:nvPr/>
        </p:nvPicPr>
        <p:blipFill rotWithShape="1">
          <a:blip r:embed="rId3">
            <a:alphaModFix/>
          </a:blip>
          <a:srcRect b="0" l="0" r="0" t="0"/>
          <a:stretch/>
        </p:blipFill>
        <p:spPr>
          <a:xfrm>
            <a:off x="5744899" y="3235284"/>
            <a:ext cx="576736" cy="354834"/>
          </a:xfrm>
          <a:prstGeom prst="rect">
            <a:avLst/>
          </a:prstGeom>
          <a:noFill/>
          <a:ln>
            <a:noFill/>
          </a:ln>
        </p:spPr>
      </p:pic>
      <p:pic>
        <p:nvPicPr>
          <p:cNvPr id="783" name="Google Shape;783;g22f80a7e659_1_5"/>
          <p:cNvPicPr preferRelativeResize="0"/>
          <p:nvPr/>
        </p:nvPicPr>
        <p:blipFill rotWithShape="1">
          <a:blip r:embed="rId3">
            <a:alphaModFix/>
          </a:blip>
          <a:srcRect b="0" l="0" r="0" t="0"/>
          <a:stretch/>
        </p:blipFill>
        <p:spPr>
          <a:xfrm>
            <a:off x="6404026" y="3235284"/>
            <a:ext cx="576736" cy="354834"/>
          </a:xfrm>
          <a:prstGeom prst="rect">
            <a:avLst/>
          </a:prstGeom>
          <a:noFill/>
          <a:ln>
            <a:noFill/>
          </a:ln>
        </p:spPr>
      </p:pic>
      <p:pic>
        <p:nvPicPr>
          <p:cNvPr id="784" name="Google Shape;784;g22f80a7e659_1_5"/>
          <p:cNvPicPr preferRelativeResize="0"/>
          <p:nvPr/>
        </p:nvPicPr>
        <p:blipFill rotWithShape="1">
          <a:blip r:embed="rId3">
            <a:alphaModFix/>
          </a:blip>
          <a:srcRect b="0" l="0" r="0" t="0"/>
          <a:stretch/>
        </p:blipFill>
        <p:spPr>
          <a:xfrm>
            <a:off x="7063154" y="3235284"/>
            <a:ext cx="576736" cy="354834"/>
          </a:xfrm>
          <a:prstGeom prst="rect">
            <a:avLst/>
          </a:prstGeom>
          <a:noFill/>
          <a:ln>
            <a:noFill/>
          </a:ln>
        </p:spPr>
      </p:pic>
      <p:pic>
        <p:nvPicPr>
          <p:cNvPr id="785" name="Google Shape;785;g22f80a7e659_1_5"/>
          <p:cNvPicPr preferRelativeResize="0"/>
          <p:nvPr/>
        </p:nvPicPr>
        <p:blipFill rotWithShape="1">
          <a:blip r:embed="rId3">
            <a:alphaModFix/>
          </a:blip>
          <a:srcRect b="0" l="0" r="0" t="0"/>
          <a:stretch/>
        </p:blipFill>
        <p:spPr>
          <a:xfrm>
            <a:off x="7722281" y="3235284"/>
            <a:ext cx="576736" cy="354834"/>
          </a:xfrm>
          <a:prstGeom prst="rect">
            <a:avLst/>
          </a:prstGeom>
          <a:noFill/>
          <a:ln>
            <a:noFill/>
          </a:ln>
        </p:spPr>
      </p:pic>
      <p:pic>
        <p:nvPicPr>
          <p:cNvPr id="786" name="Google Shape;786;g22f80a7e659_1_5"/>
          <p:cNvPicPr preferRelativeResize="0"/>
          <p:nvPr/>
        </p:nvPicPr>
        <p:blipFill rotWithShape="1">
          <a:blip r:embed="rId3">
            <a:alphaModFix/>
          </a:blip>
          <a:srcRect b="0" l="0" r="0" t="0"/>
          <a:stretch/>
        </p:blipFill>
        <p:spPr>
          <a:xfrm>
            <a:off x="8381408" y="3235284"/>
            <a:ext cx="576736" cy="354834"/>
          </a:xfrm>
          <a:prstGeom prst="rect">
            <a:avLst/>
          </a:prstGeom>
          <a:noFill/>
          <a:ln>
            <a:noFill/>
          </a:ln>
        </p:spPr>
      </p:pic>
      <p:pic>
        <p:nvPicPr>
          <p:cNvPr id="787" name="Google Shape;787;g22f80a7e659_1_5"/>
          <p:cNvPicPr preferRelativeResize="0"/>
          <p:nvPr/>
        </p:nvPicPr>
        <p:blipFill rotWithShape="1">
          <a:blip r:embed="rId3">
            <a:alphaModFix/>
          </a:blip>
          <a:srcRect b="0" l="0" r="0" t="0"/>
          <a:stretch/>
        </p:blipFill>
        <p:spPr>
          <a:xfrm>
            <a:off x="9040535" y="3235284"/>
            <a:ext cx="576736" cy="354834"/>
          </a:xfrm>
          <a:prstGeom prst="rect">
            <a:avLst/>
          </a:prstGeom>
          <a:noFill/>
          <a:ln>
            <a:noFill/>
          </a:ln>
        </p:spPr>
      </p:pic>
      <p:pic>
        <p:nvPicPr>
          <p:cNvPr id="788" name="Google Shape;788;g22f80a7e659_1_5"/>
          <p:cNvPicPr preferRelativeResize="0"/>
          <p:nvPr/>
        </p:nvPicPr>
        <p:blipFill rotWithShape="1">
          <a:blip r:embed="rId3">
            <a:alphaModFix/>
          </a:blip>
          <a:srcRect b="0" l="0" r="0" t="0"/>
          <a:stretch/>
        </p:blipFill>
        <p:spPr>
          <a:xfrm>
            <a:off x="9699662" y="3235284"/>
            <a:ext cx="576736" cy="354834"/>
          </a:xfrm>
          <a:prstGeom prst="rect">
            <a:avLst/>
          </a:prstGeom>
          <a:noFill/>
          <a:ln>
            <a:noFill/>
          </a:ln>
        </p:spPr>
      </p:pic>
      <p:pic>
        <p:nvPicPr>
          <p:cNvPr id="789" name="Google Shape;789;g22f80a7e659_1_5"/>
          <p:cNvPicPr preferRelativeResize="0"/>
          <p:nvPr/>
        </p:nvPicPr>
        <p:blipFill rotWithShape="1">
          <a:blip r:embed="rId3">
            <a:alphaModFix/>
          </a:blip>
          <a:srcRect b="0" l="0" r="0" t="0"/>
          <a:stretch/>
        </p:blipFill>
        <p:spPr>
          <a:xfrm>
            <a:off x="10358789" y="3235284"/>
            <a:ext cx="576736" cy="354834"/>
          </a:xfrm>
          <a:prstGeom prst="rect">
            <a:avLst/>
          </a:prstGeom>
          <a:noFill/>
          <a:ln>
            <a:noFill/>
          </a:ln>
        </p:spPr>
      </p:pic>
      <p:pic>
        <p:nvPicPr>
          <p:cNvPr id="790" name="Google Shape;790;g22f80a7e659_1_5"/>
          <p:cNvPicPr preferRelativeResize="0"/>
          <p:nvPr/>
        </p:nvPicPr>
        <p:blipFill rotWithShape="1">
          <a:blip r:embed="rId3">
            <a:alphaModFix/>
          </a:blip>
          <a:srcRect b="0" l="0" r="0" t="0"/>
          <a:stretch/>
        </p:blipFill>
        <p:spPr>
          <a:xfrm>
            <a:off x="4426645" y="3707856"/>
            <a:ext cx="576736" cy="354834"/>
          </a:xfrm>
          <a:prstGeom prst="rect">
            <a:avLst/>
          </a:prstGeom>
          <a:noFill/>
          <a:ln>
            <a:noFill/>
          </a:ln>
        </p:spPr>
      </p:pic>
      <p:pic>
        <p:nvPicPr>
          <p:cNvPr id="791" name="Google Shape;791;g22f80a7e659_1_5"/>
          <p:cNvPicPr preferRelativeResize="0"/>
          <p:nvPr/>
        </p:nvPicPr>
        <p:blipFill rotWithShape="1">
          <a:blip r:embed="rId3">
            <a:alphaModFix/>
          </a:blip>
          <a:srcRect b="0" l="0" r="0" t="0"/>
          <a:stretch/>
        </p:blipFill>
        <p:spPr>
          <a:xfrm>
            <a:off x="5085771" y="3707856"/>
            <a:ext cx="576736" cy="354834"/>
          </a:xfrm>
          <a:prstGeom prst="rect">
            <a:avLst/>
          </a:prstGeom>
          <a:noFill/>
          <a:ln>
            <a:noFill/>
          </a:ln>
        </p:spPr>
      </p:pic>
      <p:pic>
        <p:nvPicPr>
          <p:cNvPr id="792" name="Google Shape;792;g22f80a7e659_1_5"/>
          <p:cNvPicPr preferRelativeResize="0"/>
          <p:nvPr/>
        </p:nvPicPr>
        <p:blipFill rotWithShape="1">
          <a:blip r:embed="rId3">
            <a:alphaModFix/>
          </a:blip>
          <a:srcRect b="0" l="0" r="0" t="0"/>
          <a:stretch/>
        </p:blipFill>
        <p:spPr>
          <a:xfrm>
            <a:off x="5744899" y="3707856"/>
            <a:ext cx="576736" cy="354834"/>
          </a:xfrm>
          <a:prstGeom prst="rect">
            <a:avLst/>
          </a:prstGeom>
          <a:noFill/>
          <a:ln>
            <a:noFill/>
          </a:ln>
        </p:spPr>
      </p:pic>
      <p:pic>
        <p:nvPicPr>
          <p:cNvPr id="793" name="Google Shape;793;g22f80a7e659_1_5"/>
          <p:cNvPicPr preferRelativeResize="0"/>
          <p:nvPr/>
        </p:nvPicPr>
        <p:blipFill rotWithShape="1">
          <a:blip r:embed="rId3">
            <a:alphaModFix/>
          </a:blip>
          <a:srcRect b="0" l="0" r="0" t="0"/>
          <a:stretch/>
        </p:blipFill>
        <p:spPr>
          <a:xfrm>
            <a:off x="6404026" y="3707856"/>
            <a:ext cx="576736" cy="354834"/>
          </a:xfrm>
          <a:prstGeom prst="rect">
            <a:avLst/>
          </a:prstGeom>
          <a:noFill/>
          <a:ln>
            <a:noFill/>
          </a:ln>
        </p:spPr>
      </p:pic>
      <p:pic>
        <p:nvPicPr>
          <p:cNvPr id="794" name="Google Shape;794;g22f80a7e659_1_5"/>
          <p:cNvPicPr preferRelativeResize="0"/>
          <p:nvPr/>
        </p:nvPicPr>
        <p:blipFill rotWithShape="1">
          <a:blip r:embed="rId3">
            <a:alphaModFix/>
          </a:blip>
          <a:srcRect b="0" l="0" r="0" t="0"/>
          <a:stretch/>
        </p:blipFill>
        <p:spPr>
          <a:xfrm>
            <a:off x="7063154" y="3707856"/>
            <a:ext cx="576736" cy="354834"/>
          </a:xfrm>
          <a:prstGeom prst="rect">
            <a:avLst/>
          </a:prstGeom>
          <a:noFill/>
          <a:ln>
            <a:noFill/>
          </a:ln>
        </p:spPr>
      </p:pic>
      <p:pic>
        <p:nvPicPr>
          <p:cNvPr id="795" name="Google Shape;795;g22f80a7e659_1_5"/>
          <p:cNvPicPr preferRelativeResize="0"/>
          <p:nvPr/>
        </p:nvPicPr>
        <p:blipFill rotWithShape="1">
          <a:blip r:embed="rId3">
            <a:alphaModFix/>
          </a:blip>
          <a:srcRect b="0" l="0" r="0" t="0"/>
          <a:stretch/>
        </p:blipFill>
        <p:spPr>
          <a:xfrm>
            <a:off x="7722281" y="3707856"/>
            <a:ext cx="576736" cy="354834"/>
          </a:xfrm>
          <a:prstGeom prst="rect">
            <a:avLst/>
          </a:prstGeom>
          <a:noFill/>
          <a:ln>
            <a:noFill/>
          </a:ln>
        </p:spPr>
      </p:pic>
      <p:pic>
        <p:nvPicPr>
          <p:cNvPr id="796" name="Google Shape;796;g22f80a7e659_1_5"/>
          <p:cNvPicPr preferRelativeResize="0"/>
          <p:nvPr/>
        </p:nvPicPr>
        <p:blipFill rotWithShape="1">
          <a:blip r:embed="rId3">
            <a:alphaModFix/>
          </a:blip>
          <a:srcRect b="0" l="0" r="0" t="0"/>
          <a:stretch/>
        </p:blipFill>
        <p:spPr>
          <a:xfrm>
            <a:off x="8381408" y="3707856"/>
            <a:ext cx="576736" cy="354834"/>
          </a:xfrm>
          <a:prstGeom prst="rect">
            <a:avLst/>
          </a:prstGeom>
          <a:noFill/>
          <a:ln>
            <a:noFill/>
          </a:ln>
        </p:spPr>
      </p:pic>
      <p:pic>
        <p:nvPicPr>
          <p:cNvPr id="797" name="Google Shape;797;g22f80a7e659_1_5"/>
          <p:cNvPicPr preferRelativeResize="0"/>
          <p:nvPr/>
        </p:nvPicPr>
        <p:blipFill rotWithShape="1">
          <a:blip r:embed="rId3">
            <a:alphaModFix/>
          </a:blip>
          <a:srcRect b="0" l="0" r="0" t="0"/>
          <a:stretch/>
        </p:blipFill>
        <p:spPr>
          <a:xfrm>
            <a:off x="9040535" y="3707856"/>
            <a:ext cx="576736" cy="354834"/>
          </a:xfrm>
          <a:prstGeom prst="rect">
            <a:avLst/>
          </a:prstGeom>
          <a:noFill/>
          <a:ln>
            <a:noFill/>
          </a:ln>
        </p:spPr>
      </p:pic>
      <p:pic>
        <p:nvPicPr>
          <p:cNvPr id="798" name="Google Shape;798;g22f80a7e659_1_5"/>
          <p:cNvPicPr preferRelativeResize="0"/>
          <p:nvPr/>
        </p:nvPicPr>
        <p:blipFill rotWithShape="1">
          <a:blip r:embed="rId3">
            <a:alphaModFix/>
          </a:blip>
          <a:srcRect b="0" l="0" r="0" t="0"/>
          <a:stretch/>
        </p:blipFill>
        <p:spPr>
          <a:xfrm>
            <a:off x="9699662" y="3707856"/>
            <a:ext cx="576736" cy="354834"/>
          </a:xfrm>
          <a:prstGeom prst="rect">
            <a:avLst/>
          </a:prstGeom>
          <a:noFill/>
          <a:ln>
            <a:noFill/>
          </a:ln>
        </p:spPr>
      </p:pic>
      <p:pic>
        <p:nvPicPr>
          <p:cNvPr id="799" name="Google Shape;799;g22f80a7e659_1_5"/>
          <p:cNvPicPr preferRelativeResize="0"/>
          <p:nvPr/>
        </p:nvPicPr>
        <p:blipFill rotWithShape="1">
          <a:blip r:embed="rId3">
            <a:alphaModFix/>
          </a:blip>
          <a:srcRect b="0" l="0" r="0" t="0"/>
          <a:stretch/>
        </p:blipFill>
        <p:spPr>
          <a:xfrm>
            <a:off x="10358789" y="3707856"/>
            <a:ext cx="576736" cy="354834"/>
          </a:xfrm>
          <a:prstGeom prst="rect">
            <a:avLst/>
          </a:prstGeom>
          <a:noFill/>
          <a:ln>
            <a:noFill/>
          </a:ln>
        </p:spPr>
      </p:pic>
      <p:pic>
        <p:nvPicPr>
          <p:cNvPr id="800" name="Google Shape;800;g22f80a7e659_1_5"/>
          <p:cNvPicPr preferRelativeResize="0"/>
          <p:nvPr/>
        </p:nvPicPr>
        <p:blipFill rotWithShape="1">
          <a:blip r:embed="rId3">
            <a:alphaModFix/>
          </a:blip>
          <a:srcRect b="0" l="0" r="0" t="0"/>
          <a:stretch/>
        </p:blipFill>
        <p:spPr>
          <a:xfrm>
            <a:off x="4426645" y="4180429"/>
            <a:ext cx="576736" cy="354834"/>
          </a:xfrm>
          <a:prstGeom prst="rect">
            <a:avLst/>
          </a:prstGeom>
          <a:noFill/>
          <a:ln>
            <a:noFill/>
          </a:ln>
        </p:spPr>
      </p:pic>
      <p:pic>
        <p:nvPicPr>
          <p:cNvPr id="801" name="Google Shape;801;g22f80a7e659_1_5"/>
          <p:cNvPicPr preferRelativeResize="0"/>
          <p:nvPr/>
        </p:nvPicPr>
        <p:blipFill rotWithShape="1">
          <a:blip r:embed="rId3">
            <a:alphaModFix/>
          </a:blip>
          <a:srcRect b="0" l="0" r="0" t="0"/>
          <a:stretch/>
        </p:blipFill>
        <p:spPr>
          <a:xfrm>
            <a:off x="5085771" y="4180429"/>
            <a:ext cx="576736" cy="354834"/>
          </a:xfrm>
          <a:prstGeom prst="rect">
            <a:avLst/>
          </a:prstGeom>
          <a:noFill/>
          <a:ln>
            <a:noFill/>
          </a:ln>
        </p:spPr>
      </p:pic>
      <p:pic>
        <p:nvPicPr>
          <p:cNvPr id="802" name="Google Shape;802;g22f80a7e659_1_5"/>
          <p:cNvPicPr preferRelativeResize="0"/>
          <p:nvPr/>
        </p:nvPicPr>
        <p:blipFill rotWithShape="1">
          <a:blip r:embed="rId3">
            <a:alphaModFix/>
          </a:blip>
          <a:srcRect b="0" l="0" r="0" t="0"/>
          <a:stretch/>
        </p:blipFill>
        <p:spPr>
          <a:xfrm>
            <a:off x="5744899" y="4180429"/>
            <a:ext cx="576736" cy="354834"/>
          </a:xfrm>
          <a:prstGeom prst="rect">
            <a:avLst/>
          </a:prstGeom>
          <a:noFill/>
          <a:ln>
            <a:noFill/>
          </a:ln>
        </p:spPr>
      </p:pic>
      <p:pic>
        <p:nvPicPr>
          <p:cNvPr id="803" name="Google Shape;803;g22f80a7e659_1_5"/>
          <p:cNvPicPr preferRelativeResize="0"/>
          <p:nvPr/>
        </p:nvPicPr>
        <p:blipFill rotWithShape="1">
          <a:blip r:embed="rId3">
            <a:alphaModFix/>
          </a:blip>
          <a:srcRect b="0" l="0" r="0" t="0"/>
          <a:stretch/>
        </p:blipFill>
        <p:spPr>
          <a:xfrm>
            <a:off x="6404026" y="4180429"/>
            <a:ext cx="576736" cy="354834"/>
          </a:xfrm>
          <a:prstGeom prst="rect">
            <a:avLst/>
          </a:prstGeom>
          <a:noFill/>
          <a:ln>
            <a:noFill/>
          </a:ln>
        </p:spPr>
      </p:pic>
      <p:pic>
        <p:nvPicPr>
          <p:cNvPr id="804" name="Google Shape;804;g22f80a7e659_1_5"/>
          <p:cNvPicPr preferRelativeResize="0"/>
          <p:nvPr/>
        </p:nvPicPr>
        <p:blipFill rotWithShape="1">
          <a:blip r:embed="rId3">
            <a:alphaModFix/>
          </a:blip>
          <a:srcRect b="0" l="0" r="0" t="0"/>
          <a:stretch/>
        </p:blipFill>
        <p:spPr>
          <a:xfrm>
            <a:off x="7063154" y="4180429"/>
            <a:ext cx="576736" cy="354834"/>
          </a:xfrm>
          <a:prstGeom prst="rect">
            <a:avLst/>
          </a:prstGeom>
          <a:noFill/>
          <a:ln>
            <a:noFill/>
          </a:ln>
        </p:spPr>
      </p:pic>
      <p:pic>
        <p:nvPicPr>
          <p:cNvPr id="805" name="Google Shape;805;g22f80a7e659_1_5"/>
          <p:cNvPicPr preferRelativeResize="0"/>
          <p:nvPr/>
        </p:nvPicPr>
        <p:blipFill rotWithShape="1">
          <a:blip r:embed="rId3">
            <a:alphaModFix/>
          </a:blip>
          <a:srcRect b="0" l="0" r="0" t="0"/>
          <a:stretch/>
        </p:blipFill>
        <p:spPr>
          <a:xfrm>
            <a:off x="7722281" y="4180429"/>
            <a:ext cx="576736" cy="354834"/>
          </a:xfrm>
          <a:prstGeom prst="rect">
            <a:avLst/>
          </a:prstGeom>
          <a:noFill/>
          <a:ln>
            <a:noFill/>
          </a:ln>
        </p:spPr>
      </p:pic>
      <p:pic>
        <p:nvPicPr>
          <p:cNvPr id="806" name="Google Shape;806;g22f80a7e659_1_5"/>
          <p:cNvPicPr preferRelativeResize="0"/>
          <p:nvPr/>
        </p:nvPicPr>
        <p:blipFill rotWithShape="1">
          <a:blip r:embed="rId3">
            <a:alphaModFix/>
          </a:blip>
          <a:srcRect b="0" l="0" r="0" t="0"/>
          <a:stretch/>
        </p:blipFill>
        <p:spPr>
          <a:xfrm>
            <a:off x="8381408" y="4180429"/>
            <a:ext cx="576736" cy="354834"/>
          </a:xfrm>
          <a:prstGeom prst="rect">
            <a:avLst/>
          </a:prstGeom>
          <a:noFill/>
          <a:ln>
            <a:noFill/>
          </a:ln>
        </p:spPr>
      </p:pic>
      <p:pic>
        <p:nvPicPr>
          <p:cNvPr id="807" name="Google Shape;807;g22f80a7e659_1_5"/>
          <p:cNvPicPr preferRelativeResize="0"/>
          <p:nvPr/>
        </p:nvPicPr>
        <p:blipFill rotWithShape="1">
          <a:blip r:embed="rId3">
            <a:alphaModFix/>
          </a:blip>
          <a:srcRect b="0" l="0" r="0" t="0"/>
          <a:stretch/>
        </p:blipFill>
        <p:spPr>
          <a:xfrm>
            <a:off x="9040535" y="4180429"/>
            <a:ext cx="576736" cy="354834"/>
          </a:xfrm>
          <a:prstGeom prst="rect">
            <a:avLst/>
          </a:prstGeom>
          <a:noFill/>
          <a:ln>
            <a:noFill/>
          </a:ln>
        </p:spPr>
      </p:pic>
      <p:pic>
        <p:nvPicPr>
          <p:cNvPr id="808" name="Google Shape;808;g22f80a7e659_1_5"/>
          <p:cNvPicPr preferRelativeResize="0"/>
          <p:nvPr/>
        </p:nvPicPr>
        <p:blipFill rotWithShape="1">
          <a:blip r:embed="rId3">
            <a:alphaModFix/>
          </a:blip>
          <a:srcRect b="0" l="0" r="0" t="0"/>
          <a:stretch/>
        </p:blipFill>
        <p:spPr>
          <a:xfrm>
            <a:off x="9699662" y="4180429"/>
            <a:ext cx="576736" cy="354834"/>
          </a:xfrm>
          <a:prstGeom prst="rect">
            <a:avLst/>
          </a:prstGeom>
          <a:noFill/>
          <a:ln>
            <a:noFill/>
          </a:ln>
        </p:spPr>
      </p:pic>
      <p:pic>
        <p:nvPicPr>
          <p:cNvPr id="809" name="Google Shape;809;g22f80a7e659_1_5"/>
          <p:cNvPicPr preferRelativeResize="0"/>
          <p:nvPr/>
        </p:nvPicPr>
        <p:blipFill rotWithShape="1">
          <a:blip r:embed="rId3">
            <a:alphaModFix/>
          </a:blip>
          <a:srcRect b="0" l="0" r="0" t="0"/>
          <a:stretch/>
        </p:blipFill>
        <p:spPr>
          <a:xfrm>
            <a:off x="10358789" y="4180429"/>
            <a:ext cx="576736" cy="354834"/>
          </a:xfrm>
          <a:prstGeom prst="rect">
            <a:avLst/>
          </a:prstGeom>
          <a:noFill/>
          <a:ln>
            <a:noFill/>
          </a:ln>
        </p:spPr>
      </p:pic>
      <p:pic>
        <p:nvPicPr>
          <p:cNvPr id="810" name="Google Shape;810;g22f80a7e659_1_5"/>
          <p:cNvPicPr preferRelativeResize="0"/>
          <p:nvPr/>
        </p:nvPicPr>
        <p:blipFill rotWithShape="1">
          <a:blip r:embed="rId3">
            <a:alphaModFix/>
          </a:blip>
          <a:srcRect b="0" l="0" r="0" t="0"/>
          <a:stretch/>
        </p:blipFill>
        <p:spPr>
          <a:xfrm>
            <a:off x="4426645" y="4653000"/>
            <a:ext cx="576736" cy="354834"/>
          </a:xfrm>
          <a:prstGeom prst="rect">
            <a:avLst/>
          </a:prstGeom>
          <a:noFill/>
          <a:ln>
            <a:noFill/>
          </a:ln>
        </p:spPr>
      </p:pic>
      <p:pic>
        <p:nvPicPr>
          <p:cNvPr id="811" name="Google Shape;811;g22f80a7e659_1_5"/>
          <p:cNvPicPr preferRelativeResize="0"/>
          <p:nvPr/>
        </p:nvPicPr>
        <p:blipFill rotWithShape="1">
          <a:blip r:embed="rId3">
            <a:alphaModFix/>
          </a:blip>
          <a:srcRect b="0" l="0" r="0" t="0"/>
          <a:stretch/>
        </p:blipFill>
        <p:spPr>
          <a:xfrm>
            <a:off x="5085771" y="4653000"/>
            <a:ext cx="576736" cy="354834"/>
          </a:xfrm>
          <a:prstGeom prst="rect">
            <a:avLst/>
          </a:prstGeom>
          <a:noFill/>
          <a:ln>
            <a:noFill/>
          </a:ln>
        </p:spPr>
      </p:pic>
      <p:pic>
        <p:nvPicPr>
          <p:cNvPr id="812" name="Google Shape;812;g22f80a7e659_1_5"/>
          <p:cNvPicPr preferRelativeResize="0"/>
          <p:nvPr/>
        </p:nvPicPr>
        <p:blipFill rotWithShape="1">
          <a:blip r:embed="rId3">
            <a:alphaModFix/>
          </a:blip>
          <a:srcRect b="0" l="0" r="0" t="0"/>
          <a:stretch/>
        </p:blipFill>
        <p:spPr>
          <a:xfrm>
            <a:off x="5744899" y="4653000"/>
            <a:ext cx="576736" cy="354834"/>
          </a:xfrm>
          <a:prstGeom prst="rect">
            <a:avLst/>
          </a:prstGeom>
          <a:noFill/>
          <a:ln>
            <a:noFill/>
          </a:ln>
        </p:spPr>
      </p:pic>
      <p:pic>
        <p:nvPicPr>
          <p:cNvPr id="813" name="Google Shape;813;g22f80a7e659_1_5"/>
          <p:cNvPicPr preferRelativeResize="0"/>
          <p:nvPr/>
        </p:nvPicPr>
        <p:blipFill rotWithShape="1">
          <a:blip r:embed="rId3">
            <a:alphaModFix/>
          </a:blip>
          <a:srcRect b="0" l="0" r="0" t="0"/>
          <a:stretch/>
        </p:blipFill>
        <p:spPr>
          <a:xfrm>
            <a:off x="6404026" y="4653000"/>
            <a:ext cx="576736" cy="354834"/>
          </a:xfrm>
          <a:prstGeom prst="rect">
            <a:avLst/>
          </a:prstGeom>
          <a:noFill/>
          <a:ln>
            <a:noFill/>
          </a:ln>
        </p:spPr>
      </p:pic>
      <p:pic>
        <p:nvPicPr>
          <p:cNvPr id="814" name="Google Shape;814;g22f80a7e659_1_5"/>
          <p:cNvPicPr preferRelativeResize="0"/>
          <p:nvPr/>
        </p:nvPicPr>
        <p:blipFill rotWithShape="1">
          <a:blip r:embed="rId3">
            <a:alphaModFix/>
          </a:blip>
          <a:srcRect b="0" l="0" r="0" t="0"/>
          <a:stretch/>
        </p:blipFill>
        <p:spPr>
          <a:xfrm>
            <a:off x="7063154" y="4653000"/>
            <a:ext cx="576736" cy="354834"/>
          </a:xfrm>
          <a:prstGeom prst="rect">
            <a:avLst/>
          </a:prstGeom>
          <a:noFill/>
          <a:ln>
            <a:noFill/>
          </a:ln>
        </p:spPr>
      </p:pic>
      <p:pic>
        <p:nvPicPr>
          <p:cNvPr id="815" name="Google Shape;815;g22f80a7e659_1_5"/>
          <p:cNvPicPr preferRelativeResize="0"/>
          <p:nvPr/>
        </p:nvPicPr>
        <p:blipFill rotWithShape="1">
          <a:blip r:embed="rId4">
            <a:alphaModFix/>
          </a:blip>
          <a:srcRect b="0" l="0" r="0" t="0"/>
          <a:stretch/>
        </p:blipFill>
        <p:spPr>
          <a:xfrm>
            <a:off x="7722281" y="4653000"/>
            <a:ext cx="576736" cy="354834"/>
          </a:xfrm>
          <a:prstGeom prst="rect">
            <a:avLst/>
          </a:prstGeom>
          <a:noFill/>
          <a:ln>
            <a:noFill/>
          </a:ln>
        </p:spPr>
      </p:pic>
      <p:pic>
        <p:nvPicPr>
          <p:cNvPr id="816" name="Google Shape;816;g22f80a7e659_1_5"/>
          <p:cNvPicPr preferRelativeResize="0"/>
          <p:nvPr/>
        </p:nvPicPr>
        <p:blipFill rotWithShape="1">
          <a:blip r:embed="rId4">
            <a:alphaModFix/>
          </a:blip>
          <a:srcRect b="0" l="0" r="0" t="0"/>
          <a:stretch/>
        </p:blipFill>
        <p:spPr>
          <a:xfrm>
            <a:off x="8381408" y="4653000"/>
            <a:ext cx="576736" cy="354834"/>
          </a:xfrm>
          <a:prstGeom prst="rect">
            <a:avLst/>
          </a:prstGeom>
          <a:noFill/>
          <a:ln>
            <a:noFill/>
          </a:ln>
        </p:spPr>
      </p:pic>
      <p:pic>
        <p:nvPicPr>
          <p:cNvPr id="817" name="Google Shape;817;g22f80a7e659_1_5"/>
          <p:cNvPicPr preferRelativeResize="0"/>
          <p:nvPr/>
        </p:nvPicPr>
        <p:blipFill rotWithShape="1">
          <a:blip r:embed="rId4">
            <a:alphaModFix/>
          </a:blip>
          <a:srcRect b="0" l="0" r="0" t="0"/>
          <a:stretch/>
        </p:blipFill>
        <p:spPr>
          <a:xfrm>
            <a:off x="9040535" y="4653000"/>
            <a:ext cx="576736" cy="354834"/>
          </a:xfrm>
          <a:prstGeom prst="rect">
            <a:avLst/>
          </a:prstGeom>
          <a:noFill/>
          <a:ln>
            <a:noFill/>
          </a:ln>
        </p:spPr>
      </p:pic>
      <p:pic>
        <p:nvPicPr>
          <p:cNvPr id="818" name="Google Shape;818;g22f80a7e659_1_5"/>
          <p:cNvPicPr preferRelativeResize="0"/>
          <p:nvPr/>
        </p:nvPicPr>
        <p:blipFill rotWithShape="1">
          <a:blip r:embed="rId4">
            <a:alphaModFix/>
          </a:blip>
          <a:srcRect b="0" l="0" r="0" t="0"/>
          <a:stretch/>
        </p:blipFill>
        <p:spPr>
          <a:xfrm>
            <a:off x="9699662" y="4653000"/>
            <a:ext cx="576736" cy="354834"/>
          </a:xfrm>
          <a:prstGeom prst="rect">
            <a:avLst/>
          </a:prstGeom>
          <a:noFill/>
          <a:ln>
            <a:noFill/>
          </a:ln>
        </p:spPr>
      </p:pic>
      <p:pic>
        <p:nvPicPr>
          <p:cNvPr id="819" name="Google Shape;819;g22f80a7e659_1_5"/>
          <p:cNvPicPr preferRelativeResize="0"/>
          <p:nvPr/>
        </p:nvPicPr>
        <p:blipFill rotWithShape="1">
          <a:blip r:embed="rId4">
            <a:alphaModFix/>
          </a:blip>
          <a:srcRect b="0" l="0" r="0" t="0"/>
          <a:stretch/>
        </p:blipFill>
        <p:spPr>
          <a:xfrm>
            <a:off x="10358789" y="4653000"/>
            <a:ext cx="576736" cy="354834"/>
          </a:xfrm>
          <a:prstGeom prst="rect">
            <a:avLst/>
          </a:prstGeom>
          <a:noFill/>
          <a:ln>
            <a:noFill/>
          </a:ln>
        </p:spPr>
      </p:pic>
      <p:pic>
        <p:nvPicPr>
          <p:cNvPr id="820" name="Google Shape;820;g22f80a7e659_1_5"/>
          <p:cNvPicPr preferRelativeResize="0"/>
          <p:nvPr/>
        </p:nvPicPr>
        <p:blipFill rotWithShape="1">
          <a:blip r:embed="rId5">
            <a:alphaModFix/>
          </a:blip>
          <a:srcRect b="0" l="0" r="0" t="0"/>
          <a:stretch/>
        </p:blipFill>
        <p:spPr>
          <a:xfrm>
            <a:off x="4426645" y="5125573"/>
            <a:ext cx="576736" cy="354834"/>
          </a:xfrm>
          <a:prstGeom prst="rect">
            <a:avLst/>
          </a:prstGeom>
          <a:noFill/>
          <a:ln>
            <a:noFill/>
          </a:ln>
        </p:spPr>
      </p:pic>
      <p:pic>
        <p:nvPicPr>
          <p:cNvPr id="821" name="Google Shape;821;g22f80a7e659_1_5"/>
          <p:cNvPicPr preferRelativeResize="0"/>
          <p:nvPr/>
        </p:nvPicPr>
        <p:blipFill rotWithShape="1">
          <a:blip r:embed="rId5">
            <a:alphaModFix/>
          </a:blip>
          <a:srcRect b="0" l="0" r="0" t="0"/>
          <a:stretch/>
        </p:blipFill>
        <p:spPr>
          <a:xfrm>
            <a:off x="5085771" y="5125573"/>
            <a:ext cx="576736" cy="354834"/>
          </a:xfrm>
          <a:prstGeom prst="rect">
            <a:avLst/>
          </a:prstGeom>
          <a:noFill/>
          <a:ln>
            <a:noFill/>
          </a:ln>
        </p:spPr>
      </p:pic>
      <p:pic>
        <p:nvPicPr>
          <p:cNvPr id="822" name="Google Shape;822;g22f80a7e659_1_5"/>
          <p:cNvPicPr preferRelativeResize="0"/>
          <p:nvPr/>
        </p:nvPicPr>
        <p:blipFill rotWithShape="1">
          <a:blip r:embed="rId5">
            <a:alphaModFix/>
          </a:blip>
          <a:srcRect b="0" l="0" r="0" t="0"/>
          <a:stretch/>
        </p:blipFill>
        <p:spPr>
          <a:xfrm>
            <a:off x="5744899" y="5125573"/>
            <a:ext cx="576736" cy="354834"/>
          </a:xfrm>
          <a:prstGeom prst="rect">
            <a:avLst/>
          </a:prstGeom>
          <a:noFill/>
          <a:ln>
            <a:noFill/>
          </a:ln>
        </p:spPr>
      </p:pic>
      <p:pic>
        <p:nvPicPr>
          <p:cNvPr id="823" name="Google Shape;823;g22f80a7e659_1_5"/>
          <p:cNvPicPr preferRelativeResize="0"/>
          <p:nvPr/>
        </p:nvPicPr>
        <p:blipFill rotWithShape="1">
          <a:blip r:embed="rId5">
            <a:alphaModFix/>
          </a:blip>
          <a:srcRect b="0" l="0" r="0" t="0"/>
          <a:stretch/>
        </p:blipFill>
        <p:spPr>
          <a:xfrm>
            <a:off x="6404026" y="5125573"/>
            <a:ext cx="576736" cy="354834"/>
          </a:xfrm>
          <a:prstGeom prst="rect">
            <a:avLst/>
          </a:prstGeom>
          <a:noFill/>
          <a:ln>
            <a:noFill/>
          </a:ln>
        </p:spPr>
      </p:pic>
      <p:pic>
        <p:nvPicPr>
          <p:cNvPr id="824" name="Google Shape;824;g22f80a7e659_1_5"/>
          <p:cNvPicPr preferRelativeResize="0"/>
          <p:nvPr/>
        </p:nvPicPr>
        <p:blipFill rotWithShape="1">
          <a:blip r:embed="rId5">
            <a:alphaModFix/>
          </a:blip>
          <a:srcRect b="0" l="0" r="0" t="0"/>
          <a:stretch/>
        </p:blipFill>
        <p:spPr>
          <a:xfrm>
            <a:off x="7063154" y="5125573"/>
            <a:ext cx="576736" cy="354834"/>
          </a:xfrm>
          <a:prstGeom prst="rect">
            <a:avLst/>
          </a:prstGeom>
          <a:noFill/>
          <a:ln>
            <a:noFill/>
          </a:ln>
        </p:spPr>
      </p:pic>
      <p:pic>
        <p:nvPicPr>
          <p:cNvPr id="825" name="Google Shape;825;g22f80a7e659_1_5"/>
          <p:cNvPicPr preferRelativeResize="0"/>
          <p:nvPr/>
        </p:nvPicPr>
        <p:blipFill rotWithShape="1">
          <a:blip r:embed="rId4">
            <a:alphaModFix/>
          </a:blip>
          <a:srcRect b="0" l="0" r="0" t="0"/>
          <a:stretch/>
        </p:blipFill>
        <p:spPr>
          <a:xfrm>
            <a:off x="7722281" y="5125573"/>
            <a:ext cx="576736" cy="354834"/>
          </a:xfrm>
          <a:prstGeom prst="rect">
            <a:avLst/>
          </a:prstGeom>
          <a:noFill/>
          <a:ln>
            <a:noFill/>
          </a:ln>
        </p:spPr>
      </p:pic>
      <p:pic>
        <p:nvPicPr>
          <p:cNvPr id="826" name="Google Shape;826;g22f80a7e659_1_5"/>
          <p:cNvPicPr preferRelativeResize="0"/>
          <p:nvPr/>
        </p:nvPicPr>
        <p:blipFill rotWithShape="1">
          <a:blip r:embed="rId4">
            <a:alphaModFix/>
          </a:blip>
          <a:srcRect b="0" l="0" r="0" t="0"/>
          <a:stretch/>
        </p:blipFill>
        <p:spPr>
          <a:xfrm>
            <a:off x="8381408" y="5125573"/>
            <a:ext cx="576736" cy="354834"/>
          </a:xfrm>
          <a:prstGeom prst="rect">
            <a:avLst/>
          </a:prstGeom>
          <a:noFill/>
          <a:ln>
            <a:noFill/>
          </a:ln>
        </p:spPr>
      </p:pic>
      <p:pic>
        <p:nvPicPr>
          <p:cNvPr id="827" name="Google Shape;827;g22f80a7e659_1_5"/>
          <p:cNvPicPr preferRelativeResize="0"/>
          <p:nvPr/>
        </p:nvPicPr>
        <p:blipFill rotWithShape="1">
          <a:blip r:embed="rId4">
            <a:alphaModFix/>
          </a:blip>
          <a:srcRect b="0" l="0" r="0" t="0"/>
          <a:stretch/>
        </p:blipFill>
        <p:spPr>
          <a:xfrm>
            <a:off x="9040535" y="5125573"/>
            <a:ext cx="576736" cy="354834"/>
          </a:xfrm>
          <a:prstGeom prst="rect">
            <a:avLst/>
          </a:prstGeom>
          <a:noFill/>
          <a:ln>
            <a:noFill/>
          </a:ln>
        </p:spPr>
      </p:pic>
      <p:pic>
        <p:nvPicPr>
          <p:cNvPr id="828" name="Google Shape;828;g22f80a7e659_1_5"/>
          <p:cNvPicPr preferRelativeResize="0"/>
          <p:nvPr/>
        </p:nvPicPr>
        <p:blipFill rotWithShape="1">
          <a:blip r:embed="rId4">
            <a:alphaModFix/>
          </a:blip>
          <a:srcRect b="0" l="0" r="0" t="0"/>
          <a:stretch/>
        </p:blipFill>
        <p:spPr>
          <a:xfrm>
            <a:off x="9699662" y="5125573"/>
            <a:ext cx="576736" cy="354834"/>
          </a:xfrm>
          <a:prstGeom prst="rect">
            <a:avLst/>
          </a:prstGeom>
          <a:noFill/>
          <a:ln>
            <a:noFill/>
          </a:ln>
        </p:spPr>
      </p:pic>
      <p:pic>
        <p:nvPicPr>
          <p:cNvPr id="829" name="Google Shape;829;g22f80a7e659_1_5"/>
          <p:cNvPicPr preferRelativeResize="0"/>
          <p:nvPr/>
        </p:nvPicPr>
        <p:blipFill rotWithShape="1">
          <a:blip r:embed="rId4">
            <a:alphaModFix/>
          </a:blip>
          <a:srcRect b="0" l="0" r="0" t="0"/>
          <a:stretch/>
        </p:blipFill>
        <p:spPr>
          <a:xfrm>
            <a:off x="10358789" y="5125573"/>
            <a:ext cx="576736" cy="354834"/>
          </a:xfrm>
          <a:prstGeom prst="rect">
            <a:avLst/>
          </a:prstGeom>
          <a:noFill/>
          <a:ln>
            <a:noFill/>
          </a:ln>
        </p:spPr>
      </p:pic>
      <p:pic>
        <p:nvPicPr>
          <p:cNvPr id="830" name="Google Shape;830;g22f80a7e659_1_5"/>
          <p:cNvPicPr preferRelativeResize="0"/>
          <p:nvPr/>
        </p:nvPicPr>
        <p:blipFill rotWithShape="1">
          <a:blip r:embed="rId4">
            <a:alphaModFix/>
          </a:blip>
          <a:srcRect b="0" l="0" r="0" t="0"/>
          <a:stretch/>
        </p:blipFill>
        <p:spPr>
          <a:xfrm>
            <a:off x="7722281" y="5598144"/>
            <a:ext cx="576736" cy="354834"/>
          </a:xfrm>
          <a:prstGeom prst="rect">
            <a:avLst/>
          </a:prstGeom>
          <a:noFill/>
          <a:ln>
            <a:noFill/>
          </a:ln>
        </p:spPr>
      </p:pic>
      <p:pic>
        <p:nvPicPr>
          <p:cNvPr id="831" name="Google Shape;831;g22f80a7e659_1_5"/>
          <p:cNvPicPr preferRelativeResize="0"/>
          <p:nvPr/>
        </p:nvPicPr>
        <p:blipFill rotWithShape="1">
          <a:blip r:embed="rId4">
            <a:alphaModFix/>
          </a:blip>
          <a:srcRect b="0" l="0" r="0" t="0"/>
          <a:stretch/>
        </p:blipFill>
        <p:spPr>
          <a:xfrm>
            <a:off x="8381408" y="5598144"/>
            <a:ext cx="576736" cy="354834"/>
          </a:xfrm>
          <a:prstGeom prst="rect">
            <a:avLst/>
          </a:prstGeom>
          <a:noFill/>
          <a:ln>
            <a:noFill/>
          </a:ln>
        </p:spPr>
      </p:pic>
      <p:pic>
        <p:nvPicPr>
          <p:cNvPr id="832" name="Google Shape;832;g22f80a7e659_1_5"/>
          <p:cNvPicPr preferRelativeResize="0"/>
          <p:nvPr/>
        </p:nvPicPr>
        <p:blipFill rotWithShape="1">
          <a:blip r:embed="rId4">
            <a:alphaModFix/>
          </a:blip>
          <a:srcRect b="0" l="0" r="0" t="0"/>
          <a:stretch/>
        </p:blipFill>
        <p:spPr>
          <a:xfrm>
            <a:off x="9040535" y="5598144"/>
            <a:ext cx="576736" cy="354834"/>
          </a:xfrm>
          <a:prstGeom prst="rect">
            <a:avLst/>
          </a:prstGeom>
          <a:noFill/>
          <a:ln>
            <a:noFill/>
          </a:ln>
        </p:spPr>
      </p:pic>
      <p:pic>
        <p:nvPicPr>
          <p:cNvPr id="833" name="Google Shape;833;g22f80a7e659_1_5"/>
          <p:cNvPicPr preferRelativeResize="0"/>
          <p:nvPr/>
        </p:nvPicPr>
        <p:blipFill rotWithShape="1">
          <a:blip r:embed="rId4">
            <a:alphaModFix/>
          </a:blip>
          <a:srcRect b="0" l="0" r="0" t="0"/>
          <a:stretch/>
        </p:blipFill>
        <p:spPr>
          <a:xfrm>
            <a:off x="9699662" y="5598144"/>
            <a:ext cx="576736" cy="354834"/>
          </a:xfrm>
          <a:prstGeom prst="rect">
            <a:avLst/>
          </a:prstGeom>
          <a:noFill/>
          <a:ln>
            <a:noFill/>
          </a:ln>
        </p:spPr>
      </p:pic>
      <p:pic>
        <p:nvPicPr>
          <p:cNvPr id="834" name="Google Shape;834;g22f80a7e659_1_5"/>
          <p:cNvPicPr preferRelativeResize="0"/>
          <p:nvPr/>
        </p:nvPicPr>
        <p:blipFill rotWithShape="1">
          <a:blip r:embed="rId4">
            <a:alphaModFix/>
          </a:blip>
          <a:srcRect b="0" l="0" r="0" t="0"/>
          <a:stretch/>
        </p:blipFill>
        <p:spPr>
          <a:xfrm>
            <a:off x="10358789" y="5598144"/>
            <a:ext cx="576736" cy="354834"/>
          </a:xfrm>
          <a:prstGeom prst="rect">
            <a:avLst/>
          </a:prstGeom>
          <a:noFill/>
          <a:ln>
            <a:noFill/>
          </a:ln>
        </p:spPr>
      </p:pic>
      <p:pic>
        <p:nvPicPr>
          <p:cNvPr id="835" name="Google Shape;835;g22f80a7e659_1_5"/>
          <p:cNvPicPr preferRelativeResize="0"/>
          <p:nvPr/>
        </p:nvPicPr>
        <p:blipFill rotWithShape="1">
          <a:blip r:embed="rId5">
            <a:alphaModFix/>
          </a:blip>
          <a:srcRect b="0" l="0" r="0" t="0"/>
          <a:stretch/>
        </p:blipFill>
        <p:spPr>
          <a:xfrm>
            <a:off x="4426645" y="5598144"/>
            <a:ext cx="576736" cy="354834"/>
          </a:xfrm>
          <a:prstGeom prst="rect">
            <a:avLst/>
          </a:prstGeom>
          <a:noFill/>
          <a:ln>
            <a:noFill/>
          </a:ln>
        </p:spPr>
      </p:pic>
      <p:pic>
        <p:nvPicPr>
          <p:cNvPr id="836" name="Google Shape;836;g22f80a7e659_1_5"/>
          <p:cNvPicPr preferRelativeResize="0"/>
          <p:nvPr/>
        </p:nvPicPr>
        <p:blipFill rotWithShape="1">
          <a:blip r:embed="rId5">
            <a:alphaModFix/>
          </a:blip>
          <a:srcRect b="0" l="0" r="0" t="0"/>
          <a:stretch/>
        </p:blipFill>
        <p:spPr>
          <a:xfrm>
            <a:off x="5085771" y="5598144"/>
            <a:ext cx="576736" cy="354834"/>
          </a:xfrm>
          <a:prstGeom prst="rect">
            <a:avLst/>
          </a:prstGeom>
          <a:noFill/>
          <a:ln>
            <a:noFill/>
          </a:ln>
        </p:spPr>
      </p:pic>
      <p:pic>
        <p:nvPicPr>
          <p:cNvPr id="837" name="Google Shape;837;g22f80a7e659_1_5"/>
          <p:cNvPicPr preferRelativeResize="0"/>
          <p:nvPr/>
        </p:nvPicPr>
        <p:blipFill rotWithShape="1">
          <a:blip r:embed="rId5">
            <a:alphaModFix/>
          </a:blip>
          <a:srcRect b="0" l="0" r="0" t="0"/>
          <a:stretch/>
        </p:blipFill>
        <p:spPr>
          <a:xfrm>
            <a:off x="5744899" y="5598144"/>
            <a:ext cx="576736" cy="354834"/>
          </a:xfrm>
          <a:prstGeom prst="rect">
            <a:avLst/>
          </a:prstGeom>
          <a:noFill/>
          <a:ln>
            <a:noFill/>
          </a:ln>
        </p:spPr>
      </p:pic>
      <p:pic>
        <p:nvPicPr>
          <p:cNvPr id="838" name="Google Shape;838;g22f80a7e659_1_5"/>
          <p:cNvPicPr preferRelativeResize="0"/>
          <p:nvPr/>
        </p:nvPicPr>
        <p:blipFill rotWithShape="1">
          <a:blip r:embed="rId5">
            <a:alphaModFix/>
          </a:blip>
          <a:srcRect b="0" l="0" r="0" t="0"/>
          <a:stretch/>
        </p:blipFill>
        <p:spPr>
          <a:xfrm>
            <a:off x="6404026" y="5598144"/>
            <a:ext cx="576736" cy="354834"/>
          </a:xfrm>
          <a:prstGeom prst="rect">
            <a:avLst/>
          </a:prstGeom>
          <a:noFill/>
          <a:ln>
            <a:noFill/>
          </a:ln>
        </p:spPr>
      </p:pic>
      <p:pic>
        <p:nvPicPr>
          <p:cNvPr id="839" name="Google Shape;839;g22f80a7e659_1_5"/>
          <p:cNvPicPr preferRelativeResize="0"/>
          <p:nvPr/>
        </p:nvPicPr>
        <p:blipFill rotWithShape="1">
          <a:blip r:embed="rId5">
            <a:alphaModFix/>
          </a:blip>
          <a:srcRect b="0" l="0" r="0" t="0"/>
          <a:stretch/>
        </p:blipFill>
        <p:spPr>
          <a:xfrm>
            <a:off x="7063154" y="5598144"/>
            <a:ext cx="576736" cy="354834"/>
          </a:xfrm>
          <a:prstGeom prst="rect">
            <a:avLst/>
          </a:prstGeom>
          <a:noFill/>
          <a:ln>
            <a:noFill/>
          </a:ln>
        </p:spPr>
      </p:pic>
      <p:grpSp>
        <p:nvGrpSpPr>
          <p:cNvPr id="840" name="Google Shape;840;g22f80a7e659_1_5"/>
          <p:cNvGrpSpPr/>
          <p:nvPr/>
        </p:nvGrpSpPr>
        <p:grpSpPr>
          <a:xfrm>
            <a:off x="1805864" y="1345051"/>
            <a:ext cx="2545006" cy="4608447"/>
            <a:chOff x="933652" y="620688"/>
            <a:chExt cx="2775058" cy="5256584"/>
          </a:xfrm>
        </p:grpSpPr>
        <p:pic>
          <p:nvPicPr>
            <p:cNvPr id="841" name="Google Shape;841;g22f80a7e659_1_5"/>
            <p:cNvPicPr preferRelativeResize="0"/>
            <p:nvPr/>
          </p:nvPicPr>
          <p:blipFill rotWithShape="1">
            <a:blip r:embed="rId6">
              <a:alphaModFix/>
            </a:blip>
            <a:srcRect b="0" l="0" r="0" t="0"/>
            <a:stretch/>
          </p:blipFill>
          <p:spPr>
            <a:xfrm>
              <a:off x="3072958" y="620688"/>
              <a:ext cx="628938" cy="404780"/>
            </a:xfrm>
            <a:prstGeom prst="rect">
              <a:avLst/>
            </a:prstGeom>
            <a:noFill/>
            <a:ln>
              <a:noFill/>
            </a:ln>
          </p:spPr>
        </p:pic>
        <p:pic>
          <p:nvPicPr>
            <p:cNvPr id="842" name="Google Shape;842;g22f80a7e659_1_5"/>
            <p:cNvPicPr preferRelativeResize="0"/>
            <p:nvPr/>
          </p:nvPicPr>
          <p:blipFill rotWithShape="1">
            <a:blip r:embed="rId6">
              <a:alphaModFix/>
            </a:blip>
            <a:srcRect b="0" l="0" r="0" t="0"/>
            <a:stretch/>
          </p:blipFill>
          <p:spPr>
            <a:xfrm>
              <a:off x="3072958" y="1159777"/>
              <a:ext cx="628938" cy="404780"/>
            </a:xfrm>
            <a:prstGeom prst="rect">
              <a:avLst/>
            </a:prstGeom>
            <a:noFill/>
            <a:ln>
              <a:noFill/>
            </a:ln>
          </p:spPr>
        </p:pic>
        <p:pic>
          <p:nvPicPr>
            <p:cNvPr id="843" name="Google Shape;843;g22f80a7e659_1_5"/>
            <p:cNvPicPr preferRelativeResize="0"/>
            <p:nvPr/>
          </p:nvPicPr>
          <p:blipFill rotWithShape="1">
            <a:blip r:embed="rId6">
              <a:alphaModFix/>
            </a:blip>
            <a:srcRect b="0" l="0" r="0" t="0"/>
            <a:stretch/>
          </p:blipFill>
          <p:spPr>
            <a:xfrm>
              <a:off x="3072958" y="1698867"/>
              <a:ext cx="628938" cy="404780"/>
            </a:xfrm>
            <a:prstGeom prst="rect">
              <a:avLst/>
            </a:prstGeom>
            <a:noFill/>
            <a:ln>
              <a:noFill/>
            </a:ln>
          </p:spPr>
        </p:pic>
        <p:pic>
          <p:nvPicPr>
            <p:cNvPr id="844" name="Google Shape;844;g22f80a7e659_1_5"/>
            <p:cNvPicPr preferRelativeResize="0"/>
            <p:nvPr/>
          </p:nvPicPr>
          <p:blipFill rotWithShape="1">
            <a:blip r:embed="rId6">
              <a:alphaModFix/>
            </a:blip>
            <a:srcRect b="0" l="0" r="0" t="0"/>
            <a:stretch/>
          </p:blipFill>
          <p:spPr>
            <a:xfrm>
              <a:off x="3072958" y="2237955"/>
              <a:ext cx="628938" cy="404780"/>
            </a:xfrm>
            <a:prstGeom prst="rect">
              <a:avLst/>
            </a:prstGeom>
            <a:noFill/>
            <a:ln>
              <a:noFill/>
            </a:ln>
          </p:spPr>
        </p:pic>
        <p:pic>
          <p:nvPicPr>
            <p:cNvPr id="845" name="Google Shape;845;g22f80a7e659_1_5"/>
            <p:cNvPicPr preferRelativeResize="0"/>
            <p:nvPr/>
          </p:nvPicPr>
          <p:blipFill rotWithShape="1">
            <a:blip r:embed="rId6">
              <a:alphaModFix/>
            </a:blip>
            <a:srcRect b="0" l="0" r="0" t="0"/>
            <a:stretch/>
          </p:blipFill>
          <p:spPr>
            <a:xfrm>
              <a:off x="3072958" y="2762757"/>
              <a:ext cx="628938" cy="404780"/>
            </a:xfrm>
            <a:prstGeom prst="rect">
              <a:avLst/>
            </a:prstGeom>
            <a:noFill/>
            <a:ln>
              <a:noFill/>
            </a:ln>
          </p:spPr>
        </p:pic>
        <p:pic>
          <p:nvPicPr>
            <p:cNvPr id="846" name="Google Shape;846;g22f80a7e659_1_5"/>
            <p:cNvPicPr preferRelativeResize="0"/>
            <p:nvPr/>
          </p:nvPicPr>
          <p:blipFill rotWithShape="1">
            <a:blip r:embed="rId6">
              <a:alphaModFix/>
            </a:blip>
            <a:srcRect b="0" l="0" r="0" t="0"/>
            <a:stretch/>
          </p:blipFill>
          <p:spPr>
            <a:xfrm>
              <a:off x="3072958" y="3324388"/>
              <a:ext cx="628938" cy="404780"/>
            </a:xfrm>
            <a:prstGeom prst="rect">
              <a:avLst/>
            </a:prstGeom>
            <a:noFill/>
            <a:ln>
              <a:noFill/>
            </a:ln>
          </p:spPr>
        </p:pic>
        <p:pic>
          <p:nvPicPr>
            <p:cNvPr id="847" name="Google Shape;847;g22f80a7e659_1_5"/>
            <p:cNvPicPr preferRelativeResize="0"/>
            <p:nvPr/>
          </p:nvPicPr>
          <p:blipFill rotWithShape="1">
            <a:blip r:embed="rId6">
              <a:alphaModFix/>
            </a:blip>
            <a:srcRect b="0" l="0" r="0" t="0"/>
            <a:stretch/>
          </p:blipFill>
          <p:spPr>
            <a:xfrm>
              <a:off x="3072958" y="3856931"/>
              <a:ext cx="628938" cy="404780"/>
            </a:xfrm>
            <a:prstGeom prst="rect">
              <a:avLst/>
            </a:prstGeom>
            <a:noFill/>
            <a:ln>
              <a:noFill/>
            </a:ln>
          </p:spPr>
        </p:pic>
        <p:pic>
          <p:nvPicPr>
            <p:cNvPr id="848" name="Google Shape;848;g22f80a7e659_1_5"/>
            <p:cNvPicPr preferRelativeResize="0"/>
            <p:nvPr/>
          </p:nvPicPr>
          <p:blipFill rotWithShape="1">
            <a:blip r:embed="rId6">
              <a:alphaModFix/>
            </a:blip>
            <a:srcRect b="0" l="0" r="0" t="0"/>
            <a:stretch/>
          </p:blipFill>
          <p:spPr>
            <a:xfrm>
              <a:off x="3079772" y="4402697"/>
              <a:ext cx="628938" cy="404780"/>
            </a:xfrm>
            <a:prstGeom prst="rect">
              <a:avLst/>
            </a:prstGeom>
            <a:noFill/>
            <a:ln>
              <a:noFill/>
            </a:ln>
          </p:spPr>
        </p:pic>
        <p:pic>
          <p:nvPicPr>
            <p:cNvPr id="849" name="Google Shape;849;g22f80a7e659_1_5"/>
            <p:cNvPicPr preferRelativeResize="0"/>
            <p:nvPr/>
          </p:nvPicPr>
          <p:blipFill rotWithShape="1">
            <a:blip r:embed="rId6">
              <a:alphaModFix/>
            </a:blip>
            <a:srcRect b="0" l="0" r="0" t="0"/>
            <a:stretch/>
          </p:blipFill>
          <p:spPr>
            <a:xfrm>
              <a:off x="3072958" y="4935240"/>
              <a:ext cx="628938" cy="404780"/>
            </a:xfrm>
            <a:prstGeom prst="rect">
              <a:avLst/>
            </a:prstGeom>
            <a:noFill/>
            <a:ln>
              <a:noFill/>
            </a:ln>
          </p:spPr>
        </p:pic>
        <p:pic>
          <p:nvPicPr>
            <p:cNvPr id="850" name="Google Shape;850;g22f80a7e659_1_5"/>
            <p:cNvPicPr preferRelativeResize="0"/>
            <p:nvPr/>
          </p:nvPicPr>
          <p:blipFill rotWithShape="1">
            <a:blip r:embed="rId6">
              <a:alphaModFix/>
            </a:blip>
            <a:srcRect b="0" l="0" r="0" t="0"/>
            <a:stretch/>
          </p:blipFill>
          <p:spPr>
            <a:xfrm>
              <a:off x="3072958" y="5472492"/>
              <a:ext cx="628938" cy="404780"/>
            </a:xfrm>
            <a:prstGeom prst="rect">
              <a:avLst/>
            </a:prstGeom>
            <a:noFill/>
            <a:ln>
              <a:noFill/>
            </a:ln>
          </p:spPr>
        </p:pic>
        <p:pic>
          <p:nvPicPr>
            <p:cNvPr id="851" name="Google Shape;851;g22f80a7e659_1_5"/>
            <p:cNvPicPr preferRelativeResize="0"/>
            <p:nvPr/>
          </p:nvPicPr>
          <p:blipFill rotWithShape="1">
            <a:blip r:embed="rId6">
              <a:alphaModFix/>
            </a:blip>
            <a:srcRect b="0" l="0" r="0" t="0"/>
            <a:stretch/>
          </p:blipFill>
          <p:spPr>
            <a:xfrm>
              <a:off x="2360106" y="620688"/>
              <a:ext cx="628938" cy="404780"/>
            </a:xfrm>
            <a:prstGeom prst="rect">
              <a:avLst/>
            </a:prstGeom>
            <a:noFill/>
            <a:ln>
              <a:noFill/>
            </a:ln>
          </p:spPr>
        </p:pic>
        <p:pic>
          <p:nvPicPr>
            <p:cNvPr id="852" name="Google Shape;852;g22f80a7e659_1_5"/>
            <p:cNvPicPr preferRelativeResize="0"/>
            <p:nvPr/>
          </p:nvPicPr>
          <p:blipFill rotWithShape="1">
            <a:blip r:embed="rId6">
              <a:alphaModFix/>
            </a:blip>
            <a:srcRect b="0" l="0" r="0" t="0"/>
            <a:stretch/>
          </p:blipFill>
          <p:spPr>
            <a:xfrm>
              <a:off x="2360106" y="1159777"/>
              <a:ext cx="628938" cy="404780"/>
            </a:xfrm>
            <a:prstGeom prst="rect">
              <a:avLst/>
            </a:prstGeom>
            <a:noFill/>
            <a:ln>
              <a:noFill/>
            </a:ln>
          </p:spPr>
        </p:pic>
        <p:pic>
          <p:nvPicPr>
            <p:cNvPr id="853" name="Google Shape;853;g22f80a7e659_1_5"/>
            <p:cNvPicPr preferRelativeResize="0"/>
            <p:nvPr/>
          </p:nvPicPr>
          <p:blipFill rotWithShape="1">
            <a:blip r:embed="rId6">
              <a:alphaModFix/>
            </a:blip>
            <a:srcRect b="0" l="0" r="0" t="0"/>
            <a:stretch/>
          </p:blipFill>
          <p:spPr>
            <a:xfrm>
              <a:off x="2360106" y="1698867"/>
              <a:ext cx="628938" cy="404780"/>
            </a:xfrm>
            <a:prstGeom prst="rect">
              <a:avLst/>
            </a:prstGeom>
            <a:noFill/>
            <a:ln>
              <a:noFill/>
            </a:ln>
          </p:spPr>
        </p:pic>
        <p:pic>
          <p:nvPicPr>
            <p:cNvPr id="854" name="Google Shape;854;g22f80a7e659_1_5"/>
            <p:cNvPicPr preferRelativeResize="0"/>
            <p:nvPr/>
          </p:nvPicPr>
          <p:blipFill rotWithShape="1">
            <a:blip r:embed="rId6">
              <a:alphaModFix/>
            </a:blip>
            <a:srcRect b="0" l="0" r="0" t="0"/>
            <a:stretch/>
          </p:blipFill>
          <p:spPr>
            <a:xfrm>
              <a:off x="2360106" y="2237955"/>
              <a:ext cx="628938" cy="404780"/>
            </a:xfrm>
            <a:prstGeom prst="rect">
              <a:avLst/>
            </a:prstGeom>
            <a:noFill/>
            <a:ln>
              <a:noFill/>
            </a:ln>
          </p:spPr>
        </p:pic>
        <p:pic>
          <p:nvPicPr>
            <p:cNvPr id="855" name="Google Shape;855;g22f80a7e659_1_5"/>
            <p:cNvPicPr preferRelativeResize="0"/>
            <p:nvPr/>
          </p:nvPicPr>
          <p:blipFill rotWithShape="1">
            <a:blip r:embed="rId6">
              <a:alphaModFix/>
            </a:blip>
            <a:srcRect b="0" l="0" r="0" t="0"/>
            <a:stretch/>
          </p:blipFill>
          <p:spPr>
            <a:xfrm>
              <a:off x="2360106" y="2762757"/>
              <a:ext cx="628938" cy="404780"/>
            </a:xfrm>
            <a:prstGeom prst="rect">
              <a:avLst/>
            </a:prstGeom>
            <a:noFill/>
            <a:ln>
              <a:noFill/>
            </a:ln>
          </p:spPr>
        </p:pic>
        <p:pic>
          <p:nvPicPr>
            <p:cNvPr id="856" name="Google Shape;856;g22f80a7e659_1_5"/>
            <p:cNvPicPr preferRelativeResize="0"/>
            <p:nvPr/>
          </p:nvPicPr>
          <p:blipFill rotWithShape="1">
            <a:blip r:embed="rId6">
              <a:alphaModFix/>
            </a:blip>
            <a:srcRect b="0" l="0" r="0" t="0"/>
            <a:stretch/>
          </p:blipFill>
          <p:spPr>
            <a:xfrm>
              <a:off x="2360106" y="3324388"/>
              <a:ext cx="628938" cy="404780"/>
            </a:xfrm>
            <a:prstGeom prst="rect">
              <a:avLst/>
            </a:prstGeom>
            <a:noFill/>
            <a:ln>
              <a:noFill/>
            </a:ln>
          </p:spPr>
        </p:pic>
        <p:pic>
          <p:nvPicPr>
            <p:cNvPr id="857" name="Google Shape;857;g22f80a7e659_1_5"/>
            <p:cNvPicPr preferRelativeResize="0"/>
            <p:nvPr/>
          </p:nvPicPr>
          <p:blipFill rotWithShape="1">
            <a:blip r:embed="rId6">
              <a:alphaModFix/>
            </a:blip>
            <a:srcRect b="0" l="0" r="0" t="0"/>
            <a:stretch/>
          </p:blipFill>
          <p:spPr>
            <a:xfrm>
              <a:off x="2360106" y="3856931"/>
              <a:ext cx="628938" cy="404780"/>
            </a:xfrm>
            <a:prstGeom prst="rect">
              <a:avLst/>
            </a:prstGeom>
            <a:noFill/>
            <a:ln>
              <a:noFill/>
            </a:ln>
          </p:spPr>
        </p:pic>
        <p:pic>
          <p:nvPicPr>
            <p:cNvPr id="858" name="Google Shape;858;g22f80a7e659_1_5"/>
            <p:cNvPicPr preferRelativeResize="0"/>
            <p:nvPr/>
          </p:nvPicPr>
          <p:blipFill rotWithShape="1">
            <a:blip r:embed="rId6">
              <a:alphaModFix/>
            </a:blip>
            <a:srcRect b="0" l="0" r="0" t="0"/>
            <a:stretch/>
          </p:blipFill>
          <p:spPr>
            <a:xfrm>
              <a:off x="2366920" y="4402697"/>
              <a:ext cx="628938" cy="404780"/>
            </a:xfrm>
            <a:prstGeom prst="rect">
              <a:avLst/>
            </a:prstGeom>
            <a:noFill/>
            <a:ln>
              <a:noFill/>
            </a:ln>
          </p:spPr>
        </p:pic>
        <p:pic>
          <p:nvPicPr>
            <p:cNvPr id="859" name="Google Shape;859;g22f80a7e659_1_5"/>
            <p:cNvPicPr preferRelativeResize="0"/>
            <p:nvPr/>
          </p:nvPicPr>
          <p:blipFill rotWithShape="1">
            <a:blip r:embed="rId6">
              <a:alphaModFix/>
            </a:blip>
            <a:srcRect b="0" l="0" r="0" t="0"/>
            <a:stretch/>
          </p:blipFill>
          <p:spPr>
            <a:xfrm>
              <a:off x="2360106" y="4935240"/>
              <a:ext cx="628938" cy="404780"/>
            </a:xfrm>
            <a:prstGeom prst="rect">
              <a:avLst/>
            </a:prstGeom>
            <a:noFill/>
            <a:ln>
              <a:noFill/>
            </a:ln>
          </p:spPr>
        </p:pic>
        <p:pic>
          <p:nvPicPr>
            <p:cNvPr id="860" name="Google Shape;860;g22f80a7e659_1_5"/>
            <p:cNvPicPr preferRelativeResize="0"/>
            <p:nvPr/>
          </p:nvPicPr>
          <p:blipFill rotWithShape="1">
            <a:blip r:embed="rId6">
              <a:alphaModFix/>
            </a:blip>
            <a:srcRect b="0" l="0" r="0" t="0"/>
            <a:stretch/>
          </p:blipFill>
          <p:spPr>
            <a:xfrm>
              <a:off x="2360106" y="5472492"/>
              <a:ext cx="628938" cy="404780"/>
            </a:xfrm>
            <a:prstGeom prst="rect">
              <a:avLst/>
            </a:prstGeom>
            <a:noFill/>
            <a:ln>
              <a:noFill/>
            </a:ln>
          </p:spPr>
        </p:pic>
        <p:pic>
          <p:nvPicPr>
            <p:cNvPr id="861" name="Google Shape;861;g22f80a7e659_1_5"/>
            <p:cNvPicPr preferRelativeResize="0"/>
            <p:nvPr/>
          </p:nvPicPr>
          <p:blipFill rotWithShape="1">
            <a:blip r:embed="rId6">
              <a:alphaModFix/>
            </a:blip>
            <a:srcRect b="0" l="0" r="0" t="0"/>
            <a:stretch/>
          </p:blipFill>
          <p:spPr>
            <a:xfrm>
              <a:off x="1646483" y="620688"/>
              <a:ext cx="628938" cy="404780"/>
            </a:xfrm>
            <a:prstGeom prst="rect">
              <a:avLst/>
            </a:prstGeom>
            <a:noFill/>
            <a:ln>
              <a:noFill/>
            </a:ln>
          </p:spPr>
        </p:pic>
        <p:pic>
          <p:nvPicPr>
            <p:cNvPr id="862" name="Google Shape;862;g22f80a7e659_1_5"/>
            <p:cNvPicPr preferRelativeResize="0"/>
            <p:nvPr/>
          </p:nvPicPr>
          <p:blipFill rotWithShape="1">
            <a:blip r:embed="rId6">
              <a:alphaModFix/>
            </a:blip>
            <a:srcRect b="0" l="0" r="0" t="0"/>
            <a:stretch/>
          </p:blipFill>
          <p:spPr>
            <a:xfrm>
              <a:off x="1646483" y="1159777"/>
              <a:ext cx="628938" cy="404780"/>
            </a:xfrm>
            <a:prstGeom prst="rect">
              <a:avLst/>
            </a:prstGeom>
            <a:noFill/>
            <a:ln>
              <a:noFill/>
            </a:ln>
          </p:spPr>
        </p:pic>
        <p:pic>
          <p:nvPicPr>
            <p:cNvPr id="863" name="Google Shape;863;g22f80a7e659_1_5"/>
            <p:cNvPicPr preferRelativeResize="0"/>
            <p:nvPr/>
          </p:nvPicPr>
          <p:blipFill rotWithShape="1">
            <a:blip r:embed="rId6">
              <a:alphaModFix/>
            </a:blip>
            <a:srcRect b="0" l="0" r="0" t="0"/>
            <a:stretch/>
          </p:blipFill>
          <p:spPr>
            <a:xfrm>
              <a:off x="1646483" y="1698867"/>
              <a:ext cx="628938" cy="404780"/>
            </a:xfrm>
            <a:prstGeom prst="rect">
              <a:avLst/>
            </a:prstGeom>
            <a:noFill/>
            <a:ln>
              <a:noFill/>
            </a:ln>
          </p:spPr>
        </p:pic>
        <p:pic>
          <p:nvPicPr>
            <p:cNvPr id="864" name="Google Shape;864;g22f80a7e659_1_5"/>
            <p:cNvPicPr preferRelativeResize="0"/>
            <p:nvPr/>
          </p:nvPicPr>
          <p:blipFill rotWithShape="1">
            <a:blip r:embed="rId6">
              <a:alphaModFix/>
            </a:blip>
            <a:srcRect b="0" l="0" r="0" t="0"/>
            <a:stretch/>
          </p:blipFill>
          <p:spPr>
            <a:xfrm>
              <a:off x="1646483" y="2237955"/>
              <a:ext cx="628938" cy="404780"/>
            </a:xfrm>
            <a:prstGeom prst="rect">
              <a:avLst/>
            </a:prstGeom>
            <a:noFill/>
            <a:ln>
              <a:noFill/>
            </a:ln>
          </p:spPr>
        </p:pic>
        <p:pic>
          <p:nvPicPr>
            <p:cNvPr id="865" name="Google Shape;865;g22f80a7e659_1_5"/>
            <p:cNvPicPr preferRelativeResize="0"/>
            <p:nvPr/>
          </p:nvPicPr>
          <p:blipFill rotWithShape="1">
            <a:blip r:embed="rId6">
              <a:alphaModFix/>
            </a:blip>
            <a:srcRect b="0" l="0" r="0" t="0"/>
            <a:stretch/>
          </p:blipFill>
          <p:spPr>
            <a:xfrm>
              <a:off x="1646483" y="2762757"/>
              <a:ext cx="628938" cy="404780"/>
            </a:xfrm>
            <a:prstGeom prst="rect">
              <a:avLst/>
            </a:prstGeom>
            <a:noFill/>
            <a:ln>
              <a:noFill/>
            </a:ln>
          </p:spPr>
        </p:pic>
        <p:pic>
          <p:nvPicPr>
            <p:cNvPr id="866" name="Google Shape;866;g22f80a7e659_1_5"/>
            <p:cNvPicPr preferRelativeResize="0"/>
            <p:nvPr/>
          </p:nvPicPr>
          <p:blipFill rotWithShape="1">
            <a:blip r:embed="rId6">
              <a:alphaModFix/>
            </a:blip>
            <a:srcRect b="0" l="0" r="0" t="0"/>
            <a:stretch/>
          </p:blipFill>
          <p:spPr>
            <a:xfrm>
              <a:off x="1646483" y="3324388"/>
              <a:ext cx="628938" cy="404780"/>
            </a:xfrm>
            <a:prstGeom prst="rect">
              <a:avLst/>
            </a:prstGeom>
            <a:noFill/>
            <a:ln>
              <a:noFill/>
            </a:ln>
          </p:spPr>
        </p:pic>
        <p:pic>
          <p:nvPicPr>
            <p:cNvPr id="867" name="Google Shape;867;g22f80a7e659_1_5"/>
            <p:cNvPicPr preferRelativeResize="0"/>
            <p:nvPr/>
          </p:nvPicPr>
          <p:blipFill rotWithShape="1">
            <a:blip r:embed="rId6">
              <a:alphaModFix/>
            </a:blip>
            <a:srcRect b="0" l="0" r="0" t="0"/>
            <a:stretch/>
          </p:blipFill>
          <p:spPr>
            <a:xfrm>
              <a:off x="1646483" y="3856931"/>
              <a:ext cx="628938" cy="404780"/>
            </a:xfrm>
            <a:prstGeom prst="rect">
              <a:avLst/>
            </a:prstGeom>
            <a:noFill/>
            <a:ln>
              <a:noFill/>
            </a:ln>
          </p:spPr>
        </p:pic>
        <p:pic>
          <p:nvPicPr>
            <p:cNvPr id="868" name="Google Shape;868;g22f80a7e659_1_5"/>
            <p:cNvPicPr preferRelativeResize="0"/>
            <p:nvPr/>
          </p:nvPicPr>
          <p:blipFill rotWithShape="1">
            <a:blip r:embed="rId6">
              <a:alphaModFix/>
            </a:blip>
            <a:srcRect b="0" l="0" r="0" t="0"/>
            <a:stretch/>
          </p:blipFill>
          <p:spPr>
            <a:xfrm>
              <a:off x="1653297" y="4402697"/>
              <a:ext cx="628938" cy="404780"/>
            </a:xfrm>
            <a:prstGeom prst="rect">
              <a:avLst/>
            </a:prstGeom>
            <a:noFill/>
            <a:ln>
              <a:noFill/>
            </a:ln>
          </p:spPr>
        </p:pic>
        <p:pic>
          <p:nvPicPr>
            <p:cNvPr id="869" name="Google Shape;869;g22f80a7e659_1_5"/>
            <p:cNvPicPr preferRelativeResize="0"/>
            <p:nvPr/>
          </p:nvPicPr>
          <p:blipFill rotWithShape="1">
            <a:blip r:embed="rId6">
              <a:alphaModFix/>
            </a:blip>
            <a:srcRect b="0" l="0" r="0" t="0"/>
            <a:stretch/>
          </p:blipFill>
          <p:spPr>
            <a:xfrm>
              <a:off x="1646483" y="4935240"/>
              <a:ext cx="628938" cy="404780"/>
            </a:xfrm>
            <a:prstGeom prst="rect">
              <a:avLst/>
            </a:prstGeom>
            <a:noFill/>
            <a:ln>
              <a:noFill/>
            </a:ln>
          </p:spPr>
        </p:pic>
        <p:pic>
          <p:nvPicPr>
            <p:cNvPr id="870" name="Google Shape;870;g22f80a7e659_1_5"/>
            <p:cNvPicPr preferRelativeResize="0"/>
            <p:nvPr/>
          </p:nvPicPr>
          <p:blipFill rotWithShape="1">
            <a:blip r:embed="rId6">
              <a:alphaModFix/>
            </a:blip>
            <a:srcRect b="0" l="0" r="0" t="0"/>
            <a:stretch/>
          </p:blipFill>
          <p:spPr>
            <a:xfrm>
              <a:off x="1646483" y="5472492"/>
              <a:ext cx="628938" cy="404780"/>
            </a:xfrm>
            <a:prstGeom prst="rect">
              <a:avLst/>
            </a:prstGeom>
            <a:noFill/>
            <a:ln>
              <a:noFill/>
            </a:ln>
          </p:spPr>
        </p:pic>
        <p:pic>
          <p:nvPicPr>
            <p:cNvPr id="871" name="Google Shape;871;g22f80a7e659_1_5"/>
            <p:cNvPicPr preferRelativeResize="0"/>
            <p:nvPr/>
          </p:nvPicPr>
          <p:blipFill rotWithShape="1">
            <a:blip r:embed="rId6">
              <a:alphaModFix/>
            </a:blip>
            <a:srcRect b="0" l="0" r="0" t="0"/>
            <a:stretch/>
          </p:blipFill>
          <p:spPr>
            <a:xfrm>
              <a:off x="933652" y="620688"/>
              <a:ext cx="628938" cy="404780"/>
            </a:xfrm>
            <a:prstGeom prst="rect">
              <a:avLst/>
            </a:prstGeom>
            <a:noFill/>
            <a:ln>
              <a:noFill/>
            </a:ln>
          </p:spPr>
        </p:pic>
        <p:pic>
          <p:nvPicPr>
            <p:cNvPr id="872" name="Google Shape;872;g22f80a7e659_1_5"/>
            <p:cNvPicPr preferRelativeResize="0"/>
            <p:nvPr/>
          </p:nvPicPr>
          <p:blipFill rotWithShape="1">
            <a:blip r:embed="rId6">
              <a:alphaModFix/>
            </a:blip>
            <a:srcRect b="0" l="0" r="0" t="0"/>
            <a:stretch/>
          </p:blipFill>
          <p:spPr>
            <a:xfrm>
              <a:off x="933652" y="1159777"/>
              <a:ext cx="628938" cy="404780"/>
            </a:xfrm>
            <a:prstGeom prst="rect">
              <a:avLst/>
            </a:prstGeom>
            <a:noFill/>
            <a:ln>
              <a:noFill/>
            </a:ln>
          </p:spPr>
        </p:pic>
        <p:pic>
          <p:nvPicPr>
            <p:cNvPr id="873" name="Google Shape;873;g22f80a7e659_1_5"/>
            <p:cNvPicPr preferRelativeResize="0"/>
            <p:nvPr/>
          </p:nvPicPr>
          <p:blipFill rotWithShape="1">
            <a:blip r:embed="rId6">
              <a:alphaModFix/>
            </a:blip>
            <a:srcRect b="0" l="0" r="0" t="0"/>
            <a:stretch/>
          </p:blipFill>
          <p:spPr>
            <a:xfrm>
              <a:off x="933652" y="1698867"/>
              <a:ext cx="628938" cy="404780"/>
            </a:xfrm>
            <a:prstGeom prst="rect">
              <a:avLst/>
            </a:prstGeom>
            <a:noFill/>
            <a:ln>
              <a:noFill/>
            </a:ln>
          </p:spPr>
        </p:pic>
        <p:pic>
          <p:nvPicPr>
            <p:cNvPr id="874" name="Google Shape;874;g22f80a7e659_1_5"/>
            <p:cNvPicPr preferRelativeResize="0"/>
            <p:nvPr/>
          </p:nvPicPr>
          <p:blipFill rotWithShape="1">
            <a:blip r:embed="rId6">
              <a:alphaModFix/>
            </a:blip>
            <a:srcRect b="0" l="0" r="0" t="0"/>
            <a:stretch/>
          </p:blipFill>
          <p:spPr>
            <a:xfrm>
              <a:off x="933652" y="2237955"/>
              <a:ext cx="628938" cy="404780"/>
            </a:xfrm>
            <a:prstGeom prst="rect">
              <a:avLst/>
            </a:prstGeom>
            <a:noFill/>
            <a:ln>
              <a:noFill/>
            </a:ln>
          </p:spPr>
        </p:pic>
        <p:pic>
          <p:nvPicPr>
            <p:cNvPr id="875" name="Google Shape;875;g22f80a7e659_1_5"/>
            <p:cNvPicPr preferRelativeResize="0"/>
            <p:nvPr/>
          </p:nvPicPr>
          <p:blipFill rotWithShape="1">
            <a:blip r:embed="rId6">
              <a:alphaModFix/>
            </a:blip>
            <a:srcRect b="0" l="0" r="0" t="0"/>
            <a:stretch/>
          </p:blipFill>
          <p:spPr>
            <a:xfrm>
              <a:off x="933652" y="2762757"/>
              <a:ext cx="628938" cy="404780"/>
            </a:xfrm>
            <a:prstGeom prst="rect">
              <a:avLst/>
            </a:prstGeom>
            <a:noFill/>
            <a:ln>
              <a:noFill/>
            </a:ln>
          </p:spPr>
        </p:pic>
        <p:pic>
          <p:nvPicPr>
            <p:cNvPr id="876" name="Google Shape;876;g22f80a7e659_1_5"/>
            <p:cNvPicPr preferRelativeResize="0"/>
            <p:nvPr/>
          </p:nvPicPr>
          <p:blipFill rotWithShape="1">
            <a:blip r:embed="rId6">
              <a:alphaModFix/>
            </a:blip>
            <a:srcRect b="0" l="0" r="0" t="0"/>
            <a:stretch/>
          </p:blipFill>
          <p:spPr>
            <a:xfrm>
              <a:off x="933652" y="3324388"/>
              <a:ext cx="628938" cy="404780"/>
            </a:xfrm>
            <a:prstGeom prst="rect">
              <a:avLst/>
            </a:prstGeom>
            <a:noFill/>
            <a:ln>
              <a:noFill/>
            </a:ln>
          </p:spPr>
        </p:pic>
        <p:pic>
          <p:nvPicPr>
            <p:cNvPr id="877" name="Google Shape;877;g22f80a7e659_1_5"/>
            <p:cNvPicPr preferRelativeResize="0"/>
            <p:nvPr/>
          </p:nvPicPr>
          <p:blipFill rotWithShape="1">
            <a:blip r:embed="rId6">
              <a:alphaModFix/>
            </a:blip>
            <a:srcRect b="0" l="0" r="0" t="0"/>
            <a:stretch/>
          </p:blipFill>
          <p:spPr>
            <a:xfrm>
              <a:off x="933652" y="3856931"/>
              <a:ext cx="628938" cy="404780"/>
            </a:xfrm>
            <a:prstGeom prst="rect">
              <a:avLst/>
            </a:prstGeom>
            <a:noFill/>
            <a:ln>
              <a:noFill/>
            </a:ln>
          </p:spPr>
        </p:pic>
        <p:pic>
          <p:nvPicPr>
            <p:cNvPr id="878" name="Google Shape;878;g22f80a7e659_1_5"/>
            <p:cNvPicPr preferRelativeResize="0"/>
            <p:nvPr/>
          </p:nvPicPr>
          <p:blipFill rotWithShape="1">
            <a:blip r:embed="rId6">
              <a:alphaModFix/>
            </a:blip>
            <a:srcRect b="0" l="0" r="0" t="0"/>
            <a:stretch/>
          </p:blipFill>
          <p:spPr>
            <a:xfrm>
              <a:off x="940466" y="4402697"/>
              <a:ext cx="628938" cy="404780"/>
            </a:xfrm>
            <a:prstGeom prst="rect">
              <a:avLst/>
            </a:prstGeom>
            <a:noFill/>
            <a:ln>
              <a:noFill/>
            </a:ln>
          </p:spPr>
        </p:pic>
        <p:pic>
          <p:nvPicPr>
            <p:cNvPr id="879" name="Google Shape;879;g22f80a7e659_1_5"/>
            <p:cNvPicPr preferRelativeResize="0"/>
            <p:nvPr/>
          </p:nvPicPr>
          <p:blipFill rotWithShape="1">
            <a:blip r:embed="rId6">
              <a:alphaModFix/>
            </a:blip>
            <a:srcRect b="0" l="0" r="0" t="0"/>
            <a:stretch/>
          </p:blipFill>
          <p:spPr>
            <a:xfrm>
              <a:off x="933652" y="4935240"/>
              <a:ext cx="628938" cy="404780"/>
            </a:xfrm>
            <a:prstGeom prst="rect">
              <a:avLst/>
            </a:prstGeom>
            <a:noFill/>
            <a:ln>
              <a:noFill/>
            </a:ln>
          </p:spPr>
        </p:pic>
        <p:pic>
          <p:nvPicPr>
            <p:cNvPr id="880" name="Google Shape;880;g22f80a7e659_1_5"/>
            <p:cNvPicPr preferRelativeResize="0"/>
            <p:nvPr/>
          </p:nvPicPr>
          <p:blipFill rotWithShape="1">
            <a:blip r:embed="rId6">
              <a:alphaModFix/>
            </a:blip>
            <a:srcRect b="0" l="0" r="0" t="0"/>
            <a:stretch/>
          </p:blipFill>
          <p:spPr>
            <a:xfrm>
              <a:off x="933652" y="5472492"/>
              <a:ext cx="628938" cy="404780"/>
            </a:xfrm>
            <a:prstGeom prst="rect">
              <a:avLst/>
            </a:prstGeom>
            <a:noFill/>
            <a:ln>
              <a:noFill/>
            </a:ln>
          </p:spPr>
        </p:pic>
      </p:grpSp>
      <p:pic>
        <p:nvPicPr>
          <p:cNvPr id="881" name="Google Shape;881;g22f80a7e659_1_5"/>
          <p:cNvPicPr preferRelativeResize="0"/>
          <p:nvPr/>
        </p:nvPicPr>
        <p:blipFill rotWithShape="1">
          <a:blip r:embed="rId7">
            <a:alphaModFix/>
          </a:blip>
          <a:srcRect b="0" l="0" r="0" t="0"/>
          <a:stretch/>
        </p:blipFill>
        <p:spPr>
          <a:xfrm>
            <a:off x="4766505" y="5987914"/>
            <a:ext cx="638533" cy="574965"/>
          </a:xfrm>
          <a:prstGeom prst="rect">
            <a:avLst/>
          </a:prstGeom>
          <a:noFill/>
          <a:ln>
            <a:noFill/>
          </a:ln>
        </p:spPr>
      </p:pic>
      <p:sp>
        <p:nvSpPr>
          <p:cNvPr id="882" name="Google Shape;882;g22f80a7e659_1_5"/>
          <p:cNvSpPr/>
          <p:nvPr/>
        </p:nvSpPr>
        <p:spPr>
          <a:xfrm>
            <a:off x="5332934" y="5997608"/>
            <a:ext cx="1977300" cy="51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2F5496"/>
                </a:solidFill>
                <a:latin typeface="Century Gothic"/>
                <a:ea typeface="Century Gothic"/>
                <a:cs typeface="Century Gothic"/>
                <a:sym typeface="Century Gothic"/>
              </a:rPr>
              <a:t>Réserves connues = </a:t>
            </a:r>
            <a:r>
              <a:rPr b="1" i="0" lang="fr-FR" sz="1600" u="none" cap="none" strike="noStrike">
                <a:solidFill>
                  <a:srgbClr val="2F5496"/>
                </a:solidFill>
                <a:latin typeface="Century Gothic"/>
                <a:ea typeface="Century Gothic"/>
                <a:cs typeface="Century Gothic"/>
                <a:sym typeface="Century Gothic"/>
              </a:rPr>
              <a:t>525</a:t>
            </a:r>
            <a:r>
              <a:rPr b="0" i="0" lang="fr-FR" sz="1600" u="none" cap="none" strike="noStrike">
                <a:solidFill>
                  <a:srgbClr val="2F5496"/>
                </a:solidFill>
                <a:latin typeface="Century Gothic"/>
                <a:ea typeface="Century Gothic"/>
                <a:cs typeface="Century Gothic"/>
                <a:sym typeface="Century Gothic"/>
              </a:rPr>
              <a:t> GtCO2</a:t>
            </a:r>
            <a:endParaRPr b="0" i="0" sz="1400" u="none" cap="none" strike="noStrike">
              <a:solidFill>
                <a:srgbClr val="000000"/>
              </a:solidFill>
              <a:latin typeface="Arial"/>
              <a:ea typeface="Arial"/>
              <a:cs typeface="Arial"/>
              <a:sym typeface="Arial"/>
            </a:endParaRPr>
          </a:p>
        </p:txBody>
      </p:sp>
      <p:sp>
        <p:nvSpPr>
          <p:cNvPr id="883" name="Google Shape;883;g22f80a7e659_1_5"/>
          <p:cNvSpPr/>
          <p:nvPr/>
        </p:nvSpPr>
        <p:spPr>
          <a:xfrm>
            <a:off x="1727739" y="5987915"/>
            <a:ext cx="2830800" cy="51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A5A5A5"/>
                </a:solidFill>
                <a:latin typeface="Century Gothic"/>
                <a:ea typeface="Century Gothic"/>
                <a:cs typeface="Century Gothic"/>
                <a:sym typeface="Century Gothic"/>
              </a:rPr>
              <a:t>Déjà émis depuis 1850</a:t>
            </a:r>
            <a:br>
              <a:rPr b="1" i="0" lang="fr-FR" sz="1600" u="none" cap="none" strike="noStrike">
                <a:solidFill>
                  <a:srgbClr val="A5A5A5"/>
                </a:solidFill>
                <a:latin typeface="Century Gothic"/>
                <a:ea typeface="Century Gothic"/>
                <a:cs typeface="Century Gothic"/>
                <a:sym typeface="Century Gothic"/>
              </a:rPr>
            </a:br>
            <a:r>
              <a:rPr b="1" i="0" lang="fr-FR" sz="1600" u="none" cap="none" strike="noStrike">
                <a:solidFill>
                  <a:srgbClr val="A5A5A5"/>
                </a:solidFill>
                <a:latin typeface="Century Gothic"/>
                <a:ea typeface="Century Gothic"/>
                <a:cs typeface="Century Gothic"/>
                <a:sym typeface="Century Gothic"/>
              </a:rPr>
              <a:t>2390 </a:t>
            </a:r>
            <a:r>
              <a:rPr b="0" i="0" lang="fr-FR" sz="1600" u="none" cap="none" strike="noStrike">
                <a:solidFill>
                  <a:srgbClr val="A5A5A5"/>
                </a:solidFill>
                <a:latin typeface="Century Gothic"/>
                <a:ea typeface="Century Gothic"/>
                <a:cs typeface="Century Gothic"/>
                <a:sym typeface="Century Gothic"/>
              </a:rPr>
              <a:t>GtCO2</a:t>
            </a:r>
            <a:endParaRPr b="0" i="0" sz="1400" u="none" cap="none" strike="noStrike">
              <a:solidFill>
                <a:srgbClr val="000000"/>
              </a:solidFill>
              <a:latin typeface="Arial"/>
              <a:ea typeface="Arial"/>
              <a:cs typeface="Arial"/>
              <a:sym typeface="Arial"/>
            </a:endParaRPr>
          </a:p>
        </p:txBody>
      </p:sp>
      <p:sp>
        <p:nvSpPr>
          <p:cNvPr id="884" name="Google Shape;884;g22f80a7e659_1_5"/>
          <p:cNvSpPr/>
          <p:nvPr/>
        </p:nvSpPr>
        <p:spPr>
          <a:xfrm>
            <a:off x="8850747" y="5997608"/>
            <a:ext cx="1977300" cy="51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595959"/>
                </a:solidFill>
                <a:latin typeface="Century Gothic"/>
                <a:ea typeface="Century Gothic"/>
                <a:cs typeface="Century Gothic"/>
                <a:sym typeface="Century Gothic"/>
              </a:rPr>
              <a:t>Réserves connues = </a:t>
            </a:r>
            <a:r>
              <a:rPr b="1" i="0" lang="fr-FR" sz="1600" u="none" cap="none" strike="noStrike">
                <a:solidFill>
                  <a:srgbClr val="595959"/>
                </a:solidFill>
                <a:latin typeface="Century Gothic"/>
                <a:ea typeface="Century Gothic"/>
                <a:cs typeface="Century Gothic"/>
                <a:sym typeface="Century Gothic"/>
              </a:rPr>
              <a:t>730</a:t>
            </a:r>
            <a:r>
              <a:rPr b="0" i="0" lang="fr-FR" sz="1600" u="none" cap="none" strike="noStrike">
                <a:solidFill>
                  <a:srgbClr val="595959"/>
                </a:solidFill>
                <a:latin typeface="Century Gothic"/>
                <a:ea typeface="Century Gothic"/>
                <a:cs typeface="Century Gothic"/>
                <a:sym typeface="Century Gothic"/>
              </a:rPr>
              <a:t> GtCO2</a:t>
            </a:r>
            <a:endParaRPr b="0" i="0" sz="1400" u="none" cap="none" strike="noStrike">
              <a:solidFill>
                <a:srgbClr val="000000"/>
              </a:solidFill>
              <a:latin typeface="Arial"/>
              <a:ea typeface="Arial"/>
              <a:cs typeface="Arial"/>
              <a:sym typeface="Arial"/>
            </a:endParaRPr>
          </a:p>
        </p:txBody>
      </p:sp>
      <p:pic>
        <p:nvPicPr>
          <p:cNvPr id="885" name="Google Shape;885;g22f80a7e659_1_5"/>
          <p:cNvPicPr preferRelativeResize="0"/>
          <p:nvPr/>
        </p:nvPicPr>
        <p:blipFill rotWithShape="1">
          <a:blip r:embed="rId8">
            <a:alphaModFix/>
          </a:blip>
          <a:srcRect b="0" l="0" r="0" t="0"/>
          <a:stretch/>
        </p:blipFill>
        <p:spPr>
          <a:xfrm>
            <a:off x="8256465" y="5952978"/>
            <a:ext cx="701019" cy="631231"/>
          </a:xfrm>
          <a:prstGeom prst="rect">
            <a:avLst/>
          </a:prstGeom>
          <a:noFill/>
          <a:ln>
            <a:noFill/>
          </a:ln>
        </p:spPr>
      </p:pic>
      <p:pic>
        <p:nvPicPr>
          <p:cNvPr id="886" name="Google Shape;886;g22f80a7e659_1_5"/>
          <p:cNvPicPr preferRelativeResize="0"/>
          <p:nvPr/>
        </p:nvPicPr>
        <p:blipFill rotWithShape="1">
          <a:blip r:embed="rId9">
            <a:alphaModFix/>
          </a:blip>
          <a:srcRect b="6120" l="0" r="0" t="0"/>
          <a:stretch/>
        </p:blipFill>
        <p:spPr>
          <a:xfrm>
            <a:off x="7468077" y="1234000"/>
            <a:ext cx="718233" cy="603764"/>
          </a:xfrm>
          <a:prstGeom prst="rect">
            <a:avLst/>
          </a:prstGeom>
          <a:noFill/>
          <a:ln>
            <a:noFill/>
          </a:ln>
        </p:spPr>
      </p:pic>
      <p:sp>
        <p:nvSpPr>
          <p:cNvPr id="887" name="Google Shape;887;g22f80a7e659_1_5"/>
          <p:cNvSpPr/>
          <p:nvPr/>
        </p:nvSpPr>
        <p:spPr>
          <a:xfrm>
            <a:off x="8127203" y="1277806"/>
            <a:ext cx="1977300" cy="51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993300"/>
                </a:solidFill>
                <a:latin typeface="Century Gothic"/>
                <a:ea typeface="Century Gothic"/>
                <a:cs typeface="Century Gothic"/>
                <a:sym typeface="Century Gothic"/>
              </a:rPr>
              <a:t>Réserves connues = </a:t>
            </a:r>
            <a:r>
              <a:rPr b="1" i="0" lang="fr-FR" sz="1600" u="none" cap="none" strike="noStrike">
                <a:solidFill>
                  <a:srgbClr val="993300"/>
                </a:solidFill>
                <a:latin typeface="Century Gothic"/>
                <a:ea typeface="Century Gothic"/>
                <a:cs typeface="Century Gothic"/>
                <a:sym typeface="Century Gothic"/>
              </a:rPr>
              <a:t>2 950</a:t>
            </a:r>
            <a:r>
              <a:rPr b="0" i="0" lang="fr-FR" sz="1600" u="none" cap="none" strike="noStrike">
                <a:solidFill>
                  <a:srgbClr val="993300"/>
                </a:solidFill>
                <a:latin typeface="Century Gothic"/>
                <a:ea typeface="Century Gothic"/>
                <a:cs typeface="Century Gothic"/>
                <a:sym typeface="Century Gothic"/>
              </a:rPr>
              <a:t> GtCO2</a:t>
            </a:r>
            <a:endParaRPr b="0" i="0" sz="1400" u="none" cap="none" strike="noStrike">
              <a:solidFill>
                <a:srgbClr val="000000"/>
              </a:solidFill>
              <a:latin typeface="Arial"/>
              <a:ea typeface="Arial"/>
              <a:cs typeface="Arial"/>
              <a:sym typeface="Arial"/>
            </a:endParaRPr>
          </a:p>
        </p:txBody>
      </p:sp>
      <p:sp>
        <p:nvSpPr>
          <p:cNvPr id="888" name="Google Shape;888;g22f80a7e659_1_5"/>
          <p:cNvSpPr/>
          <p:nvPr/>
        </p:nvSpPr>
        <p:spPr>
          <a:xfrm>
            <a:off x="-2875" y="6573000"/>
            <a:ext cx="2155500" cy="260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i="1" lang="fr-FR" u="none" cap="none" strike="noStrike">
                <a:solidFill>
                  <a:srgbClr val="085160"/>
                </a:solidFill>
                <a:latin typeface="Corbel"/>
                <a:ea typeface="Corbel"/>
                <a:cs typeface="Corbel"/>
                <a:sym typeface="Corbel"/>
              </a:rPr>
              <a:t>Source : IPCC AR6 WG1</a:t>
            </a:r>
            <a:endParaRPr b="1" i="1" u="none" cap="none" strike="noStrike">
              <a:solidFill>
                <a:srgbClr val="ED7D31"/>
              </a:solidFill>
              <a:latin typeface="Corbel"/>
              <a:ea typeface="Corbel"/>
              <a:cs typeface="Corbel"/>
              <a:sym typeface="Corbel"/>
            </a:endParaRPr>
          </a:p>
        </p:txBody>
      </p:sp>
      <p:sp>
        <p:nvSpPr>
          <p:cNvPr id="889" name="Google Shape;889;g22f80a7e659_1_5"/>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 Mais les réserves d’énergie fossiles sont limitées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13"/>
          <p:cNvSpPr txBox="1"/>
          <p:nvPr/>
        </p:nvSpPr>
        <p:spPr>
          <a:xfrm>
            <a:off x="5604870" y="2458693"/>
            <a:ext cx="437700" cy="6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E97"/>
              </a:buClr>
              <a:buSzPts val="3600"/>
              <a:buFont typeface="Noto Sans Symbols"/>
              <a:buNone/>
            </a:pPr>
            <a:r>
              <a:rPr b="0" i="0" lang="fr-FR" sz="3600" u="none" cap="none" strike="noStrike">
                <a:solidFill>
                  <a:srgbClr val="006E97"/>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896" name="Google Shape;896;p13"/>
          <p:cNvSpPr/>
          <p:nvPr/>
        </p:nvSpPr>
        <p:spPr>
          <a:xfrm>
            <a:off x="6264339" y="5042288"/>
            <a:ext cx="1831800" cy="473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97" name="Google Shape;897;p13"/>
          <p:cNvSpPr txBox="1"/>
          <p:nvPr/>
        </p:nvSpPr>
        <p:spPr>
          <a:xfrm>
            <a:off x="5467039" y="4593611"/>
            <a:ext cx="4887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E97"/>
              </a:buClr>
              <a:buSzPts val="3600"/>
              <a:buFont typeface="Noto Sans Symbols"/>
              <a:buNone/>
            </a:pPr>
            <a:r>
              <a:rPr b="0" i="0" lang="fr-FR" sz="3600" u="none" cap="none" strike="noStrike">
                <a:solidFill>
                  <a:srgbClr val="006E97"/>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898" name="Google Shape;898;p13"/>
          <p:cNvPicPr preferRelativeResize="0"/>
          <p:nvPr/>
        </p:nvPicPr>
        <p:blipFill rotWithShape="1">
          <a:blip r:embed="rId3">
            <a:alphaModFix/>
          </a:blip>
          <a:srcRect b="70050" l="0" r="61259" t="0"/>
          <a:stretch/>
        </p:blipFill>
        <p:spPr>
          <a:xfrm>
            <a:off x="2390056" y="2023121"/>
            <a:ext cx="2565720" cy="988969"/>
          </a:xfrm>
          <a:prstGeom prst="rect">
            <a:avLst/>
          </a:prstGeom>
          <a:noFill/>
          <a:ln>
            <a:noFill/>
          </a:ln>
        </p:spPr>
      </p:pic>
      <p:sp>
        <p:nvSpPr>
          <p:cNvPr id="899" name="Google Shape;899;p13"/>
          <p:cNvSpPr txBox="1"/>
          <p:nvPr/>
        </p:nvSpPr>
        <p:spPr>
          <a:xfrm>
            <a:off x="1428865" y="5278318"/>
            <a:ext cx="43173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4E3F2B"/>
                </a:solidFill>
                <a:latin typeface="Corbel"/>
                <a:ea typeface="Corbel"/>
                <a:cs typeface="Corbel"/>
                <a:sym typeface="Corbel"/>
              </a:rPr>
              <a:t>Alimentation électrique</a:t>
            </a:r>
            <a:endParaRPr b="0" i="0" sz="1400" u="none" cap="none" strike="noStrike">
              <a:solidFill>
                <a:srgbClr val="000000"/>
              </a:solidFill>
              <a:latin typeface="Arial"/>
              <a:ea typeface="Arial"/>
              <a:cs typeface="Arial"/>
              <a:sym typeface="Arial"/>
            </a:endParaRPr>
          </a:p>
        </p:txBody>
      </p:sp>
      <p:pic>
        <p:nvPicPr>
          <p:cNvPr descr="plug.png" id="900" name="Google Shape;900;p13"/>
          <p:cNvPicPr preferRelativeResize="0"/>
          <p:nvPr/>
        </p:nvPicPr>
        <p:blipFill rotWithShape="1">
          <a:blip r:embed="rId4">
            <a:alphaModFix/>
          </a:blip>
          <a:srcRect b="0" l="0" r="0" t="0"/>
          <a:stretch/>
        </p:blipFill>
        <p:spPr>
          <a:xfrm rot="1834807">
            <a:off x="2599858" y="3995836"/>
            <a:ext cx="1648996" cy="1841757"/>
          </a:xfrm>
          <a:prstGeom prst="rect">
            <a:avLst/>
          </a:prstGeom>
          <a:noFill/>
          <a:ln>
            <a:noFill/>
          </a:ln>
        </p:spPr>
      </p:pic>
      <p:sp>
        <p:nvSpPr>
          <p:cNvPr id="901" name="Google Shape;901;p13"/>
          <p:cNvSpPr txBox="1"/>
          <p:nvPr/>
        </p:nvSpPr>
        <p:spPr>
          <a:xfrm>
            <a:off x="2390056" y="3403849"/>
            <a:ext cx="24483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4E3F2B"/>
                </a:solidFill>
                <a:latin typeface="Corbel"/>
                <a:ea typeface="Corbel"/>
                <a:cs typeface="Corbel"/>
                <a:sym typeface="Corbel"/>
              </a:rPr>
              <a:t>10 cyclistes</a:t>
            </a:r>
            <a:endParaRPr b="0" i="0" sz="1400" u="none" cap="none" strike="noStrike">
              <a:solidFill>
                <a:srgbClr val="000000"/>
              </a:solidFill>
              <a:latin typeface="Arial"/>
              <a:ea typeface="Arial"/>
              <a:cs typeface="Arial"/>
              <a:sym typeface="Arial"/>
            </a:endParaRPr>
          </a:p>
        </p:txBody>
      </p:sp>
      <p:pic>
        <p:nvPicPr>
          <p:cNvPr descr="money.png" id="902" name="Google Shape;902;p13"/>
          <p:cNvPicPr preferRelativeResize="0"/>
          <p:nvPr/>
        </p:nvPicPr>
        <p:blipFill rotWithShape="1">
          <a:blip r:embed="rId5">
            <a:alphaModFix/>
          </a:blip>
          <a:srcRect b="0" l="0" r="0" t="0"/>
          <a:stretch/>
        </p:blipFill>
        <p:spPr>
          <a:xfrm>
            <a:off x="6502896" y="2018928"/>
            <a:ext cx="1291830" cy="1288702"/>
          </a:xfrm>
          <a:prstGeom prst="rect">
            <a:avLst/>
          </a:prstGeom>
          <a:noFill/>
          <a:ln>
            <a:noFill/>
          </a:ln>
        </p:spPr>
      </p:pic>
      <p:sp>
        <p:nvSpPr>
          <p:cNvPr id="903" name="Google Shape;903;p13"/>
          <p:cNvSpPr txBox="1"/>
          <p:nvPr/>
        </p:nvSpPr>
        <p:spPr>
          <a:xfrm>
            <a:off x="7757271" y="2251725"/>
            <a:ext cx="3067200" cy="769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fr-FR" sz="4400" u="none" cap="none" strike="noStrike">
                <a:solidFill>
                  <a:schemeClr val="accent6"/>
                </a:solidFill>
                <a:latin typeface="Corbel"/>
                <a:ea typeface="Corbel"/>
                <a:cs typeface="Corbel"/>
                <a:sym typeface="Corbel"/>
              </a:rPr>
              <a:t>1</a:t>
            </a:r>
            <a:r>
              <a:rPr b="1" lang="fr-FR" sz="4400">
                <a:solidFill>
                  <a:schemeClr val="accent6"/>
                </a:solidFill>
                <a:latin typeface="Corbel"/>
                <a:ea typeface="Corbel"/>
                <a:cs typeface="Corbel"/>
                <a:sym typeface="Corbel"/>
              </a:rPr>
              <a:t>1</a:t>
            </a:r>
            <a:r>
              <a:rPr b="1" i="0" lang="fr-FR" sz="4400" u="none" cap="none" strike="noStrike">
                <a:solidFill>
                  <a:schemeClr val="accent6"/>
                </a:solidFill>
                <a:latin typeface="Corbel"/>
                <a:ea typeface="Corbel"/>
                <a:cs typeface="Corbel"/>
                <a:sym typeface="Corbel"/>
              </a:rPr>
              <a:t>0 €</a:t>
            </a:r>
            <a:endParaRPr b="0" i="0" sz="1400" u="none" cap="none" strike="noStrike">
              <a:solidFill>
                <a:srgbClr val="000000"/>
              </a:solidFill>
              <a:latin typeface="Arial"/>
              <a:ea typeface="Arial"/>
              <a:cs typeface="Arial"/>
              <a:sym typeface="Arial"/>
            </a:endParaRPr>
          </a:p>
        </p:txBody>
      </p:sp>
      <p:sp>
        <p:nvSpPr>
          <p:cNvPr id="904" name="Google Shape;904;p13"/>
          <p:cNvSpPr txBox="1"/>
          <p:nvPr/>
        </p:nvSpPr>
        <p:spPr>
          <a:xfrm>
            <a:off x="7843431" y="4407199"/>
            <a:ext cx="2984400" cy="769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fr-FR" sz="4400" u="none" cap="none" strike="noStrike">
                <a:solidFill>
                  <a:schemeClr val="accent6"/>
                </a:solidFill>
                <a:latin typeface="Corbel"/>
                <a:ea typeface="Corbel"/>
                <a:cs typeface="Corbel"/>
                <a:sym typeface="Corbel"/>
              </a:rPr>
              <a:t>0,</a:t>
            </a:r>
            <a:r>
              <a:rPr b="1" lang="fr-FR" sz="4400">
                <a:solidFill>
                  <a:schemeClr val="accent6"/>
                </a:solidFill>
                <a:latin typeface="Corbel"/>
                <a:ea typeface="Corbel"/>
                <a:cs typeface="Corbel"/>
                <a:sym typeface="Corbel"/>
              </a:rPr>
              <a:t>2</a:t>
            </a:r>
            <a:r>
              <a:rPr b="1" i="0" lang="fr-FR" sz="4400" u="none" cap="none" strike="noStrike">
                <a:solidFill>
                  <a:schemeClr val="accent6"/>
                </a:solidFill>
                <a:latin typeface="Corbel"/>
                <a:ea typeface="Corbel"/>
                <a:cs typeface="Corbel"/>
                <a:sym typeface="Corbel"/>
              </a:rPr>
              <a:t>0 €</a:t>
            </a:r>
            <a:endParaRPr b="0" i="0" sz="1400" u="none" cap="none" strike="noStrike">
              <a:solidFill>
                <a:srgbClr val="000000"/>
              </a:solidFill>
              <a:latin typeface="Arial"/>
              <a:ea typeface="Arial"/>
              <a:cs typeface="Arial"/>
              <a:sym typeface="Arial"/>
            </a:endParaRPr>
          </a:p>
        </p:txBody>
      </p:sp>
      <p:pic>
        <p:nvPicPr>
          <p:cNvPr id="905" name="Google Shape;905;p13"/>
          <p:cNvPicPr preferRelativeResize="0"/>
          <p:nvPr/>
        </p:nvPicPr>
        <p:blipFill rotWithShape="1">
          <a:blip r:embed="rId6">
            <a:alphaModFix/>
          </a:blip>
          <a:srcRect b="0" l="0" r="0" t="0"/>
          <a:stretch/>
        </p:blipFill>
        <p:spPr>
          <a:xfrm rot="-1847292">
            <a:off x="6820125" y="4368350"/>
            <a:ext cx="1066875" cy="1066875"/>
          </a:xfrm>
          <a:prstGeom prst="rect">
            <a:avLst/>
          </a:prstGeom>
          <a:noFill/>
          <a:ln>
            <a:noFill/>
          </a:ln>
        </p:spPr>
      </p:pic>
      <p:sp>
        <p:nvSpPr>
          <p:cNvPr id="906" name="Google Shape;906;p13"/>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Mais payer 10 cyclistes, ça coûte cher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g2517465011c_0_1294"/>
          <p:cNvSpPr/>
          <p:nvPr/>
        </p:nvSpPr>
        <p:spPr>
          <a:xfrm>
            <a:off x="7840725" y="2299125"/>
            <a:ext cx="4086000" cy="3718500"/>
          </a:xfrm>
          <a:prstGeom prst="roundRect">
            <a:avLst>
              <a:gd fmla="val 6053" name="adj"/>
            </a:avLst>
          </a:prstGeom>
          <a:noFill/>
          <a:ln cap="flat" cmpd="sng" w="28575">
            <a:solidFill>
              <a:srgbClr val="3366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g2517465011c_0_1294"/>
          <p:cNvSpPr/>
          <p:nvPr/>
        </p:nvSpPr>
        <p:spPr>
          <a:xfrm>
            <a:off x="6287125" y="2299125"/>
            <a:ext cx="1478700" cy="3718500"/>
          </a:xfrm>
          <a:prstGeom prst="roundRect">
            <a:avLst>
              <a:gd fmla="val 6053" name="adj"/>
            </a:avLst>
          </a:prstGeom>
          <a:noFill/>
          <a:ln cap="flat" cmpd="sng" w="28575">
            <a:solidFill>
              <a:srgbClr val="3366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g2517465011c_0_1294"/>
          <p:cNvSpPr txBox="1"/>
          <p:nvPr/>
        </p:nvSpPr>
        <p:spPr>
          <a:xfrm>
            <a:off x="924575" y="1788288"/>
            <a:ext cx="45195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rgbClr val="1C82B8"/>
                </a:solidFill>
                <a:latin typeface="Corbel"/>
                <a:ea typeface="Corbel"/>
                <a:cs typeface="Corbel"/>
                <a:sym typeface="Corbel"/>
              </a:rPr>
              <a:t>Renouvelables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82B8"/>
              </a:solidFill>
              <a:latin typeface="Arial"/>
              <a:ea typeface="Arial"/>
              <a:cs typeface="Arial"/>
              <a:sym typeface="Arial"/>
            </a:endParaRPr>
          </a:p>
        </p:txBody>
      </p:sp>
      <p:sp>
        <p:nvSpPr>
          <p:cNvPr id="915" name="Google Shape;915;g2517465011c_0_1294"/>
          <p:cNvSpPr txBox="1"/>
          <p:nvPr/>
        </p:nvSpPr>
        <p:spPr>
          <a:xfrm>
            <a:off x="7840725" y="1832250"/>
            <a:ext cx="4086000" cy="619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rgbClr val="1C82B8"/>
                </a:solidFill>
                <a:latin typeface="Corbel"/>
                <a:ea typeface="Corbel"/>
                <a:cs typeface="Corbel"/>
                <a:sym typeface="Corbel"/>
              </a:rPr>
              <a:t>Fossiles</a:t>
            </a:r>
            <a:endParaRPr b="0" i="0" sz="1400" u="none" cap="none" strike="noStrike">
              <a:solidFill>
                <a:srgbClr val="000000"/>
              </a:solidFill>
              <a:latin typeface="Arial"/>
              <a:ea typeface="Arial"/>
              <a:cs typeface="Arial"/>
              <a:sym typeface="Arial"/>
            </a:endParaRPr>
          </a:p>
        </p:txBody>
      </p:sp>
      <p:sp>
        <p:nvSpPr>
          <p:cNvPr id="916" name="Google Shape;916;g2517465011c_0_1294"/>
          <p:cNvSpPr/>
          <p:nvPr/>
        </p:nvSpPr>
        <p:spPr>
          <a:xfrm>
            <a:off x="254800" y="2299125"/>
            <a:ext cx="5898600" cy="3718500"/>
          </a:xfrm>
          <a:prstGeom prst="roundRect">
            <a:avLst>
              <a:gd fmla="val 6400" name="adj"/>
            </a:avLst>
          </a:prstGeom>
          <a:noFill/>
          <a:ln cap="flat" cmpd="sng" w="28575">
            <a:solidFill>
              <a:srgbClr val="3366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17" name="Google Shape;917;g2517465011c_0_1294"/>
          <p:cNvCxnSpPr/>
          <p:nvPr/>
        </p:nvCxnSpPr>
        <p:spPr>
          <a:xfrm>
            <a:off x="1933751" y="2351113"/>
            <a:ext cx="0" cy="3673800"/>
          </a:xfrm>
          <a:prstGeom prst="straightConnector1">
            <a:avLst/>
          </a:prstGeom>
          <a:noFill/>
          <a:ln cap="flat" cmpd="sng" w="9525">
            <a:solidFill>
              <a:srgbClr val="44546A"/>
            </a:solidFill>
            <a:prstDash val="dash"/>
            <a:round/>
            <a:headEnd len="sm" w="sm" type="none"/>
            <a:tailEnd len="sm" w="sm" type="none"/>
          </a:ln>
        </p:spPr>
      </p:cxnSp>
      <p:cxnSp>
        <p:nvCxnSpPr>
          <p:cNvPr id="918" name="Google Shape;918;g2517465011c_0_1294"/>
          <p:cNvCxnSpPr/>
          <p:nvPr/>
        </p:nvCxnSpPr>
        <p:spPr>
          <a:xfrm>
            <a:off x="3952150" y="2347976"/>
            <a:ext cx="0" cy="3673800"/>
          </a:xfrm>
          <a:prstGeom prst="straightConnector1">
            <a:avLst/>
          </a:prstGeom>
          <a:noFill/>
          <a:ln cap="flat" cmpd="sng" w="9525">
            <a:solidFill>
              <a:srgbClr val="44546A"/>
            </a:solidFill>
            <a:prstDash val="dash"/>
            <a:round/>
            <a:headEnd len="sm" w="sm" type="none"/>
            <a:tailEnd len="sm" w="sm" type="none"/>
          </a:ln>
        </p:spPr>
      </p:cxnSp>
      <p:pic>
        <p:nvPicPr>
          <p:cNvPr id="919" name="Google Shape;919;g2517465011c_0_1294"/>
          <p:cNvPicPr preferRelativeResize="0"/>
          <p:nvPr/>
        </p:nvPicPr>
        <p:blipFill rotWithShape="1">
          <a:blip r:embed="rId3">
            <a:alphaModFix/>
          </a:blip>
          <a:srcRect b="0" l="0" r="0" t="0"/>
          <a:stretch/>
        </p:blipFill>
        <p:spPr>
          <a:xfrm>
            <a:off x="583414" y="2778031"/>
            <a:ext cx="899951" cy="899923"/>
          </a:xfrm>
          <a:prstGeom prst="rect">
            <a:avLst/>
          </a:prstGeom>
          <a:noFill/>
          <a:ln>
            <a:noFill/>
          </a:ln>
        </p:spPr>
      </p:pic>
      <p:grpSp>
        <p:nvGrpSpPr>
          <p:cNvPr id="920" name="Google Shape;920;g2517465011c_0_1294"/>
          <p:cNvGrpSpPr/>
          <p:nvPr/>
        </p:nvGrpSpPr>
        <p:grpSpPr>
          <a:xfrm>
            <a:off x="1991463" y="2778064"/>
            <a:ext cx="1902966" cy="899856"/>
            <a:chOff x="1779649" y="3595907"/>
            <a:chExt cx="2283651" cy="1080000"/>
          </a:xfrm>
        </p:grpSpPr>
        <p:pic>
          <p:nvPicPr>
            <p:cNvPr id="921" name="Google Shape;921;g2517465011c_0_1294"/>
            <p:cNvPicPr preferRelativeResize="0"/>
            <p:nvPr/>
          </p:nvPicPr>
          <p:blipFill rotWithShape="1">
            <a:blip r:embed="rId4">
              <a:alphaModFix/>
            </a:blip>
            <a:srcRect b="0" l="0" r="0" t="0"/>
            <a:stretch/>
          </p:blipFill>
          <p:spPr>
            <a:xfrm>
              <a:off x="1779649" y="3595907"/>
              <a:ext cx="1080000" cy="1080000"/>
            </a:xfrm>
            <a:prstGeom prst="rect">
              <a:avLst/>
            </a:prstGeom>
            <a:noFill/>
            <a:ln>
              <a:noFill/>
            </a:ln>
          </p:spPr>
        </p:pic>
        <p:pic>
          <p:nvPicPr>
            <p:cNvPr id="922" name="Google Shape;922;g2517465011c_0_1294"/>
            <p:cNvPicPr preferRelativeResize="0"/>
            <p:nvPr/>
          </p:nvPicPr>
          <p:blipFill rotWithShape="1">
            <a:blip r:embed="rId5">
              <a:alphaModFix/>
            </a:blip>
            <a:srcRect b="0" l="0" r="0" t="0"/>
            <a:stretch/>
          </p:blipFill>
          <p:spPr>
            <a:xfrm>
              <a:off x="2983300" y="3595907"/>
              <a:ext cx="1080000" cy="1080000"/>
            </a:xfrm>
            <a:prstGeom prst="rect">
              <a:avLst/>
            </a:prstGeom>
            <a:noFill/>
            <a:ln>
              <a:noFill/>
            </a:ln>
          </p:spPr>
        </p:pic>
      </p:grpSp>
      <p:pic>
        <p:nvPicPr>
          <p:cNvPr id="923" name="Google Shape;923;g2517465011c_0_1294"/>
          <p:cNvPicPr preferRelativeResize="0"/>
          <p:nvPr/>
        </p:nvPicPr>
        <p:blipFill rotWithShape="1">
          <a:blip r:embed="rId6">
            <a:alphaModFix/>
          </a:blip>
          <a:srcRect b="0" l="0" r="0" t="0"/>
          <a:stretch/>
        </p:blipFill>
        <p:spPr>
          <a:xfrm>
            <a:off x="8269763" y="2778043"/>
            <a:ext cx="899951" cy="899923"/>
          </a:xfrm>
          <a:prstGeom prst="rect">
            <a:avLst/>
          </a:prstGeom>
          <a:noFill/>
          <a:ln>
            <a:noFill/>
          </a:ln>
        </p:spPr>
      </p:pic>
      <p:pic>
        <p:nvPicPr>
          <p:cNvPr id="924" name="Google Shape;924;g2517465011c_0_1294"/>
          <p:cNvPicPr preferRelativeResize="0"/>
          <p:nvPr/>
        </p:nvPicPr>
        <p:blipFill rotWithShape="1">
          <a:blip r:embed="rId7">
            <a:alphaModFix/>
          </a:blip>
          <a:srcRect b="0" l="0" r="0" t="0"/>
          <a:stretch/>
        </p:blipFill>
        <p:spPr>
          <a:xfrm>
            <a:off x="9478294" y="2778043"/>
            <a:ext cx="899951" cy="899923"/>
          </a:xfrm>
          <a:prstGeom prst="rect">
            <a:avLst/>
          </a:prstGeom>
          <a:noFill/>
          <a:ln>
            <a:noFill/>
          </a:ln>
        </p:spPr>
      </p:pic>
      <p:pic>
        <p:nvPicPr>
          <p:cNvPr id="925" name="Google Shape;925;g2517465011c_0_1294"/>
          <p:cNvPicPr preferRelativeResize="0"/>
          <p:nvPr/>
        </p:nvPicPr>
        <p:blipFill rotWithShape="1">
          <a:blip r:embed="rId8">
            <a:alphaModFix/>
          </a:blip>
          <a:srcRect b="0" l="0" r="0" t="0"/>
          <a:stretch/>
        </p:blipFill>
        <p:spPr>
          <a:xfrm>
            <a:off x="4656360" y="2778031"/>
            <a:ext cx="899951" cy="899923"/>
          </a:xfrm>
          <a:prstGeom prst="rect">
            <a:avLst/>
          </a:prstGeom>
          <a:noFill/>
          <a:ln>
            <a:noFill/>
          </a:ln>
        </p:spPr>
      </p:pic>
      <p:grpSp>
        <p:nvGrpSpPr>
          <p:cNvPr id="926" name="Google Shape;926;g2517465011c_0_1294"/>
          <p:cNvGrpSpPr/>
          <p:nvPr/>
        </p:nvGrpSpPr>
        <p:grpSpPr>
          <a:xfrm>
            <a:off x="6562527" y="2778064"/>
            <a:ext cx="899964" cy="899856"/>
            <a:chOff x="10438351" y="268692"/>
            <a:chExt cx="1080000" cy="1080000"/>
          </a:xfrm>
        </p:grpSpPr>
        <p:sp>
          <p:nvSpPr>
            <p:cNvPr id="927" name="Google Shape;927;g2517465011c_0_1294"/>
            <p:cNvSpPr/>
            <p:nvPr/>
          </p:nvSpPr>
          <p:spPr>
            <a:xfrm>
              <a:off x="10438351" y="268692"/>
              <a:ext cx="1080000" cy="10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928" name="Google Shape;928;g2517465011c_0_1294"/>
            <p:cNvPicPr preferRelativeResize="0"/>
            <p:nvPr/>
          </p:nvPicPr>
          <p:blipFill rotWithShape="1">
            <a:blip r:embed="rId9">
              <a:alphaModFix/>
            </a:blip>
            <a:srcRect b="0" l="0" r="0" t="0"/>
            <a:stretch/>
          </p:blipFill>
          <p:spPr>
            <a:xfrm>
              <a:off x="10564385" y="388909"/>
              <a:ext cx="850880" cy="850880"/>
            </a:xfrm>
            <a:prstGeom prst="rect">
              <a:avLst/>
            </a:prstGeom>
            <a:noFill/>
            <a:ln>
              <a:noFill/>
            </a:ln>
          </p:spPr>
        </p:pic>
      </p:grpSp>
      <p:pic>
        <p:nvPicPr>
          <p:cNvPr id="929" name="Google Shape;929;g2517465011c_0_1294"/>
          <p:cNvPicPr preferRelativeResize="0"/>
          <p:nvPr/>
        </p:nvPicPr>
        <p:blipFill rotWithShape="1">
          <a:blip r:embed="rId10">
            <a:alphaModFix/>
          </a:blip>
          <a:srcRect b="0" l="0" r="0" t="0"/>
          <a:stretch/>
        </p:blipFill>
        <p:spPr>
          <a:xfrm>
            <a:off x="10610625" y="2778043"/>
            <a:ext cx="899951" cy="899923"/>
          </a:xfrm>
          <a:prstGeom prst="rect">
            <a:avLst/>
          </a:prstGeom>
          <a:noFill/>
          <a:ln>
            <a:noFill/>
          </a:ln>
        </p:spPr>
      </p:pic>
      <p:sp>
        <p:nvSpPr>
          <p:cNvPr id="930" name="Google Shape;930;g2517465011c_0_1294"/>
          <p:cNvSpPr txBox="1"/>
          <p:nvPr/>
        </p:nvSpPr>
        <p:spPr>
          <a:xfrm>
            <a:off x="6309789" y="2369378"/>
            <a:ext cx="1478700" cy="57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674EA7"/>
                </a:solidFill>
                <a:latin typeface="Corbel"/>
                <a:ea typeface="Corbel"/>
                <a:cs typeface="Corbel"/>
                <a:sym typeface="Corbel"/>
              </a:rPr>
              <a:t>Uranium</a:t>
            </a:r>
            <a:endParaRPr b="1" i="0" sz="1800" u="none" cap="none" strike="noStrike">
              <a:solidFill>
                <a:srgbClr val="674EA7"/>
              </a:solidFill>
              <a:latin typeface="Corbel"/>
              <a:ea typeface="Corbel"/>
              <a:cs typeface="Corbel"/>
              <a:sym typeface="Corbel"/>
            </a:endParaRPr>
          </a:p>
        </p:txBody>
      </p:sp>
      <p:sp>
        <p:nvSpPr>
          <p:cNvPr id="931" name="Google Shape;931;g2517465011c_0_1294"/>
          <p:cNvSpPr/>
          <p:nvPr/>
        </p:nvSpPr>
        <p:spPr>
          <a:xfrm>
            <a:off x="6392750" y="5128175"/>
            <a:ext cx="1263900" cy="684300"/>
          </a:xfrm>
          <a:prstGeom prst="roundRect">
            <a:avLst>
              <a:gd fmla="val 16667" name="adj"/>
            </a:avLst>
          </a:prstGeom>
          <a:solidFill>
            <a:srgbClr val="990000"/>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900"/>
              <a:buFont typeface="Arial"/>
              <a:buNone/>
            </a:pPr>
            <a:r>
              <a:rPr b="1" i="0" lang="fr-FR" sz="1600" u="none" cap="none" strike="noStrike">
                <a:solidFill>
                  <a:schemeClr val="lt1"/>
                </a:solidFill>
                <a:latin typeface="Corbel"/>
                <a:ea typeface="Corbel"/>
                <a:cs typeface="Corbel"/>
                <a:sym typeface="Corbel"/>
              </a:rPr>
              <a:t>Déchets</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900"/>
              <a:buFont typeface="Arial"/>
              <a:buNone/>
            </a:pPr>
            <a:r>
              <a:rPr b="1" i="0" lang="fr-FR" sz="1600" u="none" cap="none" strike="noStrike">
                <a:solidFill>
                  <a:schemeClr val="lt1"/>
                </a:solidFill>
                <a:latin typeface="Corbel"/>
                <a:ea typeface="Corbel"/>
                <a:cs typeface="Corbel"/>
                <a:sym typeface="Corbel"/>
              </a:rPr>
              <a:t>nucléaires</a:t>
            </a:r>
            <a:endParaRPr b="1" i="0" sz="1600" u="none" cap="none" strike="noStrike">
              <a:solidFill>
                <a:srgbClr val="FFFFFF"/>
              </a:solidFill>
              <a:latin typeface="Corbel"/>
              <a:ea typeface="Corbel"/>
              <a:cs typeface="Corbel"/>
              <a:sym typeface="Corbel"/>
            </a:endParaRPr>
          </a:p>
        </p:txBody>
      </p:sp>
      <p:sp>
        <p:nvSpPr>
          <p:cNvPr id="932" name="Google Shape;932;g2517465011c_0_1294"/>
          <p:cNvSpPr/>
          <p:nvPr/>
        </p:nvSpPr>
        <p:spPr>
          <a:xfrm>
            <a:off x="6386825" y="4347375"/>
            <a:ext cx="1312800" cy="630600"/>
          </a:xfrm>
          <a:prstGeom prst="roundRect">
            <a:avLst>
              <a:gd fmla="val 16667" name="adj"/>
            </a:avLst>
          </a:prstGeom>
          <a:solidFill>
            <a:srgbClr val="6AA84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900"/>
              <a:buFont typeface="Arial"/>
              <a:buNone/>
            </a:pPr>
            <a:r>
              <a:rPr b="1" i="0" lang="fr-FR" sz="1600" u="none" cap="none" strike="noStrike">
                <a:solidFill>
                  <a:schemeClr val="lt1"/>
                </a:solidFill>
                <a:latin typeface="Corbel"/>
                <a:ea typeface="Corbel"/>
                <a:cs typeface="Corbel"/>
                <a:sym typeface="Corbel"/>
              </a:rPr>
              <a:t>Énergie très concentrée</a:t>
            </a:r>
            <a:endParaRPr b="1" i="0" sz="1600" u="none" cap="none" strike="noStrike">
              <a:solidFill>
                <a:srgbClr val="FFFFFF"/>
              </a:solidFill>
              <a:latin typeface="Corbel"/>
              <a:ea typeface="Corbel"/>
              <a:cs typeface="Corbel"/>
              <a:sym typeface="Corbel"/>
            </a:endParaRPr>
          </a:p>
        </p:txBody>
      </p:sp>
      <p:sp>
        <p:nvSpPr>
          <p:cNvPr id="933" name="Google Shape;933;g2517465011c_0_1294"/>
          <p:cNvSpPr txBox="1"/>
          <p:nvPr/>
        </p:nvSpPr>
        <p:spPr>
          <a:xfrm>
            <a:off x="1701551" y="2404778"/>
            <a:ext cx="24864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38761D"/>
                </a:solidFill>
                <a:latin typeface="Corbel"/>
                <a:ea typeface="Corbel"/>
                <a:cs typeface="Corbel"/>
                <a:sym typeface="Corbel"/>
              </a:rPr>
              <a:t>Solaire et éolien</a:t>
            </a:r>
            <a:endParaRPr b="1" i="0" sz="1800" u="none" cap="none" strike="noStrike">
              <a:solidFill>
                <a:srgbClr val="38761D"/>
              </a:solidFill>
              <a:latin typeface="Corbel"/>
              <a:ea typeface="Corbel"/>
              <a:cs typeface="Corbel"/>
              <a:sym typeface="Corbel"/>
            </a:endParaRPr>
          </a:p>
        </p:txBody>
      </p:sp>
      <p:sp>
        <p:nvSpPr>
          <p:cNvPr id="934" name="Google Shape;934;g2517465011c_0_1294"/>
          <p:cNvSpPr/>
          <p:nvPr/>
        </p:nvSpPr>
        <p:spPr>
          <a:xfrm>
            <a:off x="2134900" y="4347150"/>
            <a:ext cx="1696200" cy="619200"/>
          </a:xfrm>
          <a:prstGeom prst="roundRect">
            <a:avLst>
              <a:gd fmla="val 16667" name="adj"/>
            </a:avLst>
          </a:prstGeom>
          <a:solidFill>
            <a:srgbClr val="6AA84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900"/>
              <a:buFont typeface="Arial"/>
              <a:buNone/>
            </a:pPr>
            <a:r>
              <a:rPr b="1" i="0" lang="fr-FR" sz="1600" u="none" cap="none" strike="noStrike">
                <a:solidFill>
                  <a:schemeClr val="lt1"/>
                </a:solidFill>
                <a:latin typeface="Corbel"/>
                <a:ea typeface="Corbel"/>
                <a:cs typeface="Corbel"/>
                <a:sym typeface="Corbel"/>
              </a:rPr>
              <a:t>Illimité</a:t>
            </a:r>
            <a:endParaRPr b="1" i="0" sz="1600" u="none" cap="none" strike="noStrike">
              <a:solidFill>
                <a:srgbClr val="FFFFFF"/>
              </a:solidFill>
              <a:latin typeface="Corbel"/>
              <a:ea typeface="Corbel"/>
              <a:cs typeface="Corbel"/>
              <a:sym typeface="Corbel"/>
            </a:endParaRPr>
          </a:p>
        </p:txBody>
      </p:sp>
      <p:sp>
        <p:nvSpPr>
          <p:cNvPr id="935" name="Google Shape;935;g2517465011c_0_1294"/>
          <p:cNvSpPr/>
          <p:nvPr/>
        </p:nvSpPr>
        <p:spPr>
          <a:xfrm>
            <a:off x="2134900" y="5081100"/>
            <a:ext cx="1696200" cy="705600"/>
          </a:xfrm>
          <a:prstGeom prst="roundRect">
            <a:avLst>
              <a:gd fmla="val 16667" name="adj"/>
            </a:avLst>
          </a:prstGeom>
          <a:solidFill>
            <a:srgbClr val="99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900"/>
              <a:buFont typeface="Arial"/>
              <a:buNone/>
            </a:pPr>
            <a:r>
              <a:rPr b="1" i="0" lang="fr-FR" sz="1600" u="none" cap="none" strike="noStrike">
                <a:solidFill>
                  <a:srgbClr val="FFFFFF"/>
                </a:solidFill>
                <a:latin typeface="Corbel"/>
                <a:ea typeface="Corbel"/>
                <a:cs typeface="Corbel"/>
                <a:sym typeface="Corbel"/>
              </a:rPr>
              <a:t>Production variable </a:t>
            </a:r>
            <a:endParaRPr b="1" i="0" sz="1600" u="none" cap="none" strike="noStrike">
              <a:solidFill>
                <a:srgbClr val="FFFFFF"/>
              </a:solidFill>
              <a:latin typeface="Corbel"/>
              <a:ea typeface="Corbel"/>
              <a:cs typeface="Corbel"/>
              <a:sym typeface="Corbel"/>
            </a:endParaRPr>
          </a:p>
        </p:txBody>
      </p:sp>
      <p:sp>
        <p:nvSpPr>
          <p:cNvPr id="936" name="Google Shape;936;g2517465011c_0_1294"/>
          <p:cNvSpPr/>
          <p:nvPr/>
        </p:nvSpPr>
        <p:spPr>
          <a:xfrm>
            <a:off x="4136538" y="4347375"/>
            <a:ext cx="1913100" cy="630600"/>
          </a:xfrm>
          <a:prstGeom prst="roundRect">
            <a:avLst>
              <a:gd fmla="val 16667" name="adj"/>
            </a:avLst>
          </a:prstGeom>
          <a:solidFill>
            <a:srgbClr val="6AA84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900"/>
              <a:buFont typeface="Arial"/>
              <a:buNone/>
            </a:pPr>
            <a:r>
              <a:rPr b="1" i="0" lang="fr-FR" sz="1600" u="none" cap="none" strike="noStrike">
                <a:solidFill>
                  <a:schemeClr val="lt1"/>
                </a:solidFill>
                <a:latin typeface="Corbel"/>
                <a:ea typeface="Corbel"/>
                <a:cs typeface="Corbel"/>
                <a:sym typeface="Corbel"/>
              </a:rPr>
              <a:t>Renouvelable</a:t>
            </a:r>
            <a:endParaRPr b="1" i="0" sz="1600" u="none" cap="none" strike="noStrike">
              <a:solidFill>
                <a:srgbClr val="FFFFFF"/>
              </a:solidFill>
              <a:latin typeface="Corbel"/>
              <a:ea typeface="Corbel"/>
              <a:cs typeface="Corbel"/>
              <a:sym typeface="Corbel"/>
            </a:endParaRPr>
          </a:p>
        </p:txBody>
      </p:sp>
      <p:sp>
        <p:nvSpPr>
          <p:cNvPr id="937" name="Google Shape;937;g2517465011c_0_1294"/>
          <p:cNvSpPr/>
          <p:nvPr/>
        </p:nvSpPr>
        <p:spPr>
          <a:xfrm>
            <a:off x="4136500" y="5102225"/>
            <a:ext cx="1913100" cy="684300"/>
          </a:xfrm>
          <a:prstGeom prst="roundRect">
            <a:avLst>
              <a:gd fmla="val 16667" name="adj"/>
            </a:avLst>
          </a:prstGeom>
          <a:solidFill>
            <a:srgbClr val="99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900"/>
              <a:buFont typeface="Arial"/>
              <a:buNone/>
            </a:pPr>
            <a:r>
              <a:rPr b="1" i="0" lang="fr-FR" sz="1600" u="none" cap="none" strike="noStrike">
                <a:solidFill>
                  <a:schemeClr val="lt1"/>
                </a:solidFill>
                <a:latin typeface="Corbel"/>
                <a:ea typeface="Corbel"/>
                <a:cs typeface="Corbel"/>
                <a:sym typeface="Corbel"/>
              </a:rPr>
              <a:t>Concurrence pour l’utilisation des sols</a:t>
            </a:r>
            <a:endParaRPr b="1" i="0" sz="1600" u="none" cap="none" strike="noStrike">
              <a:solidFill>
                <a:srgbClr val="FFFFFF"/>
              </a:solidFill>
              <a:latin typeface="Corbel"/>
              <a:ea typeface="Corbel"/>
              <a:cs typeface="Corbel"/>
              <a:sym typeface="Corbel"/>
            </a:endParaRPr>
          </a:p>
        </p:txBody>
      </p:sp>
      <p:sp>
        <p:nvSpPr>
          <p:cNvPr id="938" name="Google Shape;938;g2517465011c_0_1294"/>
          <p:cNvSpPr txBox="1"/>
          <p:nvPr/>
        </p:nvSpPr>
        <p:spPr>
          <a:xfrm>
            <a:off x="3827076" y="2404778"/>
            <a:ext cx="24864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434343"/>
                </a:solidFill>
                <a:latin typeface="Corbel"/>
                <a:ea typeface="Corbel"/>
                <a:cs typeface="Corbel"/>
                <a:sym typeface="Corbel"/>
              </a:rPr>
              <a:t>Biomasse</a:t>
            </a:r>
            <a:endParaRPr b="1" i="0" sz="1800" u="none" cap="none" strike="noStrike">
              <a:solidFill>
                <a:srgbClr val="434343"/>
              </a:solidFill>
              <a:latin typeface="Corbel"/>
              <a:ea typeface="Corbel"/>
              <a:cs typeface="Corbel"/>
              <a:sym typeface="Corbel"/>
            </a:endParaRPr>
          </a:p>
        </p:txBody>
      </p:sp>
      <p:sp>
        <p:nvSpPr>
          <p:cNvPr id="939" name="Google Shape;939;g2517465011c_0_1294"/>
          <p:cNvSpPr txBox="1"/>
          <p:nvPr/>
        </p:nvSpPr>
        <p:spPr>
          <a:xfrm>
            <a:off x="340775" y="2404775"/>
            <a:ext cx="14229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0B5394"/>
                </a:solidFill>
                <a:latin typeface="Corbel"/>
                <a:ea typeface="Corbel"/>
                <a:cs typeface="Corbel"/>
                <a:sym typeface="Corbel"/>
              </a:rPr>
              <a:t>Hydraulique</a:t>
            </a:r>
            <a:endParaRPr b="1" i="0" sz="1800" u="none" cap="none" strike="noStrike">
              <a:solidFill>
                <a:srgbClr val="0B5394"/>
              </a:solidFill>
              <a:latin typeface="Corbel"/>
              <a:ea typeface="Corbel"/>
              <a:cs typeface="Corbel"/>
              <a:sym typeface="Corbel"/>
            </a:endParaRPr>
          </a:p>
        </p:txBody>
      </p:sp>
      <p:sp>
        <p:nvSpPr>
          <p:cNvPr id="940" name="Google Shape;940;g2517465011c_0_1294"/>
          <p:cNvSpPr/>
          <p:nvPr/>
        </p:nvSpPr>
        <p:spPr>
          <a:xfrm>
            <a:off x="352550" y="4347375"/>
            <a:ext cx="1478700" cy="644700"/>
          </a:xfrm>
          <a:prstGeom prst="roundRect">
            <a:avLst>
              <a:gd fmla="val 16667" name="adj"/>
            </a:avLst>
          </a:prstGeom>
          <a:solidFill>
            <a:srgbClr val="6AA84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900"/>
              <a:buFont typeface="Arial"/>
              <a:buNone/>
            </a:pPr>
            <a:r>
              <a:rPr b="1" i="0" lang="fr-FR" sz="1600" u="none" cap="none" strike="noStrike">
                <a:solidFill>
                  <a:schemeClr val="lt1"/>
                </a:solidFill>
                <a:latin typeface="Corbel"/>
                <a:ea typeface="Corbel"/>
                <a:cs typeface="Corbel"/>
                <a:sym typeface="Corbel"/>
              </a:rPr>
              <a:t>Facile à stocker</a:t>
            </a:r>
            <a:endParaRPr b="1" i="0" sz="1600" u="none" cap="none" strike="noStrike">
              <a:solidFill>
                <a:srgbClr val="FFFFFF"/>
              </a:solidFill>
              <a:latin typeface="Corbel"/>
              <a:ea typeface="Corbel"/>
              <a:cs typeface="Corbel"/>
              <a:sym typeface="Corbel"/>
            </a:endParaRPr>
          </a:p>
        </p:txBody>
      </p:sp>
      <p:sp>
        <p:nvSpPr>
          <p:cNvPr id="941" name="Google Shape;941;g2517465011c_0_1294"/>
          <p:cNvSpPr/>
          <p:nvPr/>
        </p:nvSpPr>
        <p:spPr>
          <a:xfrm>
            <a:off x="352550" y="5102225"/>
            <a:ext cx="1478700" cy="684300"/>
          </a:xfrm>
          <a:prstGeom prst="roundRect">
            <a:avLst>
              <a:gd fmla="val 16667" name="adj"/>
            </a:avLst>
          </a:prstGeom>
          <a:solidFill>
            <a:srgbClr val="99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900"/>
              <a:buFont typeface="Arial"/>
              <a:buNone/>
            </a:pPr>
            <a:r>
              <a:rPr b="1" i="0" lang="fr-FR" sz="1600" u="none" cap="none" strike="noStrike">
                <a:solidFill>
                  <a:schemeClr val="lt1"/>
                </a:solidFill>
                <a:latin typeface="Corbel"/>
                <a:ea typeface="Corbel"/>
                <a:cs typeface="Corbel"/>
                <a:sym typeface="Corbel"/>
              </a:rPr>
              <a:t>Emplacements limités</a:t>
            </a:r>
            <a:endParaRPr b="1" i="0" sz="1600" u="none" cap="none" strike="noStrike">
              <a:solidFill>
                <a:srgbClr val="FFFFFF"/>
              </a:solidFill>
              <a:latin typeface="Corbel"/>
              <a:ea typeface="Corbel"/>
              <a:cs typeface="Corbel"/>
              <a:sym typeface="Corbel"/>
            </a:endParaRPr>
          </a:p>
        </p:txBody>
      </p:sp>
      <p:sp>
        <p:nvSpPr>
          <p:cNvPr id="942" name="Google Shape;942;g2517465011c_0_1294"/>
          <p:cNvSpPr txBox="1"/>
          <p:nvPr/>
        </p:nvSpPr>
        <p:spPr>
          <a:xfrm>
            <a:off x="7978246" y="2404778"/>
            <a:ext cx="14229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000000"/>
                </a:solidFill>
                <a:latin typeface="Corbel"/>
                <a:ea typeface="Corbel"/>
                <a:cs typeface="Corbel"/>
                <a:sym typeface="Corbel"/>
              </a:rPr>
              <a:t>Gaz</a:t>
            </a:r>
            <a:endParaRPr b="1" i="0" sz="1800" u="none" cap="none" strike="noStrike">
              <a:solidFill>
                <a:srgbClr val="000000"/>
              </a:solidFill>
              <a:latin typeface="Corbel"/>
              <a:ea typeface="Corbel"/>
              <a:cs typeface="Corbel"/>
              <a:sym typeface="Corbel"/>
            </a:endParaRPr>
          </a:p>
        </p:txBody>
      </p:sp>
      <p:sp>
        <p:nvSpPr>
          <p:cNvPr id="943" name="Google Shape;943;g2517465011c_0_1294"/>
          <p:cNvSpPr txBox="1"/>
          <p:nvPr/>
        </p:nvSpPr>
        <p:spPr>
          <a:xfrm>
            <a:off x="9175096" y="2404778"/>
            <a:ext cx="14229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000000"/>
                </a:solidFill>
                <a:latin typeface="Corbel"/>
                <a:ea typeface="Corbel"/>
                <a:cs typeface="Corbel"/>
                <a:sym typeface="Corbel"/>
              </a:rPr>
              <a:t>Charbon</a:t>
            </a:r>
            <a:endParaRPr b="1" i="0" sz="1800" u="none" cap="none" strike="noStrike">
              <a:solidFill>
                <a:srgbClr val="000000"/>
              </a:solidFill>
              <a:latin typeface="Corbel"/>
              <a:ea typeface="Corbel"/>
              <a:cs typeface="Corbel"/>
              <a:sym typeface="Corbel"/>
            </a:endParaRPr>
          </a:p>
        </p:txBody>
      </p:sp>
      <p:sp>
        <p:nvSpPr>
          <p:cNvPr id="944" name="Google Shape;944;g2517465011c_0_1294"/>
          <p:cNvSpPr txBox="1"/>
          <p:nvPr/>
        </p:nvSpPr>
        <p:spPr>
          <a:xfrm>
            <a:off x="10295746" y="2404778"/>
            <a:ext cx="14229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fr-FR" sz="1800" u="none" cap="none" strike="noStrike">
                <a:solidFill>
                  <a:schemeClr val="dk1"/>
                </a:solidFill>
                <a:latin typeface="Corbel"/>
                <a:ea typeface="Corbel"/>
                <a:cs typeface="Corbel"/>
                <a:sym typeface="Corbel"/>
              </a:rPr>
              <a:t>Pétrole</a:t>
            </a:r>
            <a:endParaRPr b="1" i="0" sz="1400" u="none" cap="none" strike="noStrike">
              <a:solidFill>
                <a:srgbClr val="000000"/>
              </a:solidFill>
              <a:latin typeface="Corbel"/>
              <a:ea typeface="Corbel"/>
              <a:cs typeface="Corbel"/>
              <a:sym typeface="Corbel"/>
            </a:endParaRPr>
          </a:p>
        </p:txBody>
      </p:sp>
      <p:sp>
        <p:nvSpPr>
          <p:cNvPr id="945" name="Google Shape;945;g2517465011c_0_1294"/>
          <p:cNvSpPr/>
          <p:nvPr/>
        </p:nvSpPr>
        <p:spPr>
          <a:xfrm>
            <a:off x="8003350" y="3802225"/>
            <a:ext cx="3816600" cy="5595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rPr b="1" i="0" lang="fr-FR" sz="1600" u="none" cap="none" strike="noStrike">
                <a:solidFill>
                  <a:schemeClr val="lt1"/>
                </a:solidFill>
                <a:latin typeface="Corbel"/>
                <a:ea typeface="Corbel"/>
                <a:cs typeface="Corbel"/>
                <a:sym typeface="Corbel"/>
              </a:rPr>
              <a:t>Facile à stocker et à transporter</a:t>
            </a:r>
            <a:endParaRPr b="1" i="0" sz="1600" u="none" cap="none" strike="noStrike">
              <a:solidFill>
                <a:srgbClr val="FFFFFF"/>
              </a:solidFill>
              <a:latin typeface="Corbel"/>
              <a:ea typeface="Corbel"/>
              <a:cs typeface="Corbel"/>
              <a:sym typeface="Corbel"/>
            </a:endParaRPr>
          </a:p>
        </p:txBody>
      </p:sp>
      <p:sp>
        <p:nvSpPr>
          <p:cNvPr id="946" name="Google Shape;946;g2517465011c_0_1294"/>
          <p:cNvSpPr/>
          <p:nvPr/>
        </p:nvSpPr>
        <p:spPr>
          <a:xfrm>
            <a:off x="8003350" y="5156100"/>
            <a:ext cx="3816600" cy="644700"/>
          </a:xfrm>
          <a:prstGeom prst="roundRect">
            <a:avLst>
              <a:gd fmla="val 16667" name="adj"/>
            </a:avLst>
          </a:prstGeom>
          <a:solidFill>
            <a:srgbClr val="99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rPr b="1" i="0" lang="fr-FR" sz="1600" u="none" cap="none" strike="noStrike">
                <a:solidFill>
                  <a:schemeClr val="lt1"/>
                </a:solidFill>
                <a:latin typeface="Corbel"/>
                <a:ea typeface="Corbel"/>
                <a:cs typeface="Corbel"/>
                <a:sym typeface="Corbel"/>
              </a:rPr>
              <a:t>Fortes émissions de CO</a:t>
            </a:r>
            <a:r>
              <a:rPr b="1" baseline="-25000" i="0" lang="fr-FR" sz="1600" u="none" cap="none" strike="noStrike">
                <a:solidFill>
                  <a:schemeClr val="lt1"/>
                </a:solidFill>
                <a:latin typeface="Corbel"/>
                <a:ea typeface="Corbel"/>
                <a:cs typeface="Corbel"/>
                <a:sym typeface="Corbel"/>
              </a:rPr>
              <a:t>2</a:t>
            </a:r>
            <a:endParaRPr b="1" i="0" sz="1600" u="none" cap="none" strike="noStrike">
              <a:solidFill>
                <a:srgbClr val="FFFFFF"/>
              </a:solidFill>
              <a:latin typeface="Corbel"/>
              <a:ea typeface="Corbel"/>
              <a:cs typeface="Corbel"/>
              <a:sym typeface="Corbel"/>
            </a:endParaRPr>
          </a:p>
        </p:txBody>
      </p:sp>
      <p:sp>
        <p:nvSpPr>
          <p:cNvPr id="947" name="Google Shape;947;g2517465011c_0_1294"/>
          <p:cNvSpPr/>
          <p:nvPr/>
        </p:nvSpPr>
        <p:spPr>
          <a:xfrm>
            <a:off x="8003300" y="4432470"/>
            <a:ext cx="3816600" cy="5595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rPr b="1" i="0" lang="fr-FR" sz="1600" u="none" cap="none" strike="noStrike">
                <a:solidFill>
                  <a:schemeClr val="lt1"/>
                </a:solidFill>
                <a:latin typeface="Corbel"/>
                <a:ea typeface="Corbel"/>
                <a:cs typeface="Corbel"/>
                <a:sym typeface="Corbel"/>
              </a:rPr>
              <a:t>Énergies très concentrées</a:t>
            </a:r>
            <a:endParaRPr b="0" i="0" sz="1600" u="none" cap="none" strike="noStrike">
              <a:solidFill>
                <a:srgbClr val="FFFFFF"/>
              </a:solidFill>
              <a:latin typeface="Corbel"/>
              <a:ea typeface="Corbel"/>
              <a:cs typeface="Corbel"/>
              <a:sym typeface="Corbel"/>
            </a:endParaRPr>
          </a:p>
        </p:txBody>
      </p:sp>
      <p:sp>
        <p:nvSpPr>
          <p:cNvPr id="948" name="Google Shape;948;g2517465011c_0_1294"/>
          <p:cNvSpPr txBox="1"/>
          <p:nvPr/>
        </p:nvSpPr>
        <p:spPr>
          <a:xfrm>
            <a:off x="6390175" y="1832250"/>
            <a:ext cx="1263900" cy="619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rgbClr val="1C82B8"/>
                </a:solidFill>
                <a:latin typeface="Corbel"/>
                <a:ea typeface="Corbel"/>
                <a:cs typeface="Corbel"/>
                <a:sym typeface="Corbel"/>
              </a:rPr>
              <a:t>Fissile</a:t>
            </a:r>
            <a:endParaRPr b="0" i="0" sz="1400" u="none" cap="none" strike="noStrike">
              <a:solidFill>
                <a:srgbClr val="000000"/>
              </a:solidFill>
              <a:latin typeface="Arial"/>
              <a:ea typeface="Arial"/>
              <a:cs typeface="Arial"/>
              <a:sym typeface="Arial"/>
            </a:endParaRPr>
          </a:p>
        </p:txBody>
      </p:sp>
      <p:sp>
        <p:nvSpPr>
          <p:cNvPr id="949" name="Google Shape;949;g2517465011c_0_1294"/>
          <p:cNvSpPr/>
          <p:nvPr/>
        </p:nvSpPr>
        <p:spPr>
          <a:xfrm>
            <a:off x="352550" y="3802225"/>
            <a:ext cx="7347000" cy="4209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FR" sz="1600" u="none" cap="none" strike="noStrike">
                <a:solidFill>
                  <a:srgbClr val="FFFFFF"/>
                </a:solidFill>
                <a:latin typeface="Corbel"/>
                <a:ea typeface="Corbel"/>
                <a:cs typeface="Corbel"/>
                <a:sym typeface="Corbel"/>
              </a:rPr>
              <a:t>Faible émission de CO</a:t>
            </a:r>
            <a:r>
              <a:rPr b="1" baseline="-25000" i="0" lang="fr-FR" sz="1600" u="none" cap="none" strike="noStrike">
                <a:solidFill>
                  <a:srgbClr val="FFFFFF"/>
                </a:solidFill>
                <a:latin typeface="Corbel"/>
                <a:ea typeface="Corbel"/>
                <a:cs typeface="Corbel"/>
                <a:sym typeface="Corbel"/>
              </a:rPr>
              <a:t>2</a:t>
            </a:r>
            <a:endParaRPr b="1" i="0" sz="1600" u="none" cap="none" strike="noStrike">
              <a:solidFill>
                <a:srgbClr val="FFFFFF"/>
              </a:solidFill>
              <a:latin typeface="Corbel"/>
              <a:ea typeface="Corbel"/>
              <a:cs typeface="Corbel"/>
              <a:sym typeface="Corbel"/>
            </a:endParaRPr>
          </a:p>
        </p:txBody>
      </p:sp>
      <p:sp>
        <p:nvSpPr>
          <p:cNvPr id="950" name="Google Shape;950;g2517465011c_0_1294"/>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Les différentes sources d’énergie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14"/>
          <p:cNvSpPr txBox="1"/>
          <p:nvPr>
            <p:ph type="title"/>
          </p:nvPr>
        </p:nvSpPr>
        <p:spPr>
          <a:xfrm>
            <a:off x="1179750" y="2741125"/>
            <a:ext cx="9832500" cy="15396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fr-FR"/>
              <a:t>Consommation énergétique mondiale</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956" name="Google Shape;956;p14"/>
          <p:cNvSpPr txBox="1"/>
          <p:nvPr>
            <p:ph idx="1" type="subTitle"/>
          </p:nvPr>
        </p:nvSpPr>
        <p:spPr>
          <a:xfrm>
            <a:off x="1179925" y="2190875"/>
            <a:ext cx="9832500" cy="4554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fr-FR"/>
              <a:t>Partie 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g1e5338b01d0_0_1"/>
          <p:cNvSpPr txBox="1"/>
          <p:nvPr/>
        </p:nvSpPr>
        <p:spPr>
          <a:xfrm>
            <a:off x="1468375" y="774643"/>
            <a:ext cx="10270200" cy="1341600"/>
          </a:xfrm>
          <a:prstGeom prst="rect">
            <a:avLst/>
          </a:prstGeom>
          <a:noFill/>
          <a:ln>
            <a:noFill/>
          </a:ln>
        </p:spPr>
        <p:txBody>
          <a:bodyPr anchorCtr="0" anchor="t" bIns="91425" lIns="91425" spcFirstLastPara="1" rIns="91425" wrap="square" tIns="91425">
            <a:spAutoFit/>
          </a:bodyPr>
          <a:lstStyle/>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Choisissez votre parcours ! </a:t>
            </a:r>
            <a:endParaRPr sz="2000">
              <a:solidFill>
                <a:srgbClr val="0A5882"/>
              </a:solidFill>
              <a:latin typeface="Corbel"/>
              <a:ea typeface="Corbel"/>
              <a:cs typeface="Corbel"/>
              <a:sym typeface="Corbel"/>
            </a:endParaRPr>
          </a:p>
          <a:p>
            <a:pPr indent="0" lvl="0" marL="457200" rtl="0" algn="just">
              <a:spcBef>
                <a:spcPts val="500"/>
              </a:spcBef>
              <a:spcAft>
                <a:spcPts val="0"/>
              </a:spcAft>
              <a:buNone/>
            </a:pPr>
            <a:r>
              <a:rPr lang="fr-FR" sz="1700">
                <a:solidFill>
                  <a:schemeClr val="dk2"/>
                </a:solidFill>
                <a:latin typeface="Corbel"/>
                <a:ea typeface="Corbel"/>
                <a:cs typeface="Corbel"/>
                <a:sym typeface="Corbel"/>
              </a:rPr>
              <a:t>Vous pouvez moduler votre présentation pour adapter le contenu à votre classe, au temps dont vous disposez et aux sujets que vous voulez approfondir ! Pour vous simplifier la tâche, nous avons créé deux parcours aisément reconnaissables par la présentation des slides :</a:t>
            </a:r>
            <a:endParaRPr sz="1700">
              <a:solidFill>
                <a:schemeClr val="dk2"/>
              </a:solidFill>
              <a:latin typeface="Corbel"/>
              <a:ea typeface="Corbel"/>
              <a:cs typeface="Corbel"/>
              <a:sym typeface="Corbel"/>
            </a:endParaRPr>
          </a:p>
        </p:txBody>
      </p:sp>
      <p:sp>
        <p:nvSpPr>
          <p:cNvPr id="551" name="Google Shape;551;g1e5338b01d0_0_1"/>
          <p:cNvSpPr txBox="1"/>
          <p:nvPr/>
        </p:nvSpPr>
        <p:spPr>
          <a:xfrm>
            <a:off x="1456775" y="4321268"/>
            <a:ext cx="10281900" cy="2360100"/>
          </a:xfrm>
          <a:prstGeom prst="rect">
            <a:avLst/>
          </a:prstGeom>
          <a:noFill/>
          <a:ln>
            <a:noFill/>
          </a:ln>
        </p:spPr>
        <p:txBody>
          <a:bodyPr anchorCtr="0" anchor="ctr" bIns="91425" lIns="91425" spcFirstLastPara="1" rIns="91425" wrap="square" tIns="91425">
            <a:spAutoFit/>
          </a:bodyPr>
          <a:lstStyle/>
          <a:p>
            <a:pPr indent="-355600" lvl="0" marL="914400" marR="0" rtl="0" algn="l">
              <a:lnSpc>
                <a:spcPct val="100000"/>
              </a:lnSpc>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N’oubliez pas les commentaires sous les supports</a:t>
            </a:r>
            <a:endParaRPr b="1" sz="2000">
              <a:solidFill>
                <a:srgbClr val="0A5882"/>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Chaque slide est accompagnée de notes pour vous guider dans votre présentation.</a:t>
            </a:r>
            <a:endParaRPr sz="1700">
              <a:solidFill>
                <a:schemeClr val="dk2"/>
              </a:solidFill>
              <a:latin typeface="Corbel"/>
              <a:ea typeface="Corbel"/>
              <a:cs typeface="Corbel"/>
              <a:sym typeface="Corbel"/>
            </a:endParaRPr>
          </a:p>
          <a:p>
            <a:pPr indent="0" lvl="0" marL="457200" rtl="0" algn="l">
              <a:spcBef>
                <a:spcPts val="0"/>
              </a:spcBef>
              <a:spcAft>
                <a:spcPts val="0"/>
              </a:spcAft>
              <a:buNone/>
            </a:pPr>
            <a:r>
              <a:t/>
            </a:r>
            <a:endParaRPr sz="2000">
              <a:latin typeface="Corbel"/>
              <a:ea typeface="Corbel"/>
              <a:cs typeface="Corbel"/>
              <a:sym typeface="Corbel"/>
            </a:endParaRPr>
          </a:p>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Complétez votre séance avec les activités suggérées du module</a:t>
            </a:r>
            <a:endParaRPr b="1" sz="2400">
              <a:solidFill>
                <a:srgbClr val="F6AB38"/>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Retrouvez sur notre site des activités suggérées à chaque phase !</a:t>
            </a:r>
            <a:endParaRPr b="1" sz="2300">
              <a:solidFill>
                <a:schemeClr val="dk2"/>
              </a:solidFill>
              <a:latin typeface="Corbel"/>
              <a:ea typeface="Corbel"/>
              <a:cs typeface="Corbel"/>
              <a:sym typeface="Corbel"/>
            </a:endParaRPr>
          </a:p>
          <a:p>
            <a:pPr indent="0" lvl="0" marL="0" rtl="0" algn="l">
              <a:spcBef>
                <a:spcPts val="0"/>
              </a:spcBef>
              <a:spcAft>
                <a:spcPts val="0"/>
              </a:spcAft>
              <a:buNone/>
            </a:pPr>
            <a:r>
              <a:t/>
            </a:r>
            <a:endParaRPr b="1" sz="1000">
              <a:solidFill>
                <a:schemeClr val="dk2"/>
              </a:solidFill>
              <a:latin typeface="Corbel"/>
              <a:ea typeface="Corbel"/>
              <a:cs typeface="Corbel"/>
              <a:sym typeface="Corbel"/>
            </a:endParaRPr>
          </a:p>
          <a:p>
            <a:pPr indent="0" lvl="0" marL="0" rtl="0" algn="l">
              <a:spcBef>
                <a:spcPts val="0"/>
              </a:spcBef>
              <a:spcAft>
                <a:spcPts val="0"/>
              </a:spcAft>
              <a:buNone/>
            </a:pPr>
            <a:r>
              <a:rPr b="1" lang="fr-FR" sz="2900">
                <a:solidFill>
                  <a:schemeClr val="accent1"/>
                </a:solidFill>
                <a:latin typeface="Corbel"/>
                <a:ea typeface="Corbel"/>
                <a:cs typeface="Corbel"/>
                <a:sym typeface="Corbel"/>
              </a:rPr>
              <a:t>Bonne séance ! </a:t>
            </a:r>
            <a:endParaRPr sz="1800">
              <a:solidFill>
                <a:schemeClr val="dk2"/>
              </a:solidFill>
              <a:latin typeface="Corbel"/>
              <a:ea typeface="Corbel"/>
              <a:cs typeface="Corbel"/>
              <a:sym typeface="Corbel"/>
            </a:endParaRPr>
          </a:p>
        </p:txBody>
      </p:sp>
      <p:pic>
        <p:nvPicPr>
          <p:cNvPr id="552" name="Google Shape;552;g1e5338b01d0_0_1"/>
          <p:cNvPicPr preferRelativeResize="0"/>
          <p:nvPr/>
        </p:nvPicPr>
        <p:blipFill>
          <a:blip r:embed="rId3">
            <a:alphaModFix/>
          </a:blip>
          <a:stretch>
            <a:fillRect/>
          </a:stretch>
        </p:blipFill>
        <p:spPr>
          <a:xfrm>
            <a:off x="2031741" y="2265580"/>
            <a:ext cx="3257498" cy="1844453"/>
          </a:xfrm>
          <a:prstGeom prst="rect">
            <a:avLst/>
          </a:prstGeom>
          <a:noFill/>
          <a:ln>
            <a:noFill/>
          </a:ln>
          <a:effectLst>
            <a:outerShdw blurRad="57150" rotWithShape="0" algn="bl" dir="5400000" dist="19050">
              <a:srgbClr val="000000">
                <a:alpha val="50000"/>
              </a:srgbClr>
            </a:outerShdw>
          </a:effectLst>
        </p:spPr>
      </p:pic>
      <p:grpSp>
        <p:nvGrpSpPr>
          <p:cNvPr id="553" name="Google Shape;553;g1e5338b01d0_0_1"/>
          <p:cNvGrpSpPr/>
          <p:nvPr/>
        </p:nvGrpSpPr>
        <p:grpSpPr>
          <a:xfrm>
            <a:off x="2516563" y="2804128"/>
            <a:ext cx="321494" cy="328026"/>
            <a:chOff x="10821672" y="5780925"/>
            <a:chExt cx="438600" cy="444600"/>
          </a:xfrm>
        </p:grpSpPr>
        <p:sp>
          <p:nvSpPr>
            <p:cNvPr id="554" name="Google Shape;554;g1e5338b01d0_0_1"/>
            <p:cNvSpPr/>
            <p:nvPr/>
          </p:nvSpPr>
          <p:spPr>
            <a:xfrm>
              <a:off x="10821672" y="5780925"/>
              <a:ext cx="438600" cy="444600"/>
            </a:xfrm>
            <a:prstGeom prst="ellipse">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5" name="Google Shape;555;g1e5338b01d0_0_1"/>
            <p:cNvPicPr preferRelativeResize="0"/>
            <p:nvPr/>
          </p:nvPicPr>
          <p:blipFill rotWithShape="1">
            <a:blip r:embed="rId4">
              <a:alphaModFix/>
            </a:blip>
            <a:srcRect b="27999" l="52899" r="22598" t="33555"/>
            <a:stretch/>
          </p:blipFill>
          <p:spPr>
            <a:xfrm>
              <a:off x="10926884" y="5826327"/>
              <a:ext cx="249405" cy="340276"/>
            </a:xfrm>
            <a:prstGeom prst="rect">
              <a:avLst/>
            </a:prstGeom>
            <a:noFill/>
            <a:ln>
              <a:noFill/>
            </a:ln>
          </p:spPr>
        </p:pic>
      </p:grpSp>
      <p:sp>
        <p:nvSpPr>
          <p:cNvPr id="556" name="Google Shape;556;g1e5338b01d0_0_1"/>
          <p:cNvSpPr txBox="1"/>
          <p:nvPr/>
        </p:nvSpPr>
        <p:spPr>
          <a:xfrm>
            <a:off x="2823093" y="2723396"/>
            <a:ext cx="22242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F4A344"/>
                </a:solidFill>
                <a:latin typeface="Corbel"/>
                <a:ea typeface="Corbel"/>
                <a:cs typeface="Corbel"/>
                <a:sym typeface="Corbel"/>
              </a:rPr>
              <a:t>Approche débutant</a:t>
            </a:r>
            <a:endParaRPr b="1">
              <a:solidFill>
                <a:srgbClr val="F4A344"/>
              </a:solidFill>
              <a:latin typeface="Corbel"/>
              <a:ea typeface="Corbel"/>
              <a:cs typeface="Corbel"/>
              <a:sym typeface="Corbel"/>
            </a:endParaRPr>
          </a:p>
        </p:txBody>
      </p:sp>
      <p:pic>
        <p:nvPicPr>
          <p:cNvPr id="557" name="Google Shape;557;g1e5338b01d0_0_1"/>
          <p:cNvPicPr preferRelativeResize="0"/>
          <p:nvPr/>
        </p:nvPicPr>
        <p:blipFill>
          <a:blip r:embed="rId5">
            <a:alphaModFix/>
          </a:blip>
          <a:stretch>
            <a:fillRect/>
          </a:stretch>
        </p:blipFill>
        <p:spPr>
          <a:xfrm>
            <a:off x="6097986" y="2251495"/>
            <a:ext cx="3257498" cy="1844453"/>
          </a:xfrm>
          <a:prstGeom prst="rect">
            <a:avLst/>
          </a:prstGeom>
          <a:noFill/>
          <a:ln>
            <a:noFill/>
          </a:ln>
          <a:effectLst>
            <a:outerShdw blurRad="57150" rotWithShape="0" algn="bl" dir="5400000" dist="19050">
              <a:srgbClr val="000000">
                <a:alpha val="50000"/>
              </a:srgbClr>
            </a:outerShdw>
          </a:effectLst>
        </p:spPr>
      </p:pic>
      <p:grpSp>
        <p:nvGrpSpPr>
          <p:cNvPr id="558" name="Google Shape;558;g1e5338b01d0_0_1"/>
          <p:cNvGrpSpPr/>
          <p:nvPr/>
        </p:nvGrpSpPr>
        <p:grpSpPr>
          <a:xfrm>
            <a:off x="6602358" y="2802454"/>
            <a:ext cx="321461" cy="328185"/>
            <a:chOff x="11662148" y="6309124"/>
            <a:chExt cx="443700" cy="450000"/>
          </a:xfrm>
        </p:grpSpPr>
        <p:sp>
          <p:nvSpPr>
            <p:cNvPr id="559" name="Google Shape;559;g1e5338b01d0_0_1"/>
            <p:cNvSpPr/>
            <p:nvPr/>
          </p:nvSpPr>
          <p:spPr>
            <a:xfrm>
              <a:off x="11662148" y="6309124"/>
              <a:ext cx="443700" cy="450000"/>
            </a:xfrm>
            <a:prstGeom prst="ellipse">
              <a:avLst/>
            </a:prstGeom>
            <a:solidFill>
              <a:srgbClr val="3486C5">
                <a:alpha val="2390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0" name="Google Shape;560;g1e5338b01d0_0_1"/>
            <p:cNvGrpSpPr/>
            <p:nvPr/>
          </p:nvGrpSpPr>
          <p:grpSpPr>
            <a:xfrm>
              <a:off x="11777233" y="6364855"/>
              <a:ext cx="217178" cy="355351"/>
              <a:chOff x="11157555" y="6024051"/>
              <a:chExt cx="370295" cy="605885"/>
            </a:xfrm>
          </p:grpSpPr>
          <p:sp>
            <p:nvSpPr>
              <p:cNvPr id="561" name="Google Shape;561;g1e5338b01d0_0_1"/>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62" name="Google Shape;562;g1e5338b01d0_0_1"/>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63" name="Google Shape;563;g1e5338b01d0_0_1"/>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sp>
        <p:nvSpPr>
          <p:cNvPr id="564" name="Google Shape;564;g1e5338b01d0_0_1"/>
          <p:cNvSpPr txBox="1"/>
          <p:nvPr/>
        </p:nvSpPr>
        <p:spPr>
          <a:xfrm>
            <a:off x="6865632" y="2724721"/>
            <a:ext cx="20568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1C82B8"/>
                </a:solidFill>
                <a:latin typeface="Corbel"/>
                <a:ea typeface="Corbel"/>
                <a:cs typeface="Corbel"/>
                <a:sym typeface="Corbel"/>
              </a:rPr>
              <a:t> Approche avancée</a:t>
            </a:r>
            <a:endParaRPr b="1">
              <a:solidFill>
                <a:srgbClr val="1C82B8"/>
              </a:solidFill>
              <a:latin typeface="Corbel"/>
              <a:ea typeface="Corbel"/>
              <a:cs typeface="Corbel"/>
              <a:sym typeface="Corbel"/>
            </a:endParaRPr>
          </a:p>
        </p:txBody>
      </p:sp>
      <p:sp>
        <p:nvSpPr>
          <p:cNvPr id="565" name="Google Shape;565;g1e5338b01d0_0_1"/>
          <p:cNvSpPr txBox="1"/>
          <p:nvPr/>
        </p:nvSpPr>
        <p:spPr>
          <a:xfrm>
            <a:off x="2031768" y="3122668"/>
            <a:ext cx="3257400" cy="61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le fil rouge et les notions fondamentales du module</a:t>
            </a:r>
            <a:endParaRPr sz="1600"/>
          </a:p>
        </p:txBody>
      </p:sp>
      <p:sp>
        <p:nvSpPr>
          <p:cNvPr id="566" name="Google Shape;566;g1e5338b01d0_0_1"/>
          <p:cNvSpPr txBox="1"/>
          <p:nvPr/>
        </p:nvSpPr>
        <p:spPr>
          <a:xfrm>
            <a:off x="6097993" y="3122668"/>
            <a:ext cx="3257400" cy="83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a:t>
            </a:r>
            <a:r>
              <a:rPr lang="fr-FR" sz="1600">
                <a:latin typeface="Corbel"/>
                <a:ea typeface="Corbel"/>
                <a:cs typeface="Corbel"/>
                <a:sym typeface="Corbel"/>
              </a:rPr>
              <a:t>des diapositives et activités pour approfondir les notions acquises !</a:t>
            </a:r>
            <a:endParaRPr sz="1200"/>
          </a:p>
        </p:txBody>
      </p:sp>
      <p:sp>
        <p:nvSpPr>
          <p:cNvPr id="567" name="Google Shape;567;g1e5338b01d0_0_1"/>
          <p:cNvSpPr txBox="1"/>
          <p:nvPr>
            <p:ph type="title"/>
          </p:nvPr>
        </p:nvSpPr>
        <p:spPr>
          <a:xfrm>
            <a:off x="1456775" y="241454"/>
            <a:ext cx="10570500" cy="461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fr-FR" sz="2900">
                <a:solidFill>
                  <a:schemeClr val="accent1"/>
                </a:solidFill>
              </a:rPr>
              <a:t>Bienvenue dans les contenus pédagogiques Clicks On !</a:t>
            </a:r>
            <a:endParaRPr b="1" sz="2900">
              <a:solidFill>
                <a:schemeClr val="accent1"/>
              </a:solidFill>
            </a:endParaRPr>
          </a:p>
        </p:txBody>
      </p:sp>
      <p:pic>
        <p:nvPicPr>
          <p:cNvPr id="568" name="Google Shape;568;g1e5338b01d0_0_1"/>
          <p:cNvPicPr preferRelativeResize="0"/>
          <p:nvPr/>
        </p:nvPicPr>
        <p:blipFill>
          <a:blip r:embed="rId6">
            <a:alphaModFix/>
          </a:blip>
          <a:stretch>
            <a:fillRect/>
          </a:stretch>
        </p:blipFill>
        <p:spPr>
          <a:xfrm>
            <a:off x="9625624" y="4321276"/>
            <a:ext cx="2113050" cy="1148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pic>
        <p:nvPicPr>
          <p:cNvPr id="962" name="Google Shape;962;g13e5ec5c7de_0_0"/>
          <p:cNvPicPr preferRelativeResize="0"/>
          <p:nvPr/>
        </p:nvPicPr>
        <p:blipFill rotWithShape="1">
          <a:blip r:embed="rId3">
            <a:alphaModFix/>
          </a:blip>
          <a:srcRect b="0" l="0" r="0" t="0"/>
          <a:stretch/>
        </p:blipFill>
        <p:spPr>
          <a:xfrm>
            <a:off x="1206237" y="1885800"/>
            <a:ext cx="8273764" cy="4654301"/>
          </a:xfrm>
          <a:prstGeom prst="rect">
            <a:avLst/>
          </a:prstGeom>
          <a:noFill/>
          <a:ln>
            <a:noFill/>
          </a:ln>
        </p:spPr>
      </p:pic>
      <p:pic>
        <p:nvPicPr>
          <p:cNvPr id="963" name="Google Shape;963;g13e5ec5c7de_0_0"/>
          <p:cNvPicPr preferRelativeResize="0"/>
          <p:nvPr/>
        </p:nvPicPr>
        <p:blipFill rotWithShape="1">
          <a:blip r:embed="rId4">
            <a:alphaModFix/>
          </a:blip>
          <a:srcRect b="0" l="0" r="0" t="0"/>
          <a:stretch/>
        </p:blipFill>
        <p:spPr>
          <a:xfrm>
            <a:off x="9636036" y="5521329"/>
            <a:ext cx="511364" cy="546576"/>
          </a:xfrm>
          <a:prstGeom prst="rect">
            <a:avLst/>
          </a:prstGeom>
          <a:noFill/>
          <a:ln>
            <a:noFill/>
          </a:ln>
        </p:spPr>
      </p:pic>
      <p:cxnSp>
        <p:nvCxnSpPr>
          <p:cNvPr id="964" name="Google Shape;964;g13e5ec5c7de_0_0"/>
          <p:cNvCxnSpPr>
            <a:stCxn id="963" idx="1"/>
          </p:cNvCxnSpPr>
          <p:nvPr/>
        </p:nvCxnSpPr>
        <p:spPr>
          <a:xfrm flipH="1">
            <a:off x="9087636" y="5794617"/>
            <a:ext cx="548400" cy="10200"/>
          </a:xfrm>
          <a:prstGeom prst="straightConnector1">
            <a:avLst/>
          </a:prstGeom>
          <a:noFill/>
          <a:ln cap="flat" cmpd="sng" w="38100">
            <a:solidFill>
              <a:srgbClr val="A1A1A1"/>
            </a:solidFill>
            <a:prstDash val="solid"/>
            <a:round/>
            <a:headEnd len="sm" w="sm" type="none"/>
            <a:tailEnd len="med" w="med" type="triangle"/>
          </a:ln>
        </p:spPr>
      </p:cxnSp>
      <p:pic>
        <p:nvPicPr>
          <p:cNvPr id="965" name="Google Shape;965;g13e5ec5c7de_0_0"/>
          <p:cNvPicPr preferRelativeResize="0"/>
          <p:nvPr/>
        </p:nvPicPr>
        <p:blipFill rotWithShape="1">
          <a:blip r:embed="rId5">
            <a:alphaModFix/>
          </a:blip>
          <a:srcRect b="0" l="0" r="0" t="0"/>
          <a:stretch/>
        </p:blipFill>
        <p:spPr>
          <a:xfrm>
            <a:off x="9631752" y="3903964"/>
            <a:ext cx="511364" cy="488716"/>
          </a:xfrm>
          <a:prstGeom prst="rect">
            <a:avLst/>
          </a:prstGeom>
          <a:noFill/>
          <a:ln>
            <a:noFill/>
          </a:ln>
        </p:spPr>
      </p:pic>
      <p:pic>
        <p:nvPicPr>
          <p:cNvPr id="966" name="Google Shape;966;g13e5ec5c7de_0_0"/>
          <p:cNvPicPr preferRelativeResize="0"/>
          <p:nvPr/>
        </p:nvPicPr>
        <p:blipFill rotWithShape="1">
          <a:blip r:embed="rId6">
            <a:alphaModFix/>
          </a:blip>
          <a:srcRect b="0" l="0" r="0" t="0"/>
          <a:stretch/>
        </p:blipFill>
        <p:spPr>
          <a:xfrm>
            <a:off x="9624000" y="4796399"/>
            <a:ext cx="522600" cy="536970"/>
          </a:xfrm>
          <a:prstGeom prst="rect">
            <a:avLst/>
          </a:prstGeom>
          <a:noFill/>
          <a:ln>
            <a:noFill/>
          </a:ln>
        </p:spPr>
      </p:pic>
      <p:pic>
        <p:nvPicPr>
          <p:cNvPr id="967" name="Google Shape;967;g13e5ec5c7de_0_0"/>
          <p:cNvPicPr preferRelativeResize="0"/>
          <p:nvPr/>
        </p:nvPicPr>
        <p:blipFill rotWithShape="1">
          <a:blip r:embed="rId7">
            <a:alphaModFix/>
          </a:blip>
          <a:srcRect b="0" l="0" r="0" t="0"/>
          <a:stretch/>
        </p:blipFill>
        <p:spPr>
          <a:xfrm>
            <a:off x="9624000" y="2964349"/>
            <a:ext cx="569033" cy="525426"/>
          </a:xfrm>
          <a:prstGeom prst="rect">
            <a:avLst/>
          </a:prstGeom>
          <a:noFill/>
          <a:ln>
            <a:noFill/>
          </a:ln>
        </p:spPr>
      </p:pic>
      <p:cxnSp>
        <p:nvCxnSpPr>
          <p:cNvPr id="968" name="Google Shape;968;g13e5ec5c7de_0_0"/>
          <p:cNvCxnSpPr>
            <a:stCxn id="966" idx="1"/>
          </p:cNvCxnSpPr>
          <p:nvPr/>
        </p:nvCxnSpPr>
        <p:spPr>
          <a:xfrm flipH="1">
            <a:off x="9066300" y="5064884"/>
            <a:ext cx="557700" cy="26700"/>
          </a:xfrm>
          <a:prstGeom prst="straightConnector1">
            <a:avLst/>
          </a:prstGeom>
          <a:noFill/>
          <a:ln cap="flat" cmpd="sng" w="38100">
            <a:solidFill>
              <a:srgbClr val="A1A1A1"/>
            </a:solidFill>
            <a:prstDash val="solid"/>
            <a:round/>
            <a:headEnd len="sm" w="sm" type="none"/>
            <a:tailEnd len="med" w="med" type="triangle"/>
          </a:ln>
        </p:spPr>
      </p:cxnSp>
      <p:cxnSp>
        <p:nvCxnSpPr>
          <p:cNvPr id="969" name="Google Shape;969;g13e5ec5c7de_0_0"/>
          <p:cNvCxnSpPr>
            <a:stCxn id="965" idx="1"/>
          </p:cNvCxnSpPr>
          <p:nvPr/>
        </p:nvCxnSpPr>
        <p:spPr>
          <a:xfrm rot="10800000">
            <a:off x="9066252" y="4148322"/>
            <a:ext cx="565500" cy="0"/>
          </a:xfrm>
          <a:prstGeom prst="straightConnector1">
            <a:avLst/>
          </a:prstGeom>
          <a:noFill/>
          <a:ln cap="flat" cmpd="sng" w="38100">
            <a:solidFill>
              <a:srgbClr val="A1A1A1"/>
            </a:solidFill>
            <a:prstDash val="solid"/>
            <a:round/>
            <a:headEnd len="sm" w="sm" type="none"/>
            <a:tailEnd len="med" w="med" type="triangle"/>
          </a:ln>
        </p:spPr>
      </p:cxnSp>
      <p:cxnSp>
        <p:nvCxnSpPr>
          <p:cNvPr id="970" name="Google Shape;970;g13e5ec5c7de_0_0"/>
          <p:cNvCxnSpPr>
            <a:stCxn id="967" idx="1"/>
          </p:cNvCxnSpPr>
          <p:nvPr/>
        </p:nvCxnSpPr>
        <p:spPr>
          <a:xfrm rot="10800000">
            <a:off x="9080100" y="3227062"/>
            <a:ext cx="543900" cy="0"/>
          </a:xfrm>
          <a:prstGeom prst="straightConnector1">
            <a:avLst/>
          </a:prstGeom>
          <a:noFill/>
          <a:ln cap="flat" cmpd="sng" w="38100">
            <a:solidFill>
              <a:srgbClr val="A1A1A1"/>
            </a:solidFill>
            <a:prstDash val="solid"/>
            <a:round/>
            <a:headEnd len="sm" w="sm" type="none"/>
            <a:tailEnd len="med" w="med" type="triangle"/>
          </a:ln>
        </p:spPr>
      </p:cxnSp>
      <p:cxnSp>
        <p:nvCxnSpPr>
          <p:cNvPr id="971" name="Google Shape;971;g13e5ec5c7de_0_0"/>
          <p:cNvCxnSpPr/>
          <p:nvPr/>
        </p:nvCxnSpPr>
        <p:spPr>
          <a:xfrm rot="10800000">
            <a:off x="9233510" y="2457500"/>
            <a:ext cx="470100" cy="900"/>
          </a:xfrm>
          <a:prstGeom prst="straightConnector1">
            <a:avLst/>
          </a:prstGeom>
          <a:noFill/>
          <a:ln cap="flat" cmpd="sng" w="38100">
            <a:solidFill>
              <a:srgbClr val="A1A1A1"/>
            </a:solidFill>
            <a:prstDash val="solid"/>
            <a:round/>
            <a:headEnd len="sm" w="sm" type="none"/>
            <a:tailEnd len="sm" w="sm" type="none"/>
          </a:ln>
        </p:spPr>
      </p:cxnSp>
      <p:cxnSp>
        <p:nvCxnSpPr>
          <p:cNvPr id="972" name="Google Shape;972;g13e5ec5c7de_0_0"/>
          <p:cNvCxnSpPr/>
          <p:nvPr/>
        </p:nvCxnSpPr>
        <p:spPr>
          <a:xfrm>
            <a:off x="9703610" y="2152348"/>
            <a:ext cx="0" cy="321600"/>
          </a:xfrm>
          <a:prstGeom prst="straightConnector1">
            <a:avLst/>
          </a:prstGeom>
          <a:noFill/>
          <a:ln cap="flat" cmpd="sng" w="38100">
            <a:solidFill>
              <a:srgbClr val="AEABAB"/>
            </a:solidFill>
            <a:prstDash val="solid"/>
            <a:round/>
            <a:headEnd len="sm" w="sm" type="none"/>
            <a:tailEnd len="sm" w="sm" type="none"/>
          </a:ln>
        </p:spPr>
      </p:cxnSp>
      <p:sp>
        <p:nvSpPr>
          <p:cNvPr id="973" name="Google Shape;973;g13e5ec5c7de_0_0"/>
          <p:cNvSpPr/>
          <p:nvPr/>
        </p:nvSpPr>
        <p:spPr>
          <a:xfrm>
            <a:off x="10303416" y="5620191"/>
            <a:ext cx="734100" cy="44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800"/>
              <a:buFont typeface="Arial"/>
              <a:buNone/>
            </a:pPr>
            <a:r>
              <a:rPr b="1" i="0" lang="fr-FR" sz="1800" u="none" cap="none" strike="noStrike">
                <a:solidFill>
                  <a:srgbClr val="2A6176"/>
                </a:solidFill>
                <a:latin typeface="Corbel"/>
                <a:ea typeface="Corbel"/>
                <a:cs typeface="Corbel"/>
                <a:sym typeface="Corbel"/>
              </a:rPr>
              <a:t>6 %</a:t>
            </a:r>
            <a:endParaRPr b="0" i="0" sz="1400" u="none" cap="none" strike="noStrike">
              <a:solidFill>
                <a:srgbClr val="000000"/>
              </a:solidFill>
              <a:latin typeface="Arial"/>
              <a:ea typeface="Arial"/>
              <a:cs typeface="Arial"/>
              <a:sym typeface="Arial"/>
            </a:endParaRPr>
          </a:p>
        </p:txBody>
      </p:sp>
      <p:cxnSp>
        <p:nvCxnSpPr>
          <p:cNvPr id="974" name="Google Shape;974;g13e5ec5c7de_0_0"/>
          <p:cNvCxnSpPr/>
          <p:nvPr/>
        </p:nvCxnSpPr>
        <p:spPr>
          <a:xfrm>
            <a:off x="10465300" y="3048000"/>
            <a:ext cx="13800" cy="2359200"/>
          </a:xfrm>
          <a:prstGeom prst="straightConnector1">
            <a:avLst/>
          </a:prstGeom>
          <a:noFill/>
          <a:ln cap="flat" cmpd="sng" w="38100">
            <a:solidFill>
              <a:srgbClr val="C00000"/>
            </a:solidFill>
            <a:prstDash val="solid"/>
            <a:round/>
            <a:headEnd len="med" w="med" type="triangle"/>
            <a:tailEnd len="sm" w="sm" type="none"/>
          </a:ln>
        </p:spPr>
      </p:cxnSp>
      <p:sp>
        <p:nvSpPr>
          <p:cNvPr id="975" name="Google Shape;975;g13e5ec5c7de_0_0"/>
          <p:cNvSpPr/>
          <p:nvPr/>
        </p:nvSpPr>
        <p:spPr>
          <a:xfrm>
            <a:off x="10025926" y="2262038"/>
            <a:ext cx="1842900" cy="739500"/>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Arial"/>
              <a:buNone/>
            </a:pPr>
            <a:r>
              <a:rPr b="1" i="0" lang="fr-FR" sz="1400" u="none" cap="none" strike="noStrike">
                <a:solidFill>
                  <a:srgbClr val="FFFFFF"/>
                </a:solidFill>
                <a:latin typeface="Corbel"/>
                <a:ea typeface="Corbel"/>
                <a:cs typeface="Corbel"/>
                <a:sym typeface="Corbel"/>
              </a:rPr>
              <a:t>79% de l’énergie consommée provient de ressources fossiles</a:t>
            </a:r>
            <a:endParaRPr b="0" i="0" sz="1400" u="none" cap="none" strike="noStrike">
              <a:solidFill>
                <a:srgbClr val="000000"/>
              </a:solidFill>
              <a:latin typeface="Arial"/>
              <a:ea typeface="Arial"/>
              <a:cs typeface="Arial"/>
              <a:sym typeface="Arial"/>
            </a:endParaRPr>
          </a:p>
        </p:txBody>
      </p:sp>
      <p:sp>
        <p:nvSpPr>
          <p:cNvPr id="976" name="Google Shape;976;g13e5ec5c7de_0_0"/>
          <p:cNvSpPr/>
          <p:nvPr/>
        </p:nvSpPr>
        <p:spPr>
          <a:xfrm>
            <a:off x="26078" y="1400769"/>
            <a:ext cx="88323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i="1" lang="fr-FR" u="none" cap="none" strike="noStrike">
                <a:solidFill>
                  <a:srgbClr val="085160"/>
                </a:solidFill>
                <a:latin typeface="Corbel"/>
                <a:ea typeface="Corbel"/>
                <a:cs typeface="Corbel"/>
                <a:sym typeface="Corbel"/>
              </a:rPr>
              <a:t>Source :</a:t>
            </a:r>
            <a:r>
              <a:rPr i="1" lang="fr-FR" u="none" cap="none" strike="noStrike">
                <a:solidFill>
                  <a:schemeClr val="dk1"/>
                </a:solidFill>
                <a:latin typeface="Corbel"/>
                <a:ea typeface="Corbel"/>
                <a:cs typeface="Corbel"/>
                <a:sym typeface="Corbel"/>
              </a:rPr>
              <a:t> </a:t>
            </a:r>
            <a:r>
              <a:rPr i="1" lang="fr-FR" u="sng" cap="none" strike="noStrike">
                <a:solidFill>
                  <a:schemeClr val="dk1"/>
                </a:solidFill>
                <a:latin typeface="Corbel"/>
                <a:ea typeface="Corbel"/>
                <a:cs typeface="Corbel"/>
                <a:sym typeface="Corbel"/>
                <a:hlinkClick r:id="rId8">
                  <a:extLst>
                    <a:ext uri="{A12FA001-AC4F-418D-AE19-62706E023703}">
                      <ahyp:hlinkClr val="tx"/>
                    </a:ext>
                  </a:extLst>
                </a:hlinkClick>
              </a:rPr>
              <a:t>https://ourworldindata.org/global-energy-200-years</a:t>
            </a:r>
            <a:r>
              <a:rPr i="1" lang="fr-FR" u="none" cap="none" strike="noStrike">
                <a:solidFill>
                  <a:schemeClr val="dk1"/>
                </a:solidFill>
                <a:latin typeface="Corbel"/>
                <a:ea typeface="Corbel"/>
                <a:cs typeface="Corbel"/>
                <a:sym typeface="Corbel"/>
              </a:rPr>
              <a:t> </a:t>
            </a:r>
            <a:endParaRPr i="1"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85160"/>
              </a:buClr>
              <a:buSzPts val="1100"/>
              <a:buFont typeface="Arial"/>
              <a:buNone/>
            </a:pPr>
            <a:r>
              <a:t/>
            </a:r>
            <a:endParaRPr b="0" i="1" sz="1100" u="none" cap="none" strike="noStrike">
              <a:solidFill>
                <a:srgbClr val="085160"/>
              </a:solidFill>
              <a:latin typeface="Corbel"/>
              <a:ea typeface="Corbel"/>
              <a:cs typeface="Corbel"/>
              <a:sym typeface="Corbel"/>
            </a:endParaRPr>
          </a:p>
        </p:txBody>
      </p:sp>
      <p:pic>
        <p:nvPicPr>
          <p:cNvPr id="977" name="Google Shape;977;g13e5ec5c7de_0_0"/>
          <p:cNvPicPr preferRelativeResize="0"/>
          <p:nvPr/>
        </p:nvPicPr>
        <p:blipFill rotWithShape="1">
          <a:blip r:embed="rId9">
            <a:alphaModFix/>
          </a:blip>
          <a:srcRect b="0" l="0" r="0" t="0"/>
          <a:stretch/>
        </p:blipFill>
        <p:spPr>
          <a:xfrm>
            <a:off x="11332925" y="1551181"/>
            <a:ext cx="432300" cy="473469"/>
          </a:xfrm>
          <a:prstGeom prst="rect">
            <a:avLst/>
          </a:prstGeom>
          <a:noFill/>
          <a:ln>
            <a:noFill/>
          </a:ln>
        </p:spPr>
      </p:pic>
      <p:pic>
        <p:nvPicPr>
          <p:cNvPr id="978" name="Google Shape;978;g13e5ec5c7de_0_0"/>
          <p:cNvPicPr preferRelativeResize="0"/>
          <p:nvPr/>
        </p:nvPicPr>
        <p:blipFill rotWithShape="1">
          <a:blip r:embed="rId10">
            <a:alphaModFix/>
          </a:blip>
          <a:srcRect b="0" l="0" r="0" t="0"/>
          <a:stretch/>
        </p:blipFill>
        <p:spPr>
          <a:xfrm>
            <a:off x="10721482" y="1580989"/>
            <a:ext cx="443666" cy="443666"/>
          </a:xfrm>
          <a:prstGeom prst="rect">
            <a:avLst/>
          </a:prstGeom>
          <a:noFill/>
          <a:ln>
            <a:noFill/>
          </a:ln>
        </p:spPr>
      </p:pic>
      <p:cxnSp>
        <p:nvCxnSpPr>
          <p:cNvPr id="979" name="Google Shape;979;g13e5ec5c7de_0_0"/>
          <p:cNvCxnSpPr/>
          <p:nvPr/>
        </p:nvCxnSpPr>
        <p:spPr>
          <a:xfrm flipH="1" rot="10800000">
            <a:off x="9694675" y="2169950"/>
            <a:ext cx="2061000" cy="5100"/>
          </a:xfrm>
          <a:prstGeom prst="straightConnector1">
            <a:avLst/>
          </a:prstGeom>
          <a:noFill/>
          <a:ln cap="flat" cmpd="sng" w="38100">
            <a:solidFill>
              <a:srgbClr val="AEABAB"/>
            </a:solidFill>
            <a:prstDash val="solid"/>
            <a:round/>
            <a:headEnd len="sm" w="sm" type="none"/>
            <a:tailEnd len="sm" w="sm" type="none"/>
          </a:ln>
        </p:spPr>
      </p:cxnSp>
      <p:sp>
        <p:nvSpPr>
          <p:cNvPr id="980" name="Google Shape;980;g13e5ec5c7de_0_0"/>
          <p:cNvSpPr/>
          <p:nvPr/>
        </p:nvSpPr>
        <p:spPr>
          <a:xfrm>
            <a:off x="9457147" y="1266971"/>
            <a:ext cx="5901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6176"/>
              </a:buClr>
              <a:buSzPts val="1400"/>
              <a:buFont typeface="Arial"/>
              <a:buNone/>
            </a:pPr>
            <a:r>
              <a:rPr b="1" i="0" lang="fr-FR" sz="1400" u="none" cap="none" strike="noStrike">
                <a:solidFill>
                  <a:srgbClr val="2A6176"/>
                </a:solidFill>
                <a:latin typeface="Corbel"/>
                <a:ea typeface="Corbel"/>
                <a:cs typeface="Corbel"/>
                <a:sym typeface="Corbel"/>
              </a:rPr>
              <a:t>6 %</a:t>
            </a:r>
            <a:endParaRPr b="0" i="0" sz="1400" u="none" cap="none" strike="noStrike">
              <a:solidFill>
                <a:srgbClr val="000000"/>
              </a:solidFill>
              <a:latin typeface="Arial"/>
              <a:ea typeface="Arial"/>
              <a:cs typeface="Arial"/>
              <a:sym typeface="Arial"/>
            </a:endParaRPr>
          </a:p>
        </p:txBody>
      </p:sp>
      <p:sp>
        <p:nvSpPr>
          <p:cNvPr id="981" name="Google Shape;981;g13e5ec5c7de_0_0"/>
          <p:cNvSpPr/>
          <p:nvPr/>
        </p:nvSpPr>
        <p:spPr>
          <a:xfrm>
            <a:off x="9997518" y="1222625"/>
            <a:ext cx="690300" cy="328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6176"/>
              </a:buClr>
              <a:buSzPts val="1400"/>
              <a:buFont typeface="Arial"/>
              <a:buNone/>
            </a:pPr>
            <a:r>
              <a:rPr b="1" i="0" lang="fr-FR" sz="1400" u="none" cap="none" strike="noStrike">
                <a:solidFill>
                  <a:srgbClr val="2A6176"/>
                </a:solidFill>
                <a:latin typeface="Corbel"/>
                <a:ea typeface="Corbel"/>
                <a:cs typeface="Corbel"/>
                <a:sym typeface="Corbel"/>
              </a:rPr>
              <a:t>4 %</a:t>
            </a:r>
            <a:endParaRPr b="0" i="0" sz="1400" u="none" cap="none" strike="noStrike">
              <a:solidFill>
                <a:srgbClr val="000000"/>
              </a:solidFill>
              <a:latin typeface="Arial"/>
              <a:ea typeface="Arial"/>
              <a:cs typeface="Arial"/>
              <a:sym typeface="Arial"/>
            </a:endParaRPr>
          </a:p>
        </p:txBody>
      </p:sp>
      <p:sp>
        <p:nvSpPr>
          <p:cNvPr id="982" name="Google Shape;982;g13e5ec5c7de_0_0"/>
          <p:cNvSpPr/>
          <p:nvPr/>
        </p:nvSpPr>
        <p:spPr>
          <a:xfrm>
            <a:off x="10675928" y="1252465"/>
            <a:ext cx="812400" cy="268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400"/>
              <a:buFont typeface="Arial"/>
              <a:buNone/>
            </a:pPr>
            <a:r>
              <a:rPr b="1" i="0" lang="fr-FR" sz="1400" u="none" cap="none" strike="noStrike">
                <a:solidFill>
                  <a:srgbClr val="2A6176"/>
                </a:solidFill>
                <a:latin typeface="Corbel"/>
                <a:ea typeface="Corbel"/>
                <a:cs typeface="Corbel"/>
                <a:sym typeface="Corbel"/>
              </a:rPr>
              <a:t>2 %</a:t>
            </a:r>
            <a:endParaRPr b="0" i="0" sz="1400" u="none" cap="none" strike="noStrike">
              <a:solidFill>
                <a:srgbClr val="000000"/>
              </a:solidFill>
              <a:latin typeface="Arial"/>
              <a:ea typeface="Arial"/>
              <a:cs typeface="Arial"/>
              <a:sym typeface="Arial"/>
            </a:endParaRPr>
          </a:p>
        </p:txBody>
      </p:sp>
      <p:sp>
        <p:nvSpPr>
          <p:cNvPr id="983" name="Google Shape;983;g13e5ec5c7de_0_0"/>
          <p:cNvSpPr/>
          <p:nvPr/>
        </p:nvSpPr>
        <p:spPr>
          <a:xfrm>
            <a:off x="11350997" y="1256400"/>
            <a:ext cx="766800" cy="32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400"/>
              <a:buFont typeface="Arial"/>
              <a:buNone/>
            </a:pPr>
            <a:r>
              <a:rPr b="1" i="0" lang="fr-FR" sz="1400" u="none" cap="none" strike="noStrike">
                <a:solidFill>
                  <a:srgbClr val="2A6176"/>
                </a:solidFill>
                <a:latin typeface="Corbel"/>
                <a:ea typeface="Corbel"/>
                <a:cs typeface="Corbel"/>
                <a:sym typeface="Corbel"/>
              </a:rPr>
              <a:t>1 %</a:t>
            </a:r>
            <a:endParaRPr b="0" i="0" sz="1400" u="none" cap="none" strike="noStrike">
              <a:solidFill>
                <a:srgbClr val="000000"/>
              </a:solidFill>
              <a:latin typeface="Arial"/>
              <a:ea typeface="Arial"/>
              <a:cs typeface="Arial"/>
              <a:sym typeface="Arial"/>
            </a:endParaRPr>
          </a:p>
        </p:txBody>
      </p:sp>
      <p:sp>
        <p:nvSpPr>
          <p:cNvPr id="984" name="Google Shape;984;g13e5ec5c7de_0_0"/>
          <p:cNvSpPr/>
          <p:nvPr/>
        </p:nvSpPr>
        <p:spPr>
          <a:xfrm>
            <a:off x="102275" y="1942400"/>
            <a:ext cx="1359300" cy="810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95959"/>
              </a:buClr>
              <a:buSzPts val="1200"/>
              <a:buFont typeface="Arial"/>
              <a:buNone/>
            </a:pPr>
            <a:r>
              <a:rPr b="1" i="0" lang="fr-FR" sz="1200" u="none" cap="none" strike="noStrike">
                <a:solidFill>
                  <a:srgbClr val="595959"/>
                </a:solidFill>
                <a:latin typeface="Corbel"/>
                <a:ea typeface="Corbel"/>
                <a:cs typeface="Corbel"/>
                <a:sym typeface="Corbel"/>
              </a:rPr>
              <a:t>Milliards de tonnes équivalent pétrole </a:t>
            </a:r>
            <a:r>
              <a:rPr b="1" lang="fr-FR" sz="1200">
                <a:solidFill>
                  <a:srgbClr val="595959"/>
                </a:solidFill>
                <a:latin typeface="Corbel"/>
                <a:ea typeface="Corbel"/>
                <a:cs typeface="Corbel"/>
                <a:sym typeface="Corbel"/>
              </a:rPr>
              <a:t>(</a:t>
            </a:r>
            <a:r>
              <a:rPr b="1" i="0" lang="fr-FR" sz="1200" u="none" cap="none" strike="noStrike">
                <a:solidFill>
                  <a:srgbClr val="595959"/>
                </a:solidFill>
                <a:latin typeface="Corbel"/>
                <a:ea typeface="Corbel"/>
                <a:cs typeface="Corbel"/>
                <a:sym typeface="Corbel"/>
              </a:rPr>
              <a:t>Gtep)</a:t>
            </a:r>
            <a:endParaRPr b="0" i="0" sz="1400" u="none" cap="none" strike="noStrike">
              <a:solidFill>
                <a:srgbClr val="000000"/>
              </a:solidFill>
              <a:latin typeface="Arial"/>
              <a:ea typeface="Arial"/>
              <a:cs typeface="Arial"/>
              <a:sym typeface="Arial"/>
            </a:endParaRPr>
          </a:p>
        </p:txBody>
      </p:sp>
      <p:sp>
        <p:nvSpPr>
          <p:cNvPr id="985" name="Google Shape;985;g13e5ec5c7de_0_0"/>
          <p:cNvSpPr/>
          <p:nvPr/>
        </p:nvSpPr>
        <p:spPr>
          <a:xfrm>
            <a:off x="10545599" y="4905050"/>
            <a:ext cx="1207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800"/>
              <a:buFont typeface="Arial"/>
              <a:buNone/>
            </a:pPr>
            <a:r>
              <a:rPr b="1" i="0" lang="fr-FR" sz="1800" u="none" cap="none" strike="noStrike">
                <a:solidFill>
                  <a:srgbClr val="C00000"/>
                </a:solidFill>
                <a:latin typeface="Corbel"/>
                <a:ea typeface="Corbel"/>
                <a:cs typeface="Corbel"/>
                <a:sym typeface="Corbel"/>
              </a:rPr>
              <a:t>≈ 1/4 </a:t>
            </a:r>
            <a:r>
              <a:rPr b="1" i="0" lang="fr-FR" sz="1400" u="none" cap="none" strike="noStrike">
                <a:solidFill>
                  <a:srgbClr val="C00000"/>
                </a:solidFill>
                <a:latin typeface="Corbel"/>
                <a:ea typeface="Corbel"/>
                <a:cs typeface="Corbel"/>
                <a:sym typeface="Corbel"/>
              </a:rPr>
              <a:t>(25  %)</a:t>
            </a:r>
            <a:endParaRPr b="0" i="0" sz="1600" u="none" cap="none" strike="noStrike">
              <a:solidFill>
                <a:srgbClr val="000000"/>
              </a:solidFill>
              <a:latin typeface="Arial"/>
              <a:ea typeface="Arial"/>
              <a:cs typeface="Arial"/>
              <a:sym typeface="Arial"/>
            </a:endParaRPr>
          </a:p>
        </p:txBody>
      </p:sp>
      <p:sp>
        <p:nvSpPr>
          <p:cNvPr id="986" name="Google Shape;986;g13e5ec5c7de_0_0"/>
          <p:cNvSpPr/>
          <p:nvPr/>
        </p:nvSpPr>
        <p:spPr>
          <a:xfrm>
            <a:off x="10509474" y="4039850"/>
            <a:ext cx="13593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800"/>
              <a:buFont typeface="Arial"/>
              <a:buNone/>
            </a:pPr>
            <a:r>
              <a:rPr b="1" i="0" lang="fr-FR" sz="1800" u="none" cap="none" strike="noStrike">
                <a:solidFill>
                  <a:srgbClr val="C00000"/>
                </a:solidFill>
                <a:latin typeface="Corbel"/>
                <a:ea typeface="Corbel"/>
                <a:cs typeface="Corbel"/>
                <a:sym typeface="Corbel"/>
              </a:rPr>
              <a:t>≈ 1/3 </a:t>
            </a:r>
            <a:r>
              <a:rPr b="1" i="0" lang="fr-FR" sz="1400" u="none" cap="none" strike="noStrike">
                <a:solidFill>
                  <a:srgbClr val="C00000"/>
                </a:solidFill>
                <a:latin typeface="Corbel"/>
                <a:ea typeface="Corbel"/>
                <a:cs typeface="Corbel"/>
                <a:sym typeface="Corbel"/>
              </a:rPr>
              <a:t>(31  %)  </a:t>
            </a:r>
            <a:endParaRPr b="1" i="0" sz="1600" u="none" cap="none" strike="noStrike">
              <a:solidFill>
                <a:srgbClr val="000000"/>
              </a:solidFill>
              <a:latin typeface="Arial"/>
              <a:ea typeface="Arial"/>
              <a:cs typeface="Arial"/>
              <a:sym typeface="Arial"/>
            </a:endParaRPr>
          </a:p>
        </p:txBody>
      </p:sp>
      <p:sp>
        <p:nvSpPr>
          <p:cNvPr id="987" name="Google Shape;987;g13e5ec5c7de_0_0"/>
          <p:cNvSpPr/>
          <p:nvPr/>
        </p:nvSpPr>
        <p:spPr>
          <a:xfrm>
            <a:off x="10531919" y="3193421"/>
            <a:ext cx="1207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800"/>
              <a:buFont typeface="Arial"/>
              <a:buNone/>
            </a:pPr>
            <a:r>
              <a:rPr b="1" i="0" lang="fr-FR" sz="1800" u="none" cap="none" strike="noStrike">
                <a:solidFill>
                  <a:srgbClr val="C00000"/>
                </a:solidFill>
                <a:latin typeface="Corbel"/>
                <a:ea typeface="Corbel"/>
                <a:cs typeface="Corbel"/>
                <a:sym typeface="Corbel"/>
              </a:rPr>
              <a:t>≈ 1/4 </a:t>
            </a:r>
            <a:r>
              <a:rPr b="1" i="0" lang="fr-FR" sz="1400" u="none" cap="none" strike="noStrike">
                <a:solidFill>
                  <a:srgbClr val="C00000"/>
                </a:solidFill>
                <a:latin typeface="Corbel"/>
                <a:ea typeface="Corbel"/>
                <a:cs typeface="Corbel"/>
                <a:sym typeface="Corbel"/>
              </a:rPr>
              <a:t>(23 %)  </a:t>
            </a:r>
            <a:endParaRPr b="0" i="0" sz="1400" u="none" cap="none" strike="noStrike">
              <a:solidFill>
                <a:srgbClr val="000000"/>
              </a:solidFill>
              <a:latin typeface="Arial"/>
              <a:ea typeface="Arial"/>
              <a:cs typeface="Arial"/>
              <a:sym typeface="Arial"/>
            </a:endParaRPr>
          </a:p>
        </p:txBody>
      </p:sp>
      <p:sp>
        <p:nvSpPr>
          <p:cNvPr id="988" name="Google Shape;988;g13e5ec5c7de_0_0"/>
          <p:cNvSpPr txBox="1"/>
          <p:nvPr/>
        </p:nvSpPr>
        <p:spPr>
          <a:xfrm>
            <a:off x="1651683" y="6470234"/>
            <a:ext cx="7417200" cy="3408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000000"/>
                </a:solidFill>
                <a:latin typeface="Corbel"/>
                <a:ea typeface="Corbel"/>
                <a:cs typeface="Corbel"/>
                <a:sym typeface="Corbel"/>
              </a:rPr>
              <a:t>Consommation d’énergie primaire mondiale au cours du temps</a:t>
            </a:r>
            <a:endParaRPr b="0" i="0" sz="1400" u="none" cap="none" strike="noStrike">
              <a:solidFill>
                <a:srgbClr val="000000"/>
              </a:solidFill>
              <a:latin typeface="Arial"/>
              <a:ea typeface="Arial"/>
              <a:cs typeface="Arial"/>
              <a:sym typeface="Arial"/>
            </a:endParaRPr>
          </a:p>
        </p:txBody>
      </p:sp>
      <p:cxnSp>
        <p:nvCxnSpPr>
          <p:cNvPr id="989" name="Google Shape;989;g13e5ec5c7de_0_0"/>
          <p:cNvCxnSpPr/>
          <p:nvPr/>
        </p:nvCxnSpPr>
        <p:spPr>
          <a:xfrm>
            <a:off x="8564267" y="1620375"/>
            <a:ext cx="0" cy="508500"/>
          </a:xfrm>
          <a:prstGeom prst="straightConnector1">
            <a:avLst/>
          </a:prstGeom>
          <a:noFill/>
          <a:ln cap="flat" cmpd="sng" w="38100">
            <a:solidFill>
              <a:srgbClr val="065260"/>
            </a:solidFill>
            <a:prstDash val="solid"/>
            <a:round/>
            <a:headEnd len="sm" w="sm" type="none"/>
            <a:tailEnd len="med" w="med" type="triangle"/>
          </a:ln>
        </p:spPr>
      </p:cxnSp>
      <p:cxnSp>
        <p:nvCxnSpPr>
          <p:cNvPr id="990" name="Google Shape;990;g13e5ec5c7de_0_0"/>
          <p:cNvCxnSpPr/>
          <p:nvPr/>
        </p:nvCxnSpPr>
        <p:spPr>
          <a:xfrm>
            <a:off x="6668118" y="3403864"/>
            <a:ext cx="0" cy="1080000"/>
          </a:xfrm>
          <a:prstGeom prst="straightConnector1">
            <a:avLst/>
          </a:prstGeom>
          <a:noFill/>
          <a:ln cap="flat" cmpd="sng" w="38100">
            <a:solidFill>
              <a:srgbClr val="065260"/>
            </a:solidFill>
            <a:prstDash val="solid"/>
            <a:round/>
            <a:headEnd len="sm" w="sm" type="none"/>
            <a:tailEnd len="med" w="med" type="triangle"/>
          </a:ln>
        </p:spPr>
      </p:cxnSp>
      <p:cxnSp>
        <p:nvCxnSpPr>
          <p:cNvPr id="991" name="Google Shape;991;g13e5ec5c7de_0_0"/>
          <p:cNvCxnSpPr>
            <a:endCxn id="992" idx="0"/>
          </p:cNvCxnSpPr>
          <p:nvPr/>
        </p:nvCxnSpPr>
        <p:spPr>
          <a:xfrm>
            <a:off x="7633227" y="2543052"/>
            <a:ext cx="0" cy="810600"/>
          </a:xfrm>
          <a:prstGeom prst="straightConnector1">
            <a:avLst/>
          </a:prstGeom>
          <a:noFill/>
          <a:ln cap="flat" cmpd="sng" w="38100">
            <a:solidFill>
              <a:srgbClr val="065260"/>
            </a:solidFill>
            <a:prstDash val="solid"/>
            <a:round/>
            <a:headEnd len="sm" w="sm" type="none"/>
            <a:tailEnd len="med" w="med" type="triangle"/>
          </a:ln>
        </p:spPr>
      </p:cxnSp>
      <p:sp>
        <p:nvSpPr>
          <p:cNvPr id="993" name="Google Shape;993;g13e5ec5c7de_0_0"/>
          <p:cNvSpPr txBox="1"/>
          <p:nvPr/>
        </p:nvSpPr>
        <p:spPr>
          <a:xfrm>
            <a:off x="7678225" y="1314096"/>
            <a:ext cx="1772100" cy="326100"/>
          </a:xfrm>
          <a:prstGeom prst="rect">
            <a:avLst/>
          </a:prstGeom>
          <a:solidFill>
            <a:srgbClr val="FFFFFF"/>
          </a:solidFill>
          <a:ln cap="flat" cmpd="sng" w="9525">
            <a:solidFill>
              <a:srgbClr val="323F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1600" u="none" cap="none" strike="noStrike">
                <a:solidFill>
                  <a:srgbClr val="075161"/>
                </a:solidFill>
                <a:latin typeface="Corbel"/>
                <a:ea typeface="Corbel"/>
                <a:cs typeface="Corbel"/>
                <a:sym typeface="Corbel"/>
              </a:rPr>
              <a:t>Votre naissance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600" u="none" cap="none" strike="noStrike">
              <a:solidFill>
                <a:srgbClr val="075161"/>
              </a:solidFill>
              <a:latin typeface="Corbel"/>
              <a:ea typeface="Corbel"/>
              <a:cs typeface="Corbel"/>
              <a:sym typeface="Corbel"/>
            </a:endParaRPr>
          </a:p>
        </p:txBody>
      </p:sp>
      <p:sp>
        <p:nvSpPr>
          <p:cNvPr id="994" name="Google Shape;994;g13e5ec5c7de_0_0"/>
          <p:cNvSpPr txBox="1"/>
          <p:nvPr/>
        </p:nvSpPr>
        <p:spPr>
          <a:xfrm>
            <a:off x="6656732" y="2278520"/>
            <a:ext cx="1616400" cy="590100"/>
          </a:xfrm>
          <a:prstGeom prst="rect">
            <a:avLst/>
          </a:prstGeom>
          <a:solidFill>
            <a:srgbClr val="FFFFFF"/>
          </a:solidFill>
          <a:ln cap="flat" cmpd="sng" w="9525">
            <a:solidFill>
              <a:srgbClr val="323F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1600" u="none" cap="none" strike="noStrike">
                <a:solidFill>
                  <a:srgbClr val="075161"/>
                </a:solidFill>
                <a:latin typeface="Corbel"/>
                <a:ea typeface="Corbel"/>
                <a:cs typeface="Corbel"/>
                <a:sym typeface="Corbel"/>
              </a:rPr>
              <a:t>Naissance de vos parents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1600" u="none" cap="none" strike="noStrike">
              <a:solidFill>
                <a:srgbClr val="075161"/>
              </a:solidFill>
              <a:latin typeface="Corbel"/>
              <a:ea typeface="Corbel"/>
              <a:cs typeface="Corbel"/>
              <a:sym typeface="Corbel"/>
            </a:endParaRPr>
          </a:p>
        </p:txBody>
      </p:sp>
      <p:sp>
        <p:nvSpPr>
          <p:cNvPr id="995" name="Google Shape;995;g13e5ec5c7de_0_0"/>
          <p:cNvSpPr txBox="1"/>
          <p:nvPr/>
        </p:nvSpPr>
        <p:spPr>
          <a:xfrm>
            <a:off x="5455225" y="3078450"/>
            <a:ext cx="1772100" cy="636000"/>
          </a:xfrm>
          <a:prstGeom prst="rect">
            <a:avLst/>
          </a:prstGeom>
          <a:solidFill>
            <a:srgbClr val="FFFFFF"/>
          </a:solidFill>
          <a:ln cap="flat" cmpd="sng" w="9525">
            <a:solidFill>
              <a:srgbClr val="323F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1600" u="none" cap="none" strike="noStrike">
                <a:solidFill>
                  <a:srgbClr val="075161"/>
                </a:solidFill>
                <a:latin typeface="Corbel"/>
                <a:ea typeface="Corbel"/>
                <a:cs typeface="Corbel"/>
                <a:sym typeface="Corbel"/>
              </a:rPr>
              <a:t>Naissance de vos grands-parents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Corbel"/>
              <a:ea typeface="Corbel"/>
              <a:cs typeface="Corbel"/>
              <a:sym typeface="Corbel"/>
            </a:endParaRPr>
          </a:p>
        </p:txBody>
      </p:sp>
      <p:pic>
        <p:nvPicPr>
          <p:cNvPr id="996" name="Google Shape;996;g13e5ec5c7de_0_0"/>
          <p:cNvPicPr preferRelativeResize="0"/>
          <p:nvPr/>
        </p:nvPicPr>
        <p:blipFill rotWithShape="1">
          <a:blip r:embed="rId11">
            <a:alphaModFix/>
          </a:blip>
          <a:srcRect b="0" l="0" r="0" t="0"/>
          <a:stretch/>
        </p:blipFill>
        <p:spPr>
          <a:xfrm>
            <a:off x="9541825" y="1603106"/>
            <a:ext cx="432301" cy="432301"/>
          </a:xfrm>
          <a:prstGeom prst="rect">
            <a:avLst/>
          </a:prstGeom>
          <a:noFill/>
          <a:ln>
            <a:noFill/>
          </a:ln>
        </p:spPr>
      </p:pic>
      <p:grpSp>
        <p:nvGrpSpPr>
          <p:cNvPr id="997" name="Google Shape;997;g13e5ec5c7de_0_0"/>
          <p:cNvGrpSpPr/>
          <p:nvPr/>
        </p:nvGrpSpPr>
        <p:grpSpPr>
          <a:xfrm>
            <a:off x="10093067" y="1545997"/>
            <a:ext cx="499176" cy="508464"/>
            <a:chOff x="10438351" y="268692"/>
            <a:chExt cx="1080000" cy="1080000"/>
          </a:xfrm>
        </p:grpSpPr>
        <p:sp>
          <p:nvSpPr>
            <p:cNvPr id="998" name="Google Shape;998;g13e5ec5c7de_0_0"/>
            <p:cNvSpPr/>
            <p:nvPr/>
          </p:nvSpPr>
          <p:spPr>
            <a:xfrm>
              <a:off x="10438351" y="268692"/>
              <a:ext cx="1080000" cy="10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id="999" name="Google Shape;999;g13e5ec5c7de_0_0"/>
            <p:cNvPicPr preferRelativeResize="0"/>
            <p:nvPr/>
          </p:nvPicPr>
          <p:blipFill rotWithShape="1">
            <a:blip r:embed="rId12">
              <a:alphaModFix/>
            </a:blip>
            <a:srcRect b="0" l="0" r="0" t="0"/>
            <a:stretch/>
          </p:blipFill>
          <p:spPr>
            <a:xfrm>
              <a:off x="10564385" y="388909"/>
              <a:ext cx="850880" cy="850880"/>
            </a:xfrm>
            <a:prstGeom prst="rect">
              <a:avLst/>
            </a:prstGeom>
            <a:noFill/>
            <a:ln>
              <a:noFill/>
            </a:ln>
          </p:spPr>
        </p:pic>
      </p:grpSp>
      <p:grpSp>
        <p:nvGrpSpPr>
          <p:cNvPr id="1000" name="Google Shape;1000;g13e5ec5c7de_0_0"/>
          <p:cNvGrpSpPr/>
          <p:nvPr/>
        </p:nvGrpSpPr>
        <p:grpSpPr>
          <a:xfrm>
            <a:off x="8273125" y="2112488"/>
            <a:ext cx="582300" cy="582300"/>
            <a:chOff x="8220350" y="2202850"/>
            <a:chExt cx="582300" cy="582300"/>
          </a:xfrm>
        </p:grpSpPr>
        <p:sp>
          <p:nvSpPr>
            <p:cNvPr id="1001" name="Google Shape;1001;g13e5ec5c7de_0_0"/>
            <p:cNvSpPr/>
            <p:nvPr/>
          </p:nvSpPr>
          <p:spPr>
            <a:xfrm>
              <a:off x="8220350" y="2202850"/>
              <a:ext cx="582300" cy="582300"/>
            </a:xfrm>
            <a:prstGeom prst="ellipse">
              <a:avLst/>
            </a:pr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1002" name="Google Shape;1002;g13e5ec5c7de_0_0"/>
            <p:cNvPicPr preferRelativeResize="0"/>
            <p:nvPr/>
          </p:nvPicPr>
          <p:blipFill rotWithShape="1">
            <a:blip r:embed="rId13">
              <a:alphaModFix/>
            </a:blip>
            <a:srcRect b="0" l="0" r="0" t="0"/>
            <a:stretch/>
          </p:blipFill>
          <p:spPr>
            <a:xfrm>
              <a:off x="8324376" y="2256937"/>
              <a:ext cx="360000" cy="474146"/>
            </a:xfrm>
            <a:prstGeom prst="rect">
              <a:avLst/>
            </a:prstGeom>
            <a:noFill/>
            <a:ln>
              <a:noFill/>
            </a:ln>
          </p:spPr>
        </p:pic>
      </p:grpSp>
      <p:grpSp>
        <p:nvGrpSpPr>
          <p:cNvPr id="1003" name="Google Shape;1003;g13e5ec5c7de_0_0"/>
          <p:cNvGrpSpPr/>
          <p:nvPr/>
        </p:nvGrpSpPr>
        <p:grpSpPr>
          <a:xfrm>
            <a:off x="6406825" y="4520734"/>
            <a:ext cx="522600" cy="528391"/>
            <a:chOff x="5074100" y="4475634"/>
            <a:chExt cx="522600" cy="528391"/>
          </a:xfrm>
        </p:grpSpPr>
        <p:sp>
          <p:nvSpPr>
            <p:cNvPr id="1004" name="Google Shape;1004;g13e5ec5c7de_0_0"/>
            <p:cNvSpPr/>
            <p:nvPr/>
          </p:nvSpPr>
          <p:spPr>
            <a:xfrm>
              <a:off x="5074100" y="4481425"/>
              <a:ext cx="522600" cy="522600"/>
            </a:xfrm>
            <a:prstGeom prst="ellipse">
              <a:avLst/>
            </a:pr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1005" name="Google Shape;1005;g13e5ec5c7de_0_0"/>
            <p:cNvPicPr preferRelativeResize="0"/>
            <p:nvPr/>
          </p:nvPicPr>
          <p:blipFill rotWithShape="1">
            <a:blip r:embed="rId14">
              <a:alphaModFix/>
            </a:blip>
            <a:srcRect b="0" l="0" r="0" t="0"/>
            <a:stretch/>
          </p:blipFill>
          <p:spPr>
            <a:xfrm>
              <a:off x="5118079" y="4475634"/>
              <a:ext cx="434700" cy="474000"/>
            </a:xfrm>
            <a:prstGeom prst="roundRect">
              <a:avLst>
                <a:gd fmla="val 16667" name="adj"/>
              </a:avLst>
            </a:prstGeom>
            <a:noFill/>
            <a:ln>
              <a:noFill/>
            </a:ln>
          </p:spPr>
        </p:pic>
      </p:grpSp>
      <p:pic>
        <p:nvPicPr>
          <p:cNvPr id="992" name="Google Shape;992;g13e5ec5c7de_0_0"/>
          <p:cNvPicPr preferRelativeResize="0"/>
          <p:nvPr/>
        </p:nvPicPr>
        <p:blipFill rotWithShape="1">
          <a:blip r:embed="rId15">
            <a:alphaModFix/>
          </a:blip>
          <a:srcRect b="0" l="0" r="0" t="0"/>
          <a:stretch/>
        </p:blipFill>
        <p:spPr>
          <a:xfrm>
            <a:off x="7342077" y="3353652"/>
            <a:ext cx="582300" cy="584026"/>
          </a:xfrm>
          <a:prstGeom prst="rect">
            <a:avLst/>
          </a:prstGeom>
          <a:noFill/>
          <a:ln>
            <a:noFill/>
          </a:ln>
        </p:spPr>
      </p:pic>
      <p:sp>
        <p:nvSpPr>
          <p:cNvPr id="1006" name="Google Shape;1006;g13e5ec5c7de_0_0"/>
          <p:cNvSpPr/>
          <p:nvPr/>
        </p:nvSpPr>
        <p:spPr>
          <a:xfrm>
            <a:off x="8636675" y="6230938"/>
            <a:ext cx="976800" cy="340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95959"/>
              </a:buClr>
              <a:buSzPts val="1200"/>
              <a:buFont typeface="Arial"/>
              <a:buNone/>
            </a:pPr>
            <a:r>
              <a:rPr b="1" i="0" lang="fr-FR" sz="1200" u="none" cap="none" strike="noStrike">
                <a:solidFill>
                  <a:schemeClr val="dk1"/>
                </a:solidFill>
                <a:latin typeface="Corbel"/>
                <a:ea typeface="Corbel"/>
                <a:cs typeface="Corbel"/>
                <a:sym typeface="Corbel"/>
              </a:rPr>
              <a:t>Années</a:t>
            </a:r>
            <a:endParaRPr b="0" i="0" sz="1400" u="none" cap="none" strike="noStrike">
              <a:solidFill>
                <a:schemeClr val="dk1"/>
              </a:solidFill>
              <a:latin typeface="Arial"/>
              <a:ea typeface="Arial"/>
              <a:cs typeface="Arial"/>
              <a:sym typeface="Arial"/>
            </a:endParaRPr>
          </a:p>
        </p:txBody>
      </p:sp>
      <p:sp>
        <p:nvSpPr>
          <p:cNvPr id="1007" name="Google Shape;1007;g13e5ec5c7de_0_0"/>
          <p:cNvSpPr/>
          <p:nvPr/>
        </p:nvSpPr>
        <p:spPr>
          <a:xfrm>
            <a:off x="9066250" y="2162900"/>
            <a:ext cx="234000" cy="590100"/>
          </a:xfrm>
          <a:prstGeom prst="rightBrace">
            <a:avLst>
              <a:gd fmla="val 50000" name="adj1"/>
              <a:gd fmla="val 50000" name="adj2"/>
            </a:avLst>
          </a:prstGeom>
          <a:noFill/>
          <a:ln cap="flat" cmpd="sng" w="38100">
            <a:solidFill>
              <a:srgbClr val="AEABA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g13e5ec5c7de_0_0"/>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Consommation énergétique mondiale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16"/>
          <p:cNvSpPr txBox="1"/>
          <p:nvPr>
            <p:ph idx="4294967295" type="body"/>
          </p:nvPr>
        </p:nvSpPr>
        <p:spPr>
          <a:xfrm>
            <a:off x="848325" y="2717627"/>
            <a:ext cx="10515600" cy="3225900"/>
          </a:xfrm>
          <a:prstGeom prst="rect">
            <a:avLst/>
          </a:prstGeom>
          <a:noFill/>
          <a:ln>
            <a:noFill/>
          </a:ln>
        </p:spPr>
        <p:txBody>
          <a:bodyPr anchorCtr="0" anchor="t" bIns="45700" lIns="91425" spcFirstLastPara="1" rIns="91425" wrap="square" tIns="45700">
            <a:noAutofit/>
          </a:bodyPr>
          <a:lstStyle/>
          <a:p>
            <a:pPr indent="-330200" lvl="0" marL="457200" rtl="0" algn="just">
              <a:lnSpc>
                <a:spcPct val="90000"/>
              </a:lnSpc>
              <a:spcBef>
                <a:spcPts val="1000"/>
              </a:spcBef>
              <a:spcAft>
                <a:spcPts val="0"/>
              </a:spcAft>
              <a:buSzPts val="1600"/>
              <a:buChar char="●"/>
            </a:pPr>
            <a:r>
              <a:rPr lang="fr-FR" sz="2350">
                <a:latin typeface="Corbel"/>
                <a:ea typeface="Corbel"/>
                <a:cs typeface="Corbel"/>
                <a:sym typeface="Corbel"/>
              </a:rPr>
              <a:t>Le monde repose sur les énergies fossiles.</a:t>
            </a:r>
            <a:endParaRPr/>
          </a:p>
          <a:p>
            <a:pPr indent="-330200" lvl="0" marL="457200" rtl="0" algn="just">
              <a:lnSpc>
                <a:spcPct val="90000"/>
              </a:lnSpc>
              <a:spcBef>
                <a:spcPts val="1000"/>
              </a:spcBef>
              <a:spcAft>
                <a:spcPts val="0"/>
              </a:spcAft>
              <a:buSzPts val="1600"/>
              <a:buChar char="●"/>
            </a:pPr>
            <a:r>
              <a:rPr lang="fr-FR" sz="2350">
                <a:latin typeface="Corbel"/>
                <a:ea typeface="Corbel"/>
                <a:cs typeface="Corbel"/>
                <a:sym typeface="Corbel"/>
              </a:rPr>
              <a:t>Le charbon a été la première ressource fossile utilisée dans le passé, on en retrouve dans de nombreux endroits du monde.</a:t>
            </a:r>
            <a:endParaRPr/>
          </a:p>
          <a:p>
            <a:pPr indent="-330200" lvl="0" marL="457200" rtl="0" algn="just">
              <a:lnSpc>
                <a:spcPct val="90000"/>
              </a:lnSpc>
              <a:spcBef>
                <a:spcPts val="1000"/>
              </a:spcBef>
              <a:spcAft>
                <a:spcPts val="0"/>
              </a:spcAft>
              <a:buSzPts val="1600"/>
              <a:buChar char="●"/>
            </a:pPr>
            <a:r>
              <a:rPr lang="fr-FR" sz="2350">
                <a:latin typeface="Corbel"/>
                <a:ea typeface="Corbel"/>
                <a:cs typeface="Corbel"/>
                <a:sym typeface="Corbel"/>
              </a:rPr>
              <a:t>Le pétrole est de loin la ressource énergétique la plus utilisée car elle est plus concentrée et plus pratique à transporter </a:t>
            </a:r>
            <a:endParaRPr/>
          </a:p>
          <a:p>
            <a:pPr indent="-330200" lvl="0" marL="457200" rtl="0" algn="just">
              <a:lnSpc>
                <a:spcPct val="90000"/>
              </a:lnSpc>
              <a:spcBef>
                <a:spcPts val="1000"/>
              </a:spcBef>
              <a:spcAft>
                <a:spcPts val="0"/>
              </a:spcAft>
              <a:buSzPts val="1600"/>
              <a:buFont typeface="Century Gothic"/>
              <a:buChar char="●"/>
            </a:pPr>
            <a:r>
              <a:rPr lang="fr-FR" sz="2350">
                <a:latin typeface="Corbel"/>
                <a:ea typeface="Corbel"/>
                <a:cs typeface="Corbel"/>
                <a:sym typeface="Corbel"/>
              </a:rPr>
              <a:t>Nous ne sommes jamais passés d’une source d’énergie à une autre, nous avons seulement utilisé de plus en plus d’énergie.</a:t>
            </a:r>
            <a:endParaRPr/>
          </a:p>
          <a:p>
            <a:pPr indent="-330200" lvl="0" marL="457200" rtl="0" algn="just">
              <a:lnSpc>
                <a:spcPct val="90000"/>
              </a:lnSpc>
              <a:spcBef>
                <a:spcPts val="1000"/>
              </a:spcBef>
              <a:spcAft>
                <a:spcPts val="0"/>
              </a:spcAft>
              <a:buSzPts val="1600"/>
              <a:buFont typeface="Century Gothic"/>
              <a:buChar char="●"/>
            </a:pPr>
            <a:r>
              <a:rPr lang="fr-FR" sz="2350">
                <a:latin typeface="Corbel"/>
                <a:ea typeface="Corbel"/>
                <a:cs typeface="Corbel"/>
                <a:sym typeface="Corbel"/>
              </a:rPr>
              <a:t>Les sources d’énergie peu carbonées et renouvelables sont toujours minoritaires dans notre consommation énergétique mondiale.</a:t>
            </a:r>
            <a:endParaRPr/>
          </a:p>
          <a:p>
            <a:pPr indent="0" lvl="0" marL="0" rtl="0" algn="just">
              <a:lnSpc>
                <a:spcPct val="90000"/>
              </a:lnSpc>
              <a:spcBef>
                <a:spcPts val="1000"/>
              </a:spcBef>
              <a:spcAft>
                <a:spcPts val="0"/>
              </a:spcAft>
              <a:buSzPts val="2400"/>
              <a:buNone/>
            </a:pPr>
            <a:r>
              <a:t/>
            </a:r>
            <a:endParaRPr sz="2350">
              <a:solidFill>
                <a:srgbClr val="666666"/>
              </a:solidFill>
              <a:latin typeface="Corbel"/>
              <a:ea typeface="Corbel"/>
              <a:cs typeface="Corbel"/>
              <a:sym typeface="Corbel"/>
            </a:endParaRPr>
          </a:p>
          <a:p>
            <a:pPr indent="0" lvl="0" marL="76200" rtl="0" algn="l">
              <a:lnSpc>
                <a:spcPct val="90000"/>
              </a:lnSpc>
              <a:spcBef>
                <a:spcPts val="1000"/>
              </a:spcBef>
              <a:spcAft>
                <a:spcPts val="0"/>
              </a:spcAft>
              <a:buSzPts val="2400"/>
              <a:buNone/>
            </a:pPr>
            <a:r>
              <a:t/>
            </a:r>
            <a:endParaRPr b="1" sz="2350">
              <a:solidFill>
                <a:srgbClr val="666666"/>
              </a:solidFill>
              <a:latin typeface="Corbel"/>
              <a:ea typeface="Corbel"/>
              <a:cs typeface="Corbel"/>
              <a:sym typeface="Corbel"/>
            </a:endParaRPr>
          </a:p>
        </p:txBody>
      </p:sp>
      <p:pic>
        <p:nvPicPr>
          <p:cNvPr id="1014" name="Google Shape;1014;p16"/>
          <p:cNvPicPr preferRelativeResize="0"/>
          <p:nvPr/>
        </p:nvPicPr>
        <p:blipFill rotWithShape="1">
          <a:blip r:embed="rId3">
            <a:alphaModFix/>
          </a:blip>
          <a:srcRect b="0" l="0" r="0" t="0"/>
          <a:stretch/>
        </p:blipFill>
        <p:spPr>
          <a:xfrm>
            <a:off x="5556009" y="1352185"/>
            <a:ext cx="1080000" cy="1080000"/>
          </a:xfrm>
          <a:prstGeom prst="rect">
            <a:avLst/>
          </a:prstGeom>
          <a:noFill/>
          <a:ln>
            <a:noFill/>
          </a:ln>
        </p:spPr>
      </p:pic>
      <p:pic>
        <p:nvPicPr>
          <p:cNvPr id="1015" name="Google Shape;1015;p16"/>
          <p:cNvPicPr preferRelativeResize="0"/>
          <p:nvPr/>
        </p:nvPicPr>
        <p:blipFill rotWithShape="1">
          <a:blip r:embed="rId4">
            <a:alphaModFix/>
          </a:blip>
          <a:srcRect b="0" l="0" r="0" t="0"/>
          <a:stretch/>
        </p:blipFill>
        <p:spPr>
          <a:xfrm>
            <a:off x="4364349" y="1352185"/>
            <a:ext cx="1080000" cy="1080000"/>
          </a:xfrm>
          <a:prstGeom prst="rect">
            <a:avLst/>
          </a:prstGeom>
          <a:noFill/>
          <a:ln>
            <a:noFill/>
          </a:ln>
        </p:spPr>
      </p:pic>
      <p:pic>
        <p:nvPicPr>
          <p:cNvPr id="1016" name="Google Shape;1016;p16"/>
          <p:cNvPicPr preferRelativeResize="0"/>
          <p:nvPr/>
        </p:nvPicPr>
        <p:blipFill rotWithShape="1">
          <a:blip r:embed="rId5">
            <a:alphaModFix/>
          </a:blip>
          <a:srcRect b="0" l="0" r="0" t="0"/>
          <a:stretch/>
        </p:blipFill>
        <p:spPr>
          <a:xfrm>
            <a:off x="6747652" y="1352185"/>
            <a:ext cx="1080000" cy="1080000"/>
          </a:xfrm>
          <a:prstGeom prst="rect">
            <a:avLst/>
          </a:prstGeom>
          <a:noFill/>
          <a:ln>
            <a:noFill/>
          </a:ln>
        </p:spPr>
      </p:pic>
      <p:sp>
        <p:nvSpPr>
          <p:cNvPr id="1017" name="Google Shape;1017;p16"/>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Consommation énergétique mondiale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20"/>
          <p:cNvSpPr txBox="1"/>
          <p:nvPr>
            <p:ph idx="4294967295" type="body"/>
          </p:nvPr>
        </p:nvSpPr>
        <p:spPr>
          <a:xfrm>
            <a:off x="629750" y="1686450"/>
            <a:ext cx="10774500" cy="41760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SzPts val="2400"/>
              <a:buFont typeface="Arial"/>
              <a:buChar char="•"/>
            </a:pPr>
            <a:r>
              <a:rPr b="1" lang="fr-FR" sz="2400">
                <a:solidFill>
                  <a:srgbClr val="0A5882"/>
                </a:solidFill>
                <a:latin typeface="Corbel"/>
                <a:ea typeface="Corbel"/>
                <a:cs typeface="Corbel"/>
                <a:sym typeface="Corbel"/>
              </a:rPr>
              <a:t>L’énergie primaire</a:t>
            </a:r>
            <a:r>
              <a:rPr lang="fr-FR" sz="2400">
                <a:solidFill>
                  <a:srgbClr val="666666"/>
                </a:solidFill>
                <a:latin typeface="Corbel"/>
                <a:ea typeface="Corbel"/>
                <a:cs typeface="Corbel"/>
                <a:sym typeface="Corbel"/>
              </a:rPr>
              <a:t> </a:t>
            </a:r>
            <a:r>
              <a:rPr lang="fr-FR" sz="2400">
                <a:latin typeface="Corbel"/>
                <a:ea typeface="Corbel"/>
                <a:cs typeface="Corbel"/>
                <a:sym typeface="Corbel"/>
              </a:rPr>
              <a:t>est une </a:t>
            </a:r>
            <a:r>
              <a:rPr b="1" lang="fr-FR" sz="2400">
                <a:solidFill>
                  <a:srgbClr val="0A5882"/>
                </a:solidFill>
                <a:latin typeface="Corbel"/>
                <a:ea typeface="Corbel"/>
                <a:cs typeface="Corbel"/>
                <a:sym typeface="Corbel"/>
              </a:rPr>
              <a:t>ressource énergétique brute</a:t>
            </a:r>
            <a:r>
              <a:rPr lang="fr-FR" sz="2400">
                <a:latin typeface="Corbel"/>
                <a:ea typeface="Corbel"/>
                <a:cs typeface="Corbel"/>
                <a:sym typeface="Corbel"/>
              </a:rPr>
              <a:t> qui n’a pas été transformée et qui est retrouvée dans son état « naturel » dans l’environnement.</a:t>
            </a:r>
            <a:endParaRPr sz="2400"/>
          </a:p>
          <a:p>
            <a:pPr indent="-381000" lvl="0" marL="457200" rtl="0" algn="l">
              <a:lnSpc>
                <a:spcPct val="100000"/>
              </a:lnSpc>
              <a:spcBef>
                <a:spcPts val="1000"/>
              </a:spcBef>
              <a:spcAft>
                <a:spcPts val="0"/>
              </a:spcAft>
              <a:buSzPts val="2400"/>
              <a:buFont typeface="Arial"/>
              <a:buChar char="•"/>
            </a:pPr>
            <a:r>
              <a:rPr b="1" lang="fr-FR" sz="2400">
                <a:solidFill>
                  <a:srgbClr val="0A5882"/>
                </a:solidFill>
                <a:latin typeface="Corbel"/>
                <a:ea typeface="Corbel"/>
                <a:cs typeface="Corbel"/>
                <a:sym typeface="Corbel"/>
              </a:rPr>
              <a:t>L’</a:t>
            </a:r>
            <a:r>
              <a:rPr b="1" lang="fr-FR" sz="2400">
                <a:solidFill>
                  <a:srgbClr val="0A5882"/>
                </a:solidFill>
              </a:rPr>
              <a:t>énergie finale</a:t>
            </a:r>
            <a:r>
              <a:rPr b="1" lang="fr-FR" sz="2400">
                <a:solidFill>
                  <a:srgbClr val="666666"/>
                </a:solidFill>
                <a:latin typeface="Corbel"/>
                <a:ea typeface="Corbel"/>
                <a:cs typeface="Corbel"/>
                <a:sym typeface="Corbel"/>
              </a:rPr>
              <a:t> </a:t>
            </a:r>
            <a:r>
              <a:rPr lang="fr-FR" sz="2400">
                <a:latin typeface="Corbel"/>
                <a:ea typeface="Corbel"/>
                <a:cs typeface="Corbel"/>
                <a:sym typeface="Corbel"/>
              </a:rPr>
              <a:t>est obtenue par </a:t>
            </a:r>
            <a:r>
              <a:rPr b="1" lang="fr-FR" sz="2400">
                <a:solidFill>
                  <a:srgbClr val="0A5882"/>
                </a:solidFill>
                <a:latin typeface="Corbel"/>
                <a:ea typeface="Corbel"/>
                <a:cs typeface="Corbel"/>
                <a:sym typeface="Corbel"/>
              </a:rPr>
              <a:t>reconversion industrielle d’une ressource énergétique primaire</a:t>
            </a:r>
            <a:r>
              <a:rPr lang="fr-FR" sz="2400">
                <a:latin typeface="Corbel"/>
                <a:ea typeface="Corbel"/>
                <a:cs typeface="Corbel"/>
                <a:sym typeface="Corbel"/>
              </a:rPr>
              <a:t>. C</a:t>
            </a:r>
            <a:r>
              <a:rPr lang="fr-FR" sz="2400"/>
              <a:t>’est l’énergie qui est </a:t>
            </a:r>
            <a:r>
              <a:rPr b="1" lang="fr-FR" sz="2400">
                <a:solidFill>
                  <a:srgbClr val="0A5882"/>
                </a:solidFill>
              </a:rPr>
              <a:t>disponible pour l’utilisateur final</a:t>
            </a:r>
            <a:r>
              <a:rPr lang="fr-FR" sz="2400"/>
              <a:t>.</a:t>
            </a:r>
            <a:endParaRPr sz="2400"/>
          </a:p>
          <a:p>
            <a:pPr indent="0" lvl="0" marL="0" rtl="0" algn="l">
              <a:lnSpc>
                <a:spcPct val="100000"/>
              </a:lnSpc>
              <a:spcBef>
                <a:spcPts val="1000"/>
              </a:spcBef>
              <a:spcAft>
                <a:spcPts val="0"/>
              </a:spcAft>
              <a:buClr>
                <a:srgbClr val="000000"/>
              </a:buClr>
              <a:buSzPts val="2400"/>
              <a:buFont typeface="Arial"/>
              <a:buNone/>
            </a:pPr>
            <a:r>
              <a:t/>
            </a:r>
            <a:endParaRPr sz="2400">
              <a:solidFill>
                <a:srgbClr val="666666"/>
              </a:solidFill>
              <a:latin typeface="Corbel"/>
              <a:ea typeface="Corbel"/>
              <a:cs typeface="Corbel"/>
              <a:sym typeface="Corbel"/>
            </a:endParaRPr>
          </a:p>
          <a:p>
            <a:pPr indent="0" lvl="0" marL="0" rtl="0" algn="l">
              <a:lnSpc>
                <a:spcPct val="100000"/>
              </a:lnSpc>
              <a:spcBef>
                <a:spcPts val="1000"/>
              </a:spcBef>
              <a:spcAft>
                <a:spcPts val="0"/>
              </a:spcAft>
              <a:buClr>
                <a:srgbClr val="000000"/>
              </a:buClr>
              <a:buSzPts val="2400"/>
              <a:buFont typeface="Arial"/>
              <a:buNone/>
            </a:pPr>
            <a:r>
              <a:t/>
            </a:r>
            <a:endParaRPr sz="2400">
              <a:solidFill>
                <a:srgbClr val="666666"/>
              </a:solidFill>
              <a:latin typeface="Corbel"/>
              <a:ea typeface="Corbel"/>
              <a:cs typeface="Corbel"/>
              <a:sym typeface="Corbel"/>
            </a:endParaRPr>
          </a:p>
          <a:p>
            <a:pPr indent="0" lvl="0" marL="0" rtl="0" algn="l">
              <a:lnSpc>
                <a:spcPct val="100000"/>
              </a:lnSpc>
              <a:spcBef>
                <a:spcPts val="1000"/>
              </a:spcBef>
              <a:spcAft>
                <a:spcPts val="0"/>
              </a:spcAft>
              <a:buClr>
                <a:srgbClr val="000000"/>
              </a:buClr>
              <a:buSzPts val="2400"/>
              <a:buFont typeface="Arial"/>
              <a:buNone/>
            </a:pPr>
            <a:r>
              <a:t/>
            </a:r>
            <a:endParaRPr sz="2400">
              <a:solidFill>
                <a:srgbClr val="666666"/>
              </a:solidFill>
              <a:latin typeface="Corbel"/>
              <a:ea typeface="Corbel"/>
              <a:cs typeface="Corbel"/>
              <a:sym typeface="Corbel"/>
            </a:endParaRPr>
          </a:p>
          <a:p>
            <a:pPr indent="0" lvl="0" marL="0" rtl="0" algn="ctr">
              <a:lnSpc>
                <a:spcPct val="100000"/>
              </a:lnSpc>
              <a:spcBef>
                <a:spcPts val="1000"/>
              </a:spcBef>
              <a:spcAft>
                <a:spcPts val="1000"/>
              </a:spcAft>
              <a:buClr>
                <a:srgbClr val="000000"/>
              </a:buClr>
              <a:buSzPts val="2400"/>
              <a:buFont typeface="Arial"/>
              <a:buNone/>
            </a:pPr>
            <a:br>
              <a:rPr lang="fr-FR" sz="2400">
                <a:solidFill>
                  <a:srgbClr val="666666"/>
                </a:solidFill>
                <a:latin typeface="Corbel"/>
                <a:ea typeface="Corbel"/>
                <a:cs typeface="Corbel"/>
                <a:sym typeface="Corbel"/>
              </a:rPr>
            </a:br>
            <a:r>
              <a:rPr lang="fr-FR" sz="2400">
                <a:latin typeface="Corbel"/>
                <a:ea typeface="Corbel"/>
                <a:cs typeface="Corbel"/>
                <a:sym typeface="Corbel"/>
              </a:rPr>
              <a:t>Donnez des exemples d’énergie primaire </a:t>
            </a:r>
            <a:r>
              <a:rPr lang="fr-FR" sz="2400">
                <a:latin typeface="Corbel"/>
                <a:ea typeface="Corbel"/>
                <a:cs typeface="Corbel"/>
                <a:sym typeface="Corbel"/>
              </a:rPr>
              <a:t>et d'énergie</a:t>
            </a:r>
            <a:r>
              <a:rPr lang="fr-FR" sz="2400">
                <a:latin typeface="Corbel"/>
                <a:ea typeface="Corbel"/>
                <a:cs typeface="Corbel"/>
                <a:sym typeface="Corbel"/>
              </a:rPr>
              <a:t> finale !</a:t>
            </a:r>
            <a:endParaRPr sz="2400"/>
          </a:p>
        </p:txBody>
      </p:sp>
      <p:grpSp>
        <p:nvGrpSpPr>
          <p:cNvPr id="1023" name="Google Shape;1023;p20"/>
          <p:cNvGrpSpPr/>
          <p:nvPr/>
        </p:nvGrpSpPr>
        <p:grpSpPr>
          <a:xfrm>
            <a:off x="2917449" y="3731850"/>
            <a:ext cx="6357101" cy="989065"/>
            <a:chOff x="2758449" y="4189050"/>
            <a:chExt cx="6357101" cy="989065"/>
          </a:xfrm>
        </p:grpSpPr>
        <p:sp>
          <p:nvSpPr>
            <p:cNvPr id="1024" name="Google Shape;1024;p20"/>
            <p:cNvSpPr txBox="1"/>
            <p:nvPr/>
          </p:nvSpPr>
          <p:spPr>
            <a:xfrm>
              <a:off x="2758449" y="4808815"/>
              <a:ext cx="2682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accent2"/>
                  </a:solidFill>
                  <a:latin typeface="Montserrat"/>
                  <a:ea typeface="Montserrat"/>
                  <a:cs typeface="Montserrat"/>
                  <a:sym typeface="Montserrat"/>
                </a:rPr>
                <a:t>Énergie primaire</a:t>
              </a:r>
              <a:endParaRPr b="1" i="0" sz="1400" u="none" cap="none" strike="noStrike">
                <a:solidFill>
                  <a:schemeClr val="accent2"/>
                </a:solidFill>
                <a:latin typeface="Montserrat"/>
                <a:ea typeface="Montserrat"/>
                <a:cs typeface="Montserrat"/>
                <a:sym typeface="Montserrat"/>
              </a:endParaRPr>
            </a:p>
          </p:txBody>
        </p:sp>
        <p:cxnSp>
          <p:nvCxnSpPr>
            <p:cNvPr id="1025" name="Google Shape;1025;p20"/>
            <p:cNvCxnSpPr/>
            <p:nvPr/>
          </p:nvCxnSpPr>
          <p:spPr>
            <a:xfrm>
              <a:off x="5189682" y="4994750"/>
              <a:ext cx="1656000" cy="0"/>
            </a:xfrm>
            <a:prstGeom prst="straightConnector1">
              <a:avLst/>
            </a:prstGeom>
            <a:noFill/>
            <a:ln cap="flat" cmpd="sng" w="28575">
              <a:solidFill>
                <a:schemeClr val="dk1"/>
              </a:solidFill>
              <a:prstDash val="solid"/>
              <a:round/>
              <a:headEnd len="sm" w="sm" type="none"/>
              <a:tailEnd len="med" w="med" type="triangle"/>
            </a:ln>
          </p:spPr>
        </p:cxnSp>
        <p:sp>
          <p:nvSpPr>
            <p:cNvPr id="1026" name="Google Shape;1026;p20"/>
            <p:cNvSpPr txBox="1"/>
            <p:nvPr/>
          </p:nvSpPr>
          <p:spPr>
            <a:xfrm>
              <a:off x="7172450" y="4783400"/>
              <a:ext cx="1943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fr-FR" sz="1800">
                  <a:solidFill>
                    <a:schemeClr val="accent2"/>
                  </a:solidFill>
                  <a:latin typeface="Montserrat"/>
                  <a:ea typeface="Montserrat"/>
                  <a:cs typeface="Montserrat"/>
                  <a:sym typeface="Montserrat"/>
                </a:rPr>
                <a:t>Énergie</a:t>
              </a:r>
              <a:r>
                <a:rPr b="1" i="0" lang="fr-FR" sz="1800" u="none" cap="none" strike="noStrike">
                  <a:solidFill>
                    <a:srgbClr val="FF9E00"/>
                  </a:solidFill>
                  <a:latin typeface="Montserrat"/>
                  <a:ea typeface="Montserrat"/>
                  <a:cs typeface="Montserrat"/>
                  <a:sym typeface="Montserrat"/>
                </a:rPr>
                <a:t> </a:t>
              </a:r>
              <a:r>
                <a:rPr b="1" lang="fr-FR" sz="1800">
                  <a:solidFill>
                    <a:schemeClr val="accent2"/>
                  </a:solidFill>
                  <a:latin typeface="Montserrat"/>
                  <a:ea typeface="Montserrat"/>
                  <a:cs typeface="Montserrat"/>
                  <a:sym typeface="Montserrat"/>
                </a:rPr>
                <a:t>finale</a:t>
              </a:r>
              <a:endParaRPr b="1" i="0" sz="1400" u="none" cap="none" strike="noStrike">
                <a:solidFill>
                  <a:srgbClr val="FF9E00"/>
                </a:solidFill>
                <a:latin typeface="Montserrat"/>
                <a:ea typeface="Montserrat"/>
                <a:cs typeface="Montserrat"/>
                <a:sym typeface="Montserrat"/>
              </a:endParaRPr>
            </a:p>
          </p:txBody>
        </p:sp>
        <p:pic>
          <p:nvPicPr>
            <p:cNvPr id="1027" name="Google Shape;1027;p20"/>
            <p:cNvPicPr preferRelativeResize="0"/>
            <p:nvPr/>
          </p:nvPicPr>
          <p:blipFill rotWithShape="1">
            <a:blip r:embed="rId3">
              <a:alphaModFix/>
            </a:blip>
            <a:srcRect b="0" l="0" r="0" t="0"/>
            <a:stretch/>
          </p:blipFill>
          <p:spPr>
            <a:xfrm>
              <a:off x="5643987" y="4189050"/>
              <a:ext cx="747412" cy="747412"/>
            </a:xfrm>
            <a:prstGeom prst="rect">
              <a:avLst/>
            </a:prstGeom>
            <a:noFill/>
            <a:ln>
              <a:noFill/>
            </a:ln>
          </p:spPr>
        </p:pic>
      </p:grpSp>
      <p:sp>
        <p:nvSpPr>
          <p:cNvPr id="1028" name="Google Shape;1028;p20"/>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Énergie primaire et énergie finale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pic>
        <p:nvPicPr>
          <p:cNvPr id="1033" name="Google Shape;1033;p21"/>
          <p:cNvPicPr preferRelativeResize="0"/>
          <p:nvPr/>
        </p:nvPicPr>
        <p:blipFill rotWithShape="1">
          <a:blip r:embed="rId3">
            <a:alphaModFix/>
          </a:blip>
          <a:srcRect b="0" l="0" r="0" t="0"/>
          <a:stretch/>
        </p:blipFill>
        <p:spPr>
          <a:xfrm>
            <a:off x="953473" y="2775778"/>
            <a:ext cx="1552792" cy="1066949"/>
          </a:xfrm>
          <a:prstGeom prst="rect">
            <a:avLst/>
          </a:prstGeom>
          <a:noFill/>
          <a:ln>
            <a:noFill/>
          </a:ln>
        </p:spPr>
      </p:pic>
      <p:pic>
        <p:nvPicPr>
          <p:cNvPr id="1034" name="Google Shape;1034;p21"/>
          <p:cNvPicPr preferRelativeResize="0"/>
          <p:nvPr/>
        </p:nvPicPr>
        <p:blipFill rotWithShape="1">
          <a:blip r:embed="rId4">
            <a:alphaModFix/>
          </a:blip>
          <a:srcRect b="0" l="0" r="0" t="0"/>
          <a:stretch/>
        </p:blipFill>
        <p:spPr>
          <a:xfrm>
            <a:off x="9237889" y="4946681"/>
            <a:ext cx="1086002" cy="743054"/>
          </a:xfrm>
          <a:prstGeom prst="rect">
            <a:avLst/>
          </a:prstGeom>
          <a:noFill/>
          <a:ln>
            <a:noFill/>
          </a:ln>
        </p:spPr>
      </p:pic>
      <p:pic>
        <p:nvPicPr>
          <p:cNvPr id="1035" name="Google Shape;1035;p21"/>
          <p:cNvPicPr preferRelativeResize="0"/>
          <p:nvPr/>
        </p:nvPicPr>
        <p:blipFill rotWithShape="1">
          <a:blip r:embed="rId5">
            <a:alphaModFix/>
          </a:blip>
          <a:srcRect b="0" l="0" r="0" t="0"/>
          <a:stretch/>
        </p:blipFill>
        <p:spPr>
          <a:xfrm>
            <a:off x="10475850" y="3552635"/>
            <a:ext cx="1162212" cy="1047896"/>
          </a:xfrm>
          <a:prstGeom prst="rect">
            <a:avLst/>
          </a:prstGeom>
          <a:noFill/>
          <a:ln>
            <a:noFill/>
          </a:ln>
        </p:spPr>
      </p:pic>
      <p:pic>
        <p:nvPicPr>
          <p:cNvPr id="1036" name="Google Shape;1036;p21"/>
          <p:cNvPicPr preferRelativeResize="0"/>
          <p:nvPr/>
        </p:nvPicPr>
        <p:blipFill rotWithShape="1">
          <a:blip r:embed="rId6">
            <a:alphaModFix/>
          </a:blip>
          <a:srcRect b="0" l="0" r="0" t="0"/>
          <a:stretch/>
        </p:blipFill>
        <p:spPr>
          <a:xfrm>
            <a:off x="4092784" y="3766513"/>
            <a:ext cx="809738" cy="743054"/>
          </a:xfrm>
          <a:prstGeom prst="rect">
            <a:avLst/>
          </a:prstGeom>
          <a:noFill/>
          <a:ln>
            <a:noFill/>
          </a:ln>
        </p:spPr>
      </p:pic>
      <p:cxnSp>
        <p:nvCxnSpPr>
          <p:cNvPr id="1037" name="Google Shape;1037;p21"/>
          <p:cNvCxnSpPr/>
          <p:nvPr/>
        </p:nvCxnSpPr>
        <p:spPr>
          <a:xfrm>
            <a:off x="3504950" y="3510725"/>
            <a:ext cx="1985400" cy="14400"/>
          </a:xfrm>
          <a:prstGeom prst="straightConnector1">
            <a:avLst/>
          </a:prstGeom>
          <a:noFill/>
          <a:ln cap="flat" cmpd="sng" w="28575">
            <a:solidFill>
              <a:schemeClr val="dk1"/>
            </a:solidFill>
            <a:prstDash val="solid"/>
            <a:round/>
            <a:headEnd len="sm" w="sm" type="none"/>
            <a:tailEnd len="med" w="med" type="triangle"/>
          </a:ln>
        </p:spPr>
      </p:cxnSp>
      <p:sp>
        <p:nvSpPr>
          <p:cNvPr id="1038" name="Google Shape;1038;p21"/>
          <p:cNvSpPr txBox="1"/>
          <p:nvPr/>
        </p:nvSpPr>
        <p:spPr>
          <a:xfrm>
            <a:off x="762075" y="3832375"/>
            <a:ext cx="2891100" cy="85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i="0" lang="fr-FR" sz="1600" u="none" cap="none" strike="noStrike">
                <a:solidFill>
                  <a:srgbClr val="000000"/>
                </a:solidFill>
                <a:latin typeface="Comfortaa"/>
                <a:ea typeface="Comfortaa"/>
                <a:cs typeface="Comfortaa"/>
                <a:sym typeface="Comfortaa"/>
              </a:rPr>
              <a:t>Extraction de ressources énergétiques primaires : ici le charbon </a:t>
            </a:r>
            <a:endParaRPr i="0" sz="1400" u="none" cap="none" strike="noStrike">
              <a:solidFill>
                <a:srgbClr val="000000"/>
              </a:solidFill>
              <a:latin typeface="Comfortaa"/>
              <a:ea typeface="Comfortaa"/>
              <a:cs typeface="Comfortaa"/>
              <a:sym typeface="Comfortaa"/>
            </a:endParaRPr>
          </a:p>
        </p:txBody>
      </p:sp>
      <p:sp>
        <p:nvSpPr>
          <p:cNvPr id="1039" name="Google Shape;1039;p21"/>
          <p:cNvSpPr txBox="1"/>
          <p:nvPr/>
        </p:nvSpPr>
        <p:spPr>
          <a:xfrm>
            <a:off x="4138950" y="4473175"/>
            <a:ext cx="74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fr-FR" sz="1400" u="none" cap="none" strike="noStrike">
                <a:solidFill>
                  <a:srgbClr val="000000"/>
                </a:solidFill>
                <a:latin typeface="Comfortaa"/>
                <a:ea typeface="Comfortaa"/>
                <a:cs typeface="Comfortaa"/>
                <a:sym typeface="Comfortaa"/>
              </a:rPr>
              <a:t>fuites</a:t>
            </a:r>
            <a:endParaRPr i="0" sz="1400" u="none" cap="none" strike="noStrike">
              <a:solidFill>
                <a:srgbClr val="000000"/>
              </a:solidFill>
              <a:latin typeface="Comfortaa"/>
              <a:ea typeface="Comfortaa"/>
              <a:cs typeface="Comfortaa"/>
              <a:sym typeface="Comfortaa"/>
            </a:endParaRPr>
          </a:p>
        </p:txBody>
      </p:sp>
      <p:sp>
        <p:nvSpPr>
          <p:cNvPr id="1040" name="Google Shape;1040;p21"/>
          <p:cNvSpPr txBox="1"/>
          <p:nvPr/>
        </p:nvSpPr>
        <p:spPr>
          <a:xfrm>
            <a:off x="9953950" y="4473175"/>
            <a:ext cx="2570400" cy="42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0" lang="fr-FR" sz="1600" u="none" cap="none" strike="noStrike">
                <a:solidFill>
                  <a:srgbClr val="000000"/>
                </a:solidFill>
                <a:latin typeface="Comfortaa"/>
                <a:ea typeface="Comfortaa"/>
                <a:cs typeface="Comfortaa"/>
                <a:sym typeface="Comfortaa"/>
              </a:rPr>
              <a:t>Pertes de transport</a:t>
            </a:r>
            <a:endParaRPr i="0" sz="1400" u="none" cap="none" strike="noStrike">
              <a:solidFill>
                <a:srgbClr val="000000"/>
              </a:solidFill>
              <a:latin typeface="Comfortaa"/>
              <a:ea typeface="Comfortaa"/>
              <a:cs typeface="Comfortaa"/>
              <a:sym typeface="Comfortaa"/>
            </a:endParaRPr>
          </a:p>
        </p:txBody>
      </p:sp>
      <p:cxnSp>
        <p:nvCxnSpPr>
          <p:cNvPr id="1041" name="Google Shape;1041;p21"/>
          <p:cNvCxnSpPr>
            <a:endCxn id="1036" idx="0"/>
          </p:cNvCxnSpPr>
          <p:nvPr/>
        </p:nvCxnSpPr>
        <p:spPr>
          <a:xfrm>
            <a:off x="3920153" y="3515113"/>
            <a:ext cx="577500" cy="251400"/>
          </a:xfrm>
          <a:prstGeom prst="curvedConnector2">
            <a:avLst/>
          </a:prstGeom>
          <a:noFill/>
          <a:ln cap="flat" cmpd="sng" w="9525">
            <a:solidFill>
              <a:schemeClr val="dk1"/>
            </a:solidFill>
            <a:prstDash val="solid"/>
            <a:round/>
            <a:headEnd len="sm" w="sm" type="none"/>
            <a:tailEnd len="med" w="med" type="triangle"/>
          </a:ln>
        </p:spPr>
      </p:cxnSp>
      <p:cxnSp>
        <p:nvCxnSpPr>
          <p:cNvPr id="1042" name="Google Shape;1042;p21"/>
          <p:cNvCxnSpPr/>
          <p:nvPr/>
        </p:nvCxnSpPr>
        <p:spPr>
          <a:xfrm flipH="1" rot="10800000">
            <a:off x="9836097" y="4092499"/>
            <a:ext cx="749700" cy="263400"/>
          </a:xfrm>
          <a:prstGeom prst="curvedConnector3">
            <a:avLst>
              <a:gd fmla="val 50000" name="adj1"/>
            </a:avLst>
          </a:prstGeom>
          <a:noFill/>
          <a:ln cap="flat" cmpd="sng" w="9525">
            <a:solidFill>
              <a:schemeClr val="dk1"/>
            </a:solidFill>
            <a:prstDash val="solid"/>
            <a:round/>
            <a:headEnd len="sm" w="sm" type="none"/>
            <a:tailEnd len="med" w="med" type="triangle"/>
          </a:ln>
        </p:spPr>
      </p:cxnSp>
      <p:sp>
        <p:nvSpPr>
          <p:cNvPr id="1043" name="Google Shape;1043;p21"/>
          <p:cNvSpPr txBox="1"/>
          <p:nvPr>
            <p:ph idx="4294967295" type="body"/>
          </p:nvPr>
        </p:nvSpPr>
        <p:spPr>
          <a:xfrm>
            <a:off x="557150" y="5197725"/>
            <a:ext cx="8067700" cy="10773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b="1" lang="fr-FR" sz="2200">
                <a:solidFill>
                  <a:srgbClr val="0A5882"/>
                </a:solidFill>
                <a:latin typeface="Corbel"/>
                <a:ea typeface="Corbel"/>
                <a:cs typeface="Corbel"/>
                <a:sym typeface="Corbel"/>
              </a:rPr>
              <a:t>Seule une ressource énergétique primaire peut remplacer une autre ressource énergétique primaire : transition d’une source énergétique fossile à une source d’énergie renouvelable</a:t>
            </a:r>
            <a:endParaRPr>
              <a:solidFill>
                <a:srgbClr val="0A5882"/>
              </a:solidFill>
            </a:endParaRPr>
          </a:p>
        </p:txBody>
      </p:sp>
      <p:sp>
        <p:nvSpPr>
          <p:cNvPr id="1044" name="Google Shape;1044;p21"/>
          <p:cNvSpPr txBox="1"/>
          <p:nvPr>
            <p:ph idx="4294967295" type="body"/>
          </p:nvPr>
        </p:nvSpPr>
        <p:spPr>
          <a:xfrm>
            <a:off x="557150" y="1675331"/>
            <a:ext cx="10515600" cy="4242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fr-FR" sz="2400" u="sng">
                <a:latin typeface="Corbel"/>
                <a:ea typeface="Corbel"/>
                <a:cs typeface="Corbel"/>
                <a:sym typeface="Corbel"/>
              </a:rPr>
              <a:t>Exemple :</a:t>
            </a:r>
            <a:r>
              <a:rPr lang="fr-FR" sz="2400">
                <a:latin typeface="Corbel"/>
                <a:ea typeface="Corbel"/>
                <a:cs typeface="Corbel"/>
                <a:sym typeface="Corbel"/>
              </a:rPr>
              <a:t> production d’électricité par combustion de charbon</a:t>
            </a:r>
            <a:endParaRPr sz="2400"/>
          </a:p>
        </p:txBody>
      </p:sp>
      <p:pic>
        <p:nvPicPr>
          <p:cNvPr id="1045" name="Google Shape;1045;p21"/>
          <p:cNvPicPr preferRelativeResize="0"/>
          <p:nvPr/>
        </p:nvPicPr>
        <p:blipFill rotWithShape="1">
          <a:blip r:embed="rId7">
            <a:alphaModFix/>
          </a:blip>
          <a:srcRect b="0" l="0" r="0" t="0"/>
          <a:stretch/>
        </p:blipFill>
        <p:spPr>
          <a:xfrm>
            <a:off x="2484925" y="2853077"/>
            <a:ext cx="876850" cy="876850"/>
          </a:xfrm>
          <a:prstGeom prst="rect">
            <a:avLst/>
          </a:prstGeom>
          <a:noFill/>
          <a:ln>
            <a:noFill/>
          </a:ln>
        </p:spPr>
      </p:pic>
      <p:pic>
        <p:nvPicPr>
          <p:cNvPr id="1046" name="Google Shape;1046;p21"/>
          <p:cNvPicPr preferRelativeResize="0"/>
          <p:nvPr/>
        </p:nvPicPr>
        <p:blipFill rotWithShape="1">
          <a:blip r:embed="rId8">
            <a:alphaModFix/>
          </a:blip>
          <a:srcRect b="0" l="0" r="0" t="0"/>
          <a:stretch/>
        </p:blipFill>
        <p:spPr>
          <a:xfrm>
            <a:off x="9235650" y="2883725"/>
            <a:ext cx="1116000" cy="1116000"/>
          </a:xfrm>
          <a:prstGeom prst="rect">
            <a:avLst/>
          </a:prstGeom>
          <a:noFill/>
          <a:ln>
            <a:noFill/>
          </a:ln>
        </p:spPr>
      </p:pic>
      <p:pic>
        <p:nvPicPr>
          <p:cNvPr id="1047" name="Google Shape;1047;p21"/>
          <p:cNvPicPr preferRelativeResize="0"/>
          <p:nvPr/>
        </p:nvPicPr>
        <p:blipFill rotWithShape="1">
          <a:blip r:embed="rId9">
            <a:alphaModFix/>
          </a:blip>
          <a:srcRect b="0" l="0" r="0" t="0"/>
          <a:stretch/>
        </p:blipFill>
        <p:spPr>
          <a:xfrm>
            <a:off x="5569875" y="2691498"/>
            <a:ext cx="1225350" cy="1225350"/>
          </a:xfrm>
          <a:prstGeom prst="rect">
            <a:avLst/>
          </a:prstGeom>
          <a:noFill/>
          <a:ln>
            <a:noFill/>
          </a:ln>
        </p:spPr>
      </p:pic>
      <p:sp>
        <p:nvSpPr>
          <p:cNvPr id="1048" name="Google Shape;1048;p21"/>
          <p:cNvSpPr txBox="1"/>
          <p:nvPr/>
        </p:nvSpPr>
        <p:spPr>
          <a:xfrm>
            <a:off x="617700" y="2285325"/>
            <a:ext cx="3239700" cy="465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200" u="none" cap="none" strike="noStrike">
                <a:solidFill>
                  <a:srgbClr val="000000"/>
                </a:solidFill>
                <a:latin typeface="Corbel"/>
                <a:ea typeface="Corbel"/>
                <a:cs typeface="Corbel"/>
                <a:sym typeface="Corbel"/>
              </a:rPr>
              <a:t>Énergie chimique</a:t>
            </a:r>
            <a:endParaRPr b="0" i="0" sz="1400" u="none" cap="none" strike="noStrike">
              <a:solidFill>
                <a:srgbClr val="000000"/>
              </a:solidFill>
              <a:latin typeface="Arial"/>
              <a:ea typeface="Arial"/>
              <a:cs typeface="Arial"/>
              <a:sym typeface="Arial"/>
            </a:endParaRPr>
          </a:p>
        </p:txBody>
      </p:sp>
      <p:sp>
        <p:nvSpPr>
          <p:cNvPr id="1049" name="Google Shape;1049;p21"/>
          <p:cNvSpPr txBox="1"/>
          <p:nvPr/>
        </p:nvSpPr>
        <p:spPr>
          <a:xfrm>
            <a:off x="4735675" y="2285325"/>
            <a:ext cx="28911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200" u="none" cap="none" strike="noStrike">
                <a:solidFill>
                  <a:srgbClr val="000000"/>
                </a:solidFill>
                <a:latin typeface="Corbel"/>
                <a:ea typeface="Corbel"/>
                <a:cs typeface="Corbel"/>
                <a:sym typeface="Corbel"/>
              </a:rPr>
              <a:t>Énergie thermique</a:t>
            </a:r>
            <a:endParaRPr b="0" i="0" sz="1400" u="none" cap="none" strike="noStrike">
              <a:solidFill>
                <a:srgbClr val="000000"/>
              </a:solidFill>
              <a:latin typeface="Arial"/>
              <a:ea typeface="Arial"/>
              <a:cs typeface="Arial"/>
              <a:sym typeface="Arial"/>
            </a:endParaRPr>
          </a:p>
        </p:txBody>
      </p:sp>
      <p:sp>
        <p:nvSpPr>
          <p:cNvPr id="1050" name="Google Shape;1050;p21"/>
          <p:cNvSpPr txBox="1"/>
          <p:nvPr/>
        </p:nvSpPr>
        <p:spPr>
          <a:xfrm>
            <a:off x="7971650" y="2285325"/>
            <a:ext cx="3463200" cy="51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200" u="none" cap="none" strike="noStrike">
                <a:solidFill>
                  <a:srgbClr val="000000"/>
                </a:solidFill>
                <a:latin typeface="Corbel"/>
                <a:ea typeface="Corbel"/>
                <a:cs typeface="Corbel"/>
                <a:sym typeface="Corbel"/>
              </a:rPr>
              <a:t>Énergie mécanique</a:t>
            </a:r>
            <a:endParaRPr b="0" i="0" sz="1400" u="none" cap="none" strike="noStrike">
              <a:solidFill>
                <a:srgbClr val="000000"/>
              </a:solidFill>
              <a:latin typeface="Arial"/>
              <a:ea typeface="Arial"/>
              <a:cs typeface="Arial"/>
              <a:sym typeface="Arial"/>
            </a:endParaRPr>
          </a:p>
        </p:txBody>
      </p:sp>
      <p:cxnSp>
        <p:nvCxnSpPr>
          <p:cNvPr id="1051" name="Google Shape;1051;p21"/>
          <p:cNvCxnSpPr/>
          <p:nvPr/>
        </p:nvCxnSpPr>
        <p:spPr>
          <a:xfrm>
            <a:off x="7012608" y="3521955"/>
            <a:ext cx="1985400" cy="14400"/>
          </a:xfrm>
          <a:prstGeom prst="straightConnector1">
            <a:avLst/>
          </a:prstGeom>
          <a:noFill/>
          <a:ln cap="flat" cmpd="sng" w="28575">
            <a:solidFill>
              <a:schemeClr val="dk1"/>
            </a:solidFill>
            <a:prstDash val="solid"/>
            <a:round/>
            <a:headEnd len="sm" w="sm" type="none"/>
            <a:tailEnd len="med" w="med" type="triangle"/>
          </a:ln>
        </p:spPr>
      </p:cxnSp>
      <p:cxnSp>
        <p:nvCxnSpPr>
          <p:cNvPr id="1052" name="Google Shape;1052;p21"/>
          <p:cNvCxnSpPr>
            <a:stCxn id="1046" idx="2"/>
          </p:cNvCxnSpPr>
          <p:nvPr/>
        </p:nvCxnSpPr>
        <p:spPr>
          <a:xfrm>
            <a:off x="9793650" y="3999725"/>
            <a:ext cx="0" cy="751200"/>
          </a:xfrm>
          <a:prstGeom prst="straightConnector1">
            <a:avLst/>
          </a:prstGeom>
          <a:noFill/>
          <a:ln cap="flat" cmpd="sng" w="28575">
            <a:solidFill>
              <a:schemeClr val="dk1"/>
            </a:solidFill>
            <a:prstDash val="solid"/>
            <a:round/>
            <a:headEnd len="sm" w="sm" type="none"/>
            <a:tailEnd len="med" w="med" type="triangle"/>
          </a:ln>
        </p:spPr>
      </p:cxnSp>
      <p:sp>
        <p:nvSpPr>
          <p:cNvPr id="1053" name="Google Shape;1053;p21"/>
          <p:cNvSpPr txBox="1"/>
          <p:nvPr/>
        </p:nvSpPr>
        <p:spPr>
          <a:xfrm>
            <a:off x="8544200" y="5694575"/>
            <a:ext cx="2483400" cy="51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200" u="none" cap="none" strike="noStrike">
                <a:solidFill>
                  <a:srgbClr val="000000"/>
                </a:solidFill>
                <a:latin typeface="Corbel"/>
                <a:ea typeface="Corbel"/>
                <a:cs typeface="Corbel"/>
                <a:sym typeface="Corbel"/>
              </a:rPr>
              <a:t>Électricité</a:t>
            </a:r>
            <a:endParaRPr b="1" sz="2200">
              <a:latin typeface="Corbel"/>
              <a:ea typeface="Corbel"/>
              <a:cs typeface="Corbel"/>
              <a:sym typeface="Corbel"/>
            </a:endParaRPr>
          </a:p>
          <a:p>
            <a:pPr indent="0" lvl="0" marL="0" marR="0" rtl="0" algn="ctr">
              <a:lnSpc>
                <a:spcPct val="100000"/>
              </a:lnSpc>
              <a:spcBef>
                <a:spcPts val="0"/>
              </a:spcBef>
              <a:spcAft>
                <a:spcPts val="0"/>
              </a:spcAft>
              <a:buClr>
                <a:srgbClr val="000000"/>
              </a:buClr>
              <a:buSzPts val="2400"/>
              <a:buFont typeface="Arial"/>
              <a:buNone/>
            </a:pPr>
            <a:r>
              <a:rPr b="1" lang="fr-FR" sz="2200">
                <a:latin typeface="Corbel"/>
                <a:ea typeface="Corbel"/>
                <a:cs typeface="Corbel"/>
                <a:sym typeface="Corbel"/>
              </a:rPr>
              <a:t>É</a:t>
            </a:r>
            <a:r>
              <a:rPr b="1" lang="fr-FR" sz="2200">
                <a:latin typeface="Corbel"/>
                <a:ea typeface="Corbel"/>
                <a:cs typeface="Corbel"/>
                <a:sym typeface="Corbel"/>
              </a:rPr>
              <a:t>nergie finale </a:t>
            </a:r>
            <a:endParaRPr b="1" sz="2200">
              <a:latin typeface="Corbel"/>
              <a:ea typeface="Corbel"/>
              <a:cs typeface="Corbel"/>
              <a:sym typeface="Corbel"/>
            </a:endParaRPr>
          </a:p>
        </p:txBody>
      </p:sp>
      <p:sp>
        <p:nvSpPr>
          <p:cNvPr id="1054" name="Google Shape;1054;p21"/>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Énergie primaire et énergie finale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18"/>
          <p:cNvSpPr txBox="1"/>
          <p:nvPr/>
        </p:nvSpPr>
        <p:spPr>
          <a:xfrm>
            <a:off x="426950" y="1655575"/>
            <a:ext cx="11410500" cy="4031400"/>
          </a:xfrm>
          <a:prstGeom prst="rect">
            <a:avLst/>
          </a:prstGeom>
          <a:noFill/>
          <a:ln>
            <a:noFill/>
          </a:ln>
        </p:spPr>
        <p:txBody>
          <a:bodyPr anchorCtr="0" anchor="t" bIns="45700" lIns="91425" spcFirstLastPara="1" rIns="91425" wrap="square" tIns="45700">
            <a:noAutofit/>
          </a:bodyPr>
          <a:lstStyle/>
          <a:p>
            <a:pPr indent="-349250" lvl="0" marL="457200" marR="0" rtl="0" algn="l">
              <a:lnSpc>
                <a:spcPct val="100000"/>
              </a:lnSpc>
              <a:spcBef>
                <a:spcPts val="0"/>
              </a:spcBef>
              <a:spcAft>
                <a:spcPts val="0"/>
              </a:spcAft>
              <a:buClr>
                <a:srgbClr val="000000"/>
              </a:buClr>
              <a:buSzPts val="1900"/>
              <a:buFont typeface="Corbel"/>
              <a:buChar char="●"/>
            </a:pPr>
            <a:r>
              <a:rPr b="0" i="0" lang="fr-FR" sz="2400" u="none" cap="none" strike="noStrike">
                <a:solidFill>
                  <a:schemeClr val="dk1"/>
                </a:solidFill>
                <a:latin typeface="Corbel"/>
                <a:ea typeface="Corbel"/>
                <a:cs typeface="Corbel"/>
                <a:sym typeface="Corbel"/>
              </a:rPr>
              <a:t>L’énergie mesure </a:t>
            </a:r>
            <a:r>
              <a:rPr b="1" i="0" lang="fr-FR" sz="2400" u="none" cap="none" strike="noStrike">
                <a:solidFill>
                  <a:schemeClr val="accent6"/>
                </a:solidFill>
                <a:latin typeface="Corbel"/>
                <a:ea typeface="Corbel"/>
                <a:cs typeface="Corbel"/>
                <a:sym typeface="Corbel"/>
              </a:rPr>
              <a:t>la transformation du monde</a:t>
            </a:r>
            <a:r>
              <a:rPr b="0" i="0" lang="fr-FR" sz="2400" u="none" cap="none" strike="noStrike">
                <a:solidFill>
                  <a:schemeClr val="dk1"/>
                </a:solidFill>
                <a:latin typeface="Corbel"/>
                <a:ea typeface="Corbel"/>
                <a:cs typeface="Corbel"/>
                <a:sym typeface="Corbel"/>
              </a:rPr>
              <a:t>. L’énergie est partout, sous différentes formes.</a:t>
            </a:r>
            <a:endParaRPr b="0" i="0" sz="2400" u="none" cap="none" strike="noStrike">
              <a:solidFill>
                <a:schemeClr val="dk1"/>
              </a:solidFill>
              <a:latin typeface="Corbel"/>
              <a:ea typeface="Corbel"/>
              <a:cs typeface="Corbel"/>
              <a:sym typeface="Corbel"/>
            </a:endParaRPr>
          </a:p>
          <a:p>
            <a:pPr indent="-349250" lvl="0" marL="457200" marR="0" rtl="0" algn="l">
              <a:lnSpc>
                <a:spcPct val="100000"/>
              </a:lnSpc>
              <a:spcBef>
                <a:spcPts val="1500"/>
              </a:spcBef>
              <a:spcAft>
                <a:spcPts val="0"/>
              </a:spcAft>
              <a:buClr>
                <a:srgbClr val="000000"/>
              </a:buClr>
              <a:buSzPts val="1900"/>
              <a:buFont typeface="Corbel"/>
              <a:buChar char="●"/>
            </a:pPr>
            <a:r>
              <a:rPr b="0" i="0" lang="fr-FR" sz="2400" u="none" cap="none" strike="noStrike">
                <a:solidFill>
                  <a:schemeClr val="dk1"/>
                </a:solidFill>
                <a:latin typeface="Corbel"/>
                <a:ea typeface="Corbel"/>
                <a:cs typeface="Corbel"/>
                <a:sym typeface="Corbel"/>
              </a:rPr>
              <a:t>Toutes les</a:t>
            </a:r>
            <a:r>
              <a:rPr b="1" lang="fr-FR" sz="2400">
                <a:solidFill>
                  <a:schemeClr val="accent6"/>
                </a:solidFill>
                <a:latin typeface="Corbel"/>
                <a:ea typeface="Corbel"/>
                <a:cs typeface="Corbel"/>
                <a:sym typeface="Corbel"/>
              </a:rPr>
              <a:t> sources d’énergie ne sont pas équivalentes</a:t>
            </a:r>
            <a:r>
              <a:rPr b="0" i="0" lang="fr-FR" sz="2400" u="none" cap="none" strike="noStrike">
                <a:solidFill>
                  <a:schemeClr val="dk1"/>
                </a:solidFill>
                <a:latin typeface="Corbel"/>
                <a:ea typeface="Corbel"/>
                <a:cs typeface="Corbel"/>
                <a:sym typeface="Corbel"/>
              </a:rPr>
              <a:t>, chacune ayant ses avantages et ses inconvénients.</a:t>
            </a:r>
            <a:endParaRPr b="0" i="0" sz="1500" u="none" cap="none" strike="noStrike">
              <a:solidFill>
                <a:srgbClr val="000000"/>
              </a:solidFill>
              <a:latin typeface="Arial"/>
              <a:ea typeface="Arial"/>
              <a:cs typeface="Arial"/>
              <a:sym typeface="Arial"/>
            </a:endParaRPr>
          </a:p>
          <a:p>
            <a:pPr indent="-349250" lvl="0" marL="457200" marR="0" rtl="0" algn="l">
              <a:lnSpc>
                <a:spcPct val="100000"/>
              </a:lnSpc>
              <a:spcBef>
                <a:spcPts val="1500"/>
              </a:spcBef>
              <a:spcAft>
                <a:spcPts val="0"/>
              </a:spcAft>
              <a:buClr>
                <a:schemeClr val="dk1"/>
              </a:buClr>
              <a:buSzPts val="1900"/>
              <a:buFont typeface="Corbel"/>
              <a:buChar char="●"/>
            </a:pPr>
            <a:r>
              <a:rPr b="0" i="0" lang="fr-FR" sz="2400" u="none" cap="none" strike="noStrike">
                <a:solidFill>
                  <a:schemeClr val="dk1"/>
                </a:solidFill>
                <a:latin typeface="Corbel"/>
                <a:ea typeface="Corbel"/>
                <a:cs typeface="Corbel"/>
                <a:sym typeface="Corbel"/>
              </a:rPr>
              <a:t>Il est </a:t>
            </a:r>
            <a:r>
              <a:rPr b="1" lang="fr-FR" sz="2400">
                <a:solidFill>
                  <a:schemeClr val="accent6"/>
                </a:solidFill>
                <a:latin typeface="Corbel"/>
                <a:ea typeface="Corbel"/>
                <a:cs typeface="Corbel"/>
                <a:sym typeface="Corbel"/>
              </a:rPr>
              <a:t>plus pratique</a:t>
            </a:r>
            <a:r>
              <a:rPr b="0" i="0" lang="fr-FR" sz="2400" u="none" cap="none" strike="noStrike">
                <a:solidFill>
                  <a:schemeClr val="dk1"/>
                </a:solidFill>
                <a:latin typeface="Corbel"/>
                <a:ea typeface="Corbel"/>
                <a:cs typeface="Corbel"/>
                <a:sym typeface="Corbel"/>
              </a:rPr>
              <a:t> et </a:t>
            </a:r>
            <a:r>
              <a:rPr b="1" lang="fr-FR" sz="2400">
                <a:solidFill>
                  <a:schemeClr val="accent6"/>
                </a:solidFill>
                <a:latin typeface="Corbel"/>
                <a:ea typeface="Corbel"/>
                <a:cs typeface="Corbel"/>
                <a:sym typeface="Corbel"/>
              </a:rPr>
              <a:t>moins coûteux</a:t>
            </a:r>
            <a:r>
              <a:rPr b="0" i="0" lang="fr-FR" sz="2400" u="none" cap="none" strike="noStrike">
                <a:solidFill>
                  <a:schemeClr val="dk1"/>
                </a:solidFill>
                <a:latin typeface="Corbel"/>
                <a:ea typeface="Corbel"/>
                <a:cs typeface="Corbel"/>
                <a:sym typeface="Corbel"/>
              </a:rPr>
              <a:t> d’utiliser de l’électricité plutôt que d’embaucher des cyclistes !</a:t>
            </a:r>
            <a:endParaRPr b="0" i="0" sz="1500" u="none" cap="none" strike="noStrike">
              <a:solidFill>
                <a:srgbClr val="000000"/>
              </a:solidFill>
              <a:latin typeface="Arial"/>
              <a:ea typeface="Arial"/>
              <a:cs typeface="Arial"/>
              <a:sym typeface="Arial"/>
            </a:endParaRPr>
          </a:p>
          <a:p>
            <a:pPr indent="-349250" lvl="0" marL="457200" marR="0" rtl="0" algn="l">
              <a:lnSpc>
                <a:spcPct val="100000"/>
              </a:lnSpc>
              <a:spcBef>
                <a:spcPts val="1500"/>
              </a:spcBef>
              <a:spcAft>
                <a:spcPts val="0"/>
              </a:spcAft>
              <a:buClr>
                <a:schemeClr val="dk1"/>
              </a:buClr>
              <a:buSzPts val="1900"/>
              <a:buFont typeface="Corbel"/>
              <a:buChar char="●"/>
            </a:pPr>
            <a:r>
              <a:rPr b="0" i="0" lang="fr-FR" sz="2400" u="none" cap="none" strike="noStrike">
                <a:solidFill>
                  <a:schemeClr val="dk1"/>
                </a:solidFill>
                <a:latin typeface="Corbel"/>
                <a:ea typeface="Corbel"/>
                <a:cs typeface="Corbel"/>
                <a:sym typeface="Corbel"/>
              </a:rPr>
              <a:t>Les </a:t>
            </a:r>
            <a:r>
              <a:rPr b="1" lang="fr-FR" sz="2400">
                <a:solidFill>
                  <a:schemeClr val="accent6"/>
                </a:solidFill>
                <a:latin typeface="Corbel"/>
                <a:ea typeface="Corbel"/>
                <a:cs typeface="Corbel"/>
                <a:sym typeface="Corbel"/>
              </a:rPr>
              <a:t>énergies fossiles fournissent la majorité de notre énergie</a:t>
            </a:r>
            <a:endParaRPr b="0" i="0" sz="1500" u="none" cap="none" strike="noStrike">
              <a:solidFill>
                <a:srgbClr val="000000"/>
              </a:solidFill>
              <a:latin typeface="Arial"/>
              <a:ea typeface="Arial"/>
              <a:cs typeface="Arial"/>
              <a:sym typeface="Arial"/>
            </a:endParaRPr>
          </a:p>
          <a:p>
            <a:pPr indent="-349250" lvl="0" marL="457200" marR="0" rtl="0" algn="l">
              <a:lnSpc>
                <a:spcPct val="100000"/>
              </a:lnSpc>
              <a:spcBef>
                <a:spcPts val="1500"/>
              </a:spcBef>
              <a:spcAft>
                <a:spcPts val="1500"/>
              </a:spcAft>
              <a:buClr>
                <a:srgbClr val="000000"/>
              </a:buClr>
              <a:buSzPts val="1900"/>
              <a:buFont typeface="Corbel"/>
              <a:buChar char="●"/>
            </a:pPr>
            <a:r>
              <a:rPr b="0" i="0" lang="fr-FR" sz="2400" u="none" cap="none" strike="noStrike">
                <a:solidFill>
                  <a:srgbClr val="000000"/>
                </a:solidFill>
                <a:latin typeface="Corbel"/>
                <a:ea typeface="Corbel"/>
                <a:cs typeface="Corbel"/>
                <a:sym typeface="Corbel"/>
              </a:rPr>
              <a:t>Seule une </a:t>
            </a:r>
            <a:r>
              <a:rPr b="1" lang="fr-FR" sz="2400">
                <a:solidFill>
                  <a:schemeClr val="accent6"/>
                </a:solidFill>
                <a:latin typeface="Corbel"/>
                <a:ea typeface="Corbel"/>
                <a:cs typeface="Corbel"/>
                <a:sym typeface="Corbel"/>
              </a:rPr>
              <a:t>ressource énergétique primaire</a:t>
            </a:r>
            <a:r>
              <a:rPr b="0" i="0" lang="fr-FR" sz="2400" u="none" cap="none" strike="noStrike">
                <a:solidFill>
                  <a:srgbClr val="000000"/>
                </a:solidFill>
                <a:latin typeface="Corbel"/>
                <a:ea typeface="Corbel"/>
                <a:cs typeface="Corbel"/>
                <a:sym typeface="Corbel"/>
              </a:rPr>
              <a:t> peut remplacer une autre ressource énergétique primaire.</a:t>
            </a:r>
            <a:endParaRPr b="0" i="0" sz="1500" u="none" cap="none" strike="noStrike">
              <a:solidFill>
                <a:srgbClr val="000000"/>
              </a:solidFill>
              <a:latin typeface="Arial"/>
              <a:ea typeface="Arial"/>
              <a:cs typeface="Arial"/>
              <a:sym typeface="Arial"/>
            </a:endParaRPr>
          </a:p>
        </p:txBody>
      </p:sp>
      <p:sp>
        <p:nvSpPr>
          <p:cNvPr id="1061" name="Google Shape;1061;p18"/>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Résumé</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gc865d7ea15_0_7"/>
          <p:cNvSpPr txBox="1"/>
          <p:nvPr/>
        </p:nvSpPr>
        <p:spPr>
          <a:xfrm>
            <a:off x="2165699" y="2505000"/>
            <a:ext cx="86493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Comfortaa"/>
              <a:ea typeface="Comfortaa"/>
              <a:cs typeface="Comfortaa"/>
              <a:sym typeface="Comfortaa"/>
            </a:endParaRPr>
          </a:p>
        </p:txBody>
      </p:sp>
      <p:sp>
        <p:nvSpPr>
          <p:cNvPr id="1067" name="Google Shape;1067;gc865d7ea15_0_7"/>
          <p:cNvSpPr txBox="1"/>
          <p:nvPr>
            <p:ph type="title"/>
          </p:nvPr>
        </p:nvSpPr>
        <p:spPr>
          <a:xfrm>
            <a:off x="1179750" y="2741125"/>
            <a:ext cx="9832500" cy="15396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fr-FR"/>
              <a:t>Focus :</a:t>
            </a:r>
            <a:endParaRPr/>
          </a:p>
          <a:p>
            <a:pPr indent="0" lvl="0" marL="0" rtl="0" algn="ctr">
              <a:spcBef>
                <a:spcPts val="0"/>
              </a:spcBef>
              <a:spcAft>
                <a:spcPts val="0"/>
              </a:spcAft>
              <a:buNone/>
            </a:pPr>
            <a:r>
              <a:rPr lang="fr-FR"/>
              <a:t>Pétrole, uranium et énergie solaire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1068" name="Google Shape;1068;gc865d7ea15_0_7"/>
          <p:cNvSpPr txBox="1"/>
          <p:nvPr>
            <p:ph idx="1" type="subTitle"/>
          </p:nvPr>
        </p:nvSpPr>
        <p:spPr>
          <a:xfrm>
            <a:off x="1179925" y="2190875"/>
            <a:ext cx="9832500" cy="4554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fr-FR"/>
              <a:t>Partie 4</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pic>
        <p:nvPicPr>
          <p:cNvPr descr="Fred et Jamy partent à la recherche de pétrole dans la région Aquitaine et nous font découvrir les différentes étapes qui permettent la production du pétrole. De la campagne de prospection jusqu'aux circuits de distribution, en passant par l'extraction, nous verrons comment étudier le sol et le sous-sol, comment les géologues utilisent le forage et les échantillons de roche, et enfin comment récupérer le pétrole brut et le transformer en divers carburants. Jamy nous expliquera comment s'est formé le pétrole, comment l'extraire, comment trier le pétrole brut. Il abordera également la distillation et les différentes taxes sur un litre d'essence." id="1073" name="Google Shape;1073;p23" title="C'est pas sorcier - Pétrole">
            <a:hlinkClick r:id="rId3"/>
          </p:cNvPr>
          <p:cNvPicPr preferRelativeResize="0"/>
          <p:nvPr/>
        </p:nvPicPr>
        <p:blipFill>
          <a:blip r:embed="rId4">
            <a:alphaModFix/>
          </a:blip>
          <a:stretch>
            <a:fillRect/>
          </a:stretch>
        </p:blipFill>
        <p:spPr>
          <a:xfrm>
            <a:off x="1418175" y="1716619"/>
            <a:ext cx="7786266" cy="4379775"/>
          </a:xfrm>
          <a:prstGeom prst="rect">
            <a:avLst/>
          </a:prstGeom>
          <a:noFill/>
          <a:ln>
            <a:noFill/>
          </a:ln>
        </p:spPr>
      </p:pic>
      <p:sp>
        <p:nvSpPr>
          <p:cNvPr id="1074" name="Google Shape;1074;p23"/>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fr-FR"/>
              <a:t>Focus 1 : Pétrole</a:t>
            </a:r>
            <a:endParaRPr/>
          </a:p>
        </p:txBody>
      </p:sp>
      <p:pic>
        <p:nvPicPr>
          <p:cNvPr id="1075" name="Google Shape;1075;p23"/>
          <p:cNvPicPr preferRelativeResize="0"/>
          <p:nvPr/>
        </p:nvPicPr>
        <p:blipFill rotWithShape="1">
          <a:blip r:embed="rId5">
            <a:alphaModFix/>
          </a:blip>
          <a:srcRect b="0" l="0" r="0" t="0"/>
          <a:stretch/>
        </p:blipFill>
        <p:spPr>
          <a:xfrm>
            <a:off x="8759425" y="1716618"/>
            <a:ext cx="445026" cy="296684"/>
          </a:xfrm>
          <a:prstGeom prst="rect">
            <a:avLst/>
          </a:prstGeom>
          <a:noFill/>
          <a:ln>
            <a:noFill/>
          </a:ln>
        </p:spPr>
      </p:pic>
      <p:pic>
        <p:nvPicPr>
          <p:cNvPr id="1076" name="Google Shape;1076;p23"/>
          <p:cNvPicPr preferRelativeResize="0"/>
          <p:nvPr/>
        </p:nvPicPr>
        <p:blipFill rotWithShape="1">
          <a:blip r:embed="rId6">
            <a:alphaModFix/>
          </a:blip>
          <a:srcRect b="0" l="0" r="0" t="0"/>
          <a:stretch/>
        </p:blipFill>
        <p:spPr>
          <a:xfrm>
            <a:off x="9479450" y="3357931"/>
            <a:ext cx="445033" cy="291068"/>
          </a:xfrm>
          <a:prstGeom prst="rect">
            <a:avLst/>
          </a:prstGeom>
          <a:noFill/>
          <a:ln>
            <a:noFill/>
          </a:ln>
        </p:spPr>
      </p:pic>
      <p:sp>
        <p:nvSpPr>
          <p:cNvPr id="1077" name="Google Shape;1077;p23">
            <a:hlinkClick r:id="rId7"/>
          </p:cNvPr>
          <p:cNvSpPr txBox="1"/>
          <p:nvPr/>
        </p:nvSpPr>
        <p:spPr>
          <a:xfrm>
            <a:off x="9963000" y="3294975"/>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dk1"/>
                </a:solidFill>
                <a:latin typeface="Corbel"/>
                <a:ea typeface="Corbel"/>
                <a:cs typeface="Corbel"/>
                <a:sym typeface="Corbel"/>
                <a:hlinkClick r:id="rId8">
                  <a:extLst>
                    <a:ext uri="{A12FA001-AC4F-418D-AE19-62706E023703}">
                      <ahyp:hlinkClr val="tx"/>
                    </a:ext>
                  </a:extLst>
                </a:hlinkClick>
              </a:rPr>
              <a:t>ES</a:t>
            </a:r>
            <a:endParaRPr b="0" i="0" sz="1400" u="none" cap="none" strike="noStrike">
              <a:solidFill>
                <a:schemeClr val="dk1"/>
              </a:solidFill>
              <a:latin typeface="Arial"/>
              <a:ea typeface="Arial"/>
              <a:cs typeface="Arial"/>
              <a:sym typeface="Arial"/>
            </a:endParaRPr>
          </a:p>
        </p:txBody>
      </p:sp>
      <p:pic>
        <p:nvPicPr>
          <p:cNvPr id="1078" name="Google Shape;1078;p23"/>
          <p:cNvPicPr preferRelativeResize="0"/>
          <p:nvPr/>
        </p:nvPicPr>
        <p:blipFill rotWithShape="1">
          <a:blip r:embed="rId9">
            <a:alphaModFix/>
          </a:blip>
          <a:srcRect b="0" l="0" r="0" t="0"/>
          <a:stretch/>
        </p:blipFill>
        <p:spPr>
          <a:xfrm>
            <a:off x="9479450" y="3782590"/>
            <a:ext cx="445025" cy="290685"/>
          </a:xfrm>
          <a:prstGeom prst="rect">
            <a:avLst/>
          </a:prstGeom>
          <a:noFill/>
          <a:ln>
            <a:noFill/>
          </a:ln>
        </p:spPr>
      </p:pic>
      <p:sp>
        <p:nvSpPr>
          <p:cNvPr id="1079" name="Google Shape;1079;p23">
            <a:hlinkClick r:id="rId10"/>
          </p:cNvPr>
          <p:cNvSpPr txBox="1"/>
          <p:nvPr/>
        </p:nvSpPr>
        <p:spPr>
          <a:xfrm>
            <a:off x="9963000" y="3727838"/>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rgbClr val="000000"/>
                </a:solidFill>
                <a:latin typeface="Corbel"/>
                <a:ea typeface="Corbel"/>
                <a:cs typeface="Corbel"/>
                <a:sym typeface="Corbel"/>
              </a:rPr>
              <a:t>IT</a:t>
            </a:r>
            <a:endParaRPr b="0" i="0" sz="1400" u="sng" cap="none" strike="noStrike">
              <a:solidFill>
                <a:srgbClr val="000000"/>
              </a:solidFill>
              <a:latin typeface="Arial"/>
              <a:ea typeface="Arial"/>
              <a:cs typeface="Arial"/>
              <a:sym typeface="Arial"/>
            </a:endParaRPr>
          </a:p>
        </p:txBody>
      </p:sp>
      <p:sp>
        <p:nvSpPr>
          <p:cNvPr id="1080" name="Google Shape;1080;p23"/>
          <p:cNvSpPr txBox="1"/>
          <p:nvPr/>
        </p:nvSpPr>
        <p:spPr>
          <a:xfrm>
            <a:off x="9953425" y="4206874"/>
            <a:ext cx="806100" cy="297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fr-FR" u="sng">
                <a:solidFill>
                  <a:schemeClr val="dk2"/>
                </a:solidFill>
                <a:latin typeface="Corbel"/>
                <a:ea typeface="Corbel"/>
                <a:cs typeface="Corbel"/>
                <a:sym typeface="Corbel"/>
                <a:hlinkClick r:id="rId11">
                  <a:extLst>
                    <a:ext uri="{A12FA001-AC4F-418D-AE19-62706E023703}">
                      <ahyp:hlinkClr val="tx"/>
                    </a:ext>
                  </a:extLst>
                </a:hlinkClick>
              </a:rPr>
              <a:t>EN</a:t>
            </a:r>
            <a:endParaRPr b="0" i="0" sz="1400" u="none" cap="none" strike="noStrike">
              <a:solidFill>
                <a:schemeClr val="dk2"/>
              </a:solidFill>
              <a:latin typeface="Arial"/>
              <a:ea typeface="Arial"/>
              <a:cs typeface="Arial"/>
              <a:sym typeface="Arial"/>
            </a:endParaRPr>
          </a:p>
        </p:txBody>
      </p:sp>
      <p:pic>
        <p:nvPicPr>
          <p:cNvPr id="1081" name="Google Shape;1081;p23"/>
          <p:cNvPicPr preferRelativeResize="0"/>
          <p:nvPr/>
        </p:nvPicPr>
        <p:blipFill rotWithShape="1">
          <a:blip r:embed="rId12">
            <a:alphaModFix/>
          </a:blip>
          <a:srcRect b="0" l="0" r="0" t="0"/>
          <a:stretch/>
        </p:blipFill>
        <p:spPr>
          <a:xfrm>
            <a:off x="9479451" y="4221163"/>
            <a:ext cx="445026" cy="296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gtEl>
                                        <p:attrNameLst>
                                          <p:attrName>style.visibility</p:attrName>
                                        </p:attrNameLst>
                                      </p:cBhvr>
                                      <p:to>
                                        <p:strVal val="visible"/>
                                      </p:to>
                                    </p:set>
                                    <p:animEffect filter="fade" transition="in">
                                      <p:cBhvr>
                                        <p:cTn dur="1000"/>
                                        <p:tgtEl>
                                          <p:spTgt spid="10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24"/>
          <p:cNvSpPr txBox="1"/>
          <p:nvPr>
            <p:ph idx="4294967295" type="body"/>
          </p:nvPr>
        </p:nvSpPr>
        <p:spPr>
          <a:xfrm>
            <a:off x="522900" y="1727025"/>
            <a:ext cx="10830900" cy="2799000"/>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SzPts val="2400"/>
              <a:buFont typeface="Corbel"/>
              <a:buChar char="•"/>
            </a:pPr>
            <a:r>
              <a:rPr lang="fr-FR" sz="2400">
                <a:latin typeface="Corbel"/>
                <a:ea typeface="Corbel"/>
                <a:cs typeface="Corbel"/>
                <a:sym typeface="Corbel"/>
              </a:rPr>
              <a:t>Le pétrole est une énergie fossile car il est dérivé de matières organiques et végétales accumulées et stockées dans le sol pendant des millions d’années. Il fait partie des hydrocarbures.</a:t>
            </a:r>
            <a:endParaRPr sz="2600"/>
          </a:p>
          <a:p>
            <a:pPr indent="-381000" lvl="0" marL="457200" rtl="0" algn="just">
              <a:lnSpc>
                <a:spcPct val="100000"/>
              </a:lnSpc>
              <a:spcBef>
                <a:spcPts val="2000"/>
              </a:spcBef>
              <a:spcAft>
                <a:spcPts val="0"/>
              </a:spcAft>
              <a:buSzPts val="2400"/>
              <a:buFont typeface="Corbel"/>
              <a:buChar char="•"/>
            </a:pPr>
            <a:r>
              <a:rPr lang="fr-FR" sz="2400">
                <a:latin typeface="Corbel"/>
                <a:ea typeface="Corbel"/>
                <a:cs typeface="Corbel"/>
                <a:sym typeface="Corbel"/>
              </a:rPr>
              <a:t>Le pétrole est une ressource non renouvelable</a:t>
            </a:r>
            <a:endParaRPr sz="2600"/>
          </a:p>
          <a:p>
            <a:pPr indent="-381000" lvl="0" marL="457200" rtl="0" algn="just">
              <a:lnSpc>
                <a:spcPct val="100000"/>
              </a:lnSpc>
              <a:spcBef>
                <a:spcPts val="2000"/>
              </a:spcBef>
              <a:spcAft>
                <a:spcPts val="2000"/>
              </a:spcAft>
              <a:buSzPts val="2400"/>
              <a:buFont typeface="Corbel"/>
              <a:buChar char="•"/>
            </a:pPr>
            <a:r>
              <a:rPr b="1" lang="fr-FR" sz="2400">
                <a:solidFill>
                  <a:srgbClr val="0A5882"/>
                </a:solidFill>
              </a:rPr>
              <a:t>Où trouve-t-on le pétrole ? Combien en consommons-nous ?</a:t>
            </a:r>
            <a:endParaRPr b="1" sz="2400">
              <a:solidFill>
                <a:srgbClr val="0A5882"/>
              </a:solidFill>
            </a:endParaRPr>
          </a:p>
        </p:txBody>
      </p:sp>
      <p:sp>
        <p:nvSpPr>
          <p:cNvPr id="1087" name="Google Shape;1087;p24"/>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Qu’est-ce que le pétrole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25"/>
          <p:cNvSpPr txBox="1"/>
          <p:nvPr/>
        </p:nvSpPr>
        <p:spPr>
          <a:xfrm>
            <a:off x="8447625" y="2200050"/>
            <a:ext cx="3589500" cy="1726200"/>
          </a:xfrm>
          <a:prstGeom prst="rect">
            <a:avLst/>
          </a:prstGeom>
          <a:solidFill>
            <a:srgbClr val="00206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000"/>
              <a:buFont typeface="Arial"/>
              <a:buNone/>
            </a:pPr>
            <a:r>
              <a:rPr b="1" lang="fr-FR" sz="2000">
                <a:solidFill>
                  <a:srgbClr val="FFFFFF"/>
                </a:solidFill>
                <a:latin typeface="Corbel"/>
                <a:ea typeface="Corbel"/>
                <a:cs typeface="Corbel"/>
                <a:sym typeface="Corbel"/>
              </a:rPr>
              <a:t>Posséder</a:t>
            </a:r>
            <a:r>
              <a:rPr b="1" i="0" lang="fr-FR" sz="2000" u="none" cap="none" strike="noStrike">
                <a:solidFill>
                  <a:srgbClr val="FFFFFF"/>
                </a:solidFill>
                <a:latin typeface="Corbel"/>
                <a:ea typeface="Corbel"/>
                <a:cs typeface="Corbel"/>
                <a:sym typeface="Corbel"/>
              </a:rPr>
              <a:t> des ressources énergétiques </a:t>
            </a:r>
            <a:r>
              <a:rPr b="1" lang="fr-FR" sz="2000">
                <a:solidFill>
                  <a:srgbClr val="FFFFFF"/>
                </a:solidFill>
                <a:latin typeface="Corbel"/>
                <a:ea typeface="Corbel"/>
                <a:cs typeface="Corbel"/>
                <a:sym typeface="Corbel"/>
              </a:rPr>
              <a:t>est</a:t>
            </a:r>
            <a:r>
              <a:rPr b="1" i="0" lang="fr-FR" sz="2000" u="none" cap="none" strike="noStrike">
                <a:solidFill>
                  <a:srgbClr val="FFFFFF"/>
                </a:solidFill>
                <a:latin typeface="Corbel"/>
                <a:ea typeface="Corbel"/>
                <a:cs typeface="Corbel"/>
                <a:sym typeface="Corbel"/>
              </a:rPr>
              <a:t> un </a:t>
            </a:r>
            <a:r>
              <a:rPr b="1" lang="fr-FR" sz="2000">
                <a:solidFill>
                  <a:srgbClr val="FFFFFF"/>
                </a:solidFill>
                <a:latin typeface="Corbel"/>
                <a:ea typeface="Corbel"/>
                <a:cs typeface="Corbel"/>
                <a:sym typeface="Corbel"/>
              </a:rPr>
              <a:t>pouvoir d’influence sur les pays sans ressources</a:t>
            </a:r>
            <a:endParaRPr b="0" i="0" sz="1300" u="none" cap="none" strike="noStrike">
              <a:solidFill>
                <a:srgbClr val="000000"/>
              </a:solidFill>
              <a:latin typeface="Arial"/>
              <a:ea typeface="Arial"/>
              <a:cs typeface="Arial"/>
              <a:sym typeface="Arial"/>
            </a:endParaRPr>
          </a:p>
        </p:txBody>
      </p:sp>
      <p:sp>
        <p:nvSpPr>
          <p:cNvPr id="1097" name="Google Shape;1097;p25"/>
          <p:cNvSpPr txBox="1"/>
          <p:nvPr/>
        </p:nvSpPr>
        <p:spPr>
          <a:xfrm>
            <a:off x="1703388" y="1"/>
            <a:ext cx="8064500" cy="620713"/>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FFFFFF"/>
              </a:solidFill>
              <a:latin typeface="Century Gothic"/>
              <a:ea typeface="Century Gothic"/>
              <a:cs typeface="Century Gothic"/>
              <a:sym typeface="Century Gothic"/>
            </a:endParaRPr>
          </a:p>
        </p:txBody>
      </p:sp>
      <p:sp>
        <p:nvSpPr>
          <p:cNvPr id="1098" name="Google Shape;1098;p25"/>
          <p:cNvSpPr txBox="1"/>
          <p:nvPr/>
        </p:nvSpPr>
        <p:spPr>
          <a:xfrm>
            <a:off x="8447625" y="4041350"/>
            <a:ext cx="3589500" cy="2043300"/>
          </a:xfrm>
          <a:prstGeom prst="rect">
            <a:avLst/>
          </a:prstGeom>
          <a:solidFill>
            <a:srgbClr val="00206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rgbClr val="FFFFFF"/>
                </a:solidFill>
                <a:latin typeface="Corbel"/>
                <a:ea typeface="Corbel"/>
                <a:cs typeface="Corbel"/>
                <a:sym typeface="Corbel"/>
              </a:rPr>
              <a:t>En raison de sa dépendance énergétique, l'Europe a beaucoup à perdre en cas d'échec de la transition énergétique.</a:t>
            </a:r>
            <a:endParaRPr b="0" i="0" sz="1200" u="none" cap="none" strike="noStrike">
              <a:solidFill>
                <a:srgbClr val="000000"/>
              </a:solidFill>
              <a:latin typeface="Arial"/>
              <a:ea typeface="Arial"/>
              <a:cs typeface="Arial"/>
              <a:sym typeface="Arial"/>
            </a:endParaRPr>
          </a:p>
        </p:txBody>
      </p:sp>
      <p:sp>
        <p:nvSpPr>
          <p:cNvPr id="1099" name="Google Shape;1099;p25"/>
          <p:cNvSpPr/>
          <p:nvPr/>
        </p:nvSpPr>
        <p:spPr>
          <a:xfrm>
            <a:off x="47328" y="6581040"/>
            <a:ext cx="6566700" cy="2769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85160"/>
              </a:buClr>
              <a:buSzPts val="1400"/>
              <a:buFont typeface="Century Gothic"/>
              <a:buNone/>
            </a:pPr>
            <a:r>
              <a:rPr i="1" lang="fr-FR">
                <a:solidFill>
                  <a:srgbClr val="085160"/>
                </a:solidFill>
                <a:latin typeface="Corbel"/>
                <a:ea typeface="Corbel"/>
                <a:cs typeface="Corbel"/>
                <a:sym typeface="Corbel"/>
              </a:rPr>
              <a:t>Source</a:t>
            </a:r>
            <a:r>
              <a:rPr i="1" lang="fr-FR" u="none" cap="none" strike="noStrike">
                <a:solidFill>
                  <a:srgbClr val="085160"/>
                </a:solidFill>
                <a:latin typeface="Corbel"/>
                <a:ea typeface="Corbel"/>
                <a:cs typeface="Corbel"/>
                <a:sym typeface="Corbel"/>
              </a:rPr>
              <a:t> : Avenir Climatique à partir des données de BP Statistical Review</a:t>
            </a:r>
            <a:endParaRPr b="1" i="1" u="none" cap="none" strike="noStrike">
              <a:solidFill>
                <a:srgbClr val="ED7D31"/>
              </a:solidFill>
              <a:latin typeface="Corbel"/>
              <a:ea typeface="Corbel"/>
              <a:cs typeface="Corbel"/>
              <a:sym typeface="Corbel"/>
            </a:endParaRPr>
          </a:p>
        </p:txBody>
      </p:sp>
      <p:sp>
        <p:nvSpPr>
          <p:cNvPr id="1100" name="Google Shape;1100;p25"/>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Où se trouvent les énergies fossiles ?</a:t>
            </a:r>
            <a:endParaRPr/>
          </a:p>
        </p:txBody>
      </p:sp>
      <p:pic>
        <p:nvPicPr>
          <p:cNvPr id="1101" name="Google Shape;1101;p25"/>
          <p:cNvPicPr preferRelativeResize="0"/>
          <p:nvPr/>
        </p:nvPicPr>
        <p:blipFill rotWithShape="1">
          <a:blip r:embed="rId3">
            <a:alphaModFix/>
          </a:blip>
          <a:srcRect b="0" l="0" r="0" t="0"/>
          <a:stretch/>
        </p:blipFill>
        <p:spPr>
          <a:xfrm>
            <a:off x="-152394" y="1838029"/>
            <a:ext cx="8430600" cy="4899900"/>
          </a:xfrm>
          <a:prstGeom prst="rect">
            <a:avLst/>
          </a:prstGeom>
          <a:noFill/>
          <a:ln>
            <a:noFill/>
          </a:ln>
        </p:spPr>
      </p:pic>
      <p:sp>
        <p:nvSpPr>
          <p:cNvPr id="1102" name="Google Shape;1102;p25"/>
          <p:cNvSpPr txBox="1"/>
          <p:nvPr/>
        </p:nvSpPr>
        <p:spPr>
          <a:xfrm>
            <a:off x="1083800" y="1687825"/>
            <a:ext cx="6239400" cy="492600"/>
          </a:xfrm>
          <a:prstGeom prst="rect">
            <a:avLst/>
          </a:prstGeom>
          <a:solidFill>
            <a:srgbClr val="FFFFFF"/>
          </a:solidFill>
          <a:ln>
            <a:noFill/>
          </a:ln>
        </p:spPr>
        <p:txBody>
          <a:bodyPr anchorCtr="0" anchor="t" bIns="91425" lIns="91425" spcFirstLastPara="1" rIns="91425" wrap="square" tIns="91425">
            <a:spAutoFit/>
          </a:bodyPr>
          <a:lstStyle/>
          <a:p>
            <a:pPr indent="0" lvl="0" marL="0" rtl="0" algn="ctr">
              <a:lnSpc>
                <a:spcPct val="137500"/>
              </a:lnSpc>
              <a:spcBef>
                <a:spcPts val="0"/>
              </a:spcBef>
              <a:spcAft>
                <a:spcPts val="0"/>
              </a:spcAft>
              <a:buNone/>
            </a:pPr>
            <a:r>
              <a:rPr lang="fr-FR" sz="2000">
                <a:highlight>
                  <a:srgbClr val="FFFFFF"/>
                </a:highlight>
                <a:latin typeface="Corbel"/>
                <a:ea typeface="Corbel"/>
                <a:cs typeface="Corbel"/>
                <a:sym typeface="Corbel"/>
              </a:rPr>
              <a:t>Réserves prouvées d’énergie fossile par habitant en 2016</a:t>
            </a:r>
            <a:endParaRPr sz="2000">
              <a:highlight>
                <a:srgbClr val="FFFFFF"/>
              </a:highlight>
              <a:latin typeface="Corbel"/>
              <a:ea typeface="Corbel"/>
              <a:cs typeface="Corbel"/>
              <a:sym typeface="Corbel"/>
            </a:endParaRPr>
          </a:p>
        </p:txBody>
      </p:sp>
      <p:sp>
        <p:nvSpPr>
          <p:cNvPr id="1103" name="Google Shape;1103;p25"/>
          <p:cNvSpPr txBox="1"/>
          <p:nvPr/>
        </p:nvSpPr>
        <p:spPr>
          <a:xfrm rot="-5400000">
            <a:off x="-1671825" y="3923850"/>
            <a:ext cx="4037100" cy="446400"/>
          </a:xfrm>
          <a:prstGeom prst="rect">
            <a:avLst/>
          </a:prstGeom>
          <a:solidFill>
            <a:srgbClr val="FFFFFF"/>
          </a:solidFill>
          <a:ln>
            <a:noFill/>
          </a:ln>
        </p:spPr>
        <p:txBody>
          <a:bodyPr anchorCtr="0" anchor="t" bIns="91425" lIns="91425" spcFirstLastPara="1" rIns="91425" wrap="square" tIns="91425">
            <a:spAutoFit/>
          </a:bodyPr>
          <a:lstStyle/>
          <a:p>
            <a:pPr indent="0" lvl="0" marL="0" rtl="0" algn="ctr">
              <a:lnSpc>
                <a:spcPct val="137500"/>
              </a:lnSpc>
              <a:spcBef>
                <a:spcPts val="0"/>
              </a:spcBef>
              <a:spcAft>
                <a:spcPts val="0"/>
              </a:spcAft>
              <a:buNone/>
            </a:pPr>
            <a:r>
              <a:rPr lang="fr-FR" sz="1700">
                <a:solidFill>
                  <a:schemeClr val="dk2"/>
                </a:solidFill>
                <a:highlight>
                  <a:srgbClr val="FFFFFF"/>
                </a:highlight>
                <a:latin typeface="Corbel"/>
                <a:ea typeface="Corbel"/>
                <a:cs typeface="Corbel"/>
                <a:sym typeface="Corbel"/>
              </a:rPr>
              <a:t>Tonnes équivalent pétrole par habitant</a:t>
            </a:r>
            <a:endParaRPr sz="1700">
              <a:solidFill>
                <a:schemeClr val="dk2"/>
              </a:solidFill>
              <a:latin typeface="Corbel"/>
              <a:ea typeface="Corbel"/>
              <a:cs typeface="Corbel"/>
              <a:sym typeface="Corbel"/>
            </a:endParaRPr>
          </a:p>
        </p:txBody>
      </p:sp>
      <p:sp>
        <p:nvSpPr>
          <p:cNvPr id="1104" name="Google Shape;1104;p25"/>
          <p:cNvSpPr txBox="1"/>
          <p:nvPr/>
        </p:nvSpPr>
        <p:spPr>
          <a:xfrm>
            <a:off x="5315299" y="2330302"/>
            <a:ext cx="1756500" cy="831300"/>
          </a:xfrm>
          <a:prstGeom prst="rect">
            <a:avLst/>
          </a:prstGeom>
          <a:solidFill>
            <a:srgbClr val="FFFFFF"/>
          </a:solidFill>
          <a:ln>
            <a:noFill/>
          </a:ln>
        </p:spPr>
        <p:txBody>
          <a:bodyPr anchorCtr="0" anchor="ctr" bIns="18000" lIns="91425" spcFirstLastPara="1" rIns="91425" wrap="square" tIns="18000">
            <a:noAutofit/>
          </a:bodyPr>
          <a:lstStyle/>
          <a:p>
            <a:pPr indent="0" lvl="0" marL="0" rtl="0" algn="l">
              <a:spcBef>
                <a:spcPts val="0"/>
              </a:spcBef>
              <a:spcAft>
                <a:spcPts val="0"/>
              </a:spcAft>
              <a:buNone/>
            </a:pPr>
            <a:r>
              <a:rPr lang="fr-FR" sz="1500">
                <a:latin typeface="Corbel"/>
                <a:ea typeface="Corbel"/>
                <a:cs typeface="Corbel"/>
                <a:sym typeface="Corbel"/>
              </a:rPr>
              <a:t>Charbon (tep/hab)</a:t>
            </a:r>
            <a:endParaRPr sz="1500">
              <a:latin typeface="Corbel"/>
              <a:ea typeface="Corbel"/>
              <a:cs typeface="Corbel"/>
              <a:sym typeface="Corbel"/>
            </a:endParaRPr>
          </a:p>
          <a:p>
            <a:pPr indent="0" lvl="0" marL="0" rtl="0" algn="l">
              <a:spcBef>
                <a:spcPts val="0"/>
              </a:spcBef>
              <a:spcAft>
                <a:spcPts val="0"/>
              </a:spcAft>
              <a:buNone/>
            </a:pPr>
            <a:r>
              <a:rPr lang="fr-FR" sz="1500">
                <a:latin typeface="Corbel"/>
                <a:ea typeface="Corbel"/>
                <a:cs typeface="Corbel"/>
                <a:sym typeface="Corbel"/>
              </a:rPr>
              <a:t>Gaz (tep/hab)</a:t>
            </a:r>
            <a:endParaRPr sz="1500">
              <a:latin typeface="Corbel"/>
              <a:ea typeface="Corbel"/>
              <a:cs typeface="Corbel"/>
              <a:sym typeface="Corbel"/>
            </a:endParaRPr>
          </a:p>
          <a:p>
            <a:pPr indent="0" lvl="0" marL="0" rtl="0" algn="l">
              <a:spcBef>
                <a:spcPts val="0"/>
              </a:spcBef>
              <a:spcAft>
                <a:spcPts val="0"/>
              </a:spcAft>
              <a:buNone/>
            </a:pPr>
            <a:r>
              <a:rPr lang="fr-FR" sz="1500">
                <a:latin typeface="Corbel"/>
                <a:ea typeface="Corbel"/>
                <a:cs typeface="Corbel"/>
                <a:sym typeface="Corbel"/>
              </a:rPr>
              <a:t>Pétrole (tep/hab)</a:t>
            </a:r>
            <a:endParaRPr sz="1500">
              <a:latin typeface="Corbel"/>
              <a:ea typeface="Corbel"/>
              <a:cs typeface="Corbel"/>
              <a:sym typeface="Corbel"/>
            </a:endParaRPr>
          </a:p>
        </p:txBody>
      </p:sp>
      <p:pic>
        <p:nvPicPr>
          <p:cNvPr id="1105" name="Google Shape;1105;p25"/>
          <p:cNvPicPr preferRelativeResize="0"/>
          <p:nvPr/>
        </p:nvPicPr>
        <p:blipFill rotWithShape="1">
          <a:blip r:embed="rId3">
            <a:alphaModFix/>
          </a:blip>
          <a:srcRect b="74256" l="85081" r="0" t="8778"/>
          <a:stretch/>
        </p:blipFill>
        <p:spPr>
          <a:xfrm>
            <a:off x="5315300" y="2268150"/>
            <a:ext cx="1774800" cy="831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6"/>
                                        </p:tgtEl>
                                        <p:attrNameLst>
                                          <p:attrName>style.visibility</p:attrName>
                                        </p:attrNameLst>
                                      </p:cBhvr>
                                      <p:to>
                                        <p:strVal val="visible"/>
                                      </p:to>
                                    </p:set>
                                    <p:animEffect filter="fade" transition="in">
                                      <p:cBhvr>
                                        <p:cTn dur="500"/>
                                        <p:tgtEl>
                                          <p:spTgt spid="10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gtEl>
                                        <p:attrNameLst>
                                          <p:attrName>style.visibility</p:attrName>
                                        </p:attrNameLst>
                                      </p:cBhvr>
                                      <p:to>
                                        <p:strVal val="visible"/>
                                      </p:to>
                                    </p:set>
                                    <p:animEffect filter="fade" transition="in">
                                      <p:cBhvr>
                                        <p:cTn dur="500"/>
                                        <p:tgtEl>
                                          <p:spTgt spid="10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pic>
        <p:nvPicPr>
          <p:cNvPr id="1111" name="Google Shape;1111;p26"/>
          <p:cNvPicPr preferRelativeResize="0"/>
          <p:nvPr/>
        </p:nvPicPr>
        <p:blipFill rotWithShape="1">
          <a:blip r:embed="rId3">
            <a:alphaModFix/>
          </a:blip>
          <a:srcRect b="0" l="0" r="0" t="0"/>
          <a:stretch/>
        </p:blipFill>
        <p:spPr>
          <a:xfrm>
            <a:off x="7201586" y="2392168"/>
            <a:ext cx="3524600" cy="2412939"/>
          </a:xfrm>
          <a:prstGeom prst="rect">
            <a:avLst/>
          </a:prstGeom>
          <a:noFill/>
          <a:ln>
            <a:noFill/>
          </a:ln>
        </p:spPr>
      </p:pic>
      <p:sp>
        <p:nvSpPr>
          <p:cNvPr id="1112" name="Google Shape;1112;p26"/>
          <p:cNvSpPr txBox="1"/>
          <p:nvPr/>
        </p:nvSpPr>
        <p:spPr>
          <a:xfrm>
            <a:off x="7932575" y="2056125"/>
            <a:ext cx="21051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500" u="none" cap="none" strike="noStrike">
                <a:solidFill>
                  <a:schemeClr val="dk1"/>
                </a:solidFill>
                <a:latin typeface="Corbel"/>
                <a:ea typeface="Corbel"/>
                <a:cs typeface="Corbel"/>
                <a:sym typeface="Corbel"/>
              </a:rPr>
              <a:t>Pic de production</a:t>
            </a:r>
            <a:endParaRPr b="0" i="0" sz="1400" u="none" cap="none" strike="noStrike">
              <a:solidFill>
                <a:srgbClr val="000000"/>
              </a:solidFill>
              <a:latin typeface="Arial"/>
              <a:ea typeface="Arial"/>
              <a:cs typeface="Arial"/>
              <a:sym typeface="Arial"/>
            </a:endParaRPr>
          </a:p>
        </p:txBody>
      </p:sp>
      <p:sp>
        <p:nvSpPr>
          <p:cNvPr id="1113" name="Google Shape;1113;p26"/>
          <p:cNvSpPr txBox="1"/>
          <p:nvPr/>
        </p:nvSpPr>
        <p:spPr>
          <a:xfrm>
            <a:off x="669250" y="5314025"/>
            <a:ext cx="4608600" cy="881400"/>
          </a:xfrm>
          <a:prstGeom prst="rect">
            <a:avLst/>
          </a:prstGeom>
          <a:solidFill>
            <a:srgbClr val="00206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000"/>
              <a:buFont typeface="Arial"/>
              <a:buNone/>
            </a:pPr>
            <a:r>
              <a:rPr b="1" lang="fr-FR" sz="2000">
                <a:solidFill>
                  <a:schemeClr val="lt1"/>
                </a:solidFill>
                <a:latin typeface="Corbel"/>
                <a:ea typeface="Corbel"/>
                <a:cs typeface="Corbel"/>
                <a:sym typeface="Corbel"/>
              </a:rPr>
              <a:t>Quasiment</a:t>
            </a:r>
            <a:r>
              <a:rPr b="1" i="0" lang="fr-FR" sz="2000" u="none" cap="none" strike="noStrike">
                <a:solidFill>
                  <a:schemeClr val="lt1"/>
                </a:solidFill>
                <a:latin typeface="Corbel"/>
                <a:ea typeface="Corbel"/>
                <a:cs typeface="Corbel"/>
                <a:sym typeface="Corbel"/>
              </a:rPr>
              <a:t> toutes les </a:t>
            </a:r>
            <a:r>
              <a:rPr b="1" lang="fr-FR" sz="2000">
                <a:solidFill>
                  <a:srgbClr val="FFFFFF"/>
                </a:solidFill>
                <a:latin typeface="Corbel"/>
                <a:ea typeface="Corbel"/>
                <a:cs typeface="Corbel"/>
                <a:sym typeface="Corbel"/>
              </a:rPr>
              <a:t>réserves</a:t>
            </a:r>
            <a:r>
              <a:rPr b="1" i="0" lang="fr-FR" sz="2000" u="none" cap="none" strike="noStrike">
                <a:solidFill>
                  <a:schemeClr val="lt1"/>
                </a:solidFill>
                <a:latin typeface="Corbel"/>
                <a:ea typeface="Corbel"/>
                <a:cs typeface="Corbel"/>
                <a:sym typeface="Corbel"/>
              </a:rPr>
              <a:t> de pétrole ont déjà été découvertes</a:t>
            </a:r>
            <a:endParaRPr b="0" i="0" sz="1400" u="none" cap="none" strike="noStrike">
              <a:solidFill>
                <a:schemeClr val="lt1"/>
              </a:solidFill>
              <a:latin typeface="Arial"/>
              <a:ea typeface="Arial"/>
              <a:cs typeface="Arial"/>
              <a:sym typeface="Arial"/>
            </a:endParaRPr>
          </a:p>
        </p:txBody>
      </p:sp>
      <p:sp>
        <p:nvSpPr>
          <p:cNvPr id="1114" name="Google Shape;1114;p26"/>
          <p:cNvSpPr txBox="1"/>
          <p:nvPr/>
        </p:nvSpPr>
        <p:spPr>
          <a:xfrm>
            <a:off x="6892303" y="5324375"/>
            <a:ext cx="4419000" cy="860700"/>
          </a:xfrm>
          <a:prstGeom prst="rect">
            <a:avLst/>
          </a:prstGeom>
          <a:solidFill>
            <a:srgbClr val="00206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chemeClr val="lt1"/>
                </a:solidFill>
                <a:latin typeface="Corbel"/>
                <a:ea typeface="Corbel"/>
                <a:cs typeface="Corbel"/>
                <a:sym typeface="Corbel"/>
              </a:rPr>
              <a:t>Nous nous </a:t>
            </a:r>
            <a:r>
              <a:rPr b="1" lang="fr-FR" sz="2000">
                <a:solidFill>
                  <a:srgbClr val="FFFFFF"/>
                </a:solidFill>
                <a:latin typeface="Corbel"/>
                <a:ea typeface="Corbel"/>
                <a:cs typeface="Corbel"/>
                <a:sym typeface="Corbel"/>
              </a:rPr>
              <a:t>rapprochons</a:t>
            </a:r>
            <a:r>
              <a:rPr b="1" i="0" lang="fr-FR" sz="2000" u="none" cap="none" strike="noStrike">
                <a:solidFill>
                  <a:schemeClr val="lt1"/>
                </a:solidFill>
                <a:latin typeface="Corbel"/>
                <a:ea typeface="Corbel"/>
                <a:cs typeface="Corbel"/>
                <a:sym typeface="Corbel"/>
              </a:rPr>
              <a:t> du maximum de la production de pétrole</a:t>
            </a:r>
            <a:endParaRPr b="0" i="0" sz="1400" u="none" cap="none" strike="noStrike">
              <a:solidFill>
                <a:schemeClr val="lt1"/>
              </a:solidFill>
              <a:latin typeface="Arial"/>
              <a:ea typeface="Arial"/>
              <a:cs typeface="Arial"/>
              <a:sym typeface="Arial"/>
            </a:endParaRPr>
          </a:p>
        </p:txBody>
      </p:sp>
      <p:sp>
        <p:nvSpPr>
          <p:cNvPr id="1115" name="Google Shape;1115;p26"/>
          <p:cNvSpPr/>
          <p:nvPr/>
        </p:nvSpPr>
        <p:spPr>
          <a:xfrm>
            <a:off x="-36600" y="6556575"/>
            <a:ext cx="6566700" cy="307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i="1" lang="fr-FR" sz="1400" u="none" cap="none" strike="noStrike">
                <a:solidFill>
                  <a:srgbClr val="085160"/>
                </a:solidFill>
                <a:latin typeface="Corbel"/>
                <a:ea typeface="Corbel"/>
                <a:cs typeface="Corbel"/>
                <a:sym typeface="Corbel"/>
              </a:rPr>
              <a:t>Source : Association for the Study of Peak Oil (ASPO)</a:t>
            </a:r>
            <a:endParaRPr i="0" sz="1400" u="none" cap="none" strike="noStrike">
              <a:solidFill>
                <a:srgbClr val="000000"/>
              </a:solidFill>
              <a:latin typeface="Corbel"/>
              <a:ea typeface="Corbel"/>
              <a:cs typeface="Corbel"/>
              <a:sym typeface="Corbel"/>
            </a:endParaRPr>
          </a:p>
        </p:txBody>
      </p:sp>
      <p:sp>
        <p:nvSpPr>
          <p:cNvPr id="1116" name="Google Shape;1116;p26"/>
          <p:cNvSpPr txBox="1"/>
          <p:nvPr>
            <p:ph type="title"/>
          </p:nvPr>
        </p:nvSpPr>
        <p:spPr>
          <a:xfrm>
            <a:off x="1007601" y="102675"/>
            <a:ext cx="10129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sz="2700"/>
              <a:t>L’approvisionnement en pétrole finira par atteindre un maximum</a:t>
            </a:r>
            <a:endParaRPr sz="2700"/>
          </a:p>
        </p:txBody>
      </p:sp>
      <p:grpSp>
        <p:nvGrpSpPr>
          <p:cNvPr id="1117" name="Google Shape;1117;p26"/>
          <p:cNvGrpSpPr/>
          <p:nvPr/>
        </p:nvGrpSpPr>
        <p:grpSpPr>
          <a:xfrm>
            <a:off x="6904827" y="4788495"/>
            <a:ext cx="4693658" cy="421898"/>
            <a:chOff x="703" y="3385"/>
            <a:chExt cx="5014" cy="365"/>
          </a:xfrm>
        </p:grpSpPr>
        <p:cxnSp>
          <p:nvCxnSpPr>
            <p:cNvPr id="1118" name="Google Shape;1118;p26"/>
            <p:cNvCxnSpPr/>
            <p:nvPr/>
          </p:nvCxnSpPr>
          <p:spPr>
            <a:xfrm>
              <a:off x="703" y="3385"/>
              <a:ext cx="4490" cy="0"/>
            </a:xfrm>
            <a:prstGeom prst="straightConnector1">
              <a:avLst/>
            </a:prstGeom>
            <a:noFill/>
            <a:ln cap="flat" cmpd="sng" w="50800">
              <a:solidFill>
                <a:schemeClr val="dk1"/>
              </a:solidFill>
              <a:prstDash val="solid"/>
              <a:round/>
              <a:headEnd len="sm" w="sm" type="none"/>
              <a:tailEnd len="med" w="med" type="triangle"/>
            </a:ln>
          </p:spPr>
        </p:cxnSp>
        <p:sp>
          <p:nvSpPr>
            <p:cNvPr id="1119" name="Google Shape;1119;p26"/>
            <p:cNvSpPr txBox="1"/>
            <p:nvPr/>
          </p:nvSpPr>
          <p:spPr>
            <a:xfrm>
              <a:off x="4817" y="3450"/>
              <a:ext cx="9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500" u="none" cap="none" strike="noStrike">
                  <a:solidFill>
                    <a:schemeClr val="dk1"/>
                  </a:solidFill>
                  <a:latin typeface="Corbel"/>
                  <a:ea typeface="Corbel"/>
                  <a:cs typeface="Corbel"/>
                  <a:sym typeface="Corbel"/>
                </a:rPr>
                <a:t>Temps</a:t>
              </a:r>
              <a:endParaRPr b="0" i="0" sz="1400" u="none" cap="none" strike="noStrike">
                <a:solidFill>
                  <a:srgbClr val="000000"/>
                </a:solidFill>
                <a:latin typeface="Arial"/>
                <a:ea typeface="Arial"/>
                <a:cs typeface="Arial"/>
                <a:sym typeface="Arial"/>
              </a:endParaRPr>
            </a:p>
          </p:txBody>
        </p:sp>
      </p:grpSp>
      <p:grpSp>
        <p:nvGrpSpPr>
          <p:cNvPr id="1120" name="Google Shape;1120;p26"/>
          <p:cNvGrpSpPr/>
          <p:nvPr/>
        </p:nvGrpSpPr>
        <p:grpSpPr>
          <a:xfrm>
            <a:off x="5929781" y="1803247"/>
            <a:ext cx="1404223" cy="3351755"/>
            <a:chOff x="-339" y="803"/>
            <a:chExt cx="1500" cy="2899"/>
          </a:xfrm>
        </p:grpSpPr>
        <p:cxnSp>
          <p:nvCxnSpPr>
            <p:cNvPr id="1121" name="Google Shape;1121;p26"/>
            <p:cNvCxnSpPr/>
            <p:nvPr/>
          </p:nvCxnSpPr>
          <p:spPr>
            <a:xfrm rot="10800000">
              <a:off x="1020" y="935"/>
              <a:ext cx="0" cy="2767"/>
            </a:xfrm>
            <a:prstGeom prst="straightConnector1">
              <a:avLst/>
            </a:prstGeom>
            <a:noFill/>
            <a:ln cap="flat" cmpd="sng" w="50800">
              <a:solidFill>
                <a:schemeClr val="dk1"/>
              </a:solidFill>
              <a:prstDash val="solid"/>
              <a:round/>
              <a:headEnd len="sm" w="sm" type="none"/>
              <a:tailEnd len="med" w="med" type="triangle"/>
            </a:ln>
          </p:spPr>
        </p:cxnSp>
        <p:sp>
          <p:nvSpPr>
            <p:cNvPr id="1122" name="Google Shape;1122;p26"/>
            <p:cNvSpPr txBox="1"/>
            <p:nvPr/>
          </p:nvSpPr>
          <p:spPr>
            <a:xfrm>
              <a:off x="-339" y="803"/>
              <a:ext cx="15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500" u="none" cap="none" strike="noStrike">
                  <a:solidFill>
                    <a:schemeClr val="dk1"/>
                  </a:solidFill>
                  <a:latin typeface="Corbel"/>
                  <a:ea typeface="Corbel"/>
                  <a:cs typeface="Corbel"/>
                  <a:sym typeface="Corbel"/>
                </a:rPr>
                <a:t>Production</a:t>
              </a:r>
              <a:endParaRPr b="0" i="0" sz="1400" u="none" cap="none" strike="noStrike">
                <a:solidFill>
                  <a:srgbClr val="000000"/>
                </a:solidFill>
                <a:latin typeface="Arial"/>
                <a:ea typeface="Arial"/>
                <a:cs typeface="Arial"/>
                <a:sym typeface="Arial"/>
              </a:endParaRPr>
            </a:p>
          </p:txBody>
        </p:sp>
      </p:grpSp>
      <p:grpSp>
        <p:nvGrpSpPr>
          <p:cNvPr id="1123" name="Google Shape;1123;p26"/>
          <p:cNvGrpSpPr/>
          <p:nvPr/>
        </p:nvGrpSpPr>
        <p:grpSpPr>
          <a:xfrm>
            <a:off x="376400" y="1647600"/>
            <a:ext cx="5194312" cy="3305266"/>
            <a:chOff x="376400" y="1647600"/>
            <a:chExt cx="5194312" cy="3305266"/>
          </a:xfrm>
        </p:grpSpPr>
        <p:sp>
          <p:nvSpPr>
            <p:cNvPr id="1124" name="Google Shape;1124;p26"/>
            <p:cNvSpPr/>
            <p:nvPr/>
          </p:nvSpPr>
          <p:spPr>
            <a:xfrm>
              <a:off x="1729500" y="1934550"/>
              <a:ext cx="2819100" cy="549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26"/>
            <p:cNvSpPr/>
            <p:nvPr/>
          </p:nvSpPr>
          <p:spPr>
            <a:xfrm rot="5400000">
              <a:off x="2443125" y="2138175"/>
              <a:ext cx="93600" cy="846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26"/>
            <p:cNvSpPr/>
            <p:nvPr/>
          </p:nvSpPr>
          <p:spPr>
            <a:xfrm>
              <a:off x="1280072" y="2522153"/>
              <a:ext cx="759300" cy="110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26"/>
            <p:cNvSpPr txBox="1"/>
            <p:nvPr/>
          </p:nvSpPr>
          <p:spPr>
            <a:xfrm>
              <a:off x="1117675" y="2502181"/>
              <a:ext cx="7593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rgbClr val="38761D"/>
                  </a:solidFill>
                  <a:latin typeface="Corbel"/>
                  <a:ea typeface="Corbel"/>
                  <a:cs typeface="Corbel"/>
                  <a:sym typeface="Corbel"/>
                </a:rPr>
                <a:t>Arabie Saoudite</a:t>
              </a:r>
              <a:endParaRPr b="0" i="0" sz="1400" u="none" cap="none" strike="noStrike">
                <a:solidFill>
                  <a:srgbClr val="000000"/>
                </a:solidFill>
                <a:latin typeface="Arial"/>
                <a:ea typeface="Arial"/>
                <a:cs typeface="Arial"/>
                <a:sym typeface="Arial"/>
              </a:endParaRPr>
            </a:p>
          </p:txBody>
        </p:sp>
        <p:sp>
          <p:nvSpPr>
            <p:cNvPr id="1128" name="Google Shape;1128;p26"/>
            <p:cNvSpPr txBox="1"/>
            <p:nvPr/>
          </p:nvSpPr>
          <p:spPr>
            <a:xfrm>
              <a:off x="2077305" y="2481901"/>
              <a:ext cx="3693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rgbClr val="38761D"/>
                  </a:solidFill>
                  <a:latin typeface="Corbel"/>
                  <a:ea typeface="Corbel"/>
                  <a:cs typeface="Corbel"/>
                  <a:sym typeface="Corbel"/>
                </a:rPr>
                <a:t>Sibérie</a:t>
              </a:r>
              <a:endParaRPr b="0" i="0" sz="1400" u="none" cap="none" strike="noStrike">
                <a:solidFill>
                  <a:srgbClr val="000000"/>
                </a:solidFill>
                <a:latin typeface="Arial"/>
                <a:ea typeface="Arial"/>
                <a:cs typeface="Arial"/>
                <a:sym typeface="Arial"/>
              </a:endParaRPr>
            </a:p>
          </p:txBody>
        </p:sp>
        <p:pic>
          <p:nvPicPr>
            <p:cNvPr id="1129" name="Google Shape;1129;p26"/>
            <p:cNvPicPr preferRelativeResize="0"/>
            <p:nvPr/>
          </p:nvPicPr>
          <p:blipFill rotWithShape="1">
            <a:blip r:embed="rId4">
              <a:alphaModFix/>
            </a:blip>
            <a:srcRect b="0" l="0" r="0" t="0"/>
            <a:stretch/>
          </p:blipFill>
          <p:spPr>
            <a:xfrm>
              <a:off x="574018" y="2120983"/>
              <a:ext cx="4996694" cy="2831883"/>
            </a:xfrm>
            <a:prstGeom prst="rect">
              <a:avLst/>
            </a:prstGeom>
            <a:noFill/>
            <a:ln>
              <a:noFill/>
            </a:ln>
          </p:spPr>
        </p:pic>
        <p:sp>
          <p:nvSpPr>
            <p:cNvPr id="1130" name="Google Shape;1130;p26"/>
            <p:cNvSpPr/>
            <p:nvPr/>
          </p:nvSpPr>
          <p:spPr>
            <a:xfrm>
              <a:off x="429875" y="2878060"/>
              <a:ext cx="259800" cy="1449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26"/>
            <p:cNvSpPr txBox="1"/>
            <p:nvPr/>
          </p:nvSpPr>
          <p:spPr>
            <a:xfrm rot="-5400000">
              <a:off x="-612075" y="3462325"/>
              <a:ext cx="23466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Corbel"/>
                  <a:ea typeface="Corbel"/>
                  <a:cs typeface="Corbel"/>
                  <a:sym typeface="Corbel"/>
                </a:rPr>
                <a:t>Milliards de barils/an</a:t>
              </a:r>
              <a:endParaRPr b="0" i="0" sz="1400" u="none" cap="none" strike="noStrike">
                <a:solidFill>
                  <a:srgbClr val="000000"/>
                </a:solidFill>
                <a:latin typeface="Arial"/>
                <a:ea typeface="Arial"/>
                <a:cs typeface="Arial"/>
                <a:sym typeface="Arial"/>
              </a:endParaRPr>
            </a:p>
          </p:txBody>
        </p:sp>
        <p:sp>
          <p:nvSpPr>
            <p:cNvPr id="1132" name="Google Shape;1132;p26"/>
            <p:cNvSpPr/>
            <p:nvPr/>
          </p:nvSpPr>
          <p:spPr>
            <a:xfrm>
              <a:off x="4128800" y="2774300"/>
              <a:ext cx="1209600" cy="669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26"/>
            <p:cNvSpPr txBox="1"/>
            <p:nvPr/>
          </p:nvSpPr>
          <p:spPr>
            <a:xfrm>
              <a:off x="4079000" y="2688115"/>
              <a:ext cx="1209600" cy="80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fr-FR" sz="900" u="none" cap="none" strike="noStrike">
                  <a:solidFill>
                    <a:srgbClr val="000000"/>
                  </a:solidFill>
                  <a:latin typeface="Corbel"/>
                  <a:ea typeface="Corbel"/>
                  <a:cs typeface="Corbel"/>
                  <a:sym typeface="Corbel"/>
                </a:rPr>
                <a:t>Découvertes passées</a:t>
              </a:r>
              <a:br>
                <a:rPr b="0" i="0" lang="fr-FR" sz="900" u="none" cap="none" strike="noStrike">
                  <a:solidFill>
                    <a:srgbClr val="000000"/>
                  </a:solidFill>
                  <a:latin typeface="Corbel"/>
                  <a:ea typeface="Corbel"/>
                  <a:cs typeface="Corbel"/>
                  <a:sym typeface="Corbel"/>
                </a:rPr>
              </a:br>
              <a:endParaRPr b="0" i="0" sz="900" u="none" cap="none" strike="noStrike">
                <a:solidFill>
                  <a:srgbClr val="000000"/>
                </a:solidFill>
                <a:latin typeface="Corbel"/>
                <a:ea typeface="Corbel"/>
                <a:cs typeface="Corbel"/>
                <a:sym typeface="Corbel"/>
              </a:endParaRPr>
            </a:p>
            <a:p>
              <a:pPr indent="0" lvl="0" marL="0" marR="0" rtl="0" algn="l">
                <a:lnSpc>
                  <a:spcPct val="90000"/>
                </a:lnSpc>
                <a:spcBef>
                  <a:spcPts val="0"/>
                </a:spcBef>
                <a:spcAft>
                  <a:spcPts val="0"/>
                </a:spcAft>
                <a:buClr>
                  <a:schemeClr val="dk1"/>
                </a:buClr>
                <a:buSzPts val="1100"/>
                <a:buFont typeface="Arial"/>
                <a:buNone/>
              </a:pPr>
              <a:r>
                <a:rPr b="0" i="0" lang="fr-FR" sz="900" u="none" cap="none" strike="noStrike">
                  <a:solidFill>
                    <a:srgbClr val="000000"/>
                  </a:solidFill>
                  <a:latin typeface="Corbel"/>
                  <a:ea typeface="Corbel"/>
                  <a:cs typeface="Corbel"/>
                  <a:sym typeface="Corbel"/>
                </a:rPr>
                <a:t>Découvertes prédites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900"/>
                <a:buFont typeface="Arial"/>
                <a:buNone/>
              </a:pPr>
              <a:br>
                <a:rPr b="0" i="0" lang="fr-FR" sz="900" u="none" cap="none" strike="noStrike">
                  <a:solidFill>
                    <a:srgbClr val="000000"/>
                  </a:solidFill>
                  <a:latin typeface="Corbel"/>
                  <a:ea typeface="Corbel"/>
                  <a:cs typeface="Corbel"/>
                  <a:sym typeface="Corbel"/>
                </a:rPr>
              </a:br>
              <a:r>
                <a:rPr b="0" i="0" lang="fr-FR" sz="900" u="none" cap="none" strike="noStrike">
                  <a:solidFill>
                    <a:srgbClr val="000000"/>
                  </a:solidFill>
                  <a:latin typeface="Corbel"/>
                  <a:ea typeface="Corbel"/>
                  <a:cs typeface="Corbel"/>
                  <a:sym typeface="Corbel"/>
                </a:rPr>
                <a:t>Production</a:t>
              </a:r>
              <a:endParaRPr b="0" i="0" sz="1400" u="none" cap="none" strike="noStrike">
                <a:solidFill>
                  <a:srgbClr val="000000"/>
                </a:solidFill>
                <a:latin typeface="Arial"/>
                <a:ea typeface="Arial"/>
                <a:cs typeface="Arial"/>
                <a:sym typeface="Arial"/>
              </a:endParaRPr>
            </a:p>
          </p:txBody>
        </p:sp>
        <p:sp>
          <p:nvSpPr>
            <p:cNvPr id="1134" name="Google Shape;1134;p26"/>
            <p:cNvSpPr/>
            <p:nvPr/>
          </p:nvSpPr>
          <p:spPr>
            <a:xfrm>
              <a:off x="1099675" y="3227935"/>
              <a:ext cx="369300" cy="110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26"/>
            <p:cNvSpPr txBox="1"/>
            <p:nvPr/>
          </p:nvSpPr>
          <p:spPr>
            <a:xfrm>
              <a:off x="1099675" y="3217960"/>
              <a:ext cx="3693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rgbClr val="38761D"/>
                  </a:solidFill>
                  <a:latin typeface="Corbel"/>
                  <a:ea typeface="Corbel"/>
                  <a:cs typeface="Corbel"/>
                  <a:sym typeface="Corbel"/>
                </a:rPr>
                <a:t>Koweït</a:t>
              </a:r>
              <a:endParaRPr b="0" i="0" sz="1400" u="none" cap="none" strike="noStrike">
                <a:solidFill>
                  <a:srgbClr val="000000"/>
                </a:solidFill>
                <a:latin typeface="Arial"/>
                <a:ea typeface="Arial"/>
                <a:cs typeface="Arial"/>
                <a:sym typeface="Arial"/>
              </a:endParaRPr>
            </a:p>
          </p:txBody>
        </p:sp>
        <p:sp>
          <p:nvSpPr>
            <p:cNvPr id="1136" name="Google Shape;1136;p26"/>
            <p:cNvSpPr/>
            <p:nvPr/>
          </p:nvSpPr>
          <p:spPr>
            <a:xfrm rot="5400000">
              <a:off x="2709150" y="2686250"/>
              <a:ext cx="93600" cy="846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26"/>
            <p:cNvSpPr txBox="1"/>
            <p:nvPr/>
          </p:nvSpPr>
          <p:spPr>
            <a:xfrm>
              <a:off x="2534498" y="3015300"/>
              <a:ext cx="4857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rgbClr val="38761D"/>
                  </a:solidFill>
                  <a:latin typeface="Corbel"/>
                  <a:ea typeface="Corbel"/>
                  <a:cs typeface="Corbel"/>
                  <a:sym typeface="Corbel"/>
                </a:rPr>
                <a:t>Mexique</a:t>
              </a:r>
              <a:endParaRPr b="0" i="0" sz="1400" u="none" cap="none" strike="noStrike">
                <a:solidFill>
                  <a:srgbClr val="000000"/>
                </a:solidFill>
                <a:latin typeface="Arial"/>
                <a:ea typeface="Arial"/>
                <a:cs typeface="Arial"/>
                <a:sym typeface="Arial"/>
              </a:endParaRPr>
            </a:p>
          </p:txBody>
        </p:sp>
        <p:sp>
          <p:nvSpPr>
            <p:cNvPr id="1138" name="Google Shape;1138;p26"/>
            <p:cNvSpPr/>
            <p:nvPr/>
          </p:nvSpPr>
          <p:spPr>
            <a:xfrm rot="5400000">
              <a:off x="3173831" y="3455731"/>
              <a:ext cx="93600" cy="630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26"/>
            <p:cNvSpPr txBox="1"/>
            <p:nvPr/>
          </p:nvSpPr>
          <p:spPr>
            <a:xfrm>
              <a:off x="2940197" y="3591750"/>
              <a:ext cx="5916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rgbClr val="38761D"/>
                  </a:solidFill>
                  <a:latin typeface="Corbel"/>
                  <a:ea typeface="Corbel"/>
                  <a:cs typeface="Corbel"/>
                  <a:sym typeface="Corbel"/>
                </a:rPr>
                <a:t>Mer du Nord</a:t>
              </a:r>
              <a:endParaRPr b="0" i="0" sz="1400" u="none" cap="none" strike="noStrike">
                <a:solidFill>
                  <a:srgbClr val="000000"/>
                </a:solidFill>
                <a:latin typeface="Arial"/>
                <a:ea typeface="Arial"/>
                <a:cs typeface="Arial"/>
                <a:sym typeface="Arial"/>
              </a:endParaRPr>
            </a:p>
          </p:txBody>
        </p:sp>
        <p:sp>
          <p:nvSpPr>
            <p:cNvPr id="1140" name="Google Shape;1140;p26"/>
            <p:cNvSpPr txBox="1"/>
            <p:nvPr/>
          </p:nvSpPr>
          <p:spPr>
            <a:xfrm>
              <a:off x="877025" y="2074017"/>
              <a:ext cx="46935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t/>
              </a:r>
              <a:endParaRPr i="0" sz="1400" u="none" cap="none" strike="noStrike">
                <a:solidFill>
                  <a:srgbClr val="000000"/>
                </a:solidFill>
                <a:latin typeface="Comfortaa"/>
                <a:ea typeface="Comfortaa"/>
                <a:cs typeface="Comfortaa"/>
                <a:sym typeface="Comfortaa"/>
              </a:endParaRPr>
            </a:p>
          </p:txBody>
        </p:sp>
        <p:sp>
          <p:nvSpPr>
            <p:cNvPr id="1141" name="Google Shape;1141;p26"/>
            <p:cNvSpPr txBox="1"/>
            <p:nvPr/>
          </p:nvSpPr>
          <p:spPr>
            <a:xfrm>
              <a:off x="376400" y="1647600"/>
              <a:ext cx="5194200" cy="83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i="0" lang="fr-FR" sz="1800" u="none" cap="none" strike="noStrike">
                  <a:solidFill>
                    <a:srgbClr val="000000"/>
                  </a:solidFill>
                  <a:latin typeface="Comfortaa"/>
                  <a:ea typeface="Comfortaa"/>
                  <a:cs typeface="Comfortaa"/>
                  <a:sym typeface="Comfortaa"/>
                </a:rPr>
                <a:t>Découvertes de pétrole </a:t>
              </a:r>
              <a:r>
                <a:rPr lang="fr-FR" sz="1800">
                  <a:latin typeface="Comfortaa"/>
                  <a:ea typeface="Comfortaa"/>
                  <a:cs typeface="Comfortaa"/>
                  <a:sym typeface="Comfortaa"/>
                </a:rPr>
                <a:t>conventionnel</a:t>
              </a:r>
              <a:endParaRPr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500"/>
                </a:spcBef>
                <a:spcAft>
                  <a:spcPts val="0"/>
                </a:spcAft>
                <a:buClr>
                  <a:schemeClr val="dk1"/>
                </a:buClr>
                <a:buSzPts val="1100"/>
                <a:buFont typeface="Arial"/>
                <a:buNone/>
              </a:pPr>
              <a:r>
                <a:rPr i="0" lang="fr-FR" sz="1000" u="none" cap="none" strike="noStrike">
                  <a:solidFill>
                    <a:srgbClr val="000000"/>
                  </a:solidFill>
                  <a:latin typeface="Comfortaa"/>
                  <a:ea typeface="Comfortaa"/>
                  <a:cs typeface="Comfortaa"/>
                  <a:sym typeface="Comfortaa"/>
                </a:rPr>
                <a:t>Les quantités découvertes  sont listées par années</a:t>
              </a:r>
              <a:endParaRPr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000"/>
                <a:buFont typeface="Arial"/>
                <a:buNone/>
              </a:pPr>
              <a:r>
                <a:rPr i="0" lang="fr-FR" sz="1000" u="none" cap="none" strike="noStrike">
                  <a:solidFill>
                    <a:srgbClr val="000000"/>
                  </a:solidFill>
                  <a:latin typeface="Comfortaa"/>
                  <a:ea typeface="Comfortaa"/>
                  <a:cs typeface="Comfortaa"/>
                  <a:sym typeface="Comfortaa"/>
                </a:rPr>
                <a:t>Lissage par la moyenne sur 3 ans</a:t>
              </a:r>
              <a:endParaRPr i="0" sz="1400" u="none" cap="none" strike="noStrike">
                <a:solidFill>
                  <a:srgbClr val="000000"/>
                </a:solidFill>
                <a:latin typeface="Comfortaa"/>
                <a:ea typeface="Comfortaa"/>
                <a:cs typeface="Comfortaa"/>
                <a:sym typeface="Comfortaa"/>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3"/>
                                        </p:tgtEl>
                                        <p:attrNameLst>
                                          <p:attrName>style.visibility</p:attrName>
                                        </p:attrNameLst>
                                      </p:cBhvr>
                                      <p:to>
                                        <p:strVal val="visible"/>
                                      </p:to>
                                    </p:set>
                                    <p:animEffect filter="fade" transition="in">
                                      <p:cBhvr>
                                        <p:cTn dur="500"/>
                                        <p:tgtEl>
                                          <p:spTgt spid="1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4"/>
                                        </p:tgtEl>
                                        <p:attrNameLst>
                                          <p:attrName>style.visibility</p:attrName>
                                        </p:attrNameLst>
                                      </p:cBhvr>
                                      <p:to>
                                        <p:strVal val="visible"/>
                                      </p:to>
                                    </p:set>
                                    <p:animEffect filter="fade" transition="in">
                                      <p:cBhvr>
                                        <p:cTn dur="500"/>
                                        <p:tgtEl>
                                          <p:spTgt spid="1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12"/>
          <p:cNvSpPr txBox="1"/>
          <p:nvPr/>
        </p:nvSpPr>
        <p:spPr>
          <a:xfrm>
            <a:off x="8611480" y="5468313"/>
            <a:ext cx="2715110" cy="831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212121"/>
              </a:solidFill>
              <a:latin typeface="Corbel"/>
              <a:ea typeface="Corbel"/>
              <a:cs typeface="Corbel"/>
              <a:sym typeface="Corbel"/>
            </a:endParaRPr>
          </a:p>
        </p:txBody>
      </p:sp>
      <p:sp>
        <p:nvSpPr>
          <p:cNvPr id="574" name="Google Shape;574;p12"/>
          <p:cNvSpPr txBox="1"/>
          <p:nvPr>
            <p:ph type="title"/>
          </p:nvPr>
        </p:nvSpPr>
        <p:spPr>
          <a:xfrm>
            <a:off x="0" y="915200"/>
            <a:ext cx="12285000" cy="1541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fr-FR"/>
              <a:t>Enjeux énergétiques</a:t>
            </a:r>
            <a:endParaRPr/>
          </a:p>
        </p:txBody>
      </p:sp>
      <p:sp>
        <p:nvSpPr>
          <p:cNvPr id="575" name="Google Shape;575;p12"/>
          <p:cNvSpPr txBox="1"/>
          <p:nvPr>
            <p:ph idx="1" type="subTitle"/>
          </p:nvPr>
        </p:nvSpPr>
        <p:spPr>
          <a:xfrm>
            <a:off x="3006600" y="3031200"/>
            <a:ext cx="8268000" cy="3268200"/>
          </a:xfrm>
          <a:prstGeom prst="rect">
            <a:avLst/>
          </a:prstGeom>
        </p:spPr>
        <p:txBody>
          <a:bodyPr anchorCtr="0" anchor="t" bIns="45700" lIns="91425" spcFirstLastPara="1" rIns="91425" wrap="square" tIns="45700">
            <a:noAutofit/>
          </a:bodyPr>
          <a:lstStyle/>
          <a:p>
            <a:pPr indent="-381000" lvl="0" marL="457200" rtl="0" algn="l">
              <a:spcBef>
                <a:spcPts val="0"/>
              </a:spcBef>
              <a:spcAft>
                <a:spcPts val="0"/>
              </a:spcAft>
              <a:buSzPts val="2400"/>
              <a:buFont typeface="Corbel"/>
              <a:buAutoNum type="arabicPeriod"/>
            </a:pPr>
            <a:r>
              <a:rPr lang="fr-FR"/>
              <a:t>Qu’est-ce que l’énergie ?</a:t>
            </a:r>
            <a:endParaRPr/>
          </a:p>
          <a:p>
            <a:pPr indent="0" lvl="0" marL="457200" rtl="0" algn="l">
              <a:spcBef>
                <a:spcPts val="0"/>
              </a:spcBef>
              <a:spcAft>
                <a:spcPts val="0"/>
              </a:spcAft>
              <a:buNone/>
            </a:pPr>
            <a:r>
              <a:t/>
            </a:r>
            <a:endParaRPr/>
          </a:p>
          <a:p>
            <a:pPr indent="-381000" lvl="0" marL="457200" rtl="0" algn="l">
              <a:spcBef>
                <a:spcPts val="0"/>
              </a:spcBef>
              <a:spcAft>
                <a:spcPts val="0"/>
              </a:spcAft>
              <a:buSzPts val="2400"/>
              <a:buFont typeface="Corbel"/>
              <a:buAutoNum type="arabicPeriod"/>
            </a:pPr>
            <a:r>
              <a:rPr lang="fr-FR"/>
              <a:t>D’où provient l’énergie ?</a:t>
            </a:r>
            <a:endParaRPr/>
          </a:p>
          <a:p>
            <a:pPr indent="0" lvl="0" marL="457200" rtl="0" algn="l">
              <a:spcBef>
                <a:spcPts val="0"/>
              </a:spcBef>
              <a:spcAft>
                <a:spcPts val="0"/>
              </a:spcAft>
              <a:buNone/>
            </a:pPr>
            <a:r>
              <a:t/>
            </a:r>
            <a:endParaRPr/>
          </a:p>
          <a:p>
            <a:pPr indent="-381000" lvl="0" marL="457200" rtl="0" algn="l">
              <a:spcBef>
                <a:spcPts val="0"/>
              </a:spcBef>
              <a:spcAft>
                <a:spcPts val="0"/>
              </a:spcAft>
              <a:buSzPts val="2400"/>
              <a:buFont typeface="Corbel"/>
              <a:buAutoNum type="arabicPeriod"/>
            </a:pPr>
            <a:r>
              <a:rPr lang="fr-FR"/>
              <a:t>Consommation énergétique mondiale</a:t>
            </a:r>
            <a:endParaRPr/>
          </a:p>
          <a:p>
            <a:pPr indent="0" lvl="0" marL="457200" rtl="0" algn="l">
              <a:spcBef>
                <a:spcPts val="0"/>
              </a:spcBef>
              <a:spcAft>
                <a:spcPts val="0"/>
              </a:spcAft>
              <a:buNone/>
            </a:pPr>
            <a:r>
              <a:rPr lang="fr-FR"/>
              <a:t> </a:t>
            </a:r>
            <a:endParaRPr/>
          </a:p>
          <a:p>
            <a:pPr indent="-381000" lvl="0" marL="457200" rtl="0" algn="l">
              <a:spcBef>
                <a:spcPts val="0"/>
              </a:spcBef>
              <a:spcAft>
                <a:spcPts val="0"/>
              </a:spcAft>
              <a:buSzPts val="2400"/>
              <a:buFont typeface="Corbel"/>
              <a:buAutoNum type="arabicPeriod"/>
            </a:pPr>
            <a:r>
              <a:rPr lang="fr-FR"/>
              <a:t>Focus : Pétrole, Uranium et Solaire </a:t>
            </a:r>
            <a:endParaRPr/>
          </a:p>
        </p:txBody>
      </p:sp>
      <p:sp>
        <p:nvSpPr>
          <p:cNvPr id="576" name="Google Shape;576;p12"/>
          <p:cNvSpPr/>
          <p:nvPr/>
        </p:nvSpPr>
        <p:spPr>
          <a:xfrm>
            <a:off x="8744400" y="3570723"/>
            <a:ext cx="3914700" cy="3914700"/>
          </a:xfrm>
          <a:prstGeom prst="ellipse">
            <a:avLst/>
          </a:prstGeom>
          <a:solidFill>
            <a:srgbClr val="FCD79D"/>
          </a:solidFill>
          <a:ln cap="flat" cmpd="sng" w="762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577" name="Google Shape;577;p12"/>
          <p:cNvPicPr preferRelativeResize="0"/>
          <p:nvPr/>
        </p:nvPicPr>
        <p:blipFill rotWithShape="1">
          <a:blip r:embed="rId3">
            <a:alphaModFix amt="90000"/>
          </a:blip>
          <a:srcRect b="0" l="0" r="0" t="0"/>
          <a:stretch/>
        </p:blipFill>
        <p:spPr>
          <a:xfrm>
            <a:off x="9739500" y="4542974"/>
            <a:ext cx="1970225" cy="1970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 name="Shape 1146"/>
        <p:cNvGrpSpPr/>
        <p:nvPr/>
      </p:nvGrpSpPr>
      <p:grpSpPr>
        <a:xfrm>
          <a:off x="0" y="0"/>
          <a:ext cx="0" cy="0"/>
          <a:chOff x="0" y="0"/>
          <a:chExt cx="0" cy="0"/>
        </a:xfrm>
      </p:grpSpPr>
      <p:sp>
        <p:nvSpPr>
          <p:cNvPr id="1147" name="Google Shape;1147;g2310fa8b7a5_0_84"/>
          <p:cNvSpPr txBox="1"/>
          <p:nvPr/>
        </p:nvSpPr>
        <p:spPr>
          <a:xfrm>
            <a:off x="304800" y="3087725"/>
            <a:ext cx="2027400" cy="1569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600"/>
              <a:buFont typeface="Arial"/>
              <a:buNone/>
            </a:pPr>
            <a:r>
              <a:rPr b="1" lang="fr-FR" sz="1600">
                <a:solidFill>
                  <a:schemeClr val="dk1"/>
                </a:solidFill>
                <a:latin typeface="Corbel"/>
                <a:ea typeface="Corbel"/>
                <a:cs typeface="Corbel"/>
                <a:sym typeface="Corbel"/>
              </a:rPr>
              <a:t>Pour du pétrole conventionnel</a:t>
            </a:r>
            <a:endParaRPr b="1" sz="1600">
              <a:solidFill>
                <a:schemeClr val="dk1"/>
              </a:solidFill>
              <a:latin typeface="Corbel"/>
              <a:ea typeface="Corbel"/>
              <a:cs typeface="Corbel"/>
              <a:sym typeface="Corbel"/>
            </a:endParaRPr>
          </a:p>
          <a:p>
            <a:pPr indent="0" lvl="0" marL="0" rtl="0" algn="l">
              <a:spcBef>
                <a:spcPts val="0"/>
              </a:spcBef>
              <a:spcAft>
                <a:spcPts val="0"/>
              </a:spcAft>
              <a:buClr>
                <a:schemeClr val="dk1"/>
              </a:buClr>
              <a:buSzPts val="3600"/>
              <a:buFont typeface="Arial"/>
              <a:buNone/>
            </a:pPr>
            <a:r>
              <a:t/>
            </a:r>
            <a:endParaRPr b="1" sz="1600">
              <a:solidFill>
                <a:schemeClr val="dk1"/>
              </a:solidFill>
              <a:latin typeface="Corbel"/>
              <a:ea typeface="Corbel"/>
              <a:cs typeface="Corbel"/>
              <a:sym typeface="Corbel"/>
            </a:endParaRPr>
          </a:p>
          <a:p>
            <a:pPr indent="0" lvl="0" marL="0" rtl="0" algn="l">
              <a:spcBef>
                <a:spcPts val="0"/>
              </a:spcBef>
              <a:spcAft>
                <a:spcPts val="0"/>
              </a:spcAft>
              <a:buClr>
                <a:schemeClr val="dk1"/>
              </a:buClr>
              <a:buSzPts val="3600"/>
              <a:buFont typeface="Arial"/>
              <a:buNone/>
            </a:pPr>
            <a:r>
              <a:rPr b="1" lang="fr-FR" sz="1600">
                <a:solidFill>
                  <a:schemeClr val="dk1"/>
                </a:solidFill>
                <a:latin typeface="Corbel"/>
                <a:ea typeface="Corbel"/>
                <a:cs typeface="Corbel"/>
                <a:sym typeface="Corbel"/>
              </a:rPr>
              <a:t>a</a:t>
            </a:r>
            <a:r>
              <a:rPr b="1" lang="fr-FR" sz="1600">
                <a:solidFill>
                  <a:schemeClr val="dk1"/>
                </a:solidFill>
                <a:latin typeface="Corbel"/>
                <a:ea typeface="Corbel"/>
                <a:cs typeface="Corbel"/>
                <a:sym typeface="Corbel"/>
              </a:rPr>
              <a:t>vec 1</a:t>
            </a:r>
            <a:endParaRPr b="1" sz="1600">
              <a:solidFill>
                <a:schemeClr val="dk1"/>
              </a:solidFill>
              <a:latin typeface="Corbel"/>
              <a:ea typeface="Corbel"/>
              <a:cs typeface="Corbel"/>
              <a:sym typeface="Corbel"/>
            </a:endParaRPr>
          </a:p>
          <a:p>
            <a:pPr indent="0" lvl="0" marL="0" rtl="0" algn="l">
              <a:spcBef>
                <a:spcPts val="0"/>
              </a:spcBef>
              <a:spcAft>
                <a:spcPts val="0"/>
              </a:spcAft>
              <a:buClr>
                <a:schemeClr val="dk1"/>
              </a:buClr>
              <a:buSzPts val="3600"/>
              <a:buFont typeface="Arial"/>
              <a:buNone/>
            </a:pPr>
            <a:r>
              <a:t/>
            </a:r>
            <a:endParaRPr b="1" sz="1600">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3600"/>
              <a:buFont typeface="Arial"/>
              <a:buNone/>
            </a:pPr>
            <a:r>
              <a:rPr b="1" lang="fr-FR" sz="1600">
                <a:latin typeface="Corbel"/>
                <a:ea typeface="Corbel"/>
                <a:cs typeface="Corbel"/>
                <a:sym typeface="Corbel"/>
              </a:rPr>
              <a:t>on obtenait </a:t>
            </a:r>
            <a:r>
              <a:rPr b="1" i="0" lang="fr-FR" sz="1600" u="none" cap="none" strike="noStrike">
                <a:solidFill>
                  <a:srgbClr val="000000"/>
                </a:solidFill>
                <a:latin typeface="Corbel"/>
                <a:ea typeface="Corbel"/>
                <a:cs typeface="Corbel"/>
                <a:sym typeface="Corbel"/>
              </a:rPr>
              <a:t>100</a:t>
            </a:r>
            <a:endParaRPr b="0" i="0" sz="1400" u="none" cap="none" strike="noStrike">
              <a:solidFill>
                <a:srgbClr val="000000"/>
              </a:solidFill>
              <a:latin typeface="Arial"/>
              <a:ea typeface="Arial"/>
              <a:cs typeface="Arial"/>
              <a:sym typeface="Arial"/>
            </a:endParaRPr>
          </a:p>
        </p:txBody>
      </p:sp>
      <p:sp>
        <p:nvSpPr>
          <p:cNvPr id="1148" name="Google Shape;1148;g2310fa8b7a5_0_84"/>
          <p:cNvSpPr txBox="1"/>
          <p:nvPr/>
        </p:nvSpPr>
        <p:spPr>
          <a:xfrm>
            <a:off x="1703388" y="1"/>
            <a:ext cx="8064600" cy="62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FFFFFF"/>
              </a:solidFill>
              <a:latin typeface="Corbel"/>
              <a:ea typeface="Corbel"/>
              <a:cs typeface="Corbel"/>
              <a:sym typeface="Corbel"/>
            </a:endParaRPr>
          </a:p>
        </p:txBody>
      </p:sp>
      <p:grpSp>
        <p:nvGrpSpPr>
          <p:cNvPr id="1149" name="Google Shape;1149;g2310fa8b7a5_0_84"/>
          <p:cNvGrpSpPr/>
          <p:nvPr/>
        </p:nvGrpSpPr>
        <p:grpSpPr>
          <a:xfrm>
            <a:off x="2360407" y="1410035"/>
            <a:ext cx="7471186" cy="3580730"/>
            <a:chOff x="2208000" y="1867235"/>
            <a:chExt cx="7471186" cy="3580730"/>
          </a:xfrm>
        </p:grpSpPr>
        <p:pic>
          <p:nvPicPr>
            <p:cNvPr id="1150" name="Google Shape;1150;g2310fa8b7a5_0_84"/>
            <p:cNvPicPr preferRelativeResize="0"/>
            <p:nvPr/>
          </p:nvPicPr>
          <p:blipFill rotWithShape="1">
            <a:blip r:embed="rId3">
              <a:alphaModFix/>
            </a:blip>
            <a:srcRect b="0" l="0" r="0" t="0"/>
            <a:stretch/>
          </p:blipFill>
          <p:spPr>
            <a:xfrm>
              <a:off x="2208000" y="1867236"/>
              <a:ext cx="4850895" cy="3580728"/>
            </a:xfrm>
            <a:prstGeom prst="rect">
              <a:avLst/>
            </a:prstGeom>
            <a:noFill/>
            <a:ln>
              <a:noFill/>
            </a:ln>
          </p:spPr>
        </p:pic>
        <p:pic>
          <p:nvPicPr>
            <p:cNvPr descr="Une image contenant extérieur, herbe, champ, sec&#10;&#10;Description générée automatiquement" id="1151" name="Google Shape;1151;g2310fa8b7a5_0_84"/>
            <p:cNvPicPr preferRelativeResize="0"/>
            <p:nvPr/>
          </p:nvPicPr>
          <p:blipFill rotWithShape="1">
            <a:blip r:embed="rId4">
              <a:alphaModFix/>
            </a:blip>
            <a:srcRect b="0" l="18437" r="44210" t="0"/>
            <a:stretch/>
          </p:blipFill>
          <p:spPr>
            <a:xfrm>
              <a:off x="7329721" y="1867235"/>
              <a:ext cx="2349466" cy="3580730"/>
            </a:xfrm>
            <a:prstGeom prst="rect">
              <a:avLst/>
            </a:prstGeom>
            <a:noFill/>
            <a:ln>
              <a:noFill/>
            </a:ln>
          </p:spPr>
        </p:pic>
      </p:grpSp>
      <p:sp>
        <p:nvSpPr>
          <p:cNvPr id="1152" name="Google Shape;1152;g2310fa8b7a5_0_84"/>
          <p:cNvSpPr txBox="1"/>
          <p:nvPr/>
        </p:nvSpPr>
        <p:spPr>
          <a:xfrm>
            <a:off x="358321" y="2659944"/>
            <a:ext cx="1440600" cy="318900"/>
          </a:xfrm>
          <a:prstGeom prst="rect">
            <a:avLst/>
          </a:prstGeom>
          <a:solidFill>
            <a:srgbClr val="3486C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1900</a:t>
            </a:r>
            <a:endParaRPr b="0" i="0" sz="1400" u="none" cap="none" strike="noStrike">
              <a:solidFill>
                <a:srgbClr val="000000"/>
              </a:solidFill>
              <a:latin typeface="Arial"/>
              <a:ea typeface="Arial"/>
              <a:cs typeface="Arial"/>
              <a:sym typeface="Arial"/>
            </a:endParaRPr>
          </a:p>
        </p:txBody>
      </p:sp>
      <p:sp>
        <p:nvSpPr>
          <p:cNvPr id="1153" name="Google Shape;1153;g2310fa8b7a5_0_84"/>
          <p:cNvSpPr txBox="1"/>
          <p:nvPr/>
        </p:nvSpPr>
        <p:spPr>
          <a:xfrm>
            <a:off x="10153164" y="2576644"/>
            <a:ext cx="1440000" cy="318900"/>
          </a:xfrm>
          <a:prstGeom prst="rect">
            <a:avLst/>
          </a:prstGeom>
          <a:solidFill>
            <a:srgbClr val="3486C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Aujourd’hui</a:t>
            </a:r>
            <a:endParaRPr b="0" i="0" sz="1400" u="none" cap="none" strike="noStrike">
              <a:solidFill>
                <a:srgbClr val="000000"/>
              </a:solidFill>
              <a:latin typeface="Arial"/>
              <a:ea typeface="Arial"/>
              <a:cs typeface="Arial"/>
              <a:sym typeface="Arial"/>
            </a:endParaRPr>
          </a:p>
        </p:txBody>
      </p:sp>
      <p:pic>
        <p:nvPicPr>
          <p:cNvPr descr="C:\Users\Guizz\Downloads\oil-drum.png" id="1154" name="Google Shape;1154;g2310fa8b7a5_0_84"/>
          <p:cNvPicPr preferRelativeResize="0"/>
          <p:nvPr/>
        </p:nvPicPr>
        <p:blipFill rotWithShape="1">
          <a:blip r:embed="rId5">
            <a:alphaModFix/>
          </a:blip>
          <a:srcRect b="0" l="0" r="0" t="0"/>
          <a:stretch/>
        </p:blipFill>
        <p:spPr>
          <a:xfrm>
            <a:off x="1854303" y="4329470"/>
            <a:ext cx="260700" cy="260700"/>
          </a:xfrm>
          <a:prstGeom prst="rect">
            <a:avLst/>
          </a:prstGeom>
          <a:noFill/>
          <a:ln>
            <a:noFill/>
          </a:ln>
        </p:spPr>
      </p:pic>
      <p:pic>
        <p:nvPicPr>
          <p:cNvPr descr="C:\Users\Guizz\Downloads\oil-drum.png" id="1155" name="Google Shape;1155;g2310fa8b7a5_0_84"/>
          <p:cNvPicPr preferRelativeResize="0"/>
          <p:nvPr/>
        </p:nvPicPr>
        <p:blipFill rotWithShape="1">
          <a:blip r:embed="rId5">
            <a:alphaModFix/>
          </a:blip>
          <a:srcRect b="0" l="0" r="0" t="0"/>
          <a:stretch/>
        </p:blipFill>
        <p:spPr>
          <a:xfrm>
            <a:off x="1060450" y="3840178"/>
            <a:ext cx="260700" cy="260700"/>
          </a:xfrm>
          <a:prstGeom prst="rect">
            <a:avLst/>
          </a:prstGeom>
          <a:noFill/>
          <a:ln>
            <a:noFill/>
          </a:ln>
        </p:spPr>
      </p:pic>
      <p:sp>
        <p:nvSpPr>
          <p:cNvPr id="1156" name="Google Shape;1156;g2310fa8b7a5_0_84"/>
          <p:cNvSpPr txBox="1"/>
          <p:nvPr/>
        </p:nvSpPr>
        <p:spPr>
          <a:xfrm>
            <a:off x="10056450" y="3041525"/>
            <a:ext cx="25146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fr-FR" sz="1600">
                <a:solidFill>
                  <a:schemeClr val="dk1"/>
                </a:solidFill>
                <a:latin typeface="Corbel"/>
                <a:ea typeface="Corbel"/>
                <a:cs typeface="Corbel"/>
                <a:sym typeface="Corbel"/>
              </a:rPr>
              <a:t>Pour du pétrole non-conventionnel</a:t>
            </a:r>
            <a:endParaRPr b="1" sz="1600">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600"/>
              <a:buFont typeface="Arial"/>
              <a:buNone/>
            </a:pPr>
            <a:br>
              <a:rPr b="1" lang="fr-FR" sz="1600">
                <a:solidFill>
                  <a:schemeClr val="dk1"/>
                </a:solidFill>
                <a:latin typeface="Corbel"/>
                <a:ea typeface="Corbel"/>
                <a:cs typeface="Corbel"/>
                <a:sym typeface="Corbel"/>
              </a:rPr>
            </a:br>
            <a:r>
              <a:rPr b="1" lang="fr-FR" sz="1600">
                <a:solidFill>
                  <a:schemeClr val="dk1"/>
                </a:solidFill>
                <a:latin typeface="Corbel"/>
                <a:ea typeface="Corbel"/>
                <a:cs typeface="Corbel"/>
                <a:sym typeface="Corbel"/>
              </a:rPr>
              <a:t>a</a:t>
            </a:r>
            <a:r>
              <a:rPr b="1" i="0" lang="fr-FR" sz="1600" u="none" cap="none" strike="noStrike">
                <a:solidFill>
                  <a:schemeClr val="dk1"/>
                </a:solidFill>
                <a:latin typeface="Corbel"/>
                <a:ea typeface="Corbel"/>
                <a:cs typeface="Corbel"/>
                <a:sym typeface="Corbel"/>
              </a:rPr>
              <a:t>vec 1        </a:t>
            </a:r>
            <a:endParaRPr b="1" sz="1600">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600"/>
              <a:buFont typeface="Arial"/>
              <a:buNone/>
            </a:pPr>
            <a:r>
              <a:t/>
            </a:r>
            <a:endParaRPr b="1" sz="1600">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chemeClr val="dk1"/>
                </a:solidFill>
                <a:latin typeface="Corbel"/>
                <a:ea typeface="Corbel"/>
                <a:cs typeface="Corbel"/>
                <a:sym typeface="Corbel"/>
              </a:rPr>
              <a:t>on obtient 3    </a:t>
            </a:r>
            <a:endParaRPr b="0" i="0" sz="1400" u="none" cap="none" strike="noStrike">
              <a:solidFill>
                <a:srgbClr val="000000"/>
              </a:solidFill>
              <a:latin typeface="Arial"/>
              <a:ea typeface="Arial"/>
              <a:cs typeface="Arial"/>
              <a:sym typeface="Arial"/>
            </a:endParaRPr>
          </a:p>
        </p:txBody>
      </p:sp>
      <p:pic>
        <p:nvPicPr>
          <p:cNvPr descr="C:\Users\Guizz\Downloads\oil-drum.png" id="1157" name="Google Shape;1157;g2310fa8b7a5_0_84"/>
          <p:cNvPicPr preferRelativeResize="0"/>
          <p:nvPr/>
        </p:nvPicPr>
        <p:blipFill rotWithShape="1">
          <a:blip r:embed="rId5">
            <a:alphaModFix/>
          </a:blip>
          <a:srcRect b="0" l="0" r="0" t="0"/>
          <a:stretch/>
        </p:blipFill>
        <p:spPr>
          <a:xfrm>
            <a:off x="10855521" y="3817924"/>
            <a:ext cx="260700" cy="260700"/>
          </a:xfrm>
          <a:prstGeom prst="rect">
            <a:avLst/>
          </a:prstGeom>
          <a:noFill/>
          <a:ln>
            <a:noFill/>
          </a:ln>
        </p:spPr>
      </p:pic>
      <p:pic>
        <p:nvPicPr>
          <p:cNvPr descr="C:\Users\Guizz\Downloads\oil-drum.png" id="1158" name="Google Shape;1158;g2310fa8b7a5_0_84"/>
          <p:cNvPicPr preferRelativeResize="0"/>
          <p:nvPr/>
        </p:nvPicPr>
        <p:blipFill rotWithShape="1">
          <a:blip r:embed="rId5">
            <a:alphaModFix/>
          </a:blip>
          <a:srcRect b="0" l="0" r="0" t="0"/>
          <a:stretch/>
        </p:blipFill>
        <p:spPr>
          <a:xfrm>
            <a:off x="11323625" y="4328062"/>
            <a:ext cx="260700" cy="260700"/>
          </a:xfrm>
          <a:prstGeom prst="rect">
            <a:avLst/>
          </a:prstGeom>
          <a:noFill/>
          <a:ln>
            <a:noFill/>
          </a:ln>
        </p:spPr>
      </p:pic>
      <p:sp>
        <p:nvSpPr>
          <p:cNvPr id="1159" name="Google Shape;1159;g2310fa8b7a5_0_84"/>
          <p:cNvSpPr txBox="1"/>
          <p:nvPr/>
        </p:nvSpPr>
        <p:spPr>
          <a:xfrm>
            <a:off x="1709250" y="5159775"/>
            <a:ext cx="8814900" cy="923400"/>
          </a:xfrm>
          <a:prstGeom prst="rect">
            <a:avLst/>
          </a:prstGeom>
          <a:solidFill>
            <a:srgbClr val="F6AB38"/>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lang="fr-FR" sz="1800">
                <a:solidFill>
                  <a:srgbClr val="FFFFFF"/>
                </a:solidFill>
                <a:latin typeface="Century Gothic"/>
                <a:ea typeface="Century Gothic"/>
                <a:cs typeface="Century Gothic"/>
                <a:sym typeface="Century Gothic"/>
              </a:rPr>
              <a:t>Les pétroles conventionnels et non-conventionnels sont de plus en plus difficile à extraire car situés plus profondément sous terre ou requérant des procédés d’extraction plus complexes.</a:t>
            </a:r>
            <a:endParaRPr b="0" i="0" sz="1800" u="none" cap="none" strike="noStrike">
              <a:solidFill>
                <a:srgbClr val="000000"/>
              </a:solidFill>
              <a:latin typeface="Arial"/>
              <a:ea typeface="Arial"/>
              <a:cs typeface="Arial"/>
              <a:sym typeface="Arial"/>
            </a:endParaRPr>
          </a:p>
        </p:txBody>
      </p:sp>
      <p:sp>
        <p:nvSpPr>
          <p:cNvPr id="1160" name="Google Shape;1160;g2310fa8b7a5_0_84"/>
          <p:cNvSpPr txBox="1"/>
          <p:nvPr/>
        </p:nvSpPr>
        <p:spPr>
          <a:xfrm>
            <a:off x="1711125" y="6222625"/>
            <a:ext cx="8814900" cy="502200"/>
          </a:xfrm>
          <a:prstGeom prst="rect">
            <a:avLst/>
          </a:prstGeom>
          <a:solidFill>
            <a:srgbClr val="F6AB38"/>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lang="fr-FR" sz="1800">
                <a:solidFill>
                  <a:srgbClr val="FFFFFF"/>
                </a:solidFill>
                <a:latin typeface="Century Gothic"/>
                <a:ea typeface="Century Gothic"/>
                <a:cs typeface="Century Gothic"/>
                <a:sym typeface="Century Gothic"/>
              </a:rPr>
              <a:t>En 2021 n</a:t>
            </a:r>
            <a:r>
              <a:rPr b="1" lang="fr-FR" sz="1800">
                <a:solidFill>
                  <a:srgbClr val="FFFFFF"/>
                </a:solidFill>
                <a:latin typeface="Century Gothic"/>
                <a:ea typeface="Century Gothic"/>
                <a:cs typeface="Century Gothic"/>
                <a:sym typeface="Century Gothic"/>
              </a:rPr>
              <a:t>ous consommions 94</a:t>
            </a:r>
            <a:r>
              <a:rPr b="1" lang="fr-FR" sz="1800">
                <a:solidFill>
                  <a:srgbClr val="FFFFFF"/>
                </a:solidFill>
                <a:latin typeface="Century Gothic"/>
                <a:ea typeface="Century Gothic"/>
                <a:cs typeface="Century Gothic"/>
                <a:sym typeface="Century Gothic"/>
                <a:extLst>
                  <a:ext uri="http://customooxmlschemas.google.com/">
                    <go:slidesCustomData xmlns:go="http://customooxmlschemas.google.com/" textRoundtripDataId="2"/>
                  </a:ext>
                </a:extLst>
              </a:rPr>
              <a:t> millions </a:t>
            </a:r>
            <a:r>
              <a:rPr b="1" lang="fr-FR" sz="1800">
                <a:solidFill>
                  <a:srgbClr val="FFFFFF"/>
                </a:solidFill>
                <a:latin typeface="Century Gothic"/>
                <a:ea typeface="Century Gothic"/>
                <a:cs typeface="Century Gothic"/>
                <a:sym typeface="Century Gothic"/>
              </a:rPr>
              <a:t>de barils de pétrole par jour.</a:t>
            </a:r>
            <a:endParaRPr b="0" i="0" sz="1800" u="none" cap="none" strike="noStrike">
              <a:solidFill>
                <a:srgbClr val="000000"/>
              </a:solidFill>
              <a:latin typeface="Arial"/>
              <a:ea typeface="Arial"/>
              <a:cs typeface="Arial"/>
              <a:sym typeface="Arial"/>
            </a:endParaRPr>
          </a:p>
        </p:txBody>
      </p:sp>
      <p:sp>
        <p:nvSpPr>
          <p:cNvPr id="1161" name="Google Shape;1161;g2310fa8b7a5_0_84"/>
          <p:cNvSpPr txBox="1"/>
          <p:nvPr>
            <p:ph type="title"/>
          </p:nvPr>
        </p:nvSpPr>
        <p:spPr>
          <a:xfrm>
            <a:off x="1007588" y="239940"/>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sz="2600"/>
              <a:t>L’extraction du pétrole, un processus de plus en plus coûteux énergétiquement et financièrement</a:t>
            </a:r>
            <a:endParaRPr sz="2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28"/>
          <p:cNvSpPr txBox="1"/>
          <p:nvPr>
            <p:ph idx="4294967295" type="body"/>
          </p:nvPr>
        </p:nvSpPr>
        <p:spPr>
          <a:xfrm>
            <a:off x="524100" y="1736900"/>
            <a:ext cx="10433100" cy="27990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00"/>
              </a:spcBef>
              <a:spcAft>
                <a:spcPts val="0"/>
              </a:spcAft>
              <a:buSzPts val="1800"/>
              <a:buChar char="●"/>
            </a:pPr>
            <a:r>
              <a:rPr lang="fr-FR" sz="2600">
                <a:latin typeface="Corbel"/>
                <a:ea typeface="Corbel"/>
                <a:cs typeface="Corbel"/>
                <a:sym typeface="Corbel"/>
              </a:rPr>
              <a:t>La source d’énergie la plus utilisée dans le monde : </a:t>
            </a:r>
            <a:r>
              <a:rPr lang="fr-FR" sz="2600"/>
              <a:t>~</a:t>
            </a:r>
            <a:r>
              <a:rPr lang="fr-FR" sz="2600">
                <a:latin typeface="Corbel"/>
                <a:ea typeface="Corbel"/>
                <a:cs typeface="Corbel"/>
                <a:sym typeface="Corbel"/>
              </a:rPr>
              <a:t>31 % de la consommation énergétique</a:t>
            </a:r>
            <a:endParaRPr sz="2600"/>
          </a:p>
          <a:p>
            <a:pPr indent="-342900" lvl="0" marL="457200" rtl="0" algn="l">
              <a:lnSpc>
                <a:spcPct val="100000"/>
              </a:lnSpc>
              <a:spcBef>
                <a:spcPts val="2000"/>
              </a:spcBef>
              <a:spcAft>
                <a:spcPts val="0"/>
              </a:spcAft>
              <a:buSzPts val="1800"/>
              <a:buFont typeface="Corbel"/>
              <a:buChar char="●"/>
            </a:pPr>
            <a:r>
              <a:rPr lang="fr-FR" sz="2600">
                <a:latin typeface="Corbel"/>
                <a:ea typeface="Corbel"/>
                <a:cs typeface="Corbel"/>
                <a:sym typeface="Corbel"/>
              </a:rPr>
              <a:t>Principale source d’énergie pour le transport</a:t>
            </a:r>
            <a:endParaRPr sz="2600"/>
          </a:p>
          <a:p>
            <a:pPr indent="-342900" lvl="0" marL="457200" rtl="0" algn="l">
              <a:lnSpc>
                <a:spcPct val="100000"/>
              </a:lnSpc>
              <a:spcBef>
                <a:spcPts val="2000"/>
              </a:spcBef>
              <a:spcAft>
                <a:spcPts val="2000"/>
              </a:spcAft>
              <a:buSzPts val="1800"/>
              <a:buFont typeface="Corbel"/>
              <a:buChar char="●"/>
            </a:pPr>
            <a:r>
              <a:rPr lang="fr-FR" sz="2600">
                <a:latin typeface="Corbel"/>
                <a:ea typeface="Corbel"/>
                <a:cs typeface="Corbel"/>
                <a:sym typeface="Corbel"/>
              </a:rPr>
              <a:t>Industrie pétrochimique : plastique, cosmétiques, peintures, teintures, asphalte, pharmaceutique, etc.</a:t>
            </a:r>
            <a:endParaRPr sz="2600"/>
          </a:p>
        </p:txBody>
      </p:sp>
      <p:sp>
        <p:nvSpPr>
          <p:cNvPr id="1167" name="Google Shape;1167;p28"/>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Comment le pétrole est-il utilisé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cxnSp>
        <p:nvCxnSpPr>
          <p:cNvPr id="1174" name="Google Shape;1174;ge2aedf4527_0_2"/>
          <p:cNvCxnSpPr/>
          <p:nvPr/>
        </p:nvCxnSpPr>
        <p:spPr>
          <a:xfrm rot="10800000">
            <a:off x="1195388" y="1462932"/>
            <a:ext cx="0" cy="4967400"/>
          </a:xfrm>
          <a:prstGeom prst="straightConnector1">
            <a:avLst/>
          </a:prstGeom>
          <a:noFill/>
          <a:ln cap="flat" cmpd="sng" w="50800">
            <a:solidFill>
              <a:schemeClr val="dk1"/>
            </a:solidFill>
            <a:prstDash val="solid"/>
            <a:round/>
            <a:headEnd len="sm" w="sm" type="none"/>
            <a:tailEnd len="med" w="med" type="triangle"/>
          </a:ln>
        </p:spPr>
      </p:cxnSp>
      <p:sp>
        <p:nvSpPr>
          <p:cNvPr id="1175" name="Google Shape;1175;ge2aedf4527_0_2"/>
          <p:cNvSpPr txBox="1"/>
          <p:nvPr/>
        </p:nvSpPr>
        <p:spPr>
          <a:xfrm rot="-5400000">
            <a:off x="-1756626" y="3976782"/>
            <a:ext cx="4537200" cy="36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0" i="0" lang="fr-FR" sz="1900" u="none" cap="none" strike="noStrike">
                <a:solidFill>
                  <a:schemeClr val="dk1"/>
                </a:solidFill>
                <a:latin typeface="Corbel"/>
                <a:ea typeface="Corbel"/>
                <a:cs typeface="Corbel"/>
                <a:sym typeface="Corbel"/>
              </a:rPr>
              <a:t>En milliards de tonnes équivalent pétrole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chemeClr val="dk1"/>
              </a:solidFill>
              <a:latin typeface="Corbel"/>
              <a:ea typeface="Corbel"/>
              <a:cs typeface="Corbel"/>
              <a:sym typeface="Corbel"/>
            </a:endParaRPr>
          </a:p>
        </p:txBody>
      </p:sp>
      <p:sp>
        <p:nvSpPr>
          <p:cNvPr id="1176" name="Google Shape;1176;ge2aedf4527_0_2"/>
          <p:cNvSpPr txBox="1"/>
          <p:nvPr/>
        </p:nvSpPr>
        <p:spPr>
          <a:xfrm>
            <a:off x="547689" y="1823406"/>
            <a:ext cx="720600" cy="48006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entury Gothic"/>
                <a:ea typeface="Century Gothic"/>
                <a:cs typeface="Century Gothic"/>
                <a:sym typeface="Century Gothic"/>
              </a:rPr>
              <a:t>25 -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entury Gothic"/>
                <a:ea typeface="Century Gothic"/>
                <a:cs typeface="Century Gothic"/>
                <a:sym typeface="Century Gothic"/>
              </a:rPr>
              <a:t>20 -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entury Gothic"/>
                <a:ea typeface="Century Gothic"/>
                <a:cs typeface="Century Gothic"/>
                <a:sym typeface="Century Gothic"/>
              </a:rPr>
              <a:t>10 -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entury Gothic"/>
                <a:ea typeface="Century Gothic"/>
                <a:cs typeface="Century Gothic"/>
                <a:sym typeface="Century Gothic"/>
              </a:rPr>
              <a:t>5 -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entury Gothic"/>
                <a:ea typeface="Century Gothic"/>
                <a:cs typeface="Century Gothic"/>
                <a:sym typeface="Century Gothic"/>
              </a:rPr>
              <a:t>0 -</a:t>
            </a:r>
            <a:endParaRPr b="0" i="0" sz="1400" u="none" cap="none" strike="noStrike">
              <a:solidFill>
                <a:srgbClr val="000000"/>
              </a:solidFill>
              <a:latin typeface="Arial"/>
              <a:ea typeface="Arial"/>
              <a:cs typeface="Arial"/>
              <a:sym typeface="Arial"/>
            </a:endParaRPr>
          </a:p>
        </p:txBody>
      </p:sp>
      <p:cxnSp>
        <p:nvCxnSpPr>
          <p:cNvPr id="1177" name="Google Shape;1177;ge2aedf4527_0_2"/>
          <p:cNvCxnSpPr/>
          <p:nvPr/>
        </p:nvCxnSpPr>
        <p:spPr>
          <a:xfrm>
            <a:off x="1195389" y="6430331"/>
            <a:ext cx="7921500" cy="0"/>
          </a:xfrm>
          <a:prstGeom prst="straightConnector1">
            <a:avLst/>
          </a:prstGeom>
          <a:noFill/>
          <a:ln cap="flat" cmpd="sng" w="50800">
            <a:solidFill>
              <a:schemeClr val="dk1"/>
            </a:solidFill>
            <a:prstDash val="solid"/>
            <a:round/>
            <a:headEnd len="sm" w="sm" type="none"/>
            <a:tailEnd len="med" w="med" type="triangle"/>
          </a:ln>
        </p:spPr>
      </p:cxnSp>
      <p:sp>
        <p:nvSpPr>
          <p:cNvPr id="1178" name="Google Shape;1178;ge2aedf4527_0_2"/>
          <p:cNvSpPr txBox="1"/>
          <p:nvPr/>
        </p:nvSpPr>
        <p:spPr>
          <a:xfrm>
            <a:off x="570821" y="6430334"/>
            <a:ext cx="10043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entury Gothic"/>
                <a:ea typeface="Century Gothic"/>
                <a:cs typeface="Century Gothic"/>
                <a:sym typeface="Century Gothic"/>
              </a:rPr>
              <a:t>-10 000    -8000        -6000        -4000        -2000            0         1</a:t>
            </a:r>
            <a:r>
              <a:rPr b="1" lang="fr-FR" sz="1800">
                <a:solidFill>
                  <a:schemeClr val="dk1"/>
                </a:solidFill>
                <a:latin typeface="Century Gothic"/>
                <a:ea typeface="Century Gothic"/>
                <a:cs typeface="Century Gothic"/>
                <a:sym typeface="Century Gothic"/>
              </a:rPr>
              <a:t>855 - ?</a:t>
            </a:r>
            <a:r>
              <a:rPr b="1" i="0" lang="fr-FR" sz="1800" u="none" cap="none" strike="noStrike">
                <a:solidFill>
                  <a:schemeClr val="dk1"/>
                </a:solidFill>
                <a:latin typeface="Century Gothic"/>
                <a:ea typeface="Century Gothic"/>
                <a:cs typeface="Century Gothic"/>
                <a:sym typeface="Century Gothic"/>
              </a:rPr>
              <a:t>           4000</a:t>
            </a:r>
            <a:endParaRPr b="0" i="0" sz="1400" u="none" cap="none" strike="noStrike">
              <a:solidFill>
                <a:srgbClr val="000000"/>
              </a:solidFill>
              <a:latin typeface="Arial"/>
              <a:ea typeface="Arial"/>
              <a:cs typeface="Arial"/>
              <a:sym typeface="Arial"/>
            </a:endParaRPr>
          </a:p>
        </p:txBody>
      </p:sp>
      <p:sp>
        <p:nvSpPr>
          <p:cNvPr id="1179" name="Google Shape;1179;ge2aedf4527_0_2"/>
          <p:cNvSpPr/>
          <p:nvPr/>
        </p:nvSpPr>
        <p:spPr>
          <a:xfrm>
            <a:off x="7625726" y="2016453"/>
            <a:ext cx="91200" cy="441450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180" name="Google Shape;1180;ge2aedf4527_0_2"/>
          <p:cNvPicPr preferRelativeResize="0"/>
          <p:nvPr/>
        </p:nvPicPr>
        <p:blipFill rotWithShape="1">
          <a:blip r:embed="rId3">
            <a:alphaModFix/>
          </a:blip>
          <a:srcRect b="0" l="0" r="0" t="0"/>
          <a:stretch/>
        </p:blipFill>
        <p:spPr>
          <a:xfrm>
            <a:off x="4365950" y="5622392"/>
            <a:ext cx="720000" cy="720000"/>
          </a:xfrm>
          <a:prstGeom prst="rect">
            <a:avLst/>
          </a:prstGeom>
          <a:noFill/>
          <a:ln>
            <a:noFill/>
          </a:ln>
        </p:spPr>
      </p:pic>
      <p:pic>
        <p:nvPicPr>
          <p:cNvPr id="1181" name="Google Shape;1181;ge2aedf4527_0_2"/>
          <p:cNvPicPr preferRelativeResize="0"/>
          <p:nvPr/>
        </p:nvPicPr>
        <p:blipFill rotWithShape="1">
          <a:blip r:embed="rId4">
            <a:alphaModFix/>
          </a:blip>
          <a:srcRect b="0" l="0" r="0" t="0"/>
          <a:stretch/>
        </p:blipFill>
        <p:spPr>
          <a:xfrm>
            <a:off x="6154225" y="5622392"/>
            <a:ext cx="720000" cy="720000"/>
          </a:xfrm>
          <a:prstGeom prst="rect">
            <a:avLst/>
          </a:prstGeom>
          <a:noFill/>
          <a:ln>
            <a:noFill/>
          </a:ln>
        </p:spPr>
      </p:pic>
      <p:pic>
        <p:nvPicPr>
          <p:cNvPr id="1182" name="Google Shape;1182;ge2aedf4527_0_2"/>
          <p:cNvPicPr preferRelativeResize="0"/>
          <p:nvPr/>
        </p:nvPicPr>
        <p:blipFill rotWithShape="1">
          <a:blip r:embed="rId5">
            <a:alphaModFix/>
          </a:blip>
          <a:srcRect b="0" l="0" r="0" t="0"/>
          <a:stretch/>
        </p:blipFill>
        <p:spPr>
          <a:xfrm>
            <a:off x="1300968" y="5622392"/>
            <a:ext cx="720000" cy="720000"/>
          </a:xfrm>
          <a:prstGeom prst="rect">
            <a:avLst/>
          </a:prstGeom>
          <a:noFill/>
          <a:ln>
            <a:noFill/>
          </a:ln>
        </p:spPr>
      </p:pic>
      <p:sp>
        <p:nvSpPr>
          <p:cNvPr id="1183" name="Google Shape;1183;ge2aedf4527_0_2"/>
          <p:cNvSpPr txBox="1"/>
          <p:nvPr/>
        </p:nvSpPr>
        <p:spPr>
          <a:xfrm>
            <a:off x="5246175" y="1498600"/>
            <a:ext cx="4915800" cy="808200"/>
          </a:xfrm>
          <a:prstGeom prst="rect">
            <a:avLst/>
          </a:prstGeom>
          <a:solidFill>
            <a:srgbClr val="0A5882"/>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Arial"/>
              <a:buNone/>
            </a:pPr>
            <a:r>
              <a:rPr b="1" lang="fr-FR" sz="2000">
                <a:solidFill>
                  <a:srgbClr val="FFFFFF"/>
                </a:solidFill>
                <a:latin typeface="Corbel"/>
                <a:ea typeface="Corbel"/>
                <a:cs typeface="Corbel"/>
                <a:sym typeface="Corbel"/>
              </a:rPr>
              <a:t>Celles-ci</a:t>
            </a:r>
            <a:r>
              <a:rPr b="1" i="0" lang="fr-FR" sz="2000" u="none" cap="none" strike="noStrike">
                <a:solidFill>
                  <a:srgbClr val="FFFFFF"/>
                </a:solidFill>
                <a:latin typeface="Corbel"/>
                <a:ea typeface="Corbel"/>
                <a:cs typeface="Corbel"/>
                <a:sym typeface="Corbel"/>
              </a:rPr>
              <a:t> </a:t>
            </a:r>
            <a:r>
              <a:rPr b="1" lang="fr-FR" sz="2000">
                <a:solidFill>
                  <a:srgbClr val="FFFFFF"/>
                </a:solidFill>
                <a:latin typeface="Corbel"/>
                <a:ea typeface="Corbel"/>
                <a:cs typeface="Corbel"/>
                <a:sym typeface="Corbel"/>
              </a:rPr>
              <a:t>ne sont</a:t>
            </a:r>
            <a:r>
              <a:rPr b="1" i="0" lang="fr-FR" sz="2000" u="none" cap="none" strike="noStrike">
                <a:solidFill>
                  <a:srgbClr val="FFFFFF"/>
                </a:solidFill>
                <a:latin typeface="Corbel"/>
                <a:ea typeface="Corbel"/>
                <a:cs typeface="Corbel"/>
                <a:sym typeface="Corbel"/>
              </a:rPr>
              <a:t> qu’un court chapitre dans l’histoire de l’humanité</a:t>
            </a:r>
            <a:endParaRPr b="0" i="0" sz="1200" u="none" cap="none" strike="noStrike">
              <a:solidFill>
                <a:srgbClr val="000000"/>
              </a:solidFill>
              <a:latin typeface="Arial"/>
              <a:ea typeface="Arial"/>
              <a:cs typeface="Arial"/>
              <a:sym typeface="Arial"/>
            </a:endParaRPr>
          </a:p>
        </p:txBody>
      </p:sp>
      <p:sp>
        <p:nvSpPr>
          <p:cNvPr id="1184" name="Google Shape;1184;ge2aedf4527_0_2"/>
          <p:cNvSpPr txBox="1"/>
          <p:nvPr/>
        </p:nvSpPr>
        <p:spPr>
          <a:xfrm>
            <a:off x="9334200" y="3629088"/>
            <a:ext cx="2770800" cy="1441200"/>
          </a:xfrm>
          <a:prstGeom prst="rect">
            <a:avLst/>
          </a:prstGeom>
          <a:solidFill>
            <a:srgbClr val="0A5882"/>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Arial"/>
              <a:buNone/>
            </a:pPr>
            <a:r>
              <a:rPr b="1" lang="fr-FR" sz="2000">
                <a:solidFill>
                  <a:srgbClr val="FFFFFF"/>
                </a:solidFill>
                <a:latin typeface="Corbel"/>
                <a:ea typeface="Corbel"/>
                <a:cs typeface="Corbel"/>
                <a:sym typeface="Corbel"/>
              </a:rPr>
              <a:t>Un avenir sans énergie fossile n’est pas voué à </a:t>
            </a:r>
            <a:r>
              <a:rPr b="1" lang="fr-FR" sz="2000">
                <a:solidFill>
                  <a:srgbClr val="FFFFFF"/>
                </a:solidFill>
                <a:latin typeface="Corbel"/>
                <a:ea typeface="Corbel"/>
                <a:cs typeface="Corbel"/>
                <a:sym typeface="Corbel"/>
              </a:rPr>
              <a:t>ressembler</a:t>
            </a:r>
            <a:r>
              <a:rPr b="1" lang="fr-FR" sz="2000">
                <a:solidFill>
                  <a:srgbClr val="FFFFFF"/>
                </a:solidFill>
                <a:latin typeface="Corbel"/>
                <a:ea typeface="Corbel"/>
                <a:cs typeface="Corbel"/>
                <a:sym typeface="Corbel"/>
              </a:rPr>
              <a:t> aux modes de vie du passé !</a:t>
            </a:r>
            <a:endParaRPr b="1" sz="2000">
              <a:solidFill>
                <a:srgbClr val="FFFFFF"/>
              </a:solidFill>
              <a:latin typeface="Corbel"/>
              <a:ea typeface="Corbel"/>
              <a:cs typeface="Corbel"/>
              <a:sym typeface="Corbel"/>
            </a:endParaRPr>
          </a:p>
        </p:txBody>
      </p:sp>
      <p:pic>
        <p:nvPicPr>
          <p:cNvPr id="1185" name="Google Shape;1185;ge2aedf4527_0_2"/>
          <p:cNvPicPr preferRelativeResize="0"/>
          <p:nvPr/>
        </p:nvPicPr>
        <p:blipFill>
          <a:blip r:embed="rId6">
            <a:alphaModFix/>
          </a:blip>
          <a:stretch>
            <a:fillRect/>
          </a:stretch>
        </p:blipFill>
        <p:spPr>
          <a:xfrm>
            <a:off x="7468673" y="3758913"/>
            <a:ext cx="720000" cy="720022"/>
          </a:xfrm>
          <a:prstGeom prst="rect">
            <a:avLst/>
          </a:prstGeom>
          <a:noFill/>
          <a:ln>
            <a:noFill/>
          </a:ln>
        </p:spPr>
      </p:pic>
      <p:pic>
        <p:nvPicPr>
          <p:cNvPr id="1186" name="Google Shape;1186;ge2aedf4527_0_2"/>
          <p:cNvPicPr preferRelativeResize="0"/>
          <p:nvPr/>
        </p:nvPicPr>
        <p:blipFill>
          <a:blip r:embed="rId7">
            <a:alphaModFix/>
          </a:blip>
          <a:stretch>
            <a:fillRect/>
          </a:stretch>
        </p:blipFill>
        <p:spPr>
          <a:xfrm>
            <a:off x="8544636" y="4829950"/>
            <a:ext cx="675476" cy="675500"/>
          </a:xfrm>
          <a:prstGeom prst="rect">
            <a:avLst/>
          </a:prstGeom>
          <a:noFill/>
          <a:ln>
            <a:noFill/>
          </a:ln>
        </p:spPr>
      </p:pic>
      <p:sp>
        <p:nvSpPr>
          <p:cNvPr id="1187" name="Google Shape;1187;ge2aedf4527_0_2"/>
          <p:cNvSpPr txBox="1"/>
          <p:nvPr/>
        </p:nvSpPr>
        <p:spPr>
          <a:xfrm>
            <a:off x="1457400" y="4478926"/>
            <a:ext cx="5399100" cy="808200"/>
          </a:xfrm>
          <a:prstGeom prst="rect">
            <a:avLst/>
          </a:prstGeom>
          <a:solidFill>
            <a:srgbClr val="0A5882"/>
          </a:solidFill>
          <a:ln>
            <a:noFill/>
          </a:ln>
        </p:spPr>
        <p:txBody>
          <a:bodyPr anchorCtr="0" anchor="ctr" bIns="46800" lIns="90000" spcFirstLastPara="1" rIns="90000" wrap="square" tIns="46800">
            <a:noAutofit/>
          </a:bodyPr>
          <a:lstStyle/>
          <a:p>
            <a:pPr indent="0" lvl="0" marL="0" rtl="0" algn="ctr">
              <a:spcBef>
                <a:spcPts val="0"/>
              </a:spcBef>
              <a:spcAft>
                <a:spcPts val="0"/>
              </a:spcAft>
              <a:buClr>
                <a:srgbClr val="FFFFFF"/>
              </a:buClr>
              <a:buSzPts val="2000"/>
              <a:buFont typeface="Arial"/>
              <a:buNone/>
            </a:pPr>
            <a:r>
              <a:rPr b="1" lang="fr-FR" sz="2000">
                <a:solidFill>
                  <a:srgbClr val="FFFFFF"/>
                </a:solidFill>
                <a:latin typeface="Corbel"/>
                <a:ea typeface="Corbel"/>
                <a:cs typeface="Corbel"/>
                <a:sym typeface="Corbel"/>
              </a:rPr>
              <a:t>Pendant des milliers d’années, les humains ont vécu sans les énergies fossiles</a:t>
            </a:r>
            <a:endParaRPr b="1" sz="2200">
              <a:solidFill>
                <a:srgbClr val="FFFFFF"/>
              </a:solidFill>
              <a:latin typeface="Corbel"/>
              <a:ea typeface="Corbel"/>
              <a:cs typeface="Corbel"/>
              <a:sym typeface="Corbel"/>
            </a:endParaRPr>
          </a:p>
        </p:txBody>
      </p:sp>
      <p:sp>
        <p:nvSpPr>
          <p:cNvPr id="1188" name="Google Shape;1188;ge2aedf4527_0_2"/>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Mise en perspective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78"/>
                                        </p:tgtEl>
                                        <p:attrNameLst>
                                          <p:attrName>style.visibility</p:attrName>
                                        </p:attrNameLst>
                                      </p:cBhvr>
                                      <p:to>
                                        <p:strVal val="visible"/>
                                      </p:to>
                                    </p:set>
                                    <p:animEffect filter="fade" transition="in">
                                      <p:cBhvr>
                                        <p:cTn dur="500"/>
                                        <p:tgtEl>
                                          <p:spTgt spid="1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p30"/>
          <p:cNvSpPr txBox="1"/>
          <p:nvPr>
            <p:ph idx="4294967295" type="body"/>
          </p:nvPr>
        </p:nvSpPr>
        <p:spPr>
          <a:xfrm>
            <a:off x="502400" y="1781263"/>
            <a:ext cx="10515600" cy="27990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1000"/>
              </a:spcBef>
              <a:spcAft>
                <a:spcPts val="0"/>
              </a:spcAft>
              <a:buSzPts val="1800"/>
              <a:buChar char="●"/>
            </a:pPr>
            <a:r>
              <a:rPr lang="fr-FR" sz="2600"/>
              <a:t>Le pétrole est la principale source d’énergie utilisée par notre société : 31 % de la consommation énergétique mondiale.</a:t>
            </a:r>
            <a:endParaRPr sz="2600"/>
          </a:p>
          <a:p>
            <a:pPr indent="-342900" lvl="0" marL="457200" marR="0" rtl="0" algn="l">
              <a:lnSpc>
                <a:spcPct val="100000"/>
              </a:lnSpc>
              <a:spcBef>
                <a:spcPts val="2000"/>
              </a:spcBef>
              <a:spcAft>
                <a:spcPts val="0"/>
              </a:spcAft>
              <a:buSzPts val="1800"/>
              <a:buChar char="●"/>
            </a:pPr>
            <a:r>
              <a:rPr lang="fr-FR" sz="2600"/>
              <a:t>Les réserves de pétrole sont limitées en quantité et inégalement distribuées sur la Terre.</a:t>
            </a:r>
            <a:endParaRPr sz="2600"/>
          </a:p>
          <a:p>
            <a:pPr indent="-342900" lvl="0" marL="457200" marR="0" rtl="0" algn="l">
              <a:lnSpc>
                <a:spcPct val="100000"/>
              </a:lnSpc>
              <a:spcBef>
                <a:spcPts val="2000"/>
              </a:spcBef>
              <a:spcAft>
                <a:spcPts val="2000"/>
              </a:spcAft>
              <a:buSzPts val="1800"/>
              <a:buChar char="●"/>
            </a:pPr>
            <a:r>
              <a:rPr lang="fr-FR" sz="2600"/>
              <a:t>Nous devons nous préparer pour « l’après pétrole »...</a:t>
            </a:r>
            <a:endParaRPr sz="2600"/>
          </a:p>
        </p:txBody>
      </p:sp>
      <p:sp>
        <p:nvSpPr>
          <p:cNvPr id="1194" name="Google Shape;1194;p30"/>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Messages clés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pic>
        <p:nvPicPr>
          <p:cNvPr descr="🌟 Regardez i24NEWS en direct: http://www.i24news.tv/fr/tv/live&#10;► Retrouvez toutes les infos sur le site i24NEWS: https://www.i24news.tv/fr&#10;► Abonnez-vous à la chaîne YouTube d’i24NEWS en français: https://www.youtube.com/user/i24newsFR&#10;► Facebook: https://www.facebook.com/i24newsFR/&#10;► Twitter: https://twitter.com/i24news_fr&#10;&#10;&#10;L'uranium qu'est-ce que c'est?" id="1199" name="Google Shape;1199;g259384ca458_0_0" title="L'uranium qu'est-ce que c'est?">
            <a:hlinkClick r:id="rId3"/>
          </p:cNvPr>
          <p:cNvPicPr preferRelativeResize="0"/>
          <p:nvPr/>
        </p:nvPicPr>
        <p:blipFill>
          <a:blip r:embed="rId4">
            <a:alphaModFix/>
          </a:blip>
          <a:stretch>
            <a:fillRect/>
          </a:stretch>
        </p:blipFill>
        <p:spPr>
          <a:xfrm>
            <a:off x="1239263" y="1592825"/>
            <a:ext cx="8291300" cy="4663850"/>
          </a:xfrm>
          <a:prstGeom prst="rect">
            <a:avLst/>
          </a:prstGeom>
          <a:noFill/>
          <a:ln>
            <a:noFill/>
          </a:ln>
        </p:spPr>
      </p:pic>
      <p:pic>
        <p:nvPicPr>
          <p:cNvPr id="1200" name="Google Shape;1200;g259384ca458_0_0"/>
          <p:cNvPicPr preferRelativeResize="0"/>
          <p:nvPr/>
        </p:nvPicPr>
        <p:blipFill rotWithShape="1">
          <a:blip r:embed="rId5">
            <a:alphaModFix/>
          </a:blip>
          <a:srcRect b="0" l="0" r="0" t="0"/>
          <a:stretch/>
        </p:blipFill>
        <p:spPr>
          <a:xfrm>
            <a:off x="9085537" y="1592818"/>
            <a:ext cx="445026" cy="296684"/>
          </a:xfrm>
          <a:prstGeom prst="rect">
            <a:avLst/>
          </a:prstGeom>
          <a:noFill/>
          <a:ln>
            <a:noFill/>
          </a:ln>
        </p:spPr>
      </p:pic>
      <p:grpSp>
        <p:nvGrpSpPr>
          <p:cNvPr id="1201" name="Google Shape;1201;g259384ca458_0_0"/>
          <p:cNvGrpSpPr/>
          <p:nvPr/>
        </p:nvGrpSpPr>
        <p:grpSpPr>
          <a:xfrm>
            <a:off x="9778287" y="3279613"/>
            <a:ext cx="1174450" cy="1290263"/>
            <a:chOff x="9546625" y="3291775"/>
            <a:chExt cx="1174450" cy="1290263"/>
          </a:xfrm>
        </p:grpSpPr>
        <p:pic>
          <p:nvPicPr>
            <p:cNvPr id="1202" name="Google Shape;1202;g259384ca458_0_0"/>
            <p:cNvPicPr preferRelativeResize="0"/>
            <p:nvPr/>
          </p:nvPicPr>
          <p:blipFill rotWithShape="1">
            <a:blip r:embed="rId6">
              <a:alphaModFix/>
            </a:blip>
            <a:srcRect b="0" l="0" r="0" t="0"/>
            <a:stretch/>
          </p:blipFill>
          <p:spPr>
            <a:xfrm>
              <a:off x="9546625" y="3354731"/>
              <a:ext cx="445033" cy="291068"/>
            </a:xfrm>
            <a:prstGeom prst="rect">
              <a:avLst/>
            </a:prstGeom>
            <a:noFill/>
            <a:ln>
              <a:noFill/>
            </a:ln>
          </p:spPr>
        </p:pic>
        <p:sp>
          <p:nvSpPr>
            <p:cNvPr id="1203" name="Google Shape;1203;g259384ca458_0_0">
              <a:hlinkClick r:id="rId7"/>
            </p:cNvPr>
            <p:cNvSpPr txBox="1"/>
            <p:nvPr/>
          </p:nvSpPr>
          <p:spPr>
            <a:xfrm>
              <a:off x="10030175" y="3291775"/>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dk1"/>
                  </a:solidFill>
                  <a:latin typeface="Corbel"/>
                  <a:ea typeface="Corbel"/>
                  <a:cs typeface="Corbel"/>
                  <a:sym typeface="Corbel"/>
                  <a:hlinkClick r:id="rId8">
                    <a:extLst>
                      <a:ext uri="{A12FA001-AC4F-418D-AE19-62706E023703}">
                        <ahyp:hlinkClr val="tx"/>
                      </a:ext>
                    </a:extLst>
                  </a:hlinkClick>
                </a:rPr>
                <a:t>ES</a:t>
              </a:r>
              <a:endParaRPr b="0" i="0" sz="1400" u="none" cap="none" strike="noStrike">
                <a:solidFill>
                  <a:schemeClr val="dk1"/>
                </a:solidFill>
                <a:latin typeface="Arial"/>
                <a:ea typeface="Arial"/>
                <a:cs typeface="Arial"/>
                <a:sym typeface="Arial"/>
              </a:endParaRPr>
            </a:p>
          </p:txBody>
        </p:sp>
        <p:pic>
          <p:nvPicPr>
            <p:cNvPr id="1204" name="Google Shape;1204;g259384ca458_0_0"/>
            <p:cNvPicPr preferRelativeResize="0"/>
            <p:nvPr/>
          </p:nvPicPr>
          <p:blipFill rotWithShape="1">
            <a:blip r:embed="rId9">
              <a:alphaModFix/>
            </a:blip>
            <a:srcRect b="0" l="0" r="0" t="0"/>
            <a:stretch/>
          </p:blipFill>
          <p:spPr>
            <a:xfrm>
              <a:off x="9546625" y="3779390"/>
              <a:ext cx="445025" cy="290685"/>
            </a:xfrm>
            <a:prstGeom prst="rect">
              <a:avLst/>
            </a:prstGeom>
            <a:noFill/>
            <a:ln>
              <a:noFill/>
            </a:ln>
          </p:spPr>
        </p:pic>
        <p:sp>
          <p:nvSpPr>
            <p:cNvPr id="1205" name="Google Shape;1205;g259384ca458_0_0">
              <a:hlinkClick r:id="rId10"/>
            </p:cNvPr>
            <p:cNvSpPr txBox="1"/>
            <p:nvPr/>
          </p:nvSpPr>
          <p:spPr>
            <a:xfrm>
              <a:off x="10030175" y="3724638"/>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dk1"/>
                  </a:solidFill>
                  <a:latin typeface="Corbel"/>
                  <a:ea typeface="Corbel"/>
                  <a:cs typeface="Corbel"/>
                  <a:sym typeface="Corbel"/>
                  <a:hlinkClick r:id="rId11">
                    <a:extLst>
                      <a:ext uri="{A12FA001-AC4F-418D-AE19-62706E023703}">
                        <ahyp:hlinkClr val="tx"/>
                      </a:ext>
                    </a:extLst>
                  </a:hlinkClick>
                </a:rPr>
                <a:t>IT</a:t>
              </a:r>
              <a:endParaRPr b="0" i="0" sz="1400" u="none" cap="none" strike="noStrike">
                <a:solidFill>
                  <a:schemeClr val="dk1"/>
                </a:solidFill>
                <a:latin typeface="Arial"/>
                <a:ea typeface="Arial"/>
                <a:cs typeface="Arial"/>
                <a:sym typeface="Arial"/>
              </a:endParaRPr>
            </a:p>
          </p:txBody>
        </p:sp>
        <p:pic>
          <p:nvPicPr>
            <p:cNvPr id="1206" name="Google Shape;1206;g259384ca458_0_0"/>
            <p:cNvPicPr preferRelativeResize="0"/>
            <p:nvPr/>
          </p:nvPicPr>
          <p:blipFill rotWithShape="1">
            <a:blip r:embed="rId12">
              <a:alphaModFix/>
            </a:blip>
            <a:srcRect b="0" l="0" r="0" t="0"/>
            <a:stretch/>
          </p:blipFill>
          <p:spPr>
            <a:xfrm>
              <a:off x="9546625" y="4208175"/>
              <a:ext cx="445026" cy="296875"/>
            </a:xfrm>
            <a:prstGeom prst="rect">
              <a:avLst/>
            </a:prstGeom>
            <a:noFill/>
            <a:ln>
              <a:noFill/>
            </a:ln>
          </p:spPr>
        </p:pic>
        <p:sp>
          <p:nvSpPr>
            <p:cNvPr id="1207" name="Google Shape;1207;g259384ca458_0_0">
              <a:hlinkClick r:id="rId13"/>
            </p:cNvPr>
            <p:cNvSpPr txBox="1"/>
            <p:nvPr/>
          </p:nvSpPr>
          <p:spPr>
            <a:xfrm>
              <a:off x="10030175" y="4181838"/>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dk1"/>
                  </a:solidFill>
                  <a:latin typeface="Corbel"/>
                  <a:ea typeface="Corbel"/>
                  <a:cs typeface="Corbel"/>
                  <a:sym typeface="Corbel"/>
                  <a:hlinkClick r:id="rId14">
                    <a:extLst>
                      <a:ext uri="{A12FA001-AC4F-418D-AE19-62706E023703}">
                        <ahyp:hlinkClr val="tx"/>
                      </a:ext>
                    </a:extLst>
                  </a:hlinkClick>
                </a:rPr>
                <a:t>EN</a:t>
              </a:r>
              <a:endParaRPr b="0" i="0" sz="1400" u="none" cap="none" strike="noStrike">
                <a:solidFill>
                  <a:schemeClr val="dk1"/>
                </a:solidFill>
                <a:latin typeface="Arial"/>
                <a:ea typeface="Arial"/>
                <a:cs typeface="Arial"/>
                <a:sym typeface="Arial"/>
              </a:endParaRPr>
            </a:p>
          </p:txBody>
        </p:sp>
      </p:grpSp>
      <p:sp>
        <p:nvSpPr>
          <p:cNvPr id="1208" name="Google Shape;1208;g259384ca458_0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Focus 2 : Uranium</a:t>
            </a:r>
            <a:endParaRPr/>
          </a:p>
        </p:txBody>
      </p:sp>
      <p:sp>
        <p:nvSpPr>
          <p:cNvPr id="1209" name="Google Shape;1209;g259384ca458_0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Focus 2 : Uranium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9"/>
                                        </p:tgtEl>
                                        <p:attrNameLst>
                                          <p:attrName>style.visibility</p:attrName>
                                        </p:attrNameLst>
                                      </p:cBhvr>
                                      <p:to>
                                        <p:strVal val="visible"/>
                                      </p:to>
                                    </p:set>
                                    <p:animEffect filter="fade" transition="in">
                                      <p:cBhvr>
                                        <p:cTn dur="1000"/>
                                        <p:tgtEl>
                                          <p:spTgt spid="1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32"/>
          <p:cNvSpPr txBox="1"/>
          <p:nvPr>
            <p:ph idx="4294967295" type="body"/>
          </p:nvPr>
        </p:nvSpPr>
        <p:spPr>
          <a:xfrm>
            <a:off x="494575" y="1711750"/>
            <a:ext cx="10990800" cy="27990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1000"/>
              </a:spcBef>
              <a:spcAft>
                <a:spcPts val="0"/>
              </a:spcAft>
              <a:buSzPts val="1800"/>
              <a:buChar char="●"/>
            </a:pPr>
            <a:r>
              <a:rPr lang="fr-FR" sz="2600"/>
              <a:t>L’uranium est un élément chimique radioactif qui est naturellement présent sur Terre. Il est utilisé comme énergie dans les centrales nucléaires (énergie nucléaire).</a:t>
            </a:r>
            <a:endParaRPr sz="2600"/>
          </a:p>
          <a:p>
            <a:pPr indent="-342900" lvl="0" marL="457200" marR="0" rtl="0" algn="l">
              <a:lnSpc>
                <a:spcPct val="100000"/>
              </a:lnSpc>
              <a:spcBef>
                <a:spcPts val="2000"/>
              </a:spcBef>
              <a:spcAft>
                <a:spcPts val="0"/>
              </a:spcAft>
              <a:buSzPts val="1800"/>
              <a:buChar char="●"/>
            </a:pPr>
            <a:r>
              <a:rPr lang="fr-FR" sz="2600"/>
              <a:t>Il s’agit d’une ressource non renouvelable qui s’est formée au sein des étoiles il y a des milliards d’années.</a:t>
            </a:r>
            <a:endParaRPr sz="2600"/>
          </a:p>
          <a:p>
            <a:pPr indent="-342900" lvl="0" marL="457200" marR="0" rtl="0" algn="l">
              <a:lnSpc>
                <a:spcPct val="100000"/>
              </a:lnSpc>
              <a:spcBef>
                <a:spcPts val="2000"/>
              </a:spcBef>
              <a:spcAft>
                <a:spcPts val="2000"/>
              </a:spcAft>
              <a:buClr>
                <a:srgbClr val="0A5882"/>
              </a:buClr>
              <a:buSzPts val="1800"/>
              <a:buChar char="●"/>
            </a:pPr>
            <a:r>
              <a:rPr b="1" lang="fr-FR" sz="2600">
                <a:solidFill>
                  <a:srgbClr val="0A5882"/>
                </a:solidFill>
              </a:rPr>
              <a:t>Où trouve-t-on l’uranium ?</a:t>
            </a:r>
            <a:endParaRPr b="1" sz="2600">
              <a:solidFill>
                <a:srgbClr val="0A5882"/>
              </a:solidFill>
            </a:endParaRPr>
          </a:p>
        </p:txBody>
      </p:sp>
      <p:sp>
        <p:nvSpPr>
          <p:cNvPr id="1215" name="Google Shape;1215;p32"/>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Focus 2 : Uranium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sp>
        <p:nvSpPr>
          <p:cNvPr id="1220" name="Google Shape;1220;g25be4e99487_5_13"/>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Focus 2 : Uranium</a:t>
            </a:r>
            <a:endParaRPr/>
          </a:p>
        </p:txBody>
      </p:sp>
      <p:sp>
        <p:nvSpPr>
          <p:cNvPr id="1221" name="Google Shape;1221;g25be4e99487_5_13"/>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Focus 2 : Uranium</a:t>
            </a:r>
            <a:endParaRPr/>
          </a:p>
        </p:txBody>
      </p:sp>
      <p:pic>
        <p:nvPicPr>
          <p:cNvPr id="1222" name="Google Shape;1222;g25be4e99487_5_13"/>
          <p:cNvPicPr preferRelativeResize="0"/>
          <p:nvPr/>
        </p:nvPicPr>
        <p:blipFill rotWithShape="1">
          <a:blip r:embed="rId3">
            <a:alphaModFix/>
          </a:blip>
          <a:srcRect b="0" l="0" r="0" t="2238"/>
          <a:stretch/>
        </p:blipFill>
        <p:spPr>
          <a:xfrm>
            <a:off x="802013" y="1254629"/>
            <a:ext cx="6962025" cy="5561975"/>
          </a:xfrm>
          <a:prstGeom prst="rect">
            <a:avLst/>
          </a:prstGeom>
          <a:noFill/>
          <a:ln>
            <a:noFill/>
          </a:ln>
        </p:spPr>
      </p:pic>
      <p:sp>
        <p:nvSpPr>
          <p:cNvPr id="1223" name="Google Shape;1223;g25be4e99487_5_13"/>
          <p:cNvSpPr txBox="1"/>
          <p:nvPr/>
        </p:nvSpPr>
        <p:spPr>
          <a:xfrm>
            <a:off x="0" y="6576600"/>
            <a:ext cx="7294200" cy="28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1" lang="fr-FR" sz="1000" u="none" cap="none" strike="noStrike">
                <a:solidFill>
                  <a:srgbClr val="000000"/>
                </a:solidFill>
                <a:latin typeface="Corbel"/>
                <a:ea typeface="Corbel"/>
                <a:cs typeface="Corbel"/>
                <a:sym typeface="Corbel"/>
              </a:rPr>
              <a:t>Source : URANIUM 2022: RESOURCES, PRODUCTION AND DEMAND, NEA No. 7634, © OECD 2023</a:t>
            </a:r>
            <a:endParaRPr b="0" i="0" sz="1000" u="none" cap="none" strike="noStrike">
              <a:solidFill>
                <a:srgbClr val="000000"/>
              </a:solidFill>
              <a:latin typeface="Corbel"/>
              <a:ea typeface="Corbel"/>
              <a:cs typeface="Corbel"/>
              <a:sym typeface="Corbel"/>
            </a:endParaRPr>
          </a:p>
        </p:txBody>
      </p:sp>
      <p:sp>
        <p:nvSpPr>
          <p:cNvPr id="1224" name="Google Shape;1224;g25be4e99487_5_13"/>
          <p:cNvSpPr txBox="1"/>
          <p:nvPr/>
        </p:nvSpPr>
        <p:spPr>
          <a:xfrm>
            <a:off x="7486088" y="3284550"/>
            <a:ext cx="3903900" cy="1433400"/>
          </a:xfrm>
          <a:prstGeom prst="rect">
            <a:avLst/>
          </a:prstGeom>
          <a:solidFill>
            <a:srgbClr val="0A58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fr-FR" sz="1800">
                <a:solidFill>
                  <a:srgbClr val="FFFFFF"/>
                </a:solidFill>
                <a:latin typeface="Corbel"/>
                <a:ea typeface="Corbel"/>
                <a:cs typeface="Corbel"/>
                <a:sym typeface="Corbel"/>
              </a:rPr>
              <a:t> L’uranium se trouve dans :</a:t>
            </a:r>
            <a:endParaRPr b="1" sz="1800">
              <a:solidFill>
                <a:srgbClr val="FFFFFF"/>
              </a:solidFill>
              <a:latin typeface="Corbel"/>
              <a:ea typeface="Corbel"/>
              <a:cs typeface="Corbel"/>
              <a:sym typeface="Corbel"/>
            </a:endParaRPr>
          </a:p>
          <a:p>
            <a:pPr indent="-292100" lvl="0" marL="457200" marR="0" rtl="0" algn="l">
              <a:lnSpc>
                <a:spcPct val="100000"/>
              </a:lnSpc>
              <a:spcBef>
                <a:spcPts val="0"/>
              </a:spcBef>
              <a:spcAft>
                <a:spcPts val="0"/>
              </a:spcAft>
              <a:buClr>
                <a:srgbClr val="FFFFFF"/>
              </a:buClr>
              <a:buSzPts val="1000"/>
              <a:buFont typeface="Corbel"/>
              <a:buChar char="●"/>
            </a:pPr>
            <a:r>
              <a:rPr b="1" lang="fr-FR" sz="1800">
                <a:solidFill>
                  <a:srgbClr val="FFFFFF"/>
                </a:solidFill>
                <a:latin typeface="Corbel"/>
                <a:ea typeface="Corbel"/>
                <a:cs typeface="Corbel"/>
                <a:sym typeface="Corbel"/>
              </a:rPr>
              <a:t>Les mines</a:t>
            </a:r>
            <a:endParaRPr b="1" sz="1800">
              <a:solidFill>
                <a:srgbClr val="FFFFFF"/>
              </a:solidFill>
              <a:latin typeface="Corbel"/>
              <a:ea typeface="Corbel"/>
              <a:cs typeface="Corbel"/>
              <a:sym typeface="Corbel"/>
            </a:endParaRPr>
          </a:p>
          <a:p>
            <a:pPr indent="-292100" lvl="0" marL="457200" marR="0" rtl="0" algn="l">
              <a:lnSpc>
                <a:spcPct val="100000"/>
              </a:lnSpc>
              <a:spcBef>
                <a:spcPts val="0"/>
              </a:spcBef>
              <a:spcAft>
                <a:spcPts val="0"/>
              </a:spcAft>
              <a:buClr>
                <a:srgbClr val="FFFFFF"/>
              </a:buClr>
              <a:buSzPts val="1000"/>
              <a:buFont typeface="Corbel"/>
              <a:buChar char="●"/>
            </a:pPr>
            <a:r>
              <a:rPr b="1" lang="fr-FR" sz="1800">
                <a:solidFill>
                  <a:srgbClr val="FFFFFF"/>
                </a:solidFill>
                <a:latin typeface="Corbel"/>
                <a:ea typeface="Corbel"/>
                <a:cs typeface="Corbel"/>
                <a:sym typeface="Corbel"/>
              </a:rPr>
              <a:t>L'eau</a:t>
            </a:r>
            <a:endParaRPr b="1" sz="1800">
              <a:solidFill>
                <a:srgbClr val="FFFFFF"/>
              </a:solidFill>
              <a:latin typeface="Corbel"/>
              <a:ea typeface="Corbel"/>
              <a:cs typeface="Corbel"/>
              <a:sym typeface="Corbel"/>
            </a:endParaRPr>
          </a:p>
          <a:p>
            <a:pPr indent="-292100" lvl="0" marL="457200" marR="0" rtl="0" algn="l">
              <a:lnSpc>
                <a:spcPct val="100000"/>
              </a:lnSpc>
              <a:spcBef>
                <a:spcPts val="0"/>
              </a:spcBef>
              <a:spcAft>
                <a:spcPts val="0"/>
              </a:spcAft>
              <a:buClr>
                <a:srgbClr val="FFFFFF"/>
              </a:buClr>
              <a:buSzPts val="1000"/>
              <a:buFont typeface="Corbel"/>
              <a:buChar char="●"/>
            </a:pPr>
            <a:r>
              <a:rPr b="1" lang="fr-FR" sz="1800">
                <a:solidFill>
                  <a:srgbClr val="FFFFFF"/>
                </a:solidFill>
                <a:latin typeface="Corbel"/>
                <a:ea typeface="Corbel"/>
                <a:cs typeface="Corbel"/>
                <a:sym typeface="Corbel"/>
              </a:rPr>
              <a:t>Les aliments (plantes, animaux) </a:t>
            </a:r>
            <a:endParaRPr b="1" sz="1800">
              <a:solidFill>
                <a:srgbClr val="FFFFFF"/>
              </a:solidFill>
              <a:latin typeface="Corbel"/>
              <a:ea typeface="Corbel"/>
              <a:cs typeface="Corbel"/>
              <a:sym typeface="Corbe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34"/>
          <p:cNvSpPr txBox="1"/>
          <p:nvPr>
            <p:ph idx="4294967295" type="body"/>
          </p:nvPr>
        </p:nvSpPr>
        <p:spPr>
          <a:xfrm>
            <a:off x="502025" y="1567999"/>
            <a:ext cx="10828500" cy="4123200"/>
          </a:xfrm>
          <a:prstGeom prst="rect">
            <a:avLst/>
          </a:prstGeom>
          <a:noFill/>
          <a:ln>
            <a:noFill/>
          </a:ln>
        </p:spPr>
        <p:txBody>
          <a:bodyPr anchorCtr="0" anchor="ctr" bIns="45700" lIns="91425" spcFirstLastPara="1" rIns="91425" wrap="square" tIns="45700">
            <a:noAutofit/>
          </a:bodyPr>
          <a:lstStyle/>
          <a:p>
            <a:pPr indent="-349250" lvl="0" marL="457200" rtl="0" algn="l">
              <a:lnSpc>
                <a:spcPct val="100000"/>
              </a:lnSpc>
              <a:spcBef>
                <a:spcPts val="1000"/>
              </a:spcBef>
              <a:spcAft>
                <a:spcPts val="0"/>
              </a:spcAft>
              <a:buClr>
                <a:srgbClr val="0A5882"/>
              </a:buClr>
              <a:buSzPts val="1900"/>
              <a:buFont typeface="Corbel"/>
              <a:buChar char="•"/>
            </a:pPr>
            <a:r>
              <a:rPr b="1" lang="fr-FR" sz="2600">
                <a:solidFill>
                  <a:srgbClr val="0A5882"/>
                </a:solidFill>
              </a:rPr>
              <a:t>Utilisation :</a:t>
            </a:r>
            <a:endParaRPr b="1" sz="2600">
              <a:solidFill>
                <a:srgbClr val="0A5882"/>
              </a:solidFill>
            </a:endParaRPr>
          </a:p>
          <a:p>
            <a:pPr indent="-336550" lvl="1" marL="914400" rtl="0" algn="l">
              <a:lnSpc>
                <a:spcPct val="100000"/>
              </a:lnSpc>
              <a:spcBef>
                <a:spcPts val="500"/>
              </a:spcBef>
              <a:spcAft>
                <a:spcPts val="0"/>
              </a:spcAft>
              <a:buSzPts val="1700"/>
              <a:buFont typeface="Corbel"/>
              <a:buChar char="•"/>
            </a:pPr>
            <a:r>
              <a:rPr lang="fr-FR">
                <a:latin typeface="Corbel"/>
                <a:ea typeface="Corbel"/>
                <a:cs typeface="Corbel"/>
                <a:sym typeface="Corbel"/>
              </a:rPr>
              <a:t>Réacteurs nucléaires pour la production d’énergie</a:t>
            </a:r>
            <a:endParaRPr/>
          </a:p>
          <a:p>
            <a:pPr indent="-336550" lvl="1" marL="914400" rtl="0" algn="l">
              <a:lnSpc>
                <a:spcPct val="100000"/>
              </a:lnSpc>
              <a:spcBef>
                <a:spcPts val="500"/>
              </a:spcBef>
              <a:spcAft>
                <a:spcPts val="0"/>
              </a:spcAft>
              <a:buSzPts val="1700"/>
              <a:buFont typeface="Corbel"/>
              <a:buChar char="•"/>
            </a:pPr>
            <a:r>
              <a:rPr lang="fr-FR">
                <a:latin typeface="Corbel"/>
                <a:ea typeface="Corbel"/>
                <a:cs typeface="Corbel"/>
                <a:sym typeface="Corbel"/>
              </a:rPr>
              <a:t>Armement et dissuasion</a:t>
            </a:r>
            <a:endParaRPr/>
          </a:p>
          <a:p>
            <a:pPr indent="-336550" lvl="1" marL="914400" rtl="0" algn="l">
              <a:lnSpc>
                <a:spcPct val="100000"/>
              </a:lnSpc>
              <a:spcBef>
                <a:spcPts val="500"/>
              </a:spcBef>
              <a:spcAft>
                <a:spcPts val="0"/>
              </a:spcAft>
              <a:buSzPts val="1700"/>
              <a:buFont typeface="Corbel"/>
              <a:buChar char="•"/>
            </a:pPr>
            <a:r>
              <a:rPr lang="fr-FR">
                <a:latin typeface="Corbel"/>
                <a:ea typeface="Corbel"/>
                <a:cs typeface="Corbel"/>
                <a:sym typeface="Corbel"/>
              </a:rPr>
              <a:t>Imagerie médicale</a:t>
            </a:r>
            <a:endParaRPr/>
          </a:p>
          <a:p>
            <a:pPr indent="-228600" lvl="1" marL="914400" rtl="0" algn="l">
              <a:lnSpc>
                <a:spcPct val="100000"/>
              </a:lnSpc>
              <a:spcBef>
                <a:spcPts val="500"/>
              </a:spcBef>
              <a:spcAft>
                <a:spcPts val="0"/>
              </a:spcAft>
              <a:buSzPts val="2000"/>
              <a:buNone/>
            </a:pPr>
            <a:r>
              <a:t/>
            </a:r>
            <a:endParaRPr sz="2000">
              <a:latin typeface="Corbel"/>
              <a:ea typeface="Corbel"/>
              <a:cs typeface="Corbel"/>
              <a:sym typeface="Corbel"/>
            </a:endParaRPr>
          </a:p>
          <a:p>
            <a:pPr indent="-349250" lvl="0" marL="457200" rtl="0" algn="l">
              <a:lnSpc>
                <a:spcPct val="100000"/>
              </a:lnSpc>
              <a:spcBef>
                <a:spcPts val="1000"/>
              </a:spcBef>
              <a:spcAft>
                <a:spcPts val="0"/>
              </a:spcAft>
              <a:buClr>
                <a:schemeClr val="accent6"/>
              </a:buClr>
              <a:buSzPts val="1900"/>
              <a:buFont typeface="Corbel"/>
              <a:buChar char="•"/>
            </a:pPr>
            <a:r>
              <a:rPr b="1" lang="fr-FR" sz="2600">
                <a:solidFill>
                  <a:schemeClr val="accent6"/>
                </a:solidFill>
              </a:rPr>
              <a:t>Inconvénients :</a:t>
            </a:r>
            <a:endParaRPr b="1" sz="2600">
              <a:solidFill>
                <a:schemeClr val="accent6"/>
              </a:solidFill>
            </a:endParaRPr>
          </a:p>
          <a:p>
            <a:pPr indent="-336550" lvl="1" marL="914400" rtl="0" algn="l">
              <a:lnSpc>
                <a:spcPct val="100000"/>
              </a:lnSpc>
              <a:spcBef>
                <a:spcPts val="500"/>
              </a:spcBef>
              <a:spcAft>
                <a:spcPts val="0"/>
              </a:spcAft>
              <a:buSzPts val="1700"/>
              <a:buFont typeface="Corbel"/>
              <a:buChar char="•"/>
            </a:pPr>
            <a:r>
              <a:rPr lang="fr-FR">
                <a:latin typeface="Corbel"/>
                <a:ea typeface="Corbel"/>
                <a:cs typeface="Corbel"/>
                <a:sym typeface="Corbel"/>
              </a:rPr>
              <a:t>La réaction de fission produit des déchets radioactifs à longue vie dont le traitement et le stockage sont chers et complexes </a:t>
            </a:r>
            <a:endParaRPr/>
          </a:p>
          <a:p>
            <a:pPr indent="-228600" lvl="1" marL="914400" rtl="0" algn="l">
              <a:lnSpc>
                <a:spcPct val="90000"/>
              </a:lnSpc>
              <a:spcBef>
                <a:spcPts val="500"/>
              </a:spcBef>
              <a:spcAft>
                <a:spcPts val="0"/>
              </a:spcAft>
              <a:buSzPts val="2000"/>
              <a:buNone/>
            </a:pPr>
            <a:r>
              <a:t/>
            </a:r>
            <a:endParaRPr sz="2500">
              <a:latin typeface="Corbel"/>
              <a:ea typeface="Corbel"/>
              <a:cs typeface="Corbel"/>
              <a:sym typeface="Corbel"/>
            </a:endParaRPr>
          </a:p>
        </p:txBody>
      </p:sp>
      <p:sp>
        <p:nvSpPr>
          <p:cNvPr id="1230" name="Google Shape;1230;p34"/>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Focus 2 : Uranium</a:t>
            </a:r>
            <a:endParaRPr/>
          </a:p>
        </p:txBody>
      </p:sp>
      <p:sp>
        <p:nvSpPr>
          <p:cNvPr id="1231" name="Google Shape;1231;p34"/>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Focus 2 : Uranium</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35"/>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Focus 3 : Énergie solaire</a:t>
            </a:r>
            <a:endParaRPr/>
          </a:p>
        </p:txBody>
      </p:sp>
      <p:sp>
        <p:nvSpPr>
          <p:cNvPr id="1237" name="Google Shape;1237;p35"/>
          <p:cNvSpPr txBox="1"/>
          <p:nvPr>
            <p:ph idx="4294967295" type="body"/>
          </p:nvPr>
        </p:nvSpPr>
        <p:spPr>
          <a:xfrm>
            <a:off x="488575" y="1637363"/>
            <a:ext cx="10515600" cy="27990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1000"/>
              </a:spcBef>
              <a:spcAft>
                <a:spcPts val="0"/>
              </a:spcAft>
              <a:buSzPts val="1800"/>
              <a:buChar char="●"/>
            </a:pPr>
            <a:r>
              <a:rPr lang="fr-FR" sz="2600"/>
              <a:t>L’énergie des rayons du soleil est contenue dans des particules d’énergie appelées photons.</a:t>
            </a:r>
            <a:endParaRPr sz="2600"/>
          </a:p>
          <a:p>
            <a:pPr indent="-342900" lvl="0" marL="457200" marR="0" rtl="0" algn="l">
              <a:lnSpc>
                <a:spcPct val="100000"/>
              </a:lnSpc>
              <a:spcBef>
                <a:spcPts val="2000"/>
              </a:spcBef>
              <a:spcAft>
                <a:spcPts val="0"/>
              </a:spcAft>
              <a:buSzPts val="1800"/>
              <a:buChar char="●"/>
            </a:pPr>
            <a:r>
              <a:rPr lang="fr-FR" sz="2600"/>
              <a:t>Cette énergie peut être convertie en chaleur ou en électricité.</a:t>
            </a:r>
            <a:endParaRPr sz="2600"/>
          </a:p>
          <a:p>
            <a:pPr indent="-342900" lvl="0" marL="457200" marR="0" rtl="0" algn="l">
              <a:lnSpc>
                <a:spcPct val="100000"/>
              </a:lnSpc>
              <a:spcBef>
                <a:spcPts val="2000"/>
              </a:spcBef>
              <a:spcAft>
                <a:spcPts val="2000"/>
              </a:spcAft>
              <a:buSzPts val="1800"/>
              <a:buChar char="●"/>
            </a:pPr>
            <a:r>
              <a:rPr lang="fr-FR" sz="2600"/>
              <a:t>L’énergie solaire est une ressource renouvelable.</a:t>
            </a:r>
            <a:endParaRPr sz="26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37"/>
          <p:cNvSpPr txBox="1"/>
          <p:nvPr>
            <p:ph idx="4294967295" type="body"/>
          </p:nvPr>
        </p:nvSpPr>
        <p:spPr>
          <a:xfrm>
            <a:off x="488575" y="1645175"/>
            <a:ext cx="10971000" cy="27990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1000"/>
              </a:spcBef>
              <a:spcAft>
                <a:spcPts val="0"/>
              </a:spcAft>
              <a:buSzPts val="1800"/>
              <a:buChar char="●"/>
            </a:pPr>
            <a:r>
              <a:rPr lang="fr-FR" sz="2600"/>
              <a:t>Le panneau photovoltaïque est le système de conversion d’énergie solaire le plus connu.</a:t>
            </a:r>
            <a:endParaRPr sz="2600"/>
          </a:p>
          <a:p>
            <a:pPr indent="-342900" lvl="0" marL="457200" marR="0" rtl="0" algn="l">
              <a:lnSpc>
                <a:spcPct val="100000"/>
              </a:lnSpc>
              <a:spcBef>
                <a:spcPts val="2000"/>
              </a:spcBef>
              <a:spcAft>
                <a:spcPts val="2000"/>
              </a:spcAft>
              <a:buSzPts val="1800"/>
              <a:buChar char="●"/>
            </a:pPr>
            <a:r>
              <a:rPr lang="fr-FR" sz="2600"/>
              <a:t>Principe de fonctionnement : les cellules photovoltaïques sont en silicium, une matière qui convertit l’énergie solaire directement en électricité.</a:t>
            </a:r>
            <a:endParaRPr sz="2600"/>
          </a:p>
        </p:txBody>
      </p:sp>
      <p:sp>
        <p:nvSpPr>
          <p:cNvPr id="1243" name="Google Shape;1243;p37"/>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Systèmes photovoltaïques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g64ab6f21020ac22b_0"/>
          <p:cNvSpPr txBox="1"/>
          <p:nvPr>
            <p:ph type="title"/>
          </p:nvPr>
        </p:nvSpPr>
        <p:spPr>
          <a:xfrm>
            <a:off x="1179750" y="2741125"/>
            <a:ext cx="9832500" cy="15396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fr-FR"/>
              <a:t>Qu’est-ce que l’énergie ?</a:t>
            </a:r>
            <a:endParaRPr/>
          </a:p>
        </p:txBody>
      </p:sp>
      <p:sp>
        <p:nvSpPr>
          <p:cNvPr id="583" name="Google Shape;583;g64ab6f21020ac22b_0"/>
          <p:cNvSpPr txBox="1"/>
          <p:nvPr>
            <p:ph idx="1" type="subTitle"/>
          </p:nvPr>
        </p:nvSpPr>
        <p:spPr>
          <a:xfrm>
            <a:off x="1179925" y="2190875"/>
            <a:ext cx="9832500" cy="4554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fr-FR"/>
              <a:t>Partie 1</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g1e3e24b894f_1_86"/>
          <p:cNvSpPr txBox="1"/>
          <p:nvPr>
            <p:ph idx="4294967295" type="body"/>
          </p:nvPr>
        </p:nvSpPr>
        <p:spPr>
          <a:xfrm>
            <a:off x="433000" y="1372600"/>
            <a:ext cx="8466000" cy="4723500"/>
          </a:xfrm>
          <a:prstGeom prst="rect">
            <a:avLst/>
          </a:prstGeom>
          <a:noFill/>
          <a:ln>
            <a:noFill/>
          </a:ln>
        </p:spPr>
        <p:txBody>
          <a:bodyPr anchorCtr="0" anchor="t" bIns="45700" lIns="91425" spcFirstLastPara="1" rIns="91425" wrap="square" tIns="45700">
            <a:noAutofit/>
          </a:bodyPr>
          <a:lstStyle/>
          <a:p>
            <a:pPr indent="0" lvl="0" marL="88900" rtl="0" algn="l">
              <a:lnSpc>
                <a:spcPct val="100000"/>
              </a:lnSpc>
              <a:spcBef>
                <a:spcPts val="1100"/>
              </a:spcBef>
              <a:spcAft>
                <a:spcPts val="0"/>
              </a:spcAft>
              <a:buSzPts val="2400"/>
              <a:buNone/>
            </a:pPr>
            <a:r>
              <a:rPr lang="fr-FR" sz="2600">
                <a:solidFill>
                  <a:schemeClr val="accent4"/>
                </a:solidFill>
                <a:latin typeface="Corbel"/>
                <a:ea typeface="Corbel"/>
                <a:cs typeface="Corbel"/>
                <a:sym typeface="Corbel"/>
              </a:rPr>
              <a:t>Avantages</a:t>
            </a:r>
            <a:r>
              <a:rPr lang="fr-FR" sz="2600">
                <a:solidFill>
                  <a:schemeClr val="accent4"/>
                </a:solidFill>
                <a:latin typeface="Corbel"/>
                <a:ea typeface="Corbel"/>
                <a:cs typeface="Corbel"/>
                <a:sym typeface="Corbel"/>
                <a:extLst>
                  <a:ext uri="http://customooxmlschemas.google.com/">
                    <go:slidesCustomData xmlns:go="http://customooxmlschemas.google.com/" textRoundtripDataId="3"/>
                  </a:ext>
                </a:extLst>
              </a:rPr>
              <a:t> </a:t>
            </a:r>
            <a:r>
              <a:rPr lang="fr-FR" sz="2600">
                <a:latin typeface="Corbel"/>
                <a:ea typeface="Corbel"/>
                <a:cs typeface="Corbel"/>
                <a:sym typeface="Corbel"/>
                <a:extLst>
                  <a:ext uri="http://customooxmlschemas.google.com/">
                    <go:slidesCustomData xmlns:go="http://customooxmlschemas.google.com/" textRoundtripDataId="4"/>
                  </a:ext>
                </a:extLst>
              </a:rPr>
              <a:t>et </a:t>
            </a:r>
            <a:r>
              <a:rPr lang="fr-FR" sz="2600">
                <a:solidFill>
                  <a:schemeClr val="accent6"/>
                </a:solidFill>
                <a:latin typeface="Corbel"/>
                <a:ea typeface="Corbel"/>
                <a:cs typeface="Corbel"/>
                <a:sym typeface="Corbel"/>
              </a:rPr>
              <a:t>inconvénients </a:t>
            </a:r>
            <a:r>
              <a:rPr lang="fr-FR" sz="2600">
                <a:solidFill>
                  <a:schemeClr val="dk2"/>
                </a:solidFill>
                <a:latin typeface="Corbel"/>
                <a:ea typeface="Corbel"/>
                <a:cs typeface="Corbel"/>
                <a:sym typeface="Corbel"/>
              </a:rPr>
              <a:t>:</a:t>
            </a:r>
            <a:endParaRPr sz="1900">
              <a:solidFill>
                <a:schemeClr val="dk2"/>
              </a:solidFill>
            </a:endParaRPr>
          </a:p>
          <a:p>
            <a:pPr indent="-317500" lvl="0" marL="457200" marR="0" rtl="0" algn="just">
              <a:lnSpc>
                <a:spcPct val="100000"/>
              </a:lnSpc>
              <a:spcBef>
                <a:spcPts val="1100"/>
              </a:spcBef>
              <a:spcAft>
                <a:spcPts val="0"/>
              </a:spcAft>
              <a:buClr>
                <a:schemeClr val="dk2"/>
              </a:buClr>
              <a:buSzPts val="1600"/>
              <a:buFont typeface="Corbel"/>
              <a:buChar char="•"/>
            </a:pPr>
            <a:r>
              <a:rPr lang="fr-FR" sz="2400">
                <a:solidFill>
                  <a:schemeClr val="dk2"/>
                </a:solidFill>
                <a:latin typeface="Corbel"/>
                <a:ea typeface="Corbel"/>
                <a:cs typeface="Corbel"/>
                <a:sym typeface="Corbel"/>
              </a:rPr>
              <a:t>La </a:t>
            </a:r>
            <a:r>
              <a:rPr lang="fr-FR" sz="2400">
                <a:solidFill>
                  <a:schemeClr val="accent4"/>
                </a:solidFill>
                <a:latin typeface="Corbel"/>
                <a:ea typeface="Corbel"/>
                <a:cs typeface="Corbel"/>
                <a:sym typeface="Corbel"/>
              </a:rPr>
              <a:t>production d’énergie solaire n’émet pas de CO</a:t>
            </a:r>
            <a:r>
              <a:rPr baseline="-25000" lang="fr-FR" sz="2400">
                <a:solidFill>
                  <a:schemeClr val="accent4"/>
                </a:solidFill>
                <a:latin typeface="Corbel"/>
                <a:ea typeface="Corbel"/>
                <a:cs typeface="Corbel"/>
                <a:sym typeface="Corbel"/>
              </a:rPr>
              <a:t>2</a:t>
            </a:r>
            <a:r>
              <a:rPr lang="fr-FR" sz="2400">
                <a:solidFill>
                  <a:schemeClr val="accent4"/>
                </a:solidFill>
                <a:latin typeface="Corbel"/>
                <a:ea typeface="Corbel"/>
                <a:cs typeface="Corbel"/>
                <a:sym typeface="Corbel"/>
              </a:rPr>
              <a:t>e et peut être décentralisée</a:t>
            </a:r>
            <a:r>
              <a:rPr lang="fr-FR" sz="2400">
                <a:solidFill>
                  <a:schemeClr val="dk2"/>
                </a:solidFill>
                <a:latin typeface="Corbel"/>
                <a:ea typeface="Corbel"/>
                <a:cs typeface="Corbel"/>
                <a:sym typeface="Corbel"/>
              </a:rPr>
              <a:t>. Elle est </a:t>
            </a:r>
            <a:r>
              <a:rPr lang="fr-FR" sz="2400">
                <a:solidFill>
                  <a:schemeClr val="accent4"/>
                </a:solidFill>
                <a:latin typeface="Corbel"/>
                <a:ea typeface="Corbel"/>
                <a:cs typeface="Corbel"/>
                <a:sym typeface="Corbel"/>
              </a:rPr>
              <a:t>prévisible </a:t>
            </a:r>
            <a:r>
              <a:rPr lang="fr-FR" sz="2400">
                <a:solidFill>
                  <a:schemeClr val="dk2"/>
                </a:solidFill>
                <a:latin typeface="Corbel"/>
                <a:ea typeface="Corbel"/>
                <a:cs typeface="Corbel"/>
                <a:sym typeface="Corbel"/>
              </a:rPr>
              <a:t>et </a:t>
            </a:r>
            <a:r>
              <a:rPr lang="fr-FR" sz="2400">
                <a:solidFill>
                  <a:schemeClr val="accent4"/>
                </a:solidFill>
                <a:latin typeface="Corbel"/>
                <a:ea typeface="Corbel"/>
                <a:cs typeface="Corbel"/>
                <a:sym typeface="Corbel"/>
              </a:rPr>
              <a:t>réalisée à partir d’une ressource locale</a:t>
            </a:r>
            <a:endParaRPr sz="2400">
              <a:solidFill>
                <a:schemeClr val="accent4"/>
              </a:solidFill>
              <a:latin typeface="Corbel"/>
              <a:ea typeface="Corbel"/>
              <a:cs typeface="Corbel"/>
              <a:sym typeface="Corbel"/>
            </a:endParaRPr>
          </a:p>
          <a:p>
            <a:pPr indent="-317500" lvl="0" marL="457200" marR="0" rtl="0" algn="just">
              <a:lnSpc>
                <a:spcPct val="100000"/>
              </a:lnSpc>
              <a:spcBef>
                <a:spcPts val="1100"/>
              </a:spcBef>
              <a:spcAft>
                <a:spcPts val="0"/>
              </a:spcAft>
              <a:buClr>
                <a:schemeClr val="dk2"/>
              </a:buClr>
              <a:buSzPts val="1600"/>
              <a:buFont typeface="Corbel"/>
              <a:buChar char="•"/>
            </a:pPr>
            <a:r>
              <a:rPr lang="fr-FR" sz="2400">
                <a:solidFill>
                  <a:schemeClr val="dk2"/>
                </a:solidFill>
                <a:latin typeface="Corbel"/>
                <a:ea typeface="Corbel"/>
                <a:cs typeface="Corbel"/>
                <a:sym typeface="Corbel"/>
              </a:rPr>
              <a:t>La </a:t>
            </a:r>
            <a:r>
              <a:rPr lang="fr-FR" sz="2400">
                <a:solidFill>
                  <a:schemeClr val="accent4"/>
                </a:solidFill>
                <a:latin typeface="Corbel"/>
                <a:ea typeface="Corbel"/>
                <a:cs typeface="Corbel"/>
                <a:sym typeface="Corbel"/>
              </a:rPr>
              <a:t>fabrication des panneaux photovoltaïque émet peu de gaz à effet de serre</a:t>
            </a:r>
            <a:r>
              <a:rPr lang="fr-FR" sz="2400">
                <a:solidFill>
                  <a:schemeClr val="dk2"/>
                </a:solidFill>
                <a:latin typeface="Corbel"/>
                <a:ea typeface="Corbel"/>
                <a:cs typeface="Corbel"/>
                <a:sym typeface="Corbel"/>
              </a:rPr>
              <a:t>. Cela dépend d</a:t>
            </a:r>
            <a:r>
              <a:rPr lang="fr-FR" sz="2400">
                <a:solidFill>
                  <a:schemeClr val="dk2"/>
                </a:solidFill>
                <a:latin typeface="Corbel"/>
                <a:ea typeface="Corbel"/>
                <a:cs typeface="Corbel"/>
                <a:sym typeface="Corbel"/>
              </a:rPr>
              <a:t>e la manière dont</a:t>
            </a:r>
            <a:r>
              <a:rPr lang="fr-FR" sz="2400">
                <a:solidFill>
                  <a:schemeClr val="dk2"/>
                </a:solidFill>
                <a:latin typeface="Corbel"/>
                <a:ea typeface="Corbel"/>
                <a:cs typeface="Corbel"/>
                <a:sym typeface="Corbel"/>
              </a:rPr>
              <a:t> l’électricité utilisée est produite (à partir d’énergies fossiles ou non)</a:t>
            </a:r>
            <a:endParaRPr sz="2400">
              <a:solidFill>
                <a:schemeClr val="dk2"/>
              </a:solidFill>
              <a:latin typeface="Corbel"/>
              <a:ea typeface="Corbel"/>
              <a:cs typeface="Corbel"/>
              <a:sym typeface="Corbel"/>
            </a:endParaRPr>
          </a:p>
          <a:p>
            <a:pPr indent="-317500" lvl="0" marL="457200" rtl="0" algn="just">
              <a:lnSpc>
                <a:spcPct val="100000"/>
              </a:lnSpc>
              <a:spcBef>
                <a:spcPts val="1000"/>
              </a:spcBef>
              <a:spcAft>
                <a:spcPts val="0"/>
              </a:spcAft>
              <a:buClr>
                <a:schemeClr val="dk2"/>
              </a:buClr>
              <a:buSzPts val="1600"/>
              <a:buFont typeface="Corbel"/>
              <a:buChar char="•"/>
            </a:pPr>
            <a:r>
              <a:rPr lang="fr-FR" sz="2400">
                <a:solidFill>
                  <a:schemeClr val="accent6"/>
                </a:solidFill>
                <a:latin typeface="Corbel"/>
                <a:ea typeface="Corbel"/>
                <a:cs typeface="Corbel"/>
                <a:sym typeface="Corbel"/>
              </a:rPr>
              <a:t>La fabrication en masse de panneaux photovoltaïques est en conflit avec d’autres productions nécessitant des métaux</a:t>
            </a:r>
            <a:r>
              <a:rPr lang="fr-FR" sz="2400">
                <a:solidFill>
                  <a:schemeClr val="dk2"/>
                </a:solidFill>
                <a:latin typeface="Corbel"/>
                <a:ea typeface="Corbel"/>
                <a:cs typeface="Corbel"/>
                <a:sym typeface="Corbel"/>
              </a:rPr>
              <a:t>, et </a:t>
            </a:r>
            <a:r>
              <a:rPr lang="fr-FR" sz="2400">
                <a:solidFill>
                  <a:schemeClr val="accent6"/>
                </a:solidFill>
                <a:latin typeface="Corbel"/>
                <a:ea typeface="Corbel"/>
                <a:cs typeface="Corbel"/>
                <a:sym typeface="Corbel"/>
              </a:rPr>
              <a:t>nécessite la naissance d’une filière de recyclage dédiée</a:t>
            </a:r>
            <a:endParaRPr sz="2400">
              <a:solidFill>
                <a:schemeClr val="accent6"/>
              </a:solidFill>
              <a:latin typeface="Corbel"/>
              <a:ea typeface="Corbel"/>
              <a:cs typeface="Corbel"/>
              <a:sym typeface="Corbel"/>
            </a:endParaRPr>
          </a:p>
        </p:txBody>
      </p:sp>
      <p:pic>
        <p:nvPicPr>
          <p:cNvPr id="1249" name="Google Shape;1249;g1e3e24b894f_1_86"/>
          <p:cNvPicPr preferRelativeResize="0"/>
          <p:nvPr/>
        </p:nvPicPr>
        <p:blipFill rotWithShape="1">
          <a:blip r:embed="rId3">
            <a:alphaModFix/>
          </a:blip>
          <a:srcRect b="0" l="0" r="0" t="0"/>
          <a:stretch/>
        </p:blipFill>
        <p:spPr>
          <a:xfrm>
            <a:off x="9143450" y="2739575"/>
            <a:ext cx="2571074" cy="2157550"/>
          </a:xfrm>
          <a:prstGeom prst="rect">
            <a:avLst/>
          </a:prstGeom>
          <a:noFill/>
          <a:ln>
            <a:noFill/>
          </a:ln>
        </p:spPr>
      </p:pic>
      <p:sp>
        <p:nvSpPr>
          <p:cNvPr id="1250" name="Google Shape;1250;g1e3e24b894f_1_86"/>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Systèmes photovoltaïques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g2310fa8b7a5_0_193"/>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0" lang="fr-FR" sz="4800">
                <a:solidFill>
                  <a:srgbClr val="3A3838"/>
                </a:solidFill>
                <a:latin typeface="Corbel"/>
                <a:ea typeface="Corbel"/>
                <a:cs typeface="Corbel"/>
                <a:sym typeface="Corbel"/>
              </a:rPr>
              <a:t>Quiz !</a:t>
            </a:r>
            <a:r>
              <a:rPr lang="fr-FR" sz="2000">
                <a:solidFill>
                  <a:srgbClr val="3A3838"/>
                </a:solidFill>
                <a:latin typeface="Corbel"/>
                <a:ea typeface="Corbel"/>
                <a:cs typeface="Corbel"/>
                <a:sym typeface="Corbel"/>
              </a:rPr>
              <a:t> </a:t>
            </a:r>
            <a:endParaRPr/>
          </a:p>
        </p:txBody>
      </p:sp>
      <p:grpSp>
        <p:nvGrpSpPr>
          <p:cNvPr id="1257" name="Google Shape;1257;g2310fa8b7a5_0_193"/>
          <p:cNvGrpSpPr/>
          <p:nvPr/>
        </p:nvGrpSpPr>
        <p:grpSpPr>
          <a:xfrm>
            <a:off x="2212545" y="2660003"/>
            <a:ext cx="7920360" cy="2359745"/>
            <a:chOff x="2113868" y="2397792"/>
            <a:chExt cx="7920360" cy="2359745"/>
          </a:xfrm>
        </p:grpSpPr>
        <p:sp>
          <p:nvSpPr>
            <p:cNvPr id="1258" name="Google Shape;1258;g2310fa8b7a5_0_193"/>
            <p:cNvSpPr/>
            <p:nvPr/>
          </p:nvSpPr>
          <p:spPr>
            <a:xfrm>
              <a:off x="211386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g2310fa8b7a5_0_193"/>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g2310fa8b7a5_0_193"/>
            <p:cNvSpPr/>
            <p:nvPr/>
          </p:nvSpPr>
          <p:spPr>
            <a:xfrm>
              <a:off x="614622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g2310fa8b7a5_0_193"/>
            <p:cNvSpPr/>
            <p:nvPr/>
          </p:nvSpPr>
          <p:spPr>
            <a:xfrm>
              <a:off x="614622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g2310fa8b7a5_0_193"/>
            <p:cNvSpPr/>
            <p:nvPr/>
          </p:nvSpPr>
          <p:spPr>
            <a:xfrm>
              <a:off x="2113873" y="2397792"/>
              <a:ext cx="7920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lang="fr-FR" sz="2000">
                  <a:solidFill>
                    <a:schemeClr val="lt1"/>
                  </a:solidFill>
                </a:rPr>
                <a:t>Quelle est la différence entre l’énergie finale et l’énergie primaire</a:t>
              </a:r>
              <a:endParaRPr b="0" i="0" sz="1400" u="none" cap="none" strike="noStrike">
                <a:solidFill>
                  <a:schemeClr val="lt1"/>
                </a:solidFill>
                <a:latin typeface="Arial"/>
                <a:ea typeface="Arial"/>
                <a:cs typeface="Arial"/>
                <a:sym typeface="Arial"/>
              </a:endParaRPr>
            </a:p>
          </p:txBody>
        </p:sp>
        <p:sp>
          <p:nvSpPr>
            <p:cNvPr id="1263" name="Google Shape;1263;g2310fa8b7a5_0_193"/>
            <p:cNvSpPr/>
            <p:nvPr/>
          </p:nvSpPr>
          <p:spPr>
            <a:xfrm>
              <a:off x="2115668" y="3867557"/>
              <a:ext cx="3814200" cy="364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A : </a:t>
              </a:r>
              <a:r>
                <a:rPr b="1" lang="fr-FR">
                  <a:solidFill>
                    <a:schemeClr val="lt1"/>
                  </a:solidFill>
                </a:rPr>
                <a:t>La teneur en carbone</a:t>
              </a:r>
              <a:endParaRPr b="0" i="0" sz="1400" u="none" cap="none" strike="noStrike">
                <a:solidFill>
                  <a:schemeClr val="lt1"/>
                </a:solidFill>
                <a:latin typeface="Arial"/>
                <a:ea typeface="Arial"/>
                <a:cs typeface="Arial"/>
                <a:sym typeface="Arial"/>
              </a:endParaRPr>
            </a:p>
          </p:txBody>
        </p:sp>
        <p:sp>
          <p:nvSpPr>
            <p:cNvPr id="1264" name="Google Shape;1264;g2310fa8b7a5_0_193"/>
            <p:cNvSpPr/>
            <p:nvPr/>
          </p:nvSpPr>
          <p:spPr>
            <a:xfrm>
              <a:off x="6161365" y="3867562"/>
              <a:ext cx="3728700" cy="364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B :</a:t>
              </a:r>
              <a:r>
                <a:rPr b="1" lang="fr-FR">
                  <a:solidFill>
                    <a:schemeClr val="lt1"/>
                  </a:solidFill>
                </a:rPr>
                <a:t> Les pertes de reconversion</a:t>
              </a:r>
              <a:endParaRPr b="0" i="0" sz="1400" u="none" cap="none" strike="noStrike">
                <a:solidFill>
                  <a:schemeClr val="lt1"/>
                </a:solidFill>
                <a:latin typeface="Arial"/>
                <a:ea typeface="Arial"/>
                <a:cs typeface="Arial"/>
                <a:sym typeface="Arial"/>
              </a:endParaRPr>
            </a:p>
          </p:txBody>
        </p:sp>
        <p:sp>
          <p:nvSpPr>
            <p:cNvPr id="1265" name="Google Shape;1265;g2310fa8b7a5_0_193"/>
            <p:cNvSpPr/>
            <p:nvPr/>
          </p:nvSpPr>
          <p:spPr>
            <a:xfrm>
              <a:off x="2128982" y="4371562"/>
              <a:ext cx="3728700" cy="364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C : </a:t>
              </a:r>
              <a:r>
                <a:rPr b="1" lang="fr-FR">
                  <a:solidFill>
                    <a:schemeClr val="lt1"/>
                  </a:solidFill>
                </a:rPr>
                <a:t>L’origine géologique</a:t>
              </a:r>
              <a:endParaRPr b="0" i="0" sz="1400" u="none" cap="none" strike="noStrike">
                <a:solidFill>
                  <a:schemeClr val="lt1"/>
                </a:solidFill>
                <a:latin typeface="Arial"/>
                <a:ea typeface="Arial"/>
                <a:cs typeface="Arial"/>
                <a:sym typeface="Arial"/>
              </a:endParaRPr>
            </a:p>
          </p:txBody>
        </p:sp>
        <p:sp>
          <p:nvSpPr>
            <p:cNvPr id="1266" name="Google Shape;1266;g2310fa8b7a5_0_193"/>
            <p:cNvSpPr/>
            <p:nvPr/>
          </p:nvSpPr>
          <p:spPr>
            <a:xfrm>
              <a:off x="6161348" y="4386494"/>
              <a:ext cx="3058800" cy="364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D :</a:t>
              </a:r>
              <a:r>
                <a:rPr b="1" lang="fr-FR">
                  <a:solidFill>
                    <a:schemeClr val="lt1"/>
                  </a:solidFill>
                </a:rPr>
                <a:t> La réponse D</a:t>
              </a:r>
              <a:r>
                <a:rPr b="1" i="0" lang="fr-FR"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grpSp>
      <p:sp>
        <p:nvSpPr>
          <p:cNvPr id="1267" name="Google Shape;1267;g2310fa8b7a5_0_193"/>
          <p:cNvSpPr/>
          <p:nvPr/>
        </p:nvSpPr>
        <p:spPr>
          <a:xfrm>
            <a:off x="11662148" y="6309124"/>
            <a:ext cx="443700" cy="450000"/>
          </a:xfrm>
          <a:prstGeom prst="ellipse">
            <a:avLst/>
          </a:prstGeom>
          <a:solidFill>
            <a:srgbClr val="3486C5">
              <a:alpha val="2390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8" name="Google Shape;1268;g2310fa8b7a5_0_193"/>
          <p:cNvGrpSpPr/>
          <p:nvPr/>
        </p:nvGrpSpPr>
        <p:grpSpPr>
          <a:xfrm>
            <a:off x="11777233" y="6364855"/>
            <a:ext cx="217178" cy="355351"/>
            <a:chOff x="11157555" y="6024051"/>
            <a:chExt cx="370295" cy="605885"/>
          </a:xfrm>
        </p:grpSpPr>
        <p:sp>
          <p:nvSpPr>
            <p:cNvPr id="1269" name="Google Shape;1269;g2310fa8b7a5_0_193"/>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70" name="Google Shape;1270;g2310fa8b7a5_0_193"/>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71" name="Google Shape;1271;g2310fa8b7a5_0_193"/>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272" name="Google Shape;1272;g2310fa8b7a5_0_193"/>
          <p:cNvSpPr txBox="1"/>
          <p:nvPr>
            <p:ph idx="1" type="body"/>
          </p:nvPr>
        </p:nvSpPr>
        <p:spPr>
          <a:xfrm>
            <a:off x="609600" y="1649753"/>
            <a:ext cx="10972800" cy="36141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sp>
        <p:nvSpPr>
          <p:cNvPr id="1278" name="Google Shape;1278;g25be4e99487_5_2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0" lang="fr-FR" sz="4800">
                <a:solidFill>
                  <a:srgbClr val="3A3838"/>
                </a:solidFill>
                <a:latin typeface="Corbel"/>
                <a:ea typeface="Corbel"/>
                <a:cs typeface="Corbel"/>
                <a:sym typeface="Corbel"/>
              </a:rPr>
              <a:t>Quiz !</a:t>
            </a:r>
            <a:r>
              <a:rPr lang="fr-FR" sz="2000">
                <a:solidFill>
                  <a:srgbClr val="3A3838"/>
                </a:solidFill>
                <a:latin typeface="Corbel"/>
                <a:ea typeface="Corbel"/>
                <a:cs typeface="Corbel"/>
                <a:sym typeface="Corbel"/>
              </a:rPr>
              <a:t> </a:t>
            </a:r>
            <a:endParaRPr/>
          </a:p>
        </p:txBody>
      </p:sp>
      <p:sp>
        <p:nvSpPr>
          <p:cNvPr id="1279" name="Google Shape;1279;g25be4e99487_5_25"/>
          <p:cNvSpPr/>
          <p:nvPr/>
        </p:nvSpPr>
        <p:spPr>
          <a:xfrm>
            <a:off x="2212545" y="4084048"/>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g25be4e99487_5_25"/>
          <p:cNvSpPr/>
          <p:nvPr/>
        </p:nvSpPr>
        <p:spPr>
          <a:xfrm>
            <a:off x="2212545" y="4588048"/>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g25be4e99487_5_25"/>
          <p:cNvSpPr/>
          <p:nvPr/>
        </p:nvSpPr>
        <p:spPr>
          <a:xfrm>
            <a:off x="6244905" y="4588048"/>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g25be4e99487_5_25"/>
          <p:cNvSpPr/>
          <p:nvPr/>
        </p:nvSpPr>
        <p:spPr>
          <a:xfrm>
            <a:off x="2212550" y="2660003"/>
            <a:ext cx="7920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lang="fr-FR" sz="2000">
                <a:solidFill>
                  <a:schemeClr val="lt1"/>
                </a:solidFill>
              </a:rPr>
              <a:t>Quelle est la différence entre l’énergie finale et l’énergie primaire</a:t>
            </a:r>
            <a:endParaRPr b="0" i="0" sz="1400" u="none" cap="none" strike="noStrike">
              <a:solidFill>
                <a:schemeClr val="lt1"/>
              </a:solidFill>
              <a:latin typeface="Arial"/>
              <a:ea typeface="Arial"/>
              <a:cs typeface="Arial"/>
              <a:sym typeface="Arial"/>
            </a:endParaRPr>
          </a:p>
        </p:txBody>
      </p:sp>
      <p:sp>
        <p:nvSpPr>
          <p:cNvPr id="1283" name="Google Shape;1283;g25be4e99487_5_25"/>
          <p:cNvSpPr/>
          <p:nvPr/>
        </p:nvSpPr>
        <p:spPr>
          <a:xfrm>
            <a:off x="2214345" y="4129768"/>
            <a:ext cx="3814200" cy="364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A : </a:t>
            </a:r>
            <a:r>
              <a:rPr b="1" lang="fr-FR">
                <a:solidFill>
                  <a:schemeClr val="lt1"/>
                </a:solidFill>
              </a:rPr>
              <a:t>La teneur en carbone</a:t>
            </a:r>
            <a:endParaRPr b="0" i="0" sz="1400" u="none" cap="none" strike="noStrike">
              <a:solidFill>
                <a:schemeClr val="lt1"/>
              </a:solidFill>
              <a:latin typeface="Arial"/>
              <a:ea typeface="Arial"/>
              <a:cs typeface="Arial"/>
              <a:sym typeface="Arial"/>
            </a:endParaRPr>
          </a:p>
        </p:txBody>
      </p:sp>
      <p:sp>
        <p:nvSpPr>
          <p:cNvPr id="1284" name="Google Shape;1284;g25be4e99487_5_25"/>
          <p:cNvSpPr/>
          <p:nvPr/>
        </p:nvSpPr>
        <p:spPr>
          <a:xfrm>
            <a:off x="2227659" y="4633773"/>
            <a:ext cx="3728700" cy="364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C : </a:t>
            </a:r>
            <a:r>
              <a:rPr b="1" lang="fr-FR">
                <a:solidFill>
                  <a:schemeClr val="lt1"/>
                </a:solidFill>
              </a:rPr>
              <a:t>L’origine géologique</a:t>
            </a:r>
            <a:endParaRPr b="0" i="0" sz="1400" u="none" cap="none" strike="noStrike">
              <a:solidFill>
                <a:schemeClr val="lt1"/>
              </a:solidFill>
              <a:latin typeface="Arial"/>
              <a:ea typeface="Arial"/>
              <a:cs typeface="Arial"/>
              <a:sym typeface="Arial"/>
            </a:endParaRPr>
          </a:p>
        </p:txBody>
      </p:sp>
      <p:sp>
        <p:nvSpPr>
          <p:cNvPr id="1285" name="Google Shape;1285;g25be4e99487_5_25"/>
          <p:cNvSpPr/>
          <p:nvPr/>
        </p:nvSpPr>
        <p:spPr>
          <a:xfrm>
            <a:off x="6260025" y="4648705"/>
            <a:ext cx="3058800" cy="364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D :</a:t>
            </a:r>
            <a:r>
              <a:rPr b="1" lang="fr-FR">
                <a:solidFill>
                  <a:schemeClr val="lt1"/>
                </a:solidFill>
              </a:rPr>
              <a:t> La réponse D</a:t>
            </a:r>
            <a:r>
              <a:rPr b="1" i="0" lang="fr-FR"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sp>
        <p:nvSpPr>
          <p:cNvPr id="1286" name="Google Shape;1286;g25be4e99487_5_25"/>
          <p:cNvSpPr/>
          <p:nvPr/>
        </p:nvSpPr>
        <p:spPr>
          <a:xfrm>
            <a:off x="11662148" y="6309124"/>
            <a:ext cx="443700" cy="450000"/>
          </a:xfrm>
          <a:prstGeom prst="ellipse">
            <a:avLst/>
          </a:prstGeom>
          <a:solidFill>
            <a:srgbClr val="3486C5">
              <a:alpha val="2390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7" name="Google Shape;1287;g25be4e99487_5_25"/>
          <p:cNvGrpSpPr/>
          <p:nvPr/>
        </p:nvGrpSpPr>
        <p:grpSpPr>
          <a:xfrm>
            <a:off x="11777233" y="6364855"/>
            <a:ext cx="217178" cy="355351"/>
            <a:chOff x="11157555" y="6024051"/>
            <a:chExt cx="370295" cy="605885"/>
          </a:xfrm>
        </p:grpSpPr>
        <p:sp>
          <p:nvSpPr>
            <p:cNvPr id="1288" name="Google Shape;1288;g25be4e99487_5_25"/>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89" name="Google Shape;1289;g25be4e99487_5_25"/>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90" name="Google Shape;1290;g25be4e99487_5_25"/>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291" name="Google Shape;1291;g25be4e99487_5_25"/>
          <p:cNvSpPr/>
          <p:nvPr/>
        </p:nvSpPr>
        <p:spPr>
          <a:xfrm>
            <a:off x="6231463" y="4070603"/>
            <a:ext cx="3888000" cy="431700"/>
          </a:xfrm>
          <a:prstGeom prst="roundRect">
            <a:avLst>
              <a:gd fmla="val 45346" name="adj"/>
            </a:avLst>
          </a:prstGeom>
          <a:solidFill>
            <a:schemeClr val="lt1"/>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g25be4e99487_5_25"/>
          <p:cNvSpPr/>
          <p:nvPr/>
        </p:nvSpPr>
        <p:spPr>
          <a:xfrm>
            <a:off x="6246600" y="4116328"/>
            <a:ext cx="3728700" cy="364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chemeClr val="accent1"/>
              </a:buClr>
              <a:buSzPts val="1400"/>
              <a:buFont typeface="Arial"/>
              <a:buChar char="•"/>
            </a:pPr>
            <a:r>
              <a:rPr b="1" i="0" lang="fr-FR" sz="1400" u="none" cap="none" strike="noStrike">
                <a:solidFill>
                  <a:schemeClr val="accent1"/>
                </a:solidFill>
                <a:latin typeface="Arial"/>
                <a:ea typeface="Arial"/>
                <a:cs typeface="Arial"/>
                <a:sym typeface="Arial"/>
              </a:rPr>
              <a:t> B :</a:t>
            </a:r>
            <a:r>
              <a:rPr b="1" lang="fr-FR">
                <a:solidFill>
                  <a:schemeClr val="accent1"/>
                </a:solidFill>
              </a:rPr>
              <a:t> Les pertes de reconversion</a:t>
            </a:r>
            <a:endParaRPr b="0" i="0" sz="1400" u="none" cap="none" strike="noStrike">
              <a:solidFill>
                <a:schemeClr val="accent1"/>
              </a:solidFill>
              <a:latin typeface="Arial"/>
              <a:ea typeface="Arial"/>
              <a:cs typeface="Arial"/>
              <a:sym typeface="Arial"/>
            </a:endParaRPr>
          </a:p>
        </p:txBody>
      </p:sp>
      <p:sp>
        <p:nvSpPr>
          <p:cNvPr id="1293" name="Google Shape;1293;g25be4e99487_5_25"/>
          <p:cNvSpPr txBox="1"/>
          <p:nvPr>
            <p:ph idx="1" type="body"/>
          </p:nvPr>
        </p:nvSpPr>
        <p:spPr>
          <a:xfrm>
            <a:off x="609600" y="1649753"/>
            <a:ext cx="10972800" cy="36141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sp>
        <p:nvSpPr>
          <p:cNvPr id="1298" name="Google Shape;1298;g25be4e99487_5_48"/>
          <p:cNvSpPr txBox="1"/>
          <p:nvPr>
            <p:ph idx="4294967295" type="body"/>
          </p:nvPr>
        </p:nvSpPr>
        <p:spPr>
          <a:xfrm>
            <a:off x="469650" y="1370150"/>
            <a:ext cx="10884300" cy="51243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1200"/>
              </a:spcBef>
              <a:spcAft>
                <a:spcPts val="0"/>
              </a:spcAft>
              <a:buNone/>
            </a:pPr>
            <a:r>
              <a:rPr b="1" lang="fr-FR" sz="2300">
                <a:solidFill>
                  <a:srgbClr val="0A5882"/>
                </a:solidFill>
                <a:latin typeface="Corbel"/>
                <a:ea typeface="Corbel"/>
                <a:cs typeface="Corbel"/>
                <a:sym typeface="Corbel"/>
              </a:rPr>
              <a:t>La meilleure énergie reste celle que l’on ne consomme pas !</a:t>
            </a:r>
            <a:endParaRPr b="1" sz="1500">
              <a:solidFill>
                <a:srgbClr val="0A5882"/>
              </a:solidFill>
              <a:latin typeface="Corbel"/>
              <a:ea typeface="Corbel"/>
              <a:cs typeface="Corbel"/>
              <a:sym typeface="Corbel"/>
            </a:endParaRPr>
          </a:p>
          <a:p>
            <a:pPr indent="0" lvl="0" marL="0" marR="0" rtl="0" algn="just">
              <a:lnSpc>
                <a:spcPct val="100000"/>
              </a:lnSpc>
              <a:spcBef>
                <a:spcPts val="0"/>
              </a:spcBef>
              <a:spcAft>
                <a:spcPts val="0"/>
              </a:spcAft>
              <a:buNone/>
            </a:pPr>
            <a:r>
              <a:rPr b="1" lang="fr-FR" sz="2300">
                <a:latin typeface="Corbel"/>
                <a:ea typeface="Corbel"/>
                <a:cs typeface="Corbel"/>
                <a:sym typeface="Corbel"/>
              </a:rPr>
              <a:t>La réduction de nos consommations d’énergie doit donc être une priorité.</a:t>
            </a:r>
            <a:endParaRPr b="1" sz="2300">
              <a:latin typeface="Corbel"/>
              <a:ea typeface="Corbel"/>
              <a:cs typeface="Corbel"/>
              <a:sym typeface="Corbel"/>
            </a:endParaRPr>
          </a:p>
          <a:p>
            <a:pPr indent="0" lvl="0" marL="0" marR="0" rtl="0" algn="just">
              <a:lnSpc>
                <a:spcPct val="100000"/>
              </a:lnSpc>
              <a:spcBef>
                <a:spcPts val="1000"/>
              </a:spcBef>
              <a:spcAft>
                <a:spcPts val="0"/>
              </a:spcAft>
              <a:buNone/>
            </a:pPr>
            <a:r>
              <a:rPr lang="fr-FR" sz="2300"/>
              <a:t>Pour cela, il existe plusieurs leviers, comme :</a:t>
            </a:r>
            <a:endParaRPr sz="2300"/>
          </a:p>
          <a:p>
            <a:pPr indent="-330200" lvl="0" marL="800100" marR="0" rtl="0" algn="just">
              <a:lnSpc>
                <a:spcPct val="100000"/>
              </a:lnSpc>
              <a:spcBef>
                <a:spcPts val="1200"/>
              </a:spcBef>
              <a:spcAft>
                <a:spcPts val="0"/>
              </a:spcAft>
              <a:buClr>
                <a:srgbClr val="0A5882"/>
              </a:buClr>
              <a:buSzPts val="2200"/>
              <a:buFont typeface="Arial"/>
              <a:buChar char="•"/>
            </a:pPr>
            <a:r>
              <a:rPr lang="fr-FR" sz="2200">
                <a:latin typeface="Corbel"/>
                <a:ea typeface="Corbel"/>
                <a:cs typeface="Corbel"/>
                <a:sym typeface="Corbel"/>
              </a:rPr>
              <a:t>L’adoption de nouveaux</a:t>
            </a:r>
            <a:r>
              <a:rPr b="1" lang="fr-FR" sz="2200">
                <a:solidFill>
                  <a:srgbClr val="0A5882"/>
                </a:solidFill>
              </a:rPr>
              <a:t> comportements plus sobres</a:t>
            </a:r>
            <a:endParaRPr sz="2200">
              <a:latin typeface="Corbel"/>
              <a:ea typeface="Corbel"/>
              <a:cs typeface="Corbel"/>
              <a:sym typeface="Corbel"/>
            </a:endParaRPr>
          </a:p>
          <a:p>
            <a:pPr indent="-330200" lvl="0" marL="800100" marR="0" rtl="0" algn="just">
              <a:lnSpc>
                <a:spcPct val="100000"/>
              </a:lnSpc>
              <a:spcBef>
                <a:spcPts val="1200"/>
              </a:spcBef>
              <a:spcAft>
                <a:spcPts val="0"/>
              </a:spcAft>
              <a:buClr>
                <a:srgbClr val="0A5882"/>
              </a:buClr>
              <a:buSzPts val="2200"/>
              <a:buChar char="•"/>
            </a:pPr>
            <a:r>
              <a:rPr lang="fr-FR" sz="2200">
                <a:latin typeface="Corbel"/>
                <a:ea typeface="Corbel"/>
                <a:cs typeface="Corbel"/>
                <a:sym typeface="Corbel"/>
              </a:rPr>
              <a:t>La </a:t>
            </a:r>
            <a:r>
              <a:rPr b="1" lang="fr-FR" sz="2200">
                <a:solidFill>
                  <a:srgbClr val="0A5882"/>
                </a:solidFill>
              </a:rPr>
              <a:t>fabrication</a:t>
            </a:r>
            <a:r>
              <a:rPr lang="fr-FR" sz="2200">
                <a:latin typeface="Corbel"/>
                <a:ea typeface="Corbel"/>
                <a:cs typeface="Corbel"/>
                <a:sym typeface="Corbel"/>
              </a:rPr>
              <a:t> d’appareils </a:t>
            </a:r>
            <a:r>
              <a:rPr b="1" lang="fr-FR" sz="2200">
                <a:solidFill>
                  <a:srgbClr val="0A5882"/>
                </a:solidFill>
              </a:rPr>
              <a:t>moins consommateurs d’énergie</a:t>
            </a:r>
            <a:endParaRPr sz="2200">
              <a:latin typeface="Corbel"/>
              <a:ea typeface="Corbel"/>
              <a:cs typeface="Corbel"/>
              <a:sym typeface="Corbel"/>
            </a:endParaRPr>
          </a:p>
          <a:p>
            <a:pPr indent="0" lvl="0" marL="0" rtl="0" algn="just">
              <a:lnSpc>
                <a:spcPct val="100000"/>
              </a:lnSpc>
              <a:spcBef>
                <a:spcPts val="1000"/>
              </a:spcBef>
              <a:spcAft>
                <a:spcPts val="0"/>
              </a:spcAft>
              <a:buClr>
                <a:schemeClr val="dk1"/>
              </a:buClr>
              <a:buSzPts val="1100"/>
              <a:buFont typeface="Arial"/>
              <a:buNone/>
            </a:pPr>
            <a:r>
              <a:rPr b="1" lang="fr-FR" sz="2300">
                <a:latin typeface="Corbel"/>
                <a:ea typeface="Corbel"/>
                <a:cs typeface="Corbel"/>
                <a:sym typeface="Corbel"/>
              </a:rPr>
              <a:t>Pour la production d’énergie : </a:t>
            </a:r>
            <a:endParaRPr sz="900">
              <a:latin typeface="Calibri"/>
              <a:ea typeface="Calibri"/>
              <a:cs typeface="Calibri"/>
              <a:sym typeface="Calibri"/>
            </a:endParaRPr>
          </a:p>
          <a:p>
            <a:pPr indent="-330200" lvl="0" marL="800100" marR="0" rtl="0" algn="just">
              <a:lnSpc>
                <a:spcPct val="100000"/>
              </a:lnSpc>
              <a:spcBef>
                <a:spcPts val="1200"/>
              </a:spcBef>
              <a:spcAft>
                <a:spcPts val="0"/>
              </a:spcAft>
              <a:buClr>
                <a:srgbClr val="0A5882"/>
              </a:buClr>
              <a:buSzPts val="2200"/>
              <a:buFont typeface="Arial"/>
              <a:buChar char="•"/>
            </a:pPr>
            <a:r>
              <a:rPr lang="fr-FR" sz="2200">
                <a:latin typeface="Corbel"/>
                <a:ea typeface="Corbel"/>
                <a:cs typeface="Corbel"/>
                <a:sym typeface="Corbel"/>
              </a:rPr>
              <a:t>Les </a:t>
            </a:r>
            <a:r>
              <a:rPr b="1" lang="fr-FR" sz="2200">
                <a:solidFill>
                  <a:srgbClr val="0A5882"/>
                </a:solidFill>
              </a:rPr>
              <a:t>énergies fossiles deviennent rares</a:t>
            </a:r>
            <a:r>
              <a:rPr lang="fr-FR" sz="2200">
                <a:latin typeface="Corbel"/>
                <a:ea typeface="Corbel"/>
                <a:cs typeface="Corbel"/>
                <a:sym typeface="Corbel"/>
              </a:rPr>
              <a:t> et leur </a:t>
            </a:r>
            <a:r>
              <a:rPr b="1" lang="fr-FR" sz="2200">
                <a:solidFill>
                  <a:srgbClr val="0A5882"/>
                </a:solidFill>
              </a:rPr>
              <a:t>utilisation génère des gaz à effet de serre. L’énergie nucléaire</a:t>
            </a:r>
            <a:r>
              <a:rPr lang="fr-FR" sz="2200">
                <a:solidFill>
                  <a:schemeClr val="accent2"/>
                </a:solidFill>
                <a:latin typeface="Corbel"/>
                <a:ea typeface="Corbel"/>
                <a:cs typeface="Corbel"/>
                <a:sym typeface="Corbel"/>
              </a:rPr>
              <a:t> </a:t>
            </a:r>
            <a:r>
              <a:rPr lang="fr-FR" sz="2200">
                <a:latin typeface="Corbel"/>
                <a:ea typeface="Corbel"/>
                <a:cs typeface="Corbel"/>
                <a:sym typeface="Corbel"/>
              </a:rPr>
              <a:t>sera disponible </a:t>
            </a:r>
            <a:r>
              <a:rPr b="1" lang="fr-FR" sz="2200">
                <a:solidFill>
                  <a:srgbClr val="0A5882"/>
                </a:solidFill>
              </a:rPr>
              <a:t>en fonction du parc actuel</a:t>
            </a:r>
            <a:r>
              <a:rPr lang="fr-FR" sz="2200">
                <a:solidFill>
                  <a:schemeClr val="accent2"/>
                </a:solidFill>
                <a:latin typeface="Corbel"/>
                <a:ea typeface="Corbel"/>
                <a:cs typeface="Corbel"/>
                <a:sym typeface="Corbel"/>
              </a:rPr>
              <a:t> </a:t>
            </a:r>
            <a:r>
              <a:rPr lang="fr-FR" sz="2200">
                <a:latin typeface="Corbel"/>
                <a:ea typeface="Corbel"/>
                <a:cs typeface="Corbel"/>
                <a:sym typeface="Corbel"/>
              </a:rPr>
              <a:t>au sein des différents pays de l’UE.</a:t>
            </a:r>
            <a:endParaRPr sz="2200">
              <a:latin typeface="Corbel"/>
              <a:ea typeface="Corbel"/>
              <a:cs typeface="Corbel"/>
              <a:sym typeface="Corbel"/>
            </a:endParaRPr>
          </a:p>
          <a:p>
            <a:pPr indent="-330200" lvl="0" marL="800100" marR="0" rtl="0" algn="just">
              <a:lnSpc>
                <a:spcPct val="100000"/>
              </a:lnSpc>
              <a:spcBef>
                <a:spcPts val="1200"/>
              </a:spcBef>
              <a:spcAft>
                <a:spcPts val="0"/>
              </a:spcAft>
              <a:buClr>
                <a:srgbClr val="0A5882"/>
              </a:buClr>
              <a:buSzPts val="2200"/>
              <a:buFont typeface="Arial"/>
              <a:buChar char="•"/>
            </a:pPr>
            <a:r>
              <a:rPr lang="fr-FR" sz="2200">
                <a:latin typeface="Corbel"/>
                <a:ea typeface="Corbel"/>
                <a:cs typeface="Corbel"/>
                <a:sym typeface="Corbel"/>
              </a:rPr>
              <a:t>Les </a:t>
            </a:r>
            <a:r>
              <a:rPr b="1" lang="fr-FR" sz="2200">
                <a:solidFill>
                  <a:srgbClr val="0A5882"/>
                </a:solidFill>
                <a:extLst>
                  <a:ext uri="http://customooxmlschemas.google.com/">
                    <go:slidesCustomData xmlns:go="http://customooxmlschemas.google.com/" textRoundtripDataId="5"/>
                  </a:ext>
                </a:extLst>
              </a:rPr>
              <a:t>énergies renouvelables</a:t>
            </a:r>
            <a:r>
              <a:rPr lang="fr-FR" sz="2200">
                <a:latin typeface="Corbel"/>
                <a:ea typeface="Corbel"/>
                <a:cs typeface="Corbel"/>
                <a:sym typeface="Corbel"/>
              </a:rPr>
              <a:t> devront représenter une part considérable </a:t>
            </a:r>
            <a:r>
              <a:rPr b="1" lang="fr-FR" sz="2200">
                <a:solidFill>
                  <a:srgbClr val="0A5882"/>
                </a:solidFill>
              </a:rPr>
              <a:t>du mix électrique en 2050</a:t>
            </a:r>
            <a:r>
              <a:rPr lang="fr-FR" sz="2200">
                <a:latin typeface="Corbel"/>
                <a:ea typeface="Corbel"/>
                <a:cs typeface="Corbel"/>
                <a:sym typeface="Corbel"/>
              </a:rPr>
              <a:t>. Leur déploiement doit se faire en limitant au maximum les atteintes à l’environnement, les paysages et à la biodiversité.</a:t>
            </a:r>
            <a:endParaRPr sz="2200">
              <a:latin typeface="Corbel"/>
              <a:ea typeface="Corbel"/>
              <a:cs typeface="Corbel"/>
              <a:sym typeface="Corbel"/>
            </a:endParaRPr>
          </a:p>
        </p:txBody>
      </p:sp>
      <p:sp>
        <p:nvSpPr>
          <p:cNvPr id="1299" name="Google Shape;1299;g25be4e99487_5_48"/>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Conclusion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gf5ccfc6b10_2_0"/>
          <p:cNvSpPr txBox="1"/>
          <p:nvPr>
            <p:ph type="title"/>
          </p:nvPr>
        </p:nvSpPr>
        <p:spPr>
          <a:xfrm>
            <a:off x="-92900" y="229400"/>
            <a:ext cx="12285000" cy="1541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fr-FR"/>
              <a:t>Crédits images</a:t>
            </a:r>
            <a:endParaRPr/>
          </a:p>
        </p:txBody>
      </p:sp>
      <p:sp>
        <p:nvSpPr>
          <p:cNvPr id="1305" name="Google Shape;1305;gf5ccfc6b10_2_0"/>
          <p:cNvSpPr txBox="1"/>
          <p:nvPr>
            <p:ph idx="1" type="subTitle"/>
          </p:nvPr>
        </p:nvSpPr>
        <p:spPr>
          <a:xfrm>
            <a:off x="1454975" y="2021400"/>
            <a:ext cx="10354500" cy="7116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SzPts val="1800"/>
              <a:buChar char="●"/>
            </a:pPr>
            <a:r>
              <a:rPr lang="fr-FR" sz="2200"/>
              <a:t>Icônes de 123RF par : oianaesi</a:t>
            </a:r>
            <a:endParaRPr sz="2200"/>
          </a:p>
          <a:p>
            <a:pPr indent="-342900" lvl="0" marL="457200" rtl="0" algn="l">
              <a:lnSpc>
                <a:spcPct val="115000"/>
              </a:lnSpc>
              <a:spcBef>
                <a:spcPts val="0"/>
              </a:spcBef>
              <a:spcAft>
                <a:spcPts val="0"/>
              </a:spcAft>
              <a:buSzPts val="1800"/>
              <a:buChar char="●"/>
            </a:pPr>
            <a:r>
              <a:rPr lang="fr-FR" sz="2200"/>
              <a:t>Icônes de VectorStock par : ProStockStudio</a:t>
            </a:r>
            <a:endParaRPr sz="2200"/>
          </a:p>
          <a:p>
            <a:pPr indent="-368300" lvl="0" marL="457200" rtl="0" algn="l">
              <a:lnSpc>
                <a:spcPct val="115000"/>
              </a:lnSpc>
              <a:spcBef>
                <a:spcPts val="0"/>
              </a:spcBef>
              <a:spcAft>
                <a:spcPts val="0"/>
              </a:spcAft>
              <a:buSzPts val="2200"/>
              <a:buChar char="●"/>
            </a:pPr>
            <a:r>
              <a:rPr lang="fr-FR" sz="2200"/>
              <a:t>Image de Free Vector par Studio4rt</a:t>
            </a:r>
            <a:endParaRPr sz="2200"/>
          </a:p>
          <a:p>
            <a:pPr indent="-342900" lvl="0" marL="457200" rtl="0" algn="l">
              <a:lnSpc>
                <a:spcPct val="115000"/>
              </a:lnSpc>
              <a:spcBef>
                <a:spcPts val="0"/>
              </a:spcBef>
              <a:spcAft>
                <a:spcPts val="0"/>
              </a:spcAft>
              <a:buSzPts val="1800"/>
              <a:buChar char="●"/>
            </a:pPr>
            <a:r>
              <a:rPr lang="fr-FR" sz="2200"/>
              <a:t>Icônes de Shutterstock par : Sudowoodo</a:t>
            </a:r>
            <a:endParaRPr sz="2200"/>
          </a:p>
          <a:p>
            <a:pPr indent="-342900" lvl="0" marL="457200" rtl="0" algn="l">
              <a:lnSpc>
                <a:spcPct val="115000"/>
              </a:lnSpc>
              <a:spcBef>
                <a:spcPts val="0"/>
              </a:spcBef>
              <a:spcAft>
                <a:spcPts val="0"/>
              </a:spcAft>
              <a:buSzPts val="1800"/>
              <a:buChar char="●"/>
            </a:pPr>
            <a:r>
              <a:rPr lang="fr-FR" sz="2200"/>
              <a:t>Icônes de The Noun Project par : IQON</a:t>
            </a:r>
            <a:endParaRPr sz="2200"/>
          </a:p>
          <a:p>
            <a:pPr indent="-342900" lvl="0" marL="457200" rtl="0" algn="l">
              <a:lnSpc>
                <a:spcPct val="115000"/>
              </a:lnSpc>
              <a:spcBef>
                <a:spcPts val="0"/>
              </a:spcBef>
              <a:spcAft>
                <a:spcPts val="0"/>
              </a:spcAft>
              <a:buSzPts val="1800"/>
              <a:buChar char="●"/>
            </a:pPr>
            <a:r>
              <a:rPr lang="fr-FR" sz="2200"/>
              <a:t>Icônes de pngset par : Aliya Yoder</a:t>
            </a:r>
            <a:endParaRPr sz="2200"/>
          </a:p>
          <a:p>
            <a:pPr indent="-342900" lvl="0" marL="457200" rtl="0" algn="l">
              <a:lnSpc>
                <a:spcPct val="115000"/>
              </a:lnSpc>
              <a:spcBef>
                <a:spcPts val="0"/>
              </a:spcBef>
              <a:spcAft>
                <a:spcPts val="0"/>
              </a:spcAft>
              <a:buSzPts val="1800"/>
              <a:buChar char="●"/>
            </a:pPr>
            <a:r>
              <a:rPr lang="fr-FR" sz="2200"/>
              <a:t>IM</a:t>
            </a:r>
            <a:endParaRPr sz="2200"/>
          </a:p>
          <a:p>
            <a:pPr indent="-342900" lvl="0" marL="457200" rtl="0" algn="l">
              <a:lnSpc>
                <a:spcPct val="115000"/>
              </a:lnSpc>
              <a:spcBef>
                <a:spcPts val="0"/>
              </a:spcBef>
              <a:spcAft>
                <a:spcPts val="0"/>
              </a:spcAft>
              <a:buSzPts val="1800"/>
              <a:buChar char="●"/>
            </a:pPr>
            <a:r>
              <a:rPr lang="fr-FR" sz="2200"/>
              <a:t>Icônes de Vectors Markets par : Icons Mind, Nazar M</a:t>
            </a:r>
            <a:endParaRPr sz="2200"/>
          </a:p>
          <a:p>
            <a:pPr indent="-342900" lvl="0" marL="457200" rtl="0" algn="l">
              <a:lnSpc>
                <a:spcPct val="115000"/>
              </a:lnSpc>
              <a:spcBef>
                <a:spcPts val="0"/>
              </a:spcBef>
              <a:spcAft>
                <a:spcPts val="0"/>
              </a:spcAft>
              <a:buSzPts val="1800"/>
              <a:buChar char="●"/>
            </a:pPr>
            <a:r>
              <a:rPr lang="fr-FR" sz="2200"/>
              <a:t>Tableau : Pflügende Ochsen de Rudolf Koller</a:t>
            </a:r>
            <a:endParaRPr sz="2200"/>
          </a:p>
          <a:p>
            <a:pPr indent="-342900" lvl="0" marL="457200" rtl="0" algn="l">
              <a:lnSpc>
                <a:spcPct val="115000"/>
              </a:lnSpc>
              <a:spcBef>
                <a:spcPts val="0"/>
              </a:spcBef>
              <a:spcAft>
                <a:spcPts val="0"/>
              </a:spcAft>
              <a:buSzPts val="1800"/>
              <a:buChar char="●"/>
            </a:pPr>
            <a:r>
              <a:rPr lang="fr-FR" sz="2200"/>
              <a:t>Icônes de Flaticon par : SmashIcons, Roundicons, Icon Pound, Vectors Market, Pixel Perfect, Freepik, Gregor Cresnar, DinosoftLabs</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pic>
        <p:nvPicPr>
          <p:cNvPr id="588" name="Google Shape;588;p15"/>
          <p:cNvPicPr preferRelativeResize="0"/>
          <p:nvPr/>
        </p:nvPicPr>
        <p:blipFill rotWithShape="1">
          <a:blip r:embed="rId3">
            <a:alphaModFix/>
          </a:blip>
          <a:srcRect b="0" l="0" r="0" t="0"/>
          <a:stretch/>
        </p:blipFill>
        <p:spPr>
          <a:xfrm>
            <a:off x="3689523" y="2204950"/>
            <a:ext cx="4965351" cy="4235651"/>
          </a:xfrm>
          <a:prstGeom prst="rect">
            <a:avLst/>
          </a:prstGeom>
          <a:noFill/>
          <a:ln>
            <a:noFill/>
          </a:ln>
        </p:spPr>
      </p:pic>
      <p:sp>
        <p:nvSpPr>
          <p:cNvPr id="589" name="Google Shape;589;p15"/>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Qu’est-ce que l’énergie ?</a:t>
            </a:r>
            <a:endParaRPr/>
          </a:p>
        </p:txBody>
      </p:sp>
      <p:sp>
        <p:nvSpPr>
          <p:cNvPr id="590" name="Google Shape;590;p15"/>
          <p:cNvSpPr txBox="1"/>
          <p:nvPr/>
        </p:nvSpPr>
        <p:spPr>
          <a:xfrm>
            <a:off x="2312250" y="1943400"/>
            <a:ext cx="75675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2900">
                <a:solidFill>
                  <a:srgbClr val="0A5882"/>
                </a:solidFill>
                <a:latin typeface="Corbel"/>
                <a:ea typeface="Corbel"/>
                <a:cs typeface="Corbel"/>
                <a:sym typeface="Corbel"/>
              </a:rPr>
              <a:t>Pourquoi évoquons-nous l’énergie lorsque nous parlons du climat ?</a:t>
            </a:r>
            <a:endParaRPr>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4"/>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Qu’est-ce que l’énergie ?</a:t>
            </a:r>
            <a:endParaRPr/>
          </a:p>
        </p:txBody>
      </p:sp>
      <p:pic>
        <p:nvPicPr>
          <p:cNvPr id="597" name="Google Shape;597;p4"/>
          <p:cNvPicPr preferRelativeResize="0"/>
          <p:nvPr/>
        </p:nvPicPr>
        <p:blipFill>
          <a:blip r:embed="rId3">
            <a:alphaModFix/>
          </a:blip>
          <a:stretch>
            <a:fillRect/>
          </a:stretch>
        </p:blipFill>
        <p:spPr>
          <a:xfrm>
            <a:off x="3774288" y="1518375"/>
            <a:ext cx="4643424" cy="46434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f1f69f0ace_0_0"/>
          <p:cNvSpPr txBox="1"/>
          <p:nvPr/>
        </p:nvSpPr>
        <p:spPr>
          <a:xfrm>
            <a:off x="8330600" y="3089725"/>
            <a:ext cx="175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666666"/>
                </a:solidFill>
                <a:latin typeface="Comfortaa"/>
                <a:ea typeface="Comfortaa"/>
                <a:cs typeface="Comfortaa"/>
                <a:sym typeface="Comfortaa"/>
              </a:rPr>
              <a:t>Autres langues</a:t>
            </a:r>
            <a:endParaRPr b="0" i="0" sz="1400" u="none" cap="none" strike="noStrike">
              <a:solidFill>
                <a:srgbClr val="000000"/>
              </a:solidFill>
              <a:latin typeface="Arial"/>
              <a:ea typeface="Arial"/>
              <a:cs typeface="Arial"/>
              <a:sym typeface="Arial"/>
            </a:endParaRPr>
          </a:p>
        </p:txBody>
      </p:sp>
      <p:pic>
        <p:nvPicPr>
          <p:cNvPr id="604" name="Google Shape;604;gf1f69f0ace_0_0"/>
          <p:cNvPicPr preferRelativeResize="0"/>
          <p:nvPr/>
        </p:nvPicPr>
        <p:blipFill rotWithShape="1">
          <a:blip r:embed="rId3">
            <a:alphaModFix/>
          </a:blip>
          <a:srcRect b="0" l="0" r="0" t="0"/>
          <a:stretch/>
        </p:blipFill>
        <p:spPr>
          <a:xfrm>
            <a:off x="8937025" y="3507131"/>
            <a:ext cx="445033" cy="291068"/>
          </a:xfrm>
          <a:prstGeom prst="rect">
            <a:avLst/>
          </a:prstGeom>
          <a:noFill/>
          <a:ln>
            <a:noFill/>
          </a:ln>
        </p:spPr>
      </p:pic>
      <p:sp>
        <p:nvSpPr>
          <p:cNvPr id="605" name="Google Shape;605;gf1f69f0ace_0_0">
            <a:hlinkClick r:id="rId4"/>
          </p:cNvPr>
          <p:cNvSpPr txBox="1"/>
          <p:nvPr/>
        </p:nvSpPr>
        <p:spPr>
          <a:xfrm>
            <a:off x="9420575" y="3444175"/>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dk1"/>
                </a:solidFill>
                <a:latin typeface="Comfortaa"/>
                <a:ea typeface="Comfortaa"/>
                <a:cs typeface="Comfortaa"/>
                <a:sym typeface="Comfortaa"/>
                <a:hlinkClick r:id="rId5">
                  <a:extLst>
                    <a:ext uri="{A12FA001-AC4F-418D-AE19-62706E023703}">
                      <ahyp:hlinkClr val="tx"/>
                    </a:ext>
                  </a:extLst>
                </a:hlinkClick>
              </a:rPr>
              <a:t>ES</a:t>
            </a:r>
            <a:endParaRPr b="0" i="0" sz="1400" u="none" cap="none" strike="noStrike">
              <a:solidFill>
                <a:schemeClr val="dk1"/>
              </a:solidFill>
              <a:latin typeface="Arial"/>
              <a:ea typeface="Arial"/>
              <a:cs typeface="Arial"/>
              <a:sym typeface="Arial"/>
            </a:endParaRPr>
          </a:p>
        </p:txBody>
      </p:sp>
      <p:pic>
        <p:nvPicPr>
          <p:cNvPr id="606" name="Google Shape;606;gf1f69f0ace_0_0"/>
          <p:cNvPicPr preferRelativeResize="0"/>
          <p:nvPr/>
        </p:nvPicPr>
        <p:blipFill rotWithShape="1">
          <a:blip r:embed="rId6">
            <a:alphaModFix/>
          </a:blip>
          <a:srcRect b="0" l="0" r="0" t="0"/>
          <a:stretch/>
        </p:blipFill>
        <p:spPr>
          <a:xfrm>
            <a:off x="8937025" y="3931790"/>
            <a:ext cx="445025" cy="290685"/>
          </a:xfrm>
          <a:prstGeom prst="rect">
            <a:avLst/>
          </a:prstGeom>
          <a:noFill/>
          <a:ln>
            <a:noFill/>
          </a:ln>
        </p:spPr>
      </p:pic>
      <p:sp>
        <p:nvSpPr>
          <p:cNvPr id="607" name="Google Shape;607;gf1f69f0ace_0_0">
            <a:hlinkClick r:id="rId7"/>
          </p:cNvPr>
          <p:cNvSpPr txBox="1"/>
          <p:nvPr/>
        </p:nvSpPr>
        <p:spPr>
          <a:xfrm>
            <a:off x="9420575" y="3877038"/>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dk1"/>
                </a:solidFill>
                <a:latin typeface="Comfortaa"/>
                <a:ea typeface="Comfortaa"/>
                <a:cs typeface="Comfortaa"/>
                <a:sym typeface="Comfortaa"/>
                <a:hlinkClick r:id="rId8">
                  <a:extLst>
                    <a:ext uri="{A12FA001-AC4F-418D-AE19-62706E023703}">
                      <ahyp:hlinkClr val="tx"/>
                    </a:ext>
                  </a:extLst>
                </a:hlinkClick>
              </a:rPr>
              <a:t>IT</a:t>
            </a:r>
            <a:endParaRPr b="0" i="0" sz="1400" u="none" cap="none" strike="noStrike">
              <a:solidFill>
                <a:schemeClr val="dk1"/>
              </a:solidFill>
              <a:latin typeface="Arial"/>
              <a:ea typeface="Arial"/>
              <a:cs typeface="Arial"/>
              <a:sym typeface="Arial"/>
            </a:endParaRPr>
          </a:p>
        </p:txBody>
      </p:sp>
      <p:pic>
        <p:nvPicPr>
          <p:cNvPr descr="L’énergie est partout présente autour de nous : dans la rivière qui fait tourner la roue du moulin, dans le moteur d’une voiture, dans l’eau de la casserole que l’on chauffe, dans la force du vent qui fait tourner les éoliennes… et même dans notre corps humain. Découvrez en animation-vidéo ce qu'est l'énergie et la différence entre énergie et puissance.&#10;Une animation-vidéo co-réalisée avec L'Esprit Sorcier.&#10;&#10;Pour en savoir plus, consultez notre fiche pédagogique « L’essentiel sur… l’énergie », &#10;http://www.cea.fr/comprendre/Pages/energies/essentiel-sur-energies.aspx &#10;Et testez vos connaissances via notre quiz sur l’énergie : http://www.cea.fr/multimedia/Pages/animations/energies/quiz-energie.aspx" id="608" name="Google Shape;608;gf1f69f0ace_0_0" title="[Comment ça marche ?] Qu’est-ce que l’énergie ?">
            <a:hlinkClick r:id="rId9"/>
          </p:cNvPr>
          <p:cNvPicPr preferRelativeResize="0"/>
          <p:nvPr/>
        </p:nvPicPr>
        <p:blipFill rotWithShape="1">
          <a:blip r:embed="rId10">
            <a:alphaModFix/>
          </a:blip>
          <a:srcRect b="0" l="0" r="0" t="0"/>
          <a:stretch/>
        </p:blipFill>
        <p:spPr>
          <a:xfrm>
            <a:off x="670075" y="1325475"/>
            <a:ext cx="7079675" cy="5309750"/>
          </a:xfrm>
          <a:prstGeom prst="rect">
            <a:avLst/>
          </a:prstGeom>
          <a:noFill/>
          <a:ln>
            <a:noFill/>
          </a:ln>
        </p:spPr>
      </p:pic>
      <p:pic>
        <p:nvPicPr>
          <p:cNvPr id="609" name="Google Shape;609;gf1f69f0ace_0_0"/>
          <p:cNvPicPr preferRelativeResize="0"/>
          <p:nvPr/>
        </p:nvPicPr>
        <p:blipFill rotWithShape="1">
          <a:blip r:embed="rId11">
            <a:alphaModFix/>
          </a:blip>
          <a:srcRect b="0" l="0" r="0" t="0"/>
          <a:stretch/>
        </p:blipFill>
        <p:spPr>
          <a:xfrm>
            <a:off x="8937025" y="4386125"/>
            <a:ext cx="495576" cy="296875"/>
          </a:xfrm>
          <a:prstGeom prst="rect">
            <a:avLst/>
          </a:prstGeom>
          <a:noFill/>
          <a:ln>
            <a:noFill/>
          </a:ln>
        </p:spPr>
      </p:pic>
      <p:sp>
        <p:nvSpPr>
          <p:cNvPr id="610" name="Google Shape;610;gf1f69f0ace_0_0"/>
          <p:cNvSpPr txBox="1"/>
          <p:nvPr/>
        </p:nvSpPr>
        <p:spPr>
          <a:xfrm>
            <a:off x="9432600" y="4316338"/>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dk1"/>
                </a:solidFill>
                <a:latin typeface="Comfortaa"/>
                <a:ea typeface="Comfortaa"/>
                <a:cs typeface="Comfortaa"/>
                <a:sym typeface="Comfortaa"/>
                <a:hlinkClick r:id="rId12">
                  <a:extLst>
                    <a:ext uri="{A12FA001-AC4F-418D-AE19-62706E023703}">
                      <ahyp:hlinkClr val="tx"/>
                    </a:ext>
                  </a:extLst>
                </a:hlinkClick>
              </a:rPr>
              <a:t>EN</a:t>
            </a:r>
            <a:endParaRPr b="0" i="0" sz="1400" u="none" cap="none" strike="noStrike">
              <a:solidFill>
                <a:schemeClr val="dk1"/>
              </a:solidFill>
              <a:latin typeface="Arial"/>
              <a:ea typeface="Arial"/>
              <a:cs typeface="Arial"/>
              <a:sym typeface="Arial"/>
            </a:endParaRPr>
          </a:p>
        </p:txBody>
      </p:sp>
      <p:pic>
        <p:nvPicPr>
          <p:cNvPr id="611" name="Google Shape;611;gf1f69f0ace_0_0"/>
          <p:cNvPicPr preferRelativeResize="0"/>
          <p:nvPr/>
        </p:nvPicPr>
        <p:blipFill rotWithShape="1">
          <a:blip r:embed="rId13">
            <a:alphaModFix/>
          </a:blip>
          <a:srcRect b="0" l="0" r="0" t="0"/>
          <a:stretch/>
        </p:blipFill>
        <p:spPr>
          <a:xfrm>
            <a:off x="7300800" y="1329850"/>
            <a:ext cx="445032" cy="291068"/>
          </a:xfrm>
          <a:prstGeom prst="rect">
            <a:avLst/>
          </a:prstGeom>
          <a:noFill/>
          <a:ln>
            <a:noFill/>
          </a:ln>
        </p:spPr>
      </p:pic>
      <p:sp>
        <p:nvSpPr>
          <p:cNvPr id="612" name="Google Shape;612;gf1f69f0ace_0_0"/>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Qu’est-ce que l’énergie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1000"/>
                                        <p:tgtEl>
                                          <p:spTgt spid="6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6"/>
          <p:cNvSpPr txBox="1"/>
          <p:nvPr>
            <p:ph idx="4294967295" type="body"/>
          </p:nvPr>
        </p:nvSpPr>
        <p:spPr>
          <a:xfrm>
            <a:off x="1007600" y="1509800"/>
            <a:ext cx="5375100" cy="2799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400"/>
              <a:buNone/>
            </a:pPr>
            <a:r>
              <a:rPr lang="fr-FR" sz="2400"/>
              <a:t>L’énergie permet de modifier :</a:t>
            </a:r>
            <a:endParaRPr sz="2400"/>
          </a:p>
          <a:p>
            <a:pPr indent="-254000" lvl="1" marL="742950" rtl="0" algn="l">
              <a:lnSpc>
                <a:spcPct val="115000"/>
              </a:lnSpc>
              <a:spcBef>
                <a:spcPts val="400"/>
              </a:spcBef>
              <a:spcAft>
                <a:spcPts val="0"/>
              </a:spcAft>
              <a:buSzPts val="1500"/>
              <a:buChar char="•"/>
            </a:pPr>
            <a:r>
              <a:rPr lang="fr-FR" sz="2200">
                <a:latin typeface="Corbel"/>
                <a:ea typeface="Corbel"/>
                <a:cs typeface="Corbel"/>
                <a:sym typeface="Corbel"/>
              </a:rPr>
              <a:t>La vitesse</a:t>
            </a:r>
            <a:endParaRPr sz="2200"/>
          </a:p>
          <a:p>
            <a:pPr indent="-254000" lvl="1" marL="742950" rtl="0" algn="l">
              <a:lnSpc>
                <a:spcPct val="115000"/>
              </a:lnSpc>
              <a:spcBef>
                <a:spcPts val="400"/>
              </a:spcBef>
              <a:spcAft>
                <a:spcPts val="0"/>
              </a:spcAft>
              <a:buSzPts val="1500"/>
              <a:buChar char="•"/>
            </a:pPr>
            <a:r>
              <a:rPr lang="fr-FR" sz="2200">
                <a:latin typeface="Corbel"/>
                <a:ea typeface="Corbel"/>
                <a:cs typeface="Corbel"/>
                <a:sym typeface="Corbel"/>
              </a:rPr>
              <a:t>La température</a:t>
            </a:r>
            <a:endParaRPr sz="2200"/>
          </a:p>
          <a:p>
            <a:pPr indent="-254000" lvl="1" marL="742950" rtl="0" algn="l">
              <a:lnSpc>
                <a:spcPct val="115000"/>
              </a:lnSpc>
              <a:spcBef>
                <a:spcPts val="400"/>
              </a:spcBef>
              <a:spcAft>
                <a:spcPts val="0"/>
              </a:spcAft>
              <a:buSzPts val="1500"/>
              <a:buChar char="•"/>
            </a:pPr>
            <a:r>
              <a:rPr lang="fr-FR" sz="2200">
                <a:latin typeface="Corbel"/>
                <a:ea typeface="Corbel"/>
                <a:cs typeface="Corbel"/>
                <a:sym typeface="Corbel"/>
              </a:rPr>
              <a:t>La forme d’un objet</a:t>
            </a:r>
            <a:endParaRPr sz="2200"/>
          </a:p>
          <a:p>
            <a:pPr indent="-254000" lvl="1" marL="742950" rtl="0" algn="l">
              <a:lnSpc>
                <a:spcPct val="115000"/>
              </a:lnSpc>
              <a:spcBef>
                <a:spcPts val="400"/>
              </a:spcBef>
              <a:spcAft>
                <a:spcPts val="0"/>
              </a:spcAft>
              <a:buSzPts val="1500"/>
              <a:buChar char="•"/>
            </a:pPr>
            <a:r>
              <a:rPr lang="fr-FR" sz="2200">
                <a:latin typeface="Corbel"/>
                <a:ea typeface="Corbel"/>
                <a:cs typeface="Corbel"/>
                <a:sym typeface="Corbel"/>
              </a:rPr>
              <a:t>La composition chimique</a:t>
            </a:r>
            <a:endParaRPr sz="2200"/>
          </a:p>
          <a:p>
            <a:pPr indent="-254000" lvl="1" marL="742950" rtl="0" algn="l">
              <a:lnSpc>
                <a:spcPct val="115000"/>
              </a:lnSpc>
              <a:spcBef>
                <a:spcPts val="400"/>
              </a:spcBef>
              <a:spcAft>
                <a:spcPts val="0"/>
              </a:spcAft>
              <a:buSzPts val="1500"/>
              <a:buChar char="•"/>
            </a:pPr>
            <a:r>
              <a:rPr lang="fr-FR" sz="2200">
                <a:latin typeface="Corbel"/>
                <a:ea typeface="Corbel"/>
                <a:cs typeface="Corbel"/>
                <a:sym typeface="Corbel"/>
              </a:rPr>
              <a:t>L’altitude</a:t>
            </a:r>
            <a:endParaRPr sz="2200"/>
          </a:p>
          <a:p>
            <a:pPr indent="-254000" lvl="1" marL="742950" rtl="0" algn="l">
              <a:lnSpc>
                <a:spcPct val="115000"/>
              </a:lnSpc>
              <a:spcBef>
                <a:spcPts val="400"/>
              </a:spcBef>
              <a:spcAft>
                <a:spcPts val="0"/>
              </a:spcAft>
              <a:buSzPts val="1500"/>
              <a:buChar char="•"/>
            </a:pPr>
            <a:r>
              <a:rPr lang="fr-FR" sz="2200">
                <a:latin typeface="Corbel"/>
                <a:ea typeface="Corbel"/>
                <a:cs typeface="Corbel"/>
                <a:sym typeface="Corbel"/>
              </a:rPr>
              <a:t>La luminosité</a:t>
            </a:r>
            <a:endParaRPr sz="2200"/>
          </a:p>
          <a:p>
            <a:pPr indent="-254000" lvl="1" marL="742950" rtl="0" algn="l">
              <a:lnSpc>
                <a:spcPct val="115000"/>
              </a:lnSpc>
              <a:spcBef>
                <a:spcPts val="400"/>
              </a:spcBef>
              <a:spcAft>
                <a:spcPts val="0"/>
              </a:spcAft>
              <a:buSzPts val="1500"/>
              <a:buChar char="•"/>
            </a:pPr>
            <a:r>
              <a:rPr lang="fr-FR" sz="2200">
                <a:latin typeface="Corbel"/>
                <a:ea typeface="Corbel"/>
                <a:cs typeface="Corbel"/>
                <a:sym typeface="Corbel"/>
              </a:rPr>
              <a:t>Etc.</a:t>
            </a:r>
            <a:endParaRPr sz="2300"/>
          </a:p>
        </p:txBody>
      </p:sp>
      <p:pic>
        <p:nvPicPr>
          <p:cNvPr id="619" name="Google Shape;619;p6"/>
          <p:cNvPicPr preferRelativeResize="0"/>
          <p:nvPr/>
        </p:nvPicPr>
        <p:blipFill rotWithShape="1">
          <a:blip r:embed="rId3">
            <a:alphaModFix/>
          </a:blip>
          <a:srcRect b="0" l="0" r="0" t="0"/>
          <a:stretch/>
        </p:blipFill>
        <p:spPr>
          <a:xfrm>
            <a:off x="5654575" y="1460663"/>
            <a:ext cx="3620900" cy="3505126"/>
          </a:xfrm>
          <a:prstGeom prst="rect">
            <a:avLst/>
          </a:prstGeom>
          <a:noFill/>
          <a:ln>
            <a:noFill/>
          </a:ln>
        </p:spPr>
      </p:pic>
      <p:sp>
        <p:nvSpPr>
          <p:cNvPr id="620" name="Google Shape;620;p6"/>
          <p:cNvSpPr/>
          <p:nvPr/>
        </p:nvSpPr>
        <p:spPr>
          <a:xfrm>
            <a:off x="640875" y="5343075"/>
            <a:ext cx="9521100" cy="1200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fr-FR" sz="2200">
                <a:solidFill>
                  <a:srgbClr val="0A5882"/>
                </a:solidFill>
                <a:latin typeface="Corbel"/>
                <a:ea typeface="Corbel"/>
                <a:cs typeface="Corbel"/>
                <a:sym typeface="Corbel"/>
              </a:rPr>
              <a:t>Dès que quelque chose change, l’énergie est impliquée.</a:t>
            </a:r>
            <a:endParaRPr b="1" sz="2200">
              <a:solidFill>
                <a:srgbClr val="0A5882"/>
              </a:solidFill>
              <a:latin typeface="Corbel"/>
              <a:ea typeface="Corbel"/>
              <a:cs typeface="Corbel"/>
              <a:sym typeface="Corbel"/>
            </a:endParaRPr>
          </a:p>
          <a:p>
            <a:pPr indent="0" lvl="0" marL="0" marR="0" rtl="0" algn="ctr">
              <a:lnSpc>
                <a:spcPct val="100000"/>
              </a:lnSpc>
              <a:spcBef>
                <a:spcPts val="0"/>
              </a:spcBef>
              <a:spcAft>
                <a:spcPts val="0"/>
              </a:spcAft>
              <a:buNone/>
            </a:pPr>
            <a:r>
              <a:rPr b="1" lang="fr-FR" sz="2200">
                <a:solidFill>
                  <a:srgbClr val="0A5882"/>
                </a:solidFill>
                <a:latin typeface="Corbel"/>
                <a:ea typeface="Corbel"/>
                <a:cs typeface="Corbel"/>
                <a:sym typeface="Corbel"/>
              </a:rPr>
              <a:t>L’énergie mesure la transformation du monde</a:t>
            </a:r>
            <a:endParaRPr b="1" sz="2200">
              <a:solidFill>
                <a:srgbClr val="0A5882"/>
              </a:solidFill>
              <a:latin typeface="Corbel"/>
              <a:ea typeface="Corbel"/>
              <a:cs typeface="Corbel"/>
              <a:sym typeface="Corbel"/>
            </a:endParaRPr>
          </a:p>
          <a:p>
            <a:pPr indent="0" lvl="0" marL="0" marR="0" rtl="0" algn="ctr">
              <a:lnSpc>
                <a:spcPct val="100000"/>
              </a:lnSpc>
              <a:spcBef>
                <a:spcPts val="0"/>
              </a:spcBef>
              <a:spcAft>
                <a:spcPts val="0"/>
              </a:spcAft>
              <a:buNone/>
            </a:pPr>
            <a:r>
              <a:rPr b="1" lang="fr-FR" sz="2200">
                <a:solidFill>
                  <a:srgbClr val="0A5882"/>
                </a:solidFill>
                <a:latin typeface="Corbel"/>
                <a:ea typeface="Corbel"/>
                <a:cs typeface="Corbel"/>
                <a:sym typeface="Corbel"/>
              </a:rPr>
              <a:t>Consommation énergétique = rythme selon lequel le monde change</a:t>
            </a:r>
            <a:endParaRPr b="1" sz="2200">
              <a:solidFill>
                <a:srgbClr val="0A5882"/>
              </a:solidFill>
              <a:latin typeface="Corbel"/>
              <a:ea typeface="Corbel"/>
              <a:cs typeface="Corbel"/>
              <a:sym typeface="Corbel"/>
            </a:endParaRPr>
          </a:p>
        </p:txBody>
      </p:sp>
      <p:sp>
        <p:nvSpPr>
          <p:cNvPr id="621" name="Google Shape;621;p6"/>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Qu’est-ce que l’énergie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2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xEl>
                                              <p:pRg end="2" st="2"/>
                                            </p:txEl>
                                          </p:spTgt>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2000"/>
                                        <p:tgtEl>
                                          <p:spTgt spid="6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7"/>
          <p:cNvSpPr/>
          <p:nvPr/>
        </p:nvSpPr>
        <p:spPr>
          <a:xfrm>
            <a:off x="440500" y="4767600"/>
            <a:ext cx="11175000" cy="1780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6AB38"/>
              </a:buClr>
              <a:buSzPts val="2400"/>
              <a:buFont typeface="Century Gothic"/>
              <a:buNone/>
            </a:pPr>
            <a:r>
              <a:rPr b="1" i="0" lang="fr-FR" sz="2800" u="none" cap="none" strike="noStrike">
                <a:solidFill>
                  <a:schemeClr val="dk1"/>
                </a:solidFill>
                <a:latin typeface="Corbel"/>
                <a:ea typeface="Corbel"/>
                <a:cs typeface="Corbel"/>
                <a:sym typeface="Corbel"/>
              </a:rPr>
              <a:t>L’énergie est partout, sous différentes formes.</a:t>
            </a:r>
            <a:endParaRPr b="0" i="0" sz="1400" u="none" cap="none" strike="noStrike">
              <a:solidFill>
                <a:schemeClr val="dk1"/>
              </a:solidFill>
              <a:latin typeface="Arial"/>
              <a:ea typeface="Arial"/>
              <a:cs typeface="Arial"/>
              <a:sym typeface="Arial"/>
            </a:endParaRPr>
          </a:p>
          <a:p>
            <a:pPr indent="0" lvl="0" marL="0" marR="0" rtl="0" algn="ctr">
              <a:lnSpc>
                <a:spcPct val="70000"/>
              </a:lnSpc>
              <a:spcBef>
                <a:spcPts val="0"/>
              </a:spcBef>
              <a:spcAft>
                <a:spcPts val="0"/>
              </a:spcAft>
              <a:buClr>
                <a:srgbClr val="F6AB38"/>
              </a:buClr>
              <a:buSzPts val="2400"/>
              <a:buFont typeface="Century Gothic"/>
              <a:buNone/>
            </a:pPr>
            <a:r>
              <a:t/>
            </a:r>
            <a:endParaRPr b="1" i="0" sz="2800" u="none" cap="none" strike="noStrike">
              <a:solidFill>
                <a:schemeClr val="dk1"/>
              </a:solidFill>
              <a:latin typeface="Corbel"/>
              <a:ea typeface="Corbel"/>
              <a:cs typeface="Corbel"/>
              <a:sym typeface="Corbel"/>
            </a:endParaRPr>
          </a:p>
          <a:p>
            <a:pPr indent="0" lvl="0" marL="0" marR="0" rtl="0" algn="ctr">
              <a:lnSpc>
                <a:spcPct val="100000"/>
              </a:lnSpc>
              <a:spcBef>
                <a:spcPts val="0"/>
              </a:spcBef>
              <a:spcAft>
                <a:spcPts val="0"/>
              </a:spcAft>
              <a:buClr>
                <a:srgbClr val="F6AB38"/>
              </a:buClr>
              <a:buSzPts val="2400"/>
              <a:buFont typeface="Century Gothic"/>
              <a:buNone/>
            </a:pPr>
            <a:r>
              <a:rPr b="1" i="0" lang="fr-FR" sz="2800" u="none" cap="none" strike="noStrike">
                <a:solidFill>
                  <a:schemeClr val="dk1"/>
                </a:solidFill>
                <a:latin typeface="Corbel"/>
                <a:ea typeface="Corbel"/>
                <a:cs typeface="Corbel"/>
                <a:sym typeface="Corbel"/>
              </a:rPr>
              <a:t>Elle ne peut être ni créée ni détruite,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F6AB38"/>
              </a:buClr>
              <a:buSzPts val="2400"/>
              <a:buFont typeface="Century Gothic"/>
              <a:buNone/>
            </a:pPr>
            <a:r>
              <a:rPr b="1" i="0" lang="fr-FR" sz="2800" u="none" cap="none" strike="noStrike">
                <a:solidFill>
                  <a:schemeClr val="dk1"/>
                </a:solidFill>
                <a:latin typeface="Corbel"/>
                <a:ea typeface="Corbel"/>
                <a:cs typeface="Corbel"/>
                <a:sym typeface="Corbel"/>
              </a:rPr>
              <a:t>nous pouvons seulement la transformer d’une forme à une autre.</a:t>
            </a:r>
            <a:endParaRPr b="0" i="0" sz="1400" u="none" cap="none" strike="noStrike">
              <a:solidFill>
                <a:schemeClr val="dk1"/>
              </a:solidFill>
              <a:latin typeface="Arial"/>
              <a:ea typeface="Arial"/>
              <a:cs typeface="Arial"/>
              <a:sym typeface="Arial"/>
            </a:endParaRPr>
          </a:p>
        </p:txBody>
      </p:sp>
      <p:sp>
        <p:nvSpPr>
          <p:cNvPr id="628" name="Google Shape;628;p7"/>
          <p:cNvSpPr txBox="1"/>
          <p:nvPr/>
        </p:nvSpPr>
        <p:spPr>
          <a:xfrm>
            <a:off x="7305706" y="1983784"/>
            <a:ext cx="2090100" cy="3246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i="0" lang="fr-FR" sz="1700" u="none" cap="none" strike="noStrike">
                <a:solidFill>
                  <a:srgbClr val="FFFFFF"/>
                </a:solidFill>
                <a:latin typeface="Corbel"/>
                <a:ea typeface="Corbel"/>
                <a:cs typeface="Corbel"/>
                <a:sym typeface="Corbel"/>
              </a:rPr>
              <a:t>Énergie chimique</a:t>
            </a:r>
            <a:endParaRPr b="0" i="0" sz="1400" u="none" cap="none" strike="noStrike">
              <a:solidFill>
                <a:srgbClr val="000000"/>
              </a:solidFill>
              <a:latin typeface="Arial"/>
              <a:ea typeface="Arial"/>
              <a:cs typeface="Arial"/>
              <a:sym typeface="Arial"/>
            </a:endParaRPr>
          </a:p>
        </p:txBody>
      </p:sp>
      <p:sp>
        <p:nvSpPr>
          <p:cNvPr id="629" name="Google Shape;629;p7"/>
          <p:cNvSpPr txBox="1"/>
          <p:nvPr/>
        </p:nvSpPr>
        <p:spPr>
          <a:xfrm>
            <a:off x="9526425" y="1975360"/>
            <a:ext cx="1860600" cy="3330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i="0" lang="fr-FR" sz="1700" u="none" cap="none" strike="noStrike">
                <a:solidFill>
                  <a:srgbClr val="FFFFFF"/>
                </a:solidFill>
                <a:latin typeface="Corbel"/>
                <a:ea typeface="Corbel"/>
                <a:cs typeface="Corbel"/>
                <a:sym typeface="Corbel"/>
              </a:rPr>
              <a:t>Énergie </a:t>
            </a:r>
            <a:r>
              <a:rPr b="1" i="0" lang="fr-FR" sz="1700" u="none" cap="none" strike="noStrike">
                <a:solidFill>
                  <a:srgbClr val="FFFFFF"/>
                </a:solidFill>
                <a:latin typeface="Corbel"/>
                <a:ea typeface="Corbel"/>
                <a:cs typeface="Corbel"/>
                <a:sym typeface="Corbel"/>
                <a:extLst>
                  <a:ext uri="http://customooxmlschemas.google.com/">
                    <go:slidesCustomData xmlns:go="http://customooxmlschemas.google.com/" textRoundtripDataId="0"/>
                  </a:ext>
                </a:extLst>
              </a:rPr>
              <a:t>électrique</a:t>
            </a:r>
            <a:endParaRPr b="0" i="0" sz="1400" u="none" cap="none" strike="noStrike">
              <a:solidFill>
                <a:srgbClr val="000000"/>
              </a:solidFill>
              <a:latin typeface="Arial"/>
              <a:ea typeface="Arial"/>
              <a:cs typeface="Arial"/>
              <a:sym typeface="Arial"/>
            </a:endParaRPr>
          </a:p>
        </p:txBody>
      </p:sp>
      <p:sp>
        <p:nvSpPr>
          <p:cNvPr id="630" name="Google Shape;630;p7"/>
          <p:cNvSpPr txBox="1"/>
          <p:nvPr/>
        </p:nvSpPr>
        <p:spPr>
          <a:xfrm>
            <a:off x="5137937" y="1969266"/>
            <a:ext cx="2037300" cy="3390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i="0" lang="fr-FR" sz="1700" u="none" cap="none" strike="noStrike">
                <a:solidFill>
                  <a:srgbClr val="FFFFFF"/>
                </a:solidFill>
                <a:latin typeface="Corbel"/>
                <a:ea typeface="Corbel"/>
                <a:cs typeface="Corbel"/>
                <a:sym typeface="Corbel"/>
              </a:rPr>
              <a:t>Énergie thermique</a:t>
            </a:r>
            <a:endParaRPr b="0" i="0" sz="1400" u="none" cap="none" strike="noStrike">
              <a:solidFill>
                <a:srgbClr val="000000"/>
              </a:solidFill>
              <a:latin typeface="Arial"/>
              <a:ea typeface="Arial"/>
              <a:cs typeface="Arial"/>
              <a:sym typeface="Arial"/>
            </a:endParaRPr>
          </a:p>
        </p:txBody>
      </p:sp>
      <p:sp>
        <p:nvSpPr>
          <p:cNvPr id="631" name="Google Shape;631;p7"/>
          <p:cNvSpPr txBox="1"/>
          <p:nvPr/>
        </p:nvSpPr>
        <p:spPr>
          <a:xfrm>
            <a:off x="3046218" y="1963894"/>
            <a:ext cx="1962000" cy="3444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i="0" lang="fr-FR" sz="1700" u="none" cap="none" strike="noStrike">
                <a:solidFill>
                  <a:srgbClr val="FFFFFF"/>
                </a:solidFill>
                <a:latin typeface="Corbel"/>
                <a:ea typeface="Corbel"/>
                <a:cs typeface="Corbel"/>
                <a:sym typeface="Corbel"/>
              </a:rPr>
              <a:t>Énergie mécanique</a:t>
            </a:r>
            <a:endParaRPr b="0" i="0" sz="1400" u="none" cap="none" strike="noStrike">
              <a:solidFill>
                <a:srgbClr val="000000"/>
              </a:solidFill>
              <a:latin typeface="Arial"/>
              <a:ea typeface="Arial"/>
              <a:cs typeface="Arial"/>
              <a:sym typeface="Arial"/>
            </a:endParaRPr>
          </a:p>
        </p:txBody>
      </p:sp>
      <p:sp>
        <p:nvSpPr>
          <p:cNvPr id="632" name="Google Shape;632;p7"/>
          <p:cNvSpPr txBox="1"/>
          <p:nvPr/>
        </p:nvSpPr>
        <p:spPr>
          <a:xfrm>
            <a:off x="949187" y="1958792"/>
            <a:ext cx="1967400" cy="3495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i="0" lang="fr-FR" sz="1700" u="none" cap="none" strike="noStrike">
                <a:solidFill>
                  <a:srgbClr val="FFFFFF"/>
                </a:solidFill>
                <a:latin typeface="Corbel"/>
                <a:ea typeface="Corbel"/>
                <a:cs typeface="Corbel"/>
                <a:sym typeface="Corbel"/>
              </a:rPr>
              <a:t>Énergie cinétique</a:t>
            </a:r>
            <a:endParaRPr b="0" i="0" sz="1400" u="none" cap="none" strike="noStrike">
              <a:solidFill>
                <a:srgbClr val="000000"/>
              </a:solidFill>
              <a:latin typeface="Arial"/>
              <a:ea typeface="Arial"/>
              <a:cs typeface="Arial"/>
              <a:sym typeface="Arial"/>
            </a:endParaRPr>
          </a:p>
        </p:txBody>
      </p:sp>
      <p:pic>
        <p:nvPicPr>
          <p:cNvPr id="633" name="Google Shape;633;p7"/>
          <p:cNvPicPr preferRelativeResize="0"/>
          <p:nvPr/>
        </p:nvPicPr>
        <p:blipFill rotWithShape="1">
          <a:blip r:embed="rId3">
            <a:alphaModFix/>
          </a:blip>
          <a:srcRect b="0" l="0" r="0" t="0"/>
          <a:stretch/>
        </p:blipFill>
        <p:spPr>
          <a:xfrm>
            <a:off x="939325" y="2345875"/>
            <a:ext cx="1962000" cy="2294226"/>
          </a:xfrm>
          <a:prstGeom prst="rect">
            <a:avLst/>
          </a:prstGeom>
          <a:noFill/>
          <a:ln>
            <a:noFill/>
          </a:ln>
        </p:spPr>
      </p:pic>
      <p:pic>
        <p:nvPicPr>
          <p:cNvPr id="634" name="Google Shape;634;p7"/>
          <p:cNvPicPr preferRelativeResize="0"/>
          <p:nvPr/>
        </p:nvPicPr>
        <p:blipFill rotWithShape="1">
          <a:blip r:embed="rId4">
            <a:alphaModFix/>
          </a:blip>
          <a:srcRect b="3147" l="51842" r="1560" t="24611"/>
          <a:stretch/>
        </p:blipFill>
        <p:spPr>
          <a:xfrm>
            <a:off x="3040652" y="2352750"/>
            <a:ext cx="1967401" cy="2284824"/>
          </a:xfrm>
          <a:prstGeom prst="rect">
            <a:avLst/>
          </a:prstGeom>
          <a:noFill/>
          <a:ln>
            <a:noFill/>
          </a:ln>
        </p:spPr>
      </p:pic>
      <p:pic>
        <p:nvPicPr>
          <p:cNvPr id="635" name="Google Shape;635;p7"/>
          <p:cNvPicPr preferRelativeResize="0"/>
          <p:nvPr/>
        </p:nvPicPr>
        <p:blipFill rotWithShape="1">
          <a:blip r:embed="rId5">
            <a:alphaModFix/>
          </a:blip>
          <a:srcRect b="0" l="21508" r="19305" t="0"/>
          <a:stretch/>
        </p:blipFill>
        <p:spPr>
          <a:xfrm>
            <a:off x="5137926" y="2352750"/>
            <a:ext cx="2037299" cy="2294224"/>
          </a:xfrm>
          <a:prstGeom prst="rect">
            <a:avLst/>
          </a:prstGeom>
          <a:noFill/>
          <a:ln>
            <a:noFill/>
          </a:ln>
        </p:spPr>
      </p:pic>
      <p:pic>
        <p:nvPicPr>
          <p:cNvPr id="636" name="Google Shape;636;p7"/>
          <p:cNvPicPr preferRelativeResize="0"/>
          <p:nvPr/>
        </p:nvPicPr>
        <p:blipFill rotWithShape="1">
          <a:blip r:embed="rId6">
            <a:alphaModFix/>
          </a:blip>
          <a:srcRect b="0" l="10432" r="28590" t="0"/>
          <a:stretch/>
        </p:blipFill>
        <p:spPr>
          <a:xfrm>
            <a:off x="7311188" y="2349075"/>
            <a:ext cx="2090102" cy="2284826"/>
          </a:xfrm>
          <a:prstGeom prst="rect">
            <a:avLst/>
          </a:prstGeom>
          <a:noFill/>
          <a:ln>
            <a:noFill/>
          </a:ln>
        </p:spPr>
      </p:pic>
      <p:pic>
        <p:nvPicPr>
          <p:cNvPr id="637" name="Google Shape;637;p7"/>
          <p:cNvPicPr preferRelativeResize="0"/>
          <p:nvPr/>
        </p:nvPicPr>
        <p:blipFill rotWithShape="1">
          <a:blip r:embed="rId7">
            <a:alphaModFix/>
          </a:blip>
          <a:srcRect b="12337" l="12232" r="0" t="10967"/>
          <a:stretch/>
        </p:blipFill>
        <p:spPr>
          <a:xfrm>
            <a:off x="9522052" y="2350577"/>
            <a:ext cx="1860601" cy="2284826"/>
          </a:xfrm>
          <a:prstGeom prst="rect">
            <a:avLst/>
          </a:prstGeom>
          <a:noFill/>
          <a:ln>
            <a:noFill/>
          </a:ln>
        </p:spPr>
      </p:pic>
      <p:sp>
        <p:nvSpPr>
          <p:cNvPr id="638" name="Google Shape;638;p7"/>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Les différentes f</a:t>
            </a:r>
            <a:r>
              <a:rPr lang="fr-FR"/>
              <a:t>ormes d’énergie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Clicks On">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Meg Morley</dc:creator>
</cp:coreProperties>
</file>