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12192000"/>
  <p:notesSz cx="6858000" cy="9144000"/>
  <p:embeddedFontLst>
    <p:embeddedFont>
      <p:font typeface="Montserrat"/>
      <p:regular r:id="rId50"/>
      <p:bold r:id="rId51"/>
      <p:italic r:id="rId52"/>
      <p:boldItalic r:id="rId53"/>
    </p:embeddedFont>
    <p:embeddedFont>
      <p:font typeface="Corbel"/>
      <p:regular r:id="rId54"/>
      <p:bold r:id="rId55"/>
      <p:italic r:id="rId56"/>
      <p:boldItalic r:id="rId57"/>
    </p:embeddedFont>
    <p:embeddedFont>
      <p:font typeface="Bebas Neue"/>
      <p:regular r:id="rId58"/>
    </p:embeddedFont>
    <p:embeddedFont>
      <p:font typeface="Comfortaa"/>
      <p:regular r:id="rId59"/>
      <p:bold r:id="rId60"/>
    </p:embeddedFont>
    <p:embeddedFont>
      <p:font typeface="Century Gothic"/>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65" roundtripDataSignature="AMtx7mgYAklD+MDX5qj2EHMcV2noC9H4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enturyGothic-bold.fntdata"/><Relationship Id="rId61" Type="http://schemas.openxmlformats.org/officeDocument/2006/relationships/font" Target="fonts/CenturyGothic-regular.fntdata"/><Relationship Id="rId20" Type="http://schemas.openxmlformats.org/officeDocument/2006/relationships/slide" Target="slides/slide15.xml"/><Relationship Id="rId64" Type="http://schemas.openxmlformats.org/officeDocument/2006/relationships/font" Target="fonts/CenturyGothic-boldItalic.fntdata"/><Relationship Id="rId63" Type="http://schemas.openxmlformats.org/officeDocument/2006/relationships/font" Target="fonts/CenturyGothic-italic.fntdata"/><Relationship Id="rId22" Type="http://schemas.openxmlformats.org/officeDocument/2006/relationships/slide" Target="slides/slide17.xml"/><Relationship Id="rId21" Type="http://schemas.openxmlformats.org/officeDocument/2006/relationships/slide" Target="slides/slide16.xml"/><Relationship Id="rId65"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Comfortaa-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6.xml"/><Relationship Id="rId55" Type="http://schemas.openxmlformats.org/officeDocument/2006/relationships/font" Target="fonts/Corbel-bold.fntdata"/><Relationship Id="rId10" Type="http://schemas.openxmlformats.org/officeDocument/2006/relationships/slide" Target="slides/slide5.xml"/><Relationship Id="rId54" Type="http://schemas.openxmlformats.org/officeDocument/2006/relationships/font" Target="fonts/Corbel-regular.fntdata"/><Relationship Id="rId13" Type="http://schemas.openxmlformats.org/officeDocument/2006/relationships/slide" Target="slides/slide8.xml"/><Relationship Id="rId57" Type="http://schemas.openxmlformats.org/officeDocument/2006/relationships/font" Target="fonts/Corbel-boldItalic.fntdata"/><Relationship Id="rId12" Type="http://schemas.openxmlformats.org/officeDocument/2006/relationships/slide" Target="slides/slide7.xml"/><Relationship Id="rId56" Type="http://schemas.openxmlformats.org/officeDocument/2006/relationships/font" Target="fonts/Corbel-italic.fntdata"/><Relationship Id="rId15" Type="http://schemas.openxmlformats.org/officeDocument/2006/relationships/slide" Target="slides/slide10.xml"/><Relationship Id="rId59" Type="http://schemas.openxmlformats.org/officeDocument/2006/relationships/font" Target="fonts/Comfortaa-regular.fntdata"/><Relationship Id="rId14" Type="http://schemas.openxmlformats.org/officeDocument/2006/relationships/slide" Target="slides/slide9.xml"/><Relationship Id="rId58" Type="http://schemas.openxmlformats.org/officeDocument/2006/relationships/font" Target="fonts/BebasNeu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urworldindata.org/global-energy-200-year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CIO38TCspk" TargetMode="External"/><Relationship Id="rId3" Type="http://schemas.openxmlformats.org/officeDocument/2006/relationships/hyperlink" Target="https://www.youtube.com/watch?v=JasIvS7oYw4" TargetMode="External"/><Relationship Id="rId4" Type="http://schemas.openxmlformats.org/officeDocument/2006/relationships/hyperlink" Target="https://www.youtube.com/watch?v=N-DYWTc9iP4"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pODDbgFFPI" TargetMode="External"/><Relationship Id="rId3" Type="http://schemas.openxmlformats.org/officeDocument/2006/relationships/hyperlink" Target="https://www.youtube.com/watch?v=RRWyIy1MCaw" TargetMode="External"/><Relationship Id="rId4" Type="http://schemas.openxmlformats.org/officeDocument/2006/relationships/hyperlink" Target="https://www.rtve.es/alacarta/videos/noticias-24-horas/uranio-mineral-enriquecido-sirve-para-fabricar-armas-nucleares/2167090/" TargetMode="External"/><Relationship Id="rId5" Type="http://schemas.openxmlformats.org/officeDocument/2006/relationships/hyperlink" Target="https://www.youtube.com/watch?v=V3U_l2LESFw"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KfufXnupMA" TargetMode="External"/><Relationship Id="rId3" Type="http://schemas.openxmlformats.org/officeDocument/2006/relationships/hyperlink" Target="https://www.youtube.com/watch?v=NAPAMIpGB-s" TargetMode="External"/><Relationship Id="rId4" Type="http://schemas.openxmlformats.org/officeDocument/2006/relationships/hyperlink" Target="https://www.youtube.com/watch?v=wT1hPaBMfO4" TargetMode="External"/><Relationship Id="rId5" Type="http://schemas.openxmlformats.org/officeDocument/2006/relationships/hyperlink" Target="https://www.youtube.com/watch?time_continue=8&amp;v=aFpC1vAIgNc&amp;feature=emb_logo"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46" name="Google Shape;4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Corbel"/>
              <a:buNone/>
            </a:pPr>
            <a:r>
              <a:rPr b="1" lang="fr-FR" sz="1200" u="sng">
                <a:solidFill>
                  <a:schemeClr val="dk1"/>
                </a:solidFill>
                <a:latin typeface="Montserrat"/>
                <a:ea typeface="Montserrat"/>
                <a:cs typeface="Montserrat"/>
                <a:sym typeface="Montserrat"/>
              </a:rPr>
              <a:t>Explanation:</a:t>
            </a:r>
            <a:r>
              <a:rPr b="1" lang="fr-FR" sz="1200">
                <a:solidFill>
                  <a:schemeClr val="dk1"/>
                </a:solidFill>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rPr lang="fr-FR" sz="1200">
                <a:latin typeface="Montserrat"/>
                <a:ea typeface="Montserrat"/>
                <a:cs typeface="Montserrat"/>
                <a:sym typeface="Montserrat"/>
              </a:rPr>
              <a:t>Ask your students this question and show them that we're always using energy, even when we're asleep!</a:t>
            </a:r>
            <a:endParaRPr sz="1200">
              <a:latin typeface="Montserrat"/>
              <a:ea typeface="Montserrat"/>
              <a:cs typeface="Montserrat"/>
              <a:sym typeface="Montserrat"/>
            </a:endParaRPr>
          </a:p>
        </p:txBody>
      </p:sp>
      <p:sp>
        <p:nvSpPr>
          <p:cNvPr id="649" name="Google Shape;64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64ab6f21020ac22b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g64ab6f21020ac22b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c478793731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gc478793731_0_2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
              </a:spcBef>
              <a:spcAft>
                <a:spcPts val="0"/>
              </a:spcAft>
              <a:buSzPts val="1100"/>
              <a:buNone/>
            </a:pPr>
            <a:r>
              <a:rPr b="1" lang="fr-FR" sz="1200" u="sng">
                <a:latin typeface="Montserrat"/>
                <a:ea typeface="Montserrat"/>
                <a:cs typeface="Montserrat"/>
                <a:sym typeface="Montserrat"/>
              </a:rPr>
              <a:t>Explanation</a:t>
            </a:r>
            <a:r>
              <a:rPr b="1" lang="fr-FR" sz="1200">
                <a:solidFill>
                  <a:srgbClr val="000000"/>
                </a:solidFill>
                <a:latin typeface="Montserrat"/>
                <a:ea typeface="Montserrat"/>
                <a:cs typeface="Montserrat"/>
                <a:sym typeface="Montserrat"/>
              </a:rPr>
              <a:t>:</a:t>
            </a:r>
            <a:endParaRPr b="1" sz="1200">
              <a:solidFill>
                <a:srgbClr val="000000"/>
              </a:solidFill>
              <a:latin typeface="Montserrat"/>
              <a:ea typeface="Montserrat"/>
              <a:cs typeface="Montserrat"/>
              <a:sym typeface="Montserrat"/>
            </a:endParaRPr>
          </a:p>
          <a:p>
            <a:pPr indent="0" lvl="0" marL="0" rtl="0" algn="l">
              <a:lnSpc>
                <a:spcPct val="115000"/>
              </a:lnSpc>
              <a:spcBef>
                <a:spcPts val="120"/>
              </a:spcBef>
              <a:spcAft>
                <a:spcPts val="0"/>
              </a:spcAft>
              <a:buSzPts val="1100"/>
              <a:buNone/>
            </a:pPr>
            <a:r>
              <a:rPr b="1" i="1" lang="fr-FR" sz="1200">
                <a:solidFill>
                  <a:srgbClr val="000000"/>
                </a:solidFill>
                <a:latin typeface="Montserrat"/>
                <a:ea typeface="Montserrat"/>
                <a:cs typeface="Montserrat"/>
                <a:sym typeface="Montserrat"/>
              </a:rPr>
              <a:t> </a:t>
            </a:r>
            <a:endParaRPr b="1" sz="1200">
              <a:latin typeface="Montserrat"/>
              <a:ea typeface="Montserrat"/>
              <a:cs typeface="Montserrat"/>
              <a:sym typeface="Montserrat"/>
            </a:endParaRPr>
          </a:p>
          <a:p>
            <a:pPr indent="0" lvl="0" marL="0" rtl="0" algn="l">
              <a:lnSpc>
                <a:spcPct val="115000"/>
              </a:lnSpc>
              <a:spcBef>
                <a:spcPts val="120"/>
              </a:spcBef>
              <a:spcAft>
                <a:spcPts val="0"/>
              </a:spcAft>
              <a:buClr>
                <a:schemeClr val="dk1"/>
              </a:buClr>
              <a:buSzPts val="1100"/>
              <a:buFont typeface="Arial"/>
              <a:buNone/>
            </a:pPr>
            <a:r>
              <a:rPr lang="fr-FR" sz="1200">
                <a:latin typeface="Montserrat"/>
                <a:ea typeface="Montserrat"/>
                <a:cs typeface="Montserrat"/>
                <a:sym typeface="Montserrat"/>
              </a:rPr>
              <a:t>Different sources can be used to produce different types of energy. Some are renewable, such as wind, sun, water or wood. The energy produced from these sources (by wind turbines, solar panels, water dams or burning wood) is called renewable energy. Some sources are not renewable. This is the case with uranium, which is needed to produce nuclear energy. The same is true of fossil fuels: gas, coal and oil, which are used to produce fossil fuels. </a:t>
            </a:r>
            <a:endParaRPr sz="1200">
              <a:latin typeface="Montserrat"/>
              <a:ea typeface="Montserrat"/>
              <a:cs typeface="Montserrat"/>
              <a:sym typeface="Montserrat"/>
            </a:endParaRPr>
          </a:p>
          <a:p>
            <a:pPr indent="0" lvl="0" marL="0" rtl="0" algn="l">
              <a:lnSpc>
                <a:spcPct val="115000"/>
              </a:lnSpc>
              <a:spcBef>
                <a:spcPts val="120"/>
              </a:spcBef>
              <a:spcAft>
                <a:spcPts val="0"/>
              </a:spcAft>
              <a:buClr>
                <a:schemeClr val="dk1"/>
              </a:buClr>
              <a:buSzPts val="1100"/>
              <a:buFont typeface="Arial"/>
              <a:buNone/>
            </a:pPr>
            <a:r>
              <a:rPr lang="fr-FR" sz="1200">
                <a:latin typeface="Montserrat"/>
                <a:ea typeface="Montserrat"/>
                <a:cs typeface="Montserrat"/>
                <a:sym typeface="Montserrat"/>
              </a:rPr>
              <a:t>Although nuclear energy is not a renewable energy, it is not a fossil energy. </a:t>
            </a:r>
            <a:endParaRPr sz="1200">
              <a:latin typeface="Montserrat"/>
              <a:ea typeface="Montserrat"/>
              <a:cs typeface="Montserrat"/>
              <a:sym typeface="Montserrat"/>
            </a:endParaRPr>
          </a:p>
          <a:p>
            <a:pPr indent="0" lvl="0" marL="0" rtl="0" algn="l">
              <a:lnSpc>
                <a:spcPct val="115000"/>
              </a:lnSpc>
              <a:spcBef>
                <a:spcPts val="120"/>
              </a:spcBef>
              <a:spcAft>
                <a:spcPts val="0"/>
              </a:spcAft>
              <a:buClr>
                <a:schemeClr val="dk1"/>
              </a:buClr>
              <a:buSzPts val="1100"/>
              <a:buFont typeface="Arial"/>
              <a:buNone/>
            </a:pPr>
            <a:r>
              <a:rPr lang="fr-FR" sz="1200">
                <a:latin typeface="Montserrat"/>
                <a:ea typeface="Montserrat"/>
                <a:cs typeface="Montserrat"/>
                <a:sym typeface="Montserrat"/>
              </a:rPr>
              <a:t>All energies are not equal and have advantages and disadvantages. </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120"/>
              </a:spcBef>
              <a:spcAft>
                <a:spcPts val="0"/>
              </a:spcAft>
              <a:buSzPts val="1100"/>
              <a:buNone/>
            </a:pPr>
            <a:r>
              <a:rPr b="1" lang="fr-FR" sz="1200" u="sng">
                <a:latin typeface="Montserrat"/>
                <a:ea typeface="Montserrat"/>
                <a:cs typeface="Montserrat"/>
                <a:sym typeface="Montserrat"/>
              </a:rPr>
              <a:t>Activity</a:t>
            </a:r>
            <a:r>
              <a:rPr b="1" lang="fr-FR" sz="1200" u="sng">
                <a:solidFill>
                  <a:srgbClr val="000000"/>
                </a:solidFill>
                <a:latin typeface="Montserrat"/>
                <a:ea typeface="Montserrat"/>
                <a:cs typeface="Montserrat"/>
                <a:sym typeface="Montserrat"/>
              </a:rPr>
              <a:t>:</a:t>
            </a:r>
            <a:r>
              <a:rPr b="1" i="1" lang="fr-FR" sz="1200">
                <a:solidFill>
                  <a:srgbClr val="000000"/>
                </a:solidFill>
                <a:latin typeface="Montserrat"/>
                <a:ea typeface="Montserrat"/>
                <a:cs typeface="Montserrat"/>
                <a:sym typeface="Montserrat"/>
              </a:rPr>
              <a:t> </a:t>
            </a:r>
            <a:r>
              <a:rPr i="1" lang="fr-FR" sz="1200">
                <a:latin typeface="Montserrat"/>
                <a:ea typeface="Montserrat"/>
                <a:cs typeface="Montserrat"/>
                <a:sym typeface="Montserrat"/>
              </a:rPr>
              <a:t>Ask the students to identify the advantages and disadvantages of each energy source.</a:t>
            </a:r>
            <a:endParaRPr sz="1200">
              <a:latin typeface="Montserrat"/>
              <a:ea typeface="Montserrat"/>
              <a:cs typeface="Montserrat"/>
              <a:sym typeface="Montserrat"/>
            </a:endParaRPr>
          </a:p>
          <a:p>
            <a:pPr indent="0" lvl="0" marL="0" rtl="0" algn="l">
              <a:lnSpc>
                <a:spcPct val="100000"/>
              </a:lnSpc>
              <a:spcBef>
                <a:spcPts val="120"/>
              </a:spcBef>
              <a:spcAft>
                <a:spcPts val="0"/>
              </a:spcAft>
              <a:buSzPts val="1400"/>
              <a:buNone/>
            </a:pPr>
            <a:r>
              <a:t/>
            </a:r>
            <a:endParaRPr i="1" sz="1200">
              <a:latin typeface="Montserrat"/>
              <a:ea typeface="Montserrat"/>
              <a:cs typeface="Montserrat"/>
              <a:sym typeface="Montserrat"/>
            </a:endParaRPr>
          </a:p>
        </p:txBody>
      </p:sp>
      <p:sp>
        <p:nvSpPr>
          <p:cNvPr id="673" name="Google Shape;673;gc478793731_0_2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c843dd5340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gc843dd5340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
              </a:spcBef>
              <a:spcAft>
                <a:spcPts val="0"/>
              </a:spcAft>
              <a:buClr>
                <a:schemeClr val="dk1"/>
              </a:buClr>
              <a:buSzPts val="1100"/>
              <a:buFont typeface="Arial"/>
              <a:buNone/>
            </a:pPr>
            <a:r>
              <a:rPr b="1" lang="fr-FR" sz="1200" u="sng">
                <a:solidFill>
                  <a:schemeClr val="dk1"/>
                </a:solidFill>
                <a:latin typeface="Montserrat"/>
                <a:ea typeface="Montserrat"/>
                <a:cs typeface="Montserrat"/>
                <a:sym typeface="Montserrat"/>
              </a:rPr>
              <a:t>Explanation</a:t>
            </a:r>
            <a:r>
              <a:rPr b="1" lang="fr-FR" sz="1200">
                <a:solidFill>
                  <a:schemeClr val="dk1"/>
                </a:solidFill>
                <a:latin typeface="Montserrat"/>
                <a:ea typeface="Montserrat"/>
                <a:cs typeface="Montserrat"/>
                <a:sym typeface="Montserrat"/>
              </a:rPr>
              <a:t>:</a:t>
            </a:r>
            <a:endParaRPr sz="1200">
              <a:latin typeface="Montserrat"/>
              <a:ea typeface="Montserrat"/>
              <a:cs typeface="Montserrat"/>
              <a:sym typeface="Montserrat"/>
            </a:endParaRPr>
          </a:p>
          <a:p>
            <a:pPr indent="0" lvl="0" marL="0" rtl="0" algn="l">
              <a:lnSpc>
                <a:spcPct val="115000"/>
              </a:lnSpc>
              <a:spcBef>
                <a:spcPts val="120"/>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15000"/>
              </a:lnSpc>
              <a:spcBef>
                <a:spcPts val="120"/>
              </a:spcBef>
              <a:spcAft>
                <a:spcPts val="0"/>
              </a:spcAft>
              <a:buClr>
                <a:schemeClr val="dk1"/>
              </a:buClr>
              <a:buSzPts val="1100"/>
              <a:buFont typeface="Arial"/>
              <a:buNone/>
            </a:pPr>
            <a:r>
              <a:rPr lang="fr-FR" sz="1200">
                <a:latin typeface="Montserrat"/>
                <a:ea typeface="Montserrat"/>
                <a:cs typeface="Montserrat"/>
                <a:sym typeface="Montserrat"/>
              </a:rPr>
              <a:t>This video will give your students food for thought on the subject. </a:t>
            </a:r>
            <a:endParaRPr sz="1200">
              <a:latin typeface="Montserrat"/>
              <a:ea typeface="Montserrat"/>
              <a:cs typeface="Montserrat"/>
              <a:sym typeface="Montserrat"/>
            </a:endParaRPr>
          </a:p>
          <a:p>
            <a:pPr indent="0" lvl="0" marL="0" rtl="0" algn="l">
              <a:lnSpc>
                <a:spcPct val="115000"/>
              </a:lnSpc>
              <a:spcBef>
                <a:spcPts val="120"/>
              </a:spcBef>
              <a:spcAft>
                <a:spcPts val="0"/>
              </a:spcAft>
              <a:buClr>
                <a:schemeClr val="dk1"/>
              </a:buClr>
              <a:buSzPts val="1100"/>
              <a:buFont typeface="Arial"/>
              <a:buNone/>
            </a:pPr>
            <a:r>
              <a:rPr lang="fr-FR" sz="1200">
                <a:latin typeface="Montserrat"/>
                <a:ea typeface="Montserrat"/>
                <a:cs typeface="Montserrat"/>
                <a:sym typeface="Montserrat"/>
              </a:rPr>
              <a:t>"While it only takes one Robert to start a toaster, it takes 180 to start a car for an hour and 43,000 to start a plane.</a:t>
            </a:r>
            <a:endParaRPr sz="1200">
              <a:latin typeface="Montserrat"/>
              <a:ea typeface="Montserrat"/>
              <a:cs typeface="Montserrat"/>
              <a:sym typeface="Montserrat"/>
            </a:endParaRPr>
          </a:p>
          <a:p>
            <a:pPr indent="0" lvl="0" marL="0" rtl="0" algn="l">
              <a:lnSpc>
                <a:spcPct val="115000"/>
              </a:lnSpc>
              <a:spcBef>
                <a:spcPts val="120"/>
              </a:spcBef>
              <a:spcAft>
                <a:spcPts val="0"/>
              </a:spcAft>
              <a:buClr>
                <a:schemeClr val="dk1"/>
              </a:buClr>
              <a:buSzPts val="1100"/>
              <a:buFont typeface="Arial"/>
              <a:buNone/>
            </a:pPr>
            <a:r>
              <a:rPr lang="fr-FR" sz="1200">
                <a:latin typeface="Montserrat"/>
                <a:ea typeface="Montserrat"/>
                <a:cs typeface="Montserrat"/>
                <a:sym typeface="Montserrat"/>
              </a:rPr>
              <a:t>If it takes a whole Robert Förstemanns to start a toaster, have you ever wondered how many of us it takes to do the same thing?"</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t/>
            </a:r>
            <a:endParaRPr sz="1200">
              <a:latin typeface="Montserrat"/>
              <a:ea typeface="Montserrat"/>
              <a:cs typeface="Montserrat"/>
              <a:sym typeface="Montserrat"/>
            </a:endParaRPr>
          </a:p>
          <a:p>
            <a:pPr indent="0" lvl="0" marL="0" rtl="0" algn="l">
              <a:lnSpc>
                <a:spcPct val="115000"/>
              </a:lnSpc>
              <a:spcBef>
                <a:spcPts val="120"/>
              </a:spcBef>
              <a:spcAft>
                <a:spcPts val="0"/>
              </a:spcAft>
              <a:buSzPts val="1100"/>
              <a:buNone/>
            </a:pPr>
            <a:r>
              <a:t/>
            </a:r>
            <a:endParaRPr sz="1200">
              <a:latin typeface="Montserrat"/>
              <a:ea typeface="Montserrat"/>
              <a:cs typeface="Montserrat"/>
              <a:sym typeface="Montserrat"/>
            </a:endParaRPr>
          </a:p>
        </p:txBody>
      </p:sp>
      <p:sp>
        <p:nvSpPr>
          <p:cNvPr id="703" name="Google Shape;703;gc843dd5340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335"/>
              </a:spcBef>
              <a:spcAft>
                <a:spcPts val="0"/>
              </a:spcAft>
              <a:buSzPts val="1100"/>
              <a:buNone/>
            </a:pPr>
            <a:r>
              <a:rPr b="1" lang="fr-FR" sz="1200" u="sng">
                <a:latin typeface="Montserrat"/>
                <a:ea typeface="Montserrat"/>
                <a:cs typeface="Montserrat"/>
                <a:sym typeface="Montserrat"/>
              </a:rPr>
              <a:t>Explanation</a:t>
            </a:r>
            <a:r>
              <a:rPr b="1" lang="fr-FR" sz="1200" u="sng">
                <a:solidFill>
                  <a:srgbClr val="000000"/>
                </a:solidFill>
                <a:latin typeface="Montserrat"/>
                <a:ea typeface="Montserrat"/>
                <a:cs typeface="Montserrat"/>
                <a:sym typeface="Montserrat"/>
              </a:rPr>
              <a:t>:</a:t>
            </a:r>
            <a:endParaRPr b="1" sz="1200" u="sng">
              <a:solidFill>
                <a:srgbClr val="000000"/>
              </a:solidFill>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t/>
            </a:r>
            <a:endParaRPr b="1" sz="1200" u="sng">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latin typeface="Montserrat"/>
                <a:ea typeface="Montserrat"/>
                <a:cs typeface="Montserrat"/>
                <a:sym typeface="Montserrat"/>
              </a:rPr>
              <a:t>To compare energies, we'll take the example of a cake that bakes for an hour in an electric oven.</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latin typeface="Montserrat"/>
                <a:ea typeface="Montserrat"/>
                <a:cs typeface="Montserrat"/>
                <a:sym typeface="Montserrat"/>
              </a:rPr>
              <a:t>With human energy, 10 cyclists would have to pedal for an hour to bake the cake.</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latin typeface="Montserrat"/>
                <a:ea typeface="Montserrat"/>
                <a:cs typeface="Montserrat"/>
                <a:sym typeface="Montserrat"/>
              </a:rPr>
              <a:t>A cyclist travelling at 20 km/h develops a power of 100 W. So you need 10 cyclists to produce one kilowatt (kW).</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latin typeface="Montserrat"/>
                <a:ea typeface="Montserrat"/>
                <a:cs typeface="Montserrat"/>
                <a:sym typeface="Montserrat"/>
              </a:rPr>
              <a:t>What are the alternatives? </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335"/>
              </a:spcBef>
              <a:spcAft>
                <a:spcPts val="0"/>
              </a:spcAft>
              <a:buClr>
                <a:schemeClr val="dk1"/>
              </a:buClr>
              <a:buSzPts val="1100"/>
              <a:buFont typeface="Arial"/>
              <a:buNone/>
            </a:pPr>
            <a:r>
              <a:rPr b="1" lang="fr-FR" sz="1200" u="sng">
                <a:latin typeface="Montserrat"/>
                <a:ea typeface="Montserrat"/>
                <a:cs typeface="Montserrat"/>
                <a:sym typeface="Montserrat"/>
              </a:rPr>
              <a:t>Further reading: </a:t>
            </a:r>
            <a:endParaRPr b="1" sz="1200" u="sng">
              <a:latin typeface="Montserrat"/>
              <a:ea typeface="Montserrat"/>
              <a:cs typeface="Montserrat"/>
              <a:sym typeface="Montserrat"/>
            </a:endParaRPr>
          </a:p>
          <a:p>
            <a:pPr indent="0" lvl="0" marL="158750" rtl="0" algn="l">
              <a:lnSpc>
                <a:spcPct val="115000"/>
              </a:lnSpc>
              <a:spcBef>
                <a:spcPts val="335"/>
              </a:spcBef>
              <a:spcAft>
                <a:spcPts val="0"/>
              </a:spcAft>
              <a:buClr>
                <a:schemeClr val="dk1"/>
              </a:buClr>
              <a:buSzPts val="1100"/>
              <a:buFont typeface="Arial"/>
              <a:buNone/>
            </a:pPr>
            <a:r>
              <a:t/>
            </a:r>
            <a:endParaRPr b="1" sz="1200" u="sng">
              <a:latin typeface="Montserrat"/>
              <a:ea typeface="Montserrat"/>
              <a:cs typeface="Montserrat"/>
              <a:sym typeface="Montserrat"/>
            </a:endParaRPr>
          </a:p>
          <a:p>
            <a:pPr indent="0" lvl="0" marL="158750" rtl="0" algn="l">
              <a:lnSpc>
                <a:spcPct val="115000"/>
              </a:lnSpc>
              <a:spcBef>
                <a:spcPts val="335"/>
              </a:spcBef>
              <a:spcAft>
                <a:spcPts val="0"/>
              </a:spcAft>
              <a:buClr>
                <a:schemeClr val="dk1"/>
              </a:buClr>
              <a:buSzPts val="1100"/>
              <a:buFont typeface="Arial"/>
              <a:buNone/>
            </a:pPr>
            <a:r>
              <a:rPr lang="fr-FR" sz="1200">
                <a:latin typeface="Montserrat"/>
                <a:ea typeface="Montserrat"/>
                <a:cs typeface="Montserrat"/>
                <a:sym typeface="Montserrat"/>
              </a:rPr>
              <a:t>This slide can be used to remind students of the difference between power and energy: </a:t>
            </a:r>
            <a:endParaRPr sz="1200">
              <a:latin typeface="Montserrat"/>
              <a:ea typeface="Montserrat"/>
              <a:cs typeface="Montserrat"/>
              <a:sym typeface="Montserrat"/>
            </a:endParaRPr>
          </a:p>
          <a:p>
            <a:pPr indent="0" lvl="0" marL="158750" rtl="0" algn="l">
              <a:lnSpc>
                <a:spcPct val="115000"/>
              </a:lnSpc>
              <a:spcBef>
                <a:spcPts val="335"/>
              </a:spcBef>
              <a:spcAft>
                <a:spcPts val="0"/>
              </a:spcAft>
              <a:buClr>
                <a:schemeClr val="dk1"/>
              </a:buClr>
              <a:buSzPts val="1100"/>
              <a:buFont typeface="Arial"/>
              <a:buNone/>
            </a:pPr>
            <a:r>
              <a:rPr lang="fr-FR" sz="1200">
                <a:latin typeface="Montserrat"/>
                <a:ea typeface="Montserrat"/>
                <a:cs typeface="Montserrat"/>
                <a:sym typeface="Montserrat"/>
              </a:rPr>
              <a:t>Energy is measured in (kilo-watt-hours) kWh. The more energy we need to make something work, the more kWh we need to produce. Energy is linked to the concept of Power. It is measured in kilowatts. </a:t>
            </a:r>
            <a:endParaRPr sz="1200">
              <a:latin typeface="Montserrat"/>
              <a:ea typeface="Montserrat"/>
              <a:cs typeface="Montserrat"/>
              <a:sym typeface="Montserrat"/>
            </a:endParaRPr>
          </a:p>
          <a:p>
            <a:pPr indent="0" lvl="0" marL="158750" rtl="0" algn="l">
              <a:lnSpc>
                <a:spcPct val="115000"/>
              </a:lnSpc>
              <a:spcBef>
                <a:spcPts val="335"/>
              </a:spcBef>
              <a:spcAft>
                <a:spcPts val="0"/>
              </a:spcAft>
              <a:buClr>
                <a:schemeClr val="dk1"/>
              </a:buClr>
              <a:buSzPts val="1100"/>
              <a:buFont typeface="Aria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35"/>
              </a:spcBef>
              <a:spcAft>
                <a:spcPts val="0"/>
              </a:spcAft>
              <a:buClr>
                <a:schemeClr val="dk1"/>
              </a:buClr>
              <a:buSzPts val="1100"/>
              <a:buFont typeface="Arial"/>
              <a:buNone/>
            </a:pPr>
            <a:r>
              <a:rPr lang="fr-FR" sz="1200">
                <a:latin typeface="Montserrat"/>
                <a:ea typeface="Montserrat"/>
                <a:cs typeface="Montserrat"/>
                <a:sym typeface="Montserrat"/>
              </a:rPr>
              <a:t>What is the difference between power and energy? Let's imagine a cyclist. Power in kW represents the speed of the cyclist at a given moment, while energy in kWh represents the distance travelled by the cyclist. Using 1 kWh of energy is equivalent to using 1 kW of power for 1 hour. </a:t>
            </a:r>
            <a:endParaRPr sz="1200">
              <a:latin typeface="Montserrat"/>
              <a:ea typeface="Montserrat"/>
              <a:cs typeface="Montserrat"/>
              <a:sym typeface="Montserrat"/>
            </a:endParaRPr>
          </a:p>
          <a:p>
            <a:pPr indent="0" lvl="0" marL="158750" rtl="0" algn="l">
              <a:lnSpc>
                <a:spcPct val="115000"/>
              </a:lnSpc>
              <a:spcBef>
                <a:spcPts val="335"/>
              </a:spcBef>
              <a:spcAft>
                <a:spcPts val="0"/>
              </a:spcAft>
              <a:buClr>
                <a:schemeClr val="dk1"/>
              </a:buClr>
              <a:buSzPts val="1100"/>
              <a:buFont typeface="Aria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35"/>
              </a:spcBef>
              <a:spcAft>
                <a:spcPts val="0"/>
              </a:spcAft>
              <a:buClr>
                <a:schemeClr val="dk1"/>
              </a:buClr>
              <a:buSzPts val="1100"/>
              <a:buFont typeface="Arial"/>
              <a:buNone/>
            </a:pPr>
            <a:r>
              <a:rPr lang="fr-FR" sz="1200">
                <a:latin typeface="Montserrat"/>
                <a:ea typeface="Montserrat"/>
                <a:cs typeface="Montserrat"/>
                <a:sym typeface="Montserrat"/>
              </a:rPr>
              <a:t>We go from power to energy by multiplying power by time. It sounds technical, but the two concepts are often confused.</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t/>
            </a:r>
            <a:endParaRPr sz="1200">
              <a:latin typeface="Montserrat"/>
              <a:ea typeface="Montserrat"/>
              <a:cs typeface="Montserrat"/>
              <a:sym typeface="Montserrat"/>
            </a:endParaRPr>
          </a:p>
        </p:txBody>
      </p:sp>
      <p:sp>
        <p:nvSpPr>
          <p:cNvPr id="711" name="Google Shape;71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c4772aeaa7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gc4772aeaa7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
              </a:spcBef>
              <a:spcAft>
                <a:spcPts val="0"/>
              </a:spcAft>
              <a:buSzPts val="1100"/>
              <a:buNone/>
            </a:pPr>
            <a:r>
              <a:rPr b="1" lang="fr-FR" sz="1200" u="sng">
                <a:latin typeface="Montserrat"/>
                <a:ea typeface="Montserrat"/>
                <a:cs typeface="Montserrat"/>
                <a:sym typeface="Montserrat"/>
              </a:rPr>
              <a:t>Explanation</a:t>
            </a:r>
            <a:r>
              <a:rPr b="1" lang="fr-FR" sz="1200" u="sng">
                <a:solidFill>
                  <a:srgbClr val="000000"/>
                </a:solidFill>
                <a:latin typeface="Montserrat"/>
                <a:ea typeface="Montserrat"/>
                <a:cs typeface="Montserrat"/>
                <a:sym typeface="Montserrat"/>
              </a:rPr>
              <a:t>:</a:t>
            </a:r>
            <a:endParaRPr b="1" sz="1200" u="sng">
              <a:solidFill>
                <a:srgbClr val="000000"/>
              </a:solidFill>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t/>
            </a:r>
            <a:endParaRPr b="1" sz="1200" u="sng">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To bake this cake in one hour, we could have used :  </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lang="fr-FR" sz="1200">
                <a:latin typeface="Montserrat"/>
                <a:ea typeface="Montserrat"/>
                <a:cs typeface="Montserrat"/>
                <a:sym typeface="Montserrat"/>
              </a:rPr>
              <a:t>8000 L of water* from the turbine of a 50 m high dam to supply 1 kWh to the socket. </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lang="fr-FR" sz="1200">
                <a:latin typeface="Montserrat"/>
                <a:ea typeface="Montserrat"/>
                <a:cs typeface="Montserrat"/>
                <a:sym typeface="Montserrat"/>
              </a:rPr>
              <a:t>50 m² of solar panels* (about the size of a tennis court) or a wind turbine 5 m in diameter*. </a:t>
            </a:r>
            <a:endParaRPr sz="1200">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Now let's look at the resources that would have been burnt in a thermal power station.</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With wood, you need to burn a log. </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With gas, ⅓ of a camping stove (1200W)**.</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With coal, you need to burn a small pile of coal.</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With oil, you need to burn the equivalent of a can (33cL) of petrol.</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Gas, coal and oil are called fossil fuels or energies because they come from the fossilisation of ancient living beings (zooplankton and algae for oil, plants from the Carboniferous age for coal).</a:t>
            </a:r>
            <a:endParaRPr sz="1200">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Finally, it only takes a few atoms of uranium to produce 1 kWh, because nuclear energy is a resource that is 1 million times more concentrated than fossil fuels.</a:t>
            </a:r>
            <a:endParaRPr sz="1200">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*Based on average climatic conditions in France</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**At 200 bars</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p:txBody>
      </p:sp>
      <p:sp>
        <p:nvSpPr>
          <p:cNvPr id="722" name="Google Shape;722;gc4772aeaa7_2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2f80a7e659_1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FR" sz="1200" u="sng">
                <a:latin typeface="Montserrat"/>
                <a:ea typeface="Montserrat"/>
                <a:cs typeface="Montserrat"/>
                <a:sym typeface="Montserrat"/>
              </a:rPr>
              <a:t>Explanation</a:t>
            </a:r>
            <a:r>
              <a:rPr b="1" lang="fr-FR" sz="1200" u="sng">
                <a:latin typeface="Montserrat"/>
                <a:ea typeface="Montserrat"/>
                <a:cs typeface="Montserrat"/>
                <a:sym typeface="Montserrat"/>
              </a:rPr>
              <a:t>: </a:t>
            </a:r>
            <a:endParaRPr b="1" sz="1200" u="sng">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200" u="sng">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lang="fr-FR" sz="1200">
                <a:latin typeface="Montserrat"/>
                <a:ea typeface="Montserrat"/>
                <a:cs typeface="Montserrat"/>
                <a:sym typeface="Montserrat"/>
              </a:rPr>
              <a:t>We have already consumed around ⅓ of the available reserves known since 1850.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lang="fr-FR" sz="1200">
                <a:latin typeface="Montserrat"/>
                <a:ea typeface="Montserrat"/>
                <a:cs typeface="Montserrat"/>
                <a:sym typeface="Montserrat"/>
              </a:rPr>
              <a:t>We will see later that our energy consumption is accelerating exponentially, and burning fossil fuels emits huge quantities of greenhouse gases.</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lang="fr-FR" sz="1200">
                <a:latin typeface="Montserrat"/>
                <a:ea typeface="Montserrat"/>
                <a:cs typeface="Montserrat"/>
                <a:sym typeface="Montserrat"/>
              </a:rPr>
              <a:t>What's more, this graph conceals many of the problems associated with the increasing scarcity of fossil fuels (for example, the deeper the oil is buried, the more complex it is to extract).</a:t>
            </a:r>
            <a:endParaRPr sz="1200">
              <a:latin typeface="Montserrat"/>
              <a:ea typeface="Montserrat"/>
              <a:cs typeface="Montserrat"/>
              <a:sym typeface="Montserrat"/>
            </a:endParaRPr>
          </a:p>
          <a:p>
            <a:pPr indent="0" lvl="0" marL="0" rtl="0" algn="l">
              <a:lnSpc>
                <a:spcPct val="100000"/>
              </a:lnSpc>
              <a:spcBef>
                <a:spcPts val="198"/>
              </a:spcBef>
              <a:spcAft>
                <a:spcPts val="0"/>
              </a:spcAft>
              <a:buSzPts val="1400"/>
              <a:buNone/>
            </a:pPr>
            <a:r>
              <a:t/>
            </a:r>
            <a:endParaRPr sz="1200" u="sng">
              <a:latin typeface="Montserrat"/>
              <a:ea typeface="Montserrat"/>
              <a:cs typeface="Montserrat"/>
              <a:sym typeface="Montserrat"/>
            </a:endParaRPr>
          </a:p>
          <a:p>
            <a:pPr indent="0" lvl="0" marL="0" rtl="0" algn="l">
              <a:lnSpc>
                <a:spcPct val="100000"/>
              </a:lnSpc>
              <a:spcBef>
                <a:spcPts val="198"/>
              </a:spcBef>
              <a:spcAft>
                <a:spcPts val="0"/>
              </a:spcAft>
              <a:buSzPts val="1400"/>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b="1" i="1" lang="fr-FR" sz="1200" u="sng">
                <a:latin typeface="Montserrat"/>
                <a:ea typeface="Montserrat"/>
                <a:cs typeface="Montserrat"/>
                <a:sym typeface="Montserrat"/>
              </a:rPr>
              <a:t>For the curious:</a:t>
            </a:r>
            <a:endParaRPr b="1" i="1" sz="1200" u="sng">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lang="fr-FR" sz="1200">
                <a:latin typeface="Montserrat"/>
                <a:ea typeface="Montserrat"/>
                <a:cs typeface="Montserrat"/>
                <a:sym typeface="Montserrat"/>
              </a:rPr>
              <a:t>For the basic distinction between resources and reserves, you can refer to the appendix dedicated to peak oil, or to the article on this website: https://www.profolus.com/topics/oil-gas-difference-between-resources-reserves/</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lang="fr-FR" sz="1200">
                <a:latin typeface="Montserrat"/>
                <a:ea typeface="Montserrat"/>
                <a:cs typeface="Montserrat"/>
                <a:sym typeface="Montserrat"/>
              </a:rPr>
              <a:t>Source: IPCC AR6 - WG1</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400"/>
              <a:buFont typeface="Arial"/>
              <a:buNone/>
            </a:pPr>
            <a:r>
              <a:t/>
            </a:r>
            <a:endParaRPr i="1" sz="1200" u="sng">
              <a:latin typeface="Montserrat"/>
              <a:ea typeface="Montserrat"/>
              <a:cs typeface="Montserrat"/>
              <a:sym typeface="Montserrat"/>
            </a:endParaRPr>
          </a:p>
        </p:txBody>
      </p:sp>
      <p:sp>
        <p:nvSpPr>
          <p:cNvPr id="752" name="Google Shape;752;g22f80a7e659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0" name="Google Shape;90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b="1" lang="fr-FR" sz="1200" u="sng">
                <a:latin typeface="Montserrat"/>
                <a:ea typeface="Montserrat"/>
                <a:cs typeface="Montserrat"/>
                <a:sym typeface="Montserrat"/>
              </a:rPr>
              <a:t>Explanation:</a:t>
            </a:r>
            <a:endParaRPr b="1" sz="1200" u="sng">
              <a:latin typeface="Montserrat"/>
              <a:ea typeface="Montserrat"/>
              <a:cs typeface="Montserrat"/>
              <a:sym typeface="Montserrat"/>
            </a:endParaRPr>
          </a:p>
          <a:p>
            <a:pPr indent="0" lvl="0" marL="0" rtl="0" algn="l">
              <a:lnSpc>
                <a:spcPct val="115000"/>
              </a:lnSpc>
              <a:spcBef>
                <a:spcPts val="400"/>
              </a:spcBef>
              <a:spcAft>
                <a:spcPts val="0"/>
              </a:spcAft>
              <a:buClr>
                <a:schemeClr val="dk1"/>
              </a:buClr>
              <a:buSzPts val="1100"/>
              <a:buFont typeface="Arial"/>
              <a:buNone/>
            </a:pPr>
            <a:r>
              <a:t/>
            </a:r>
            <a:endParaRPr b="1" sz="1200" u="sng">
              <a:latin typeface="Montserrat"/>
              <a:ea typeface="Montserrat"/>
              <a:cs typeface="Montserrat"/>
              <a:sym typeface="Montserrat"/>
            </a:endParaRPr>
          </a:p>
          <a:p>
            <a:pPr indent="0" lvl="0" marL="0" rtl="0" algn="l">
              <a:lnSpc>
                <a:spcPct val="115000"/>
              </a:lnSpc>
              <a:spcBef>
                <a:spcPts val="400"/>
              </a:spcBef>
              <a:spcAft>
                <a:spcPts val="0"/>
              </a:spcAft>
              <a:buClr>
                <a:schemeClr val="dk1"/>
              </a:buClr>
              <a:buSzPts val="1100"/>
              <a:buFont typeface="Arial"/>
              <a:buNone/>
            </a:pPr>
            <a:r>
              <a:rPr lang="fr-FR" sz="1200">
                <a:latin typeface="Montserrat"/>
                <a:ea typeface="Montserrat"/>
                <a:cs typeface="Montserrat"/>
                <a:sym typeface="Montserrat"/>
              </a:rPr>
              <a:t>As you can imagine, these cyclists won't be pedalling for free for an hour! At the minimum hourly wage (around €11 gross per hour in 2022), you'll have to pay them €110. But with an electric socket, you don't have to worry about that. For your information, that kWh at €100/10 cyclists would cost you just 20 cents (in 2022) if you used your electric socket. What's more, it takes up far less space! </a:t>
            </a:r>
            <a:endParaRPr sz="1200">
              <a:latin typeface="Montserrat"/>
              <a:ea typeface="Montserrat"/>
              <a:cs typeface="Montserrat"/>
              <a:sym typeface="Montserrat"/>
            </a:endParaRPr>
          </a:p>
          <a:p>
            <a:pPr indent="0" lvl="0" marL="0" rtl="0" algn="l">
              <a:lnSpc>
                <a:spcPct val="115000"/>
              </a:lnSpc>
              <a:spcBef>
                <a:spcPts val="400"/>
              </a:spcBef>
              <a:spcAft>
                <a:spcPts val="0"/>
              </a:spcAft>
              <a:buClr>
                <a:schemeClr val="dk1"/>
              </a:buClr>
              <a:buSzPts val="1100"/>
              <a:buFont typeface="Arial"/>
              <a:buNone/>
            </a:pPr>
            <a:r>
              <a:rPr lang="fr-FR" sz="1200">
                <a:latin typeface="Montserrat"/>
                <a:ea typeface="Montserrat"/>
                <a:cs typeface="Montserrat"/>
                <a:sym typeface="Montserrat"/>
              </a:rPr>
              <a:t>With all the convenience it offers, it's easy to see why energy has become such a big part of our lives. We don't realise it every day, but that's what makes the difference between before and after the industrial revolution. </a:t>
            </a:r>
            <a:endParaRPr sz="1200">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t/>
            </a:r>
            <a:endParaRPr b="1" sz="1200">
              <a:solidFill>
                <a:srgbClr val="C00000"/>
              </a:solidFill>
              <a:latin typeface="Montserrat"/>
              <a:ea typeface="Montserrat"/>
              <a:cs typeface="Montserrat"/>
              <a:sym typeface="Montserrat"/>
            </a:endParaRPr>
          </a:p>
          <a:p>
            <a:pPr indent="0" lvl="0" marL="0" rtl="0" algn="l">
              <a:lnSpc>
                <a:spcPct val="115000"/>
              </a:lnSpc>
              <a:spcBef>
                <a:spcPts val="0"/>
              </a:spcBef>
              <a:spcAft>
                <a:spcPts val="0"/>
              </a:spcAft>
              <a:buSzPts val="1100"/>
              <a:buNone/>
            </a:pPr>
            <a:r>
              <a:rPr b="1" lang="fr-FR" sz="1200" u="sng">
                <a:latin typeface="Montserrat"/>
                <a:ea typeface="Montserrat"/>
                <a:cs typeface="Montserrat"/>
                <a:sym typeface="Montserrat"/>
              </a:rPr>
              <a:t>Key messages:</a:t>
            </a:r>
            <a:endParaRPr b="1" sz="1200">
              <a:latin typeface="Montserrat"/>
              <a:ea typeface="Montserrat"/>
              <a:cs typeface="Montserrat"/>
              <a:sym typeface="Montserrat"/>
            </a:endParaRPr>
          </a:p>
          <a:p>
            <a:pPr indent="-349250" lvl="0" marL="342900" rtl="0" algn="l">
              <a:lnSpc>
                <a:spcPct val="115000"/>
              </a:lnSpc>
              <a:spcBef>
                <a:spcPts val="400"/>
              </a:spcBef>
              <a:spcAft>
                <a:spcPts val="0"/>
              </a:spcAft>
              <a:buSzPts val="1200"/>
              <a:buFont typeface="Montserrat"/>
              <a:buAutoNum type="arabicPeriod"/>
            </a:pPr>
            <a:r>
              <a:rPr lang="fr-FR" sz="1200">
                <a:latin typeface="Montserrat"/>
                <a:ea typeface="Montserrat"/>
                <a:cs typeface="Montserrat"/>
                <a:sym typeface="Montserrat"/>
              </a:rPr>
              <a:t>The energy we use every day is highly concentrated compared with human energy.</a:t>
            </a:r>
            <a:endParaRPr sz="1200">
              <a:latin typeface="Montserrat"/>
              <a:ea typeface="Montserrat"/>
              <a:cs typeface="Montserrat"/>
              <a:sym typeface="Montserrat"/>
            </a:endParaRPr>
          </a:p>
          <a:p>
            <a:pPr indent="-349250" lvl="0" marL="342900" rtl="0" algn="l">
              <a:lnSpc>
                <a:spcPct val="115000"/>
              </a:lnSpc>
              <a:spcBef>
                <a:spcPts val="400"/>
              </a:spcBef>
              <a:spcAft>
                <a:spcPts val="0"/>
              </a:spcAft>
              <a:buSzPts val="1200"/>
              <a:buFont typeface="Montserrat"/>
              <a:buAutoNum type="arabicPeriod"/>
            </a:pPr>
            <a:r>
              <a:rPr lang="fr-FR" sz="1200">
                <a:latin typeface="Montserrat"/>
                <a:ea typeface="Montserrat"/>
                <a:cs typeface="Montserrat"/>
                <a:sym typeface="Montserrat"/>
              </a:rPr>
              <a:t>Modern energies are around 500 times cheaper than muscular energy.</a:t>
            </a:r>
            <a:endParaRPr sz="1200">
              <a:latin typeface="Montserrat"/>
              <a:ea typeface="Montserrat"/>
              <a:cs typeface="Montserrat"/>
              <a:sym typeface="Montserrat"/>
            </a:endParaRPr>
          </a:p>
          <a:p>
            <a:pPr indent="-349250" lvl="0" marL="342900" rtl="0" algn="l">
              <a:lnSpc>
                <a:spcPct val="115000"/>
              </a:lnSpc>
              <a:spcBef>
                <a:spcPts val="400"/>
              </a:spcBef>
              <a:spcAft>
                <a:spcPts val="0"/>
              </a:spcAft>
              <a:buSzPts val="1200"/>
              <a:buFont typeface="Montserrat"/>
              <a:buAutoNum type="arabicPeriod"/>
            </a:pPr>
            <a:r>
              <a:rPr lang="fr-FR" sz="1200">
                <a:latin typeface="Montserrat"/>
                <a:ea typeface="Montserrat"/>
                <a:cs typeface="Montserrat"/>
                <a:sym typeface="Montserrat"/>
              </a:rPr>
              <a:t>It is no longer thanks to our muscular strength, but to other sources of energy that we produce so many (too many?) goods and services.</a:t>
            </a:r>
            <a:endParaRPr sz="1200">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t/>
            </a:r>
            <a:endParaRPr sz="1200" u="none">
              <a:solidFill>
                <a:srgbClr val="000000"/>
              </a:solidFill>
              <a:latin typeface="Montserrat"/>
              <a:ea typeface="Montserrat"/>
              <a:cs typeface="Montserrat"/>
              <a:sym typeface="Montserrat"/>
            </a:endParaRPr>
          </a:p>
          <a:p>
            <a:pPr indent="0" lvl="0" marL="0" rtl="0" algn="l">
              <a:lnSpc>
                <a:spcPct val="115000"/>
              </a:lnSpc>
              <a:spcBef>
                <a:spcPts val="400"/>
              </a:spcBef>
              <a:spcAft>
                <a:spcPts val="0"/>
              </a:spcAft>
              <a:buSzPts val="1100"/>
              <a:buNone/>
            </a:pPr>
            <a:r>
              <a:rPr b="1" lang="fr-FR" sz="1200" u="sng">
                <a:latin typeface="Montserrat"/>
                <a:ea typeface="Montserrat"/>
                <a:cs typeface="Montserrat"/>
                <a:sym typeface="Montserrat"/>
              </a:rPr>
              <a:t>To go further</a:t>
            </a:r>
            <a:r>
              <a:rPr b="1" lang="fr-FR" sz="1200" u="sng">
                <a:solidFill>
                  <a:srgbClr val="000000"/>
                </a:solidFill>
                <a:latin typeface="Montserrat"/>
                <a:ea typeface="Montserrat"/>
                <a:cs typeface="Montserrat"/>
                <a:sym typeface="Montserrat"/>
              </a:rPr>
              <a:t>:</a:t>
            </a:r>
            <a:endParaRPr b="1" sz="1200">
              <a:latin typeface="Montserrat"/>
              <a:ea typeface="Montserrat"/>
              <a:cs typeface="Montserrat"/>
              <a:sym typeface="Montserrat"/>
            </a:endParaRPr>
          </a:p>
          <a:p>
            <a:pPr indent="0" lvl="0" marL="0" rtl="0" algn="l">
              <a:lnSpc>
                <a:spcPct val="115000"/>
              </a:lnSpc>
              <a:spcBef>
                <a:spcPts val="400"/>
              </a:spcBef>
              <a:spcAft>
                <a:spcPts val="0"/>
              </a:spcAft>
              <a:buClr>
                <a:schemeClr val="dk1"/>
              </a:buClr>
              <a:buSzPts val="1100"/>
              <a:buFont typeface="Arial"/>
              <a:buNone/>
            </a:pPr>
            <a:r>
              <a:rPr lang="fr-FR" sz="1200">
                <a:latin typeface="Montserrat"/>
                <a:ea typeface="Montserrat"/>
                <a:cs typeface="Montserrat"/>
                <a:sym typeface="Montserrat"/>
              </a:rPr>
              <a:t>The aim of this section is to show that abundant and inexpensive energy has greatly facilitated the development of our economic activities. </a:t>
            </a:r>
            <a:endParaRPr sz="1200">
              <a:latin typeface="Montserrat"/>
              <a:ea typeface="Montserrat"/>
              <a:cs typeface="Montserrat"/>
              <a:sym typeface="Montserrat"/>
            </a:endParaRPr>
          </a:p>
          <a:p>
            <a:pPr indent="0" lvl="0" marL="0" rtl="0" algn="l">
              <a:lnSpc>
                <a:spcPct val="115000"/>
              </a:lnSpc>
              <a:spcBef>
                <a:spcPts val="400"/>
              </a:spcBef>
              <a:spcAft>
                <a:spcPts val="0"/>
              </a:spcAft>
              <a:buClr>
                <a:schemeClr val="dk1"/>
              </a:buClr>
              <a:buSzPts val="1100"/>
              <a:buFont typeface="Arial"/>
              <a:buNone/>
            </a:pPr>
            <a:r>
              <a:rPr lang="fr-FR" sz="1200">
                <a:latin typeface="Montserrat"/>
                <a:ea typeface="Montserrat"/>
                <a:cs typeface="Montserrat"/>
                <a:sym typeface="Montserrat"/>
              </a:rPr>
              <a:t>Here we look at orders of magnitude that we are not at all used to. For example, the average English person consumes several thousand kWh of electricity a year. The first question is to understand what a kWh is. A kWh is the energy used to operate an appliance of x kilowatts for 1/x hours. For example: baking a cake for 1 hour in the oven or using the hoover for 1 hour (1 kW), leaving the TV or a lamp on for 10 hours (100 W), using a laptop for 20 hours (50 W), etc.</a:t>
            </a:r>
            <a:endParaRPr sz="1200">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0" rtl="0" algn="l">
              <a:lnSpc>
                <a:spcPct val="115000"/>
              </a:lnSpc>
              <a:spcBef>
                <a:spcPts val="400"/>
              </a:spcBef>
              <a:spcAft>
                <a:spcPts val="0"/>
              </a:spcAft>
              <a:buSzPts val="1100"/>
              <a:buNone/>
            </a:pPr>
            <a:r>
              <a:rPr b="1" lang="fr-FR" sz="1200" u="sng">
                <a:latin typeface="Montserrat"/>
                <a:ea typeface="Montserrat"/>
                <a:cs typeface="Montserrat"/>
                <a:sym typeface="Montserrat"/>
              </a:rPr>
              <a:t>Anecdote:</a:t>
            </a:r>
            <a:r>
              <a:rPr lang="fr-FR" sz="1200">
                <a:latin typeface="Montserrat"/>
                <a:ea typeface="Montserrat"/>
                <a:cs typeface="Montserrat"/>
                <a:sym typeface="Montserrat"/>
              </a:rPr>
              <a:t> The cake baked to be shared between 10 people will not allow cyclists to recover the calories expended! It's important to remember that for every energy transformation, there are losses, particularly in the form of heat.</a:t>
            </a:r>
            <a:endParaRPr sz="1200">
              <a:latin typeface="Montserrat"/>
              <a:ea typeface="Montserrat"/>
              <a:cs typeface="Montserrat"/>
              <a:sym typeface="Montserrat"/>
            </a:endParaRPr>
          </a:p>
          <a:p>
            <a:pPr indent="0" lvl="0" marL="0" rtl="0" algn="l">
              <a:lnSpc>
                <a:spcPct val="100000"/>
              </a:lnSpc>
              <a:spcBef>
                <a:spcPts val="400"/>
              </a:spcBef>
              <a:spcAft>
                <a:spcPts val="0"/>
              </a:spcAft>
              <a:buSzPts val="1400"/>
              <a:buNone/>
            </a:pPr>
            <a:r>
              <a:t/>
            </a:r>
            <a:endParaRPr sz="1200">
              <a:latin typeface="Montserrat"/>
              <a:ea typeface="Montserrat"/>
              <a:cs typeface="Montserrat"/>
              <a:sym typeface="Montserrat"/>
            </a:endParaRPr>
          </a:p>
          <a:p>
            <a:pPr indent="0" lvl="0" marL="0" rtl="0" algn="l">
              <a:lnSpc>
                <a:spcPct val="100000"/>
              </a:lnSpc>
              <a:spcBef>
                <a:spcPts val="400"/>
              </a:spcBef>
              <a:spcAft>
                <a:spcPts val="0"/>
              </a:spcAft>
              <a:buSzPts val="14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00000"/>
              </a:lnSpc>
              <a:spcBef>
                <a:spcPts val="400"/>
              </a:spcBef>
              <a:spcAft>
                <a:spcPts val="0"/>
              </a:spcAft>
              <a:buSzPts val="1400"/>
              <a:buNone/>
            </a:pPr>
            <a:r>
              <a:t/>
            </a:r>
            <a:endParaRPr sz="1200">
              <a:latin typeface="Montserrat"/>
              <a:ea typeface="Montserrat"/>
              <a:cs typeface="Montserrat"/>
              <a:sym typeface="Montserrat"/>
            </a:endParaRPr>
          </a:p>
        </p:txBody>
      </p:sp>
      <p:sp>
        <p:nvSpPr>
          <p:cNvPr id="901" name="Google Shape;901;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2517465011c_0_12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g2517465011c_0_12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8"/>
              </a:spcBef>
              <a:spcAft>
                <a:spcPts val="0"/>
              </a:spcAft>
              <a:buNone/>
            </a:pPr>
            <a:r>
              <a:rPr b="1" lang="fr-FR" sz="1200" u="sng">
                <a:solidFill>
                  <a:schemeClr val="dk1"/>
                </a:solidFill>
                <a:latin typeface="Montserrat"/>
                <a:ea typeface="Montserrat"/>
                <a:cs typeface="Montserrat"/>
                <a:sym typeface="Montserrat"/>
              </a:rPr>
              <a:t>Explanation:</a:t>
            </a:r>
            <a:endParaRPr b="1" sz="1200" u="sng">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None/>
            </a:pPr>
            <a:r>
              <a:t/>
            </a:r>
            <a:endParaRPr b="1" sz="1200" u="sng">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None/>
            </a:pPr>
            <a:r>
              <a:rPr lang="fr-FR" sz="1200">
                <a:solidFill>
                  <a:schemeClr val="dk1"/>
                </a:solidFill>
                <a:latin typeface="Montserrat"/>
                <a:ea typeface="Montserrat"/>
                <a:cs typeface="Montserrat"/>
                <a:sym typeface="Montserrat"/>
              </a:rPr>
              <a:t>What are the </a:t>
            </a:r>
            <a:r>
              <a:rPr b="1" lang="fr-FR" sz="1200">
                <a:solidFill>
                  <a:schemeClr val="dk1"/>
                </a:solidFill>
                <a:latin typeface="Montserrat"/>
                <a:ea typeface="Montserrat"/>
                <a:cs typeface="Montserrat"/>
                <a:sym typeface="Montserrat"/>
              </a:rPr>
              <a:t>advantages </a:t>
            </a:r>
            <a:r>
              <a:rPr lang="fr-FR" sz="1200">
                <a:solidFill>
                  <a:schemeClr val="dk1"/>
                </a:solidFill>
                <a:latin typeface="Montserrat"/>
                <a:ea typeface="Montserrat"/>
                <a:cs typeface="Montserrat"/>
                <a:sym typeface="Montserrat"/>
              </a:rPr>
              <a:t>of renewable resources?</a:t>
            </a:r>
            <a:endParaRPr sz="1200">
              <a:solidFill>
                <a:schemeClr val="dk1"/>
              </a:solidFill>
              <a:latin typeface="Montserrat"/>
              <a:ea typeface="Montserrat"/>
              <a:cs typeface="Montserrat"/>
              <a:sym typeface="Montserrat"/>
            </a:endParaRPr>
          </a:p>
          <a:p>
            <a:pPr indent="-304800" lvl="0" marL="457200" rtl="0" algn="l">
              <a:lnSpc>
                <a:spcPct val="100000"/>
              </a:lnSpc>
              <a:spcBef>
                <a:spcPts val="488"/>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They are </a:t>
            </a:r>
            <a:r>
              <a:rPr b="1" lang="fr-FR" sz="1200">
                <a:solidFill>
                  <a:schemeClr val="dk1"/>
                </a:solidFill>
                <a:latin typeface="Montserrat"/>
                <a:ea typeface="Montserrat"/>
                <a:cs typeface="Montserrat"/>
                <a:sym typeface="Montserrat"/>
              </a:rPr>
              <a:t>virtually inexhaustible</a:t>
            </a:r>
            <a:r>
              <a:rPr lang="fr-FR" sz="1200">
                <a:solidFill>
                  <a:schemeClr val="dk1"/>
                </a:solidFill>
                <a:latin typeface="Montserrat"/>
                <a:ea typeface="Montserrat"/>
                <a:cs typeface="Montserrat"/>
                <a:sym typeface="Montserrat"/>
              </a:rPr>
              <a:t> on a human scale, because they come from physical phenomena that occur regularly without human intervention.</a:t>
            </a:r>
            <a:endParaRPr sz="1200">
              <a:solidFill>
                <a:schemeClr val="dk1"/>
              </a:solidFill>
              <a:latin typeface="Montserrat"/>
              <a:ea typeface="Montserrat"/>
              <a:cs typeface="Montserrat"/>
              <a:sym typeface="Montserrat"/>
            </a:endParaRPr>
          </a:p>
          <a:p>
            <a:pPr indent="0" lvl="0" marL="457200" rtl="0" algn="l">
              <a:lnSpc>
                <a:spcPct val="100000"/>
              </a:lnSpc>
              <a:spcBef>
                <a:spcPts val="488"/>
              </a:spcBef>
              <a:spcAft>
                <a:spcPts val="0"/>
              </a:spcAft>
              <a:buNone/>
            </a:pPr>
            <a:r>
              <a:rPr lang="fr-FR" sz="1200">
                <a:solidFill>
                  <a:schemeClr val="dk1"/>
                </a:solidFill>
                <a:latin typeface="Montserrat"/>
                <a:ea typeface="Montserrat"/>
                <a:cs typeface="Montserrat"/>
                <a:sym typeface="Montserrat"/>
              </a:rPr>
              <a:t>In this respect, biomass requires special attention, because its renewable nature depends on the management of the environment from which it is extracted. Cutting down an entire forest to burn wood is totally incompatible with sustainable forest management. </a:t>
            </a:r>
            <a:endParaRPr sz="1200">
              <a:solidFill>
                <a:schemeClr val="dk1"/>
              </a:solidFill>
              <a:latin typeface="Montserrat"/>
              <a:ea typeface="Montserrat"/>
              <a:cs typeface="Montserrat"/>
              <a:sym typeface="Montserrat"/>
            </a:endParaRPr>
          </a:p>
          <a:p>
            <a:pPr indent="-304800" lvl="0" marL="457200" rtl="0" algn="l">
              <a:lnSpc>
                <a:spcPct val="100000"/>
              </a:lnSpc>
              <a:spcBef>
                <a:spcPts val="488"/>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They generate </a:t>
            </a:r>
            <a:r>
              <a:rPr b="1" lang="fr-FR" sz="1200">
                <a:solidFill>
                  <a:schemeClr val="dk1"/>
                </a:solidFill>
                <a:latin typeface="Montserrat"/>
                <a:ea typeface="Montserrat"/>
                <a:cs typeface="Montserrat"/>
                <a:sym typeface="Montserrat"/>
              </a:rPr>
              <a:t>little pollution</a:t>
            </a:r>
            <a:r>
              <a:rPr lang="fr-FR" sz="1200">
                <a:solidFill>
                  <a:schemeClr val="dk1"/>
                </a:solidFill>
                <a:latin typeface="Montserrat"/>
                <a:ea typeface="Montserrat"/>
                <a:cs typeface="Montserrat"/>
                <a:sym typeface="Montserrat"/>
              </a:rPr>
              <a:t>, either directly (when they are used) or indirectly (mainly when the infrastructure is built). In particular, renewable resources emit very few </a:t>
            </a:r>
            <a:r>
              <a:rPr b="1" lang="fr-FR" sz="1200">
                <a:solidFill>
                  <a:schemeClr val="dk1"/>
                </a:solidFill>
                <a:latin typeface="Montserrat"/>
                <a:ea typeface="Montserrat"/>
                <a:cs typeface="Montserrat"/>
                <a:sym typeface="Montserrat"/>
              </a:rPr>
              <a:t>greenhouse gases</a:t>
            </a:r>
            <a:r>
              <a:rPr lang="fr-FR" sz="1200">
                <a:solidFill>
                  <a:schemeClr val="dk1"/>
                </a:solidFill>
                <a:latin typeface="Montserrat"/>
                <a:ea typeface="Montserrat"/>
                <a:cs typeface="Montserrat"/>
                <a:sym typeface="Montserrat"/>
              </a:rPr>
              <a:t>, which is why they are being given particular attention in the energy transition. </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Clr>
                <a:schemeClr val="dk1"/>
              </a:buClr>
              <a:buSzPts val="14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What are the </a:t>
            </a:r>
            <a:r>
              <a:rPr b="1" lang="fr-FR" sz="1200">
                <a:solidFill>
                  <a:schemeClr val="dk1"/>
                </a:solidFill>
                <a:latin typeface="Montserrat"/>
                <a:ea typeface="Montserrat"/>
                <a:cs typeface="Montserrat"/>
                <a:sym typeface="Montserrat"/>
              </a:rPr>
              <a:t>disadvantages </a:t>
            </a:r>
            <a:r>
              <a:rPr lang="fr-FR" sz="1200">
                <a:solidFill>
                  <a:schemeClr val="dk1"/>
                </a:solidFill>
                <a:latin typeface="Montserrat"/>
                <a:ea typeface="Montserrat"/>
                <a:cs typeface="Montserrat"/>
                <a:sym typeface="Montserrat"/>
              </a:rPr>
              <a:t>of renewable resources?</a:t>
            </a:r>
            <a:endParaRPr sz="1200">
              <a:solidFill>
                <a:schemeClr val="dk1"/>
              </a:solidFill>
              <a:latin typeface="Montserrat"/>
              <a:ea typeface="Montserrat"/>
              <a:cs typeface="Montserrat"/>
              <a:sym typeface="Montserrat"/>
            </a:endParaRPr>
          </a:p>
          <a:p>
            <a:pPr indent="-304800" lvl="0" marL="457200" rtl="0" algn="l">
              <a:lnSpc>
                <a:spcPct val="100000"/>
              </a:lnSpc>
              <a:spcBef>
                <a:spcPts val="488"/>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They are </a:t>
            </a:r>
            <a:r>
              <a:rPr b="1" lang="fr-FR" sz="1200">
                <a:solidFill>
                  <a:schemeClr val="dk1"/>
                </a:solidFill>
                <a:latin typeface="Montserrat"/>
                <a:ea typeface="Montserrat"/>
                <a:cs typeface="Montserrat"/>
                <a:sym typeface="Montserrat"/>
              </a:rPr>
              <a:t>not very concentrated</a:t>
            </a:r>
            <a:r>
              <a:rPr lang="fr-FR" sz="1200">
                <a:solidFill>
                  <a:schemeClr val="dk1"/>
                </a:solidFill>
                <a:latin typeface="Montserrat"/>
                <a:ea typeface="Montserrat"/>
                <a:cs typeface="Montserrat"/>
                <a:sym typeface="Montserrat"/>
              </a:rPr>
              <a:t>, because they are more diffuse. This has two consequences:</a:t>
            </a:r>
            <a:endParaRPr sz="1200">
              <a:solidFill>
                <a:schemeClr val="dk1"/>
              </a:solidFill>
              <a:latin typeface="Montserrat"/>
              <a:ea typeface="Montserrat"/>
              <a:cs typeface="Montserrat"/>
              <a:sym typeface="Montserrat"/>
            </a:endParaRPr>
          </a:p>
          <a:p>
            <a:pPr indent="-304800" lvl="1" marL="914400" rtl="0" algn="l">
              <a:lnSpc>
                <a:spcPct val="100000"/>
              </a:lnSpc>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For the same volume of material, renewable resources tend to provide less energy than non-renewable resources.</a:t>
            </a:r>
            <a:endParaRPr sz="1200">
              <a:solidFill>
                <a:schemeClr val="dk1"/>
              </a:solidFill>
              <a:latin typeface="Montserrat"/>
              <a:ea typeface="Montserrat"/>
              <a:cs typeface="Montserrat"/>
              <a:sym typeface="Montserrat"/>
            </a:endParaRPr>
          </a:p>
          <a:p>
            <a:pPr indent="-304800" lvl="1" marL="914400" rtl="0" algn="l">
              <a:lnSpc>
                <a:spcPct val="100000"/>
              </a:lnSpc>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For the same amount of energy, the infrastructure of renewable resources requires much more space than that of non-renewable resources (see the slide </a:t>
            </a:r>
            <a:r>
              <a:rPr i="1" lang="fr-FR" sz="1200">
                <a:solidFill>
                  <a:schemeClr val="dk1"/>
                </a:solidFill>
                <a:latin typeface="Montserrat"/>
                <a:ea typeface="Montserrat"/>
                <a:cs typeface="Montserrat"/>
                <a:sym typeface="Montserrat"/>
              </a:rPr>
              <a:t>Ten cyclists for 1 hour is equivalent to...</a:t>
            </a:r>
            <a:r>
              <a:rPr lang="fr-FR" sz="1200">
                <a:solidFill>
                  <a:schemeClr val="dk1"/>
                </a:solidFill>
                <a:latin typeface="Montserrat"/>
                <a:ea typeface="Montserrat"/>
                <a:cs typeface="Montserrat"/>
                <a:sym typeface="Montserrat"/>
              </a:rPr>
              <a:t>). For example, building a dam requires nothing less than flooding an entire valley! This can lead to conflicts of use, or damage to ecosystems: for example, should land be given over to agriculture or a photovoltaic solar power plant built instead? It should also be noted that some renewable resources may meet with a degree of local hostility that can hinder their development.</a:t>
            </a:r>
            <a:br>
              <a:rPr lang="fr-FR" sz="1200">
                <a:solidFill>
                  <a:schemeClr val="dk1"/>
                </a:solidFill>
                <a:latin typeface="Montserrat"/>
                <a:ea typeface="Montserrat"/>
                <a:cs typeface="Montserrat"/>
                <a:sym typeface="Montserrat"/>
              </a:rPr>
            </a:b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They are </a:t>
            </a:r>
            <a:r>
              <a:rPr b="1" lang="fr-FR" sz="1200">
                <a:solidFill>
                  <a:schemeClr val="dk1"/>
                </a:solidFill>
                <a:latin typeface="Montserrat"/>
                <a:ea typeface="Montserrat"/>
                <a:cs typeface="Montserrat"/>
                <a:sym typeface="Montserrat"/>
              </a:rPr>
              <a:t>variable</a:t>
            </a:r>
            <a:r>
              <a:rPr lang="fr-FR" sz="1200">
                <a:solidFill>
                  <a:schemeClr val="dk1"/>
                </a:solidFill>
                <a:latin typeface="Montserrat"/>
                <a:ea typeface="Montserrat"/>
                <a:cs typeface="Montserrat"/>
                <a:sym typeface="Montserrat"/>
              </a:rPr>
              <a:t>, meaning that they are not permanently available and that their availability varies greatly. For example, a solar panel only works on sunny days and not at night, while a wind turbine only works when the wind is not too strong.</a:t>
            </a:r>
            <a:endParaRPr sz="1200">
              <a:solidFill>
                <a:schemeClr val="dk1"/>
              </a:solidFill>
              <a:latin typeface="Montserrat"/>
              <a:ea typeface="Montserrat"/>
              <a:cs typeface="Montserrat"/>
              <a:sym typeface="Montserrat"/>
            </a:endParaRPr>
          </a:p>
          <a:p>
            <a:pPr indent="0" lvl="0" marL="457200" rtl="0" algn="l">
              <a:lnSpc>
                <a:spcPct val="100000"/>
              </a:lnSpc>
              <a:spcBef>
                <a:spcPts val="488"/>
              </a:spcBef>
              <a:spcAft>
                <a:spcPts val="0"/>
              </a:spcAft>
              <a:buNone/>
            </a:pPr>
            <a:r>
              <a:rPr lang="fr-FR" sz="1200">
                <a:solidFill>
                  <a:schemeClr val="dk1"/>
                </a:solidFill>
                <a:latin typeface="Montserrat"/>
                <a:ea typeface="Montserrat"/>
                <a:cs typeface="Montserrat"/>
                <a:sym typeface="Montserrat"/>
              </a:rPr>
              <a:t>Why is this a problem? Most of these renewable resources are used to produce electricity. However, as large-scale electricity storage is proving to be complex, the output of power stations must meet electricity demand at all times: this is known as controllability. In short, renewable resources are not very controllable, which poses a serious constraint if we want to have a 100% renewable energy mix.</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None/>
            </a:pPr>
            <a:r>
              <a:rPr lang="fr-FR" sz="1200">
                <a:solidFill>
                  <a:schemeClr val="dk1"/>
                </a:solidFill>
                <a:latin typeface="Montserrat"/>
                <a:ea typeface="Montserrat"/>
                <a:cs typeface="Montserrat"/>
                <a:sym typeface="Montserrat"/>
              </a:rPr>
              <a:t>What are the </a:t>
            </a:r>
            <a:r>
              <a:rPr b="1" lang="fr-FR" sz="1200">
                <a:solidFill>
                  <a:schemeClr val="dk1"/>
                </a:solidFill>
                <a:latin typeface="Montserrat"/>
                <a:ea typeface="Montserrat"/>
                <a:cs typeface="Montserrat"/>
                <a:sym typeface="Montserrat"/>
              </a:rPr>
              <a:t>advantages </a:t>
            </a:r>
            <a:r>
              <a:rPr lang="fr-FR" sz="1200">
                <a:solidFill>
                  <a:schemeClr val="dk1"/>
                </a:solidFill>
                <a:latin typeface="Montserrat"/>
                <a:ea typeface="Montserrat"/>
                <a:cs typeface="Montserrat"/>
                <a:sym typeface="Montserrat"/>
              </a:rPr>
              <a:t>of fossil fuels?</a:t>
            </a:r>
            <a:endParaRPr sz="1200">
              <a:solidFill>
                <a:schemeClr val="dk1"/>
              </a:solidFill>
              <a:latin typeface="Montserrat"/>
              <a:ea typeface="Montserrat"/>
              <a:cs typeface="Montserrat"/>
              <a:sym typeface="Montserrat"/>
            </a:endParaRPr>
          </a:p>
          <a:p>
            <a:pPr indent="-304800" lvl="0" marL="457200" rtl="0" algn="l">
              <a:lnSpc>
                <a:spcPct val="100000"/>
              </a:lnSpc>
              <a:spcBef>
                <a:spcPts val="488"/>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They are </a:t>
            </a:r>
            <a:r>
              <a:rPr b="1" lang="fr-FR" sz="1200">
                <a:solidFill>
                  <a:schemeClr val="dk1"/>
                </a:solidFill>
                <a:latin typeface="Montserrat"/>
                <a:ea typeface="Montserrat"/>
                <a:cs typeface="Montserrat"/>
                <a:sym typeface="Montserrat"/>
              </a:rPr>
              <a:t>highly concentrated</a:t>
            </a:r>
            <a:r>
              <a:rPr lang="fr-FR" sz="1200">
                <a:solidFill>
                  <a:schemeClr val="dk1"/>
                </a:solidFill>
                <a:latin typeface="Montserrat"/>
                <a:ea typeface="Montserrat"/>
                <a:cs typeface="Montserrat"/>
                <a:sym typeface="Montserrat"/>
              </a:rPr>
              <a:t> and therefore provide much more energy than renewable resources. This concentration is the result of a long process of accumulation of carbonaceous matter.</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They can be </a:t>
            </a:r>
            <a:r>
              <a:rPr b="1" lang="fr-FR" sz="1200">
                <a:solidFill>
                  <a:schemeClr val="dk1"/>
                </a:solidFill>
                <a:latin typeface="Montserrat"/>
                <a:ea typeface="Montserrat"/>
                <a:cs typeface="Montserrat"/>
                <a:sym typeface="Montserrat"/>
              </a:rPr>
              <a:t>transported </a:t>
            </a:r>
            <a:r>
              <a:rPr lang="fr-FR" sz="1200">
                <a:solidFill>
                  <a:schemeClr val="dk1"/>
                </a:solidFill>
                <a:latin typeface="Montserrat"/>
                <a:ea typeface="Montserrat"/>
                <a:cs typeface="Montserrat"/>
                <a:sym typeface="Montserrat"/>
              </a:rPr>
              <a:t>and </a:t>
            </a:r>
            <a:r>
              <a:rPr b="1" lang="fr-FR" sz="1200">
                <a:solidFill>
                  <a:schemeClr val="dk1"/>
                </a:solidFill>
                <a:latin typeface="Montserrat"/>
                <a:ea typeface="Montserrat"/>
                <a:cs typeface="Montserrat"/>
                <a:sym typeface="Montserrat"/>
              </a:rPr>
              <a:t>stored</a:t>
            </a:r>
            <a:r>
              <a:rPr lang="fr-FR" sz="1200">
                <a:solidFill>
                  <a:schemeClr val="dk1"/>
                </a:solidFill>
                <a:latin typeface="Montserrat"/>
                <a:ea typeface="Montserrat"/>
                <a:cs typeface="Montserrat"/>
                <a:sym typeface="Montserrat"/>
              </a:rPr>
              <a:t>. It is much simpler to transport solid, liquid or gaseous matter than it is to transport a physico-chemical process! Non-renewable resources are therefore "more practical" to use, which is why we use them so much:</a:t>
            </a:r>
            <a:endParaRPr sz="1200">
              <a:solidFill>
                <a:schemeClr val="dk1"/>
              </a:solidFill>
              <a:latin typeface="Montserrat"/>
              <a:ea typeface="Montserrat"/>
              <a:cs typeface="Montserrat"/>
              <a:sym typeface="Montserrat"/>
            </a:endParaRPr>
          </a:p>
          <a:p>
            <a:pPr indent="-304800" lvl="1" marL="914400" rtl="0" algn="l">
              <a:lnSpc>
                <a:spcPct val="100000"/>
              </a:lnSpc>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Oil is the easiest to transport because of its liquid nature, which is the main reason why it is used as a fuel.</a:t>
            </a:r>
            <a:endParaRPr sz="1200">
              <a:solidFill>
                <a:schemeClr val="dk1"/>
              </a:solidFill>
              <a:latin typeface="Montserrat"/>
              <a:ea typeface="Montserrat"/>
              <a:cs typeface="Montserrat"/>
              <a:sym typeface="Montserrat"/>
            </a:endParaRPr>
          </a:p>
          <a:p>
            <a:pPr indent="-304800" lvl="1" marL="914400" rtl="0" algn="l">
              <a:lnSpc>
                <a:spcPct val="100000"/>
              </a:lnSpc>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Gas can easily be transported in cylinders, but must be compressed to make it easier to transport. On the other hand, it presents risks of leakage and explosion.</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They are </a:t>
            </a:r>
            <a:r>
              <a:rPr b="1" lang="fr-FR" sz="1200">
                <a:solidFill>
                  <a:schemeClr val="dk1"/>
                </a:solidFill>
                <a:latin typeface="Montserrat"/>
                <a:ea typeface="Montserrat"/>
                <a:cs typeface="Montserrat"/>
                <a:sym typeface="Montserrat"/>
              </a:rPr>
              <a:t>controllable</a:t>
            </a:r>
            <a:r>
              <a:rPr lang="fr-FR" sz="1200">
                <a:solidFill>
                  <a:schemeClr val="dk1"/>
                </a:solidFill>
                <a:latin typeface="Montserrat"/>
                <a:ea typeface="Montserrat"/>
                <a:cs typeface="Montserrat"/>
                <a:sym typeface="Montserrat"/>
              </a:rPr>
              <a:t>: if necessary, it is not very difficult to run a gas, coal or oil-fired power station to meet an increased demand for electricity.</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None/>
            </a:pPr>
            <a:r>
              <a:rPr lang="fr-FR" sz="1200">
                <a:solidFill>
                  <a:schemeClr val="dk1"/>
                </a:solidFill>
                <a:latin typeface="Montserrat"/>
                <a:ea typeface="Montserrat"/>
                <a:cs typeface="Montserrat"/>
                <a:sym typeface="Montserrat"/>
              </a:rPr>
              <a:t>What are the </a:t>
            </a:r>
            <a:r>
              <a:rPr b="1" lang="fr-FR" sz="1200">
                <a:solidFill>
                  <a:schemeClr val="dk1"/>
                </a:solidFill>
                <a:latin typeface="Montserrat"/>
                <a:ea typeface="Montserrat"/>
                <a:cs typeface="Montserrat"/>
                <a:sym typeface="Montserrat"/>
              </a:rPr>
              <a:t>disadvantages </a:t>
            </a:r>
            <a:r>
              <a:rPr lang="fr-FR" sz="1200">
                <a:solidFill>
                  <a:schemeClr val="dk1"/>
                </a:solidFill>
                <a:latin typeface="Montserrat"/>
                <a:ea typeface="Montserrat"/>
                <a:cs typeface="Montserrat"/>
                <a:sym typeface="Montserrat"/>
              </a:rPr>
              <a:t>of fossil fuels ?</a:t>
            </a:r>
            <a:endParaRPr sz="1200">
              <a:solidFill>
                <a:schemeClr val="dk1"/>
              </a:solidFill>
              <a:latin typeface="Montserrat"/>
              <a:ea typeface="Montserrat"/>
              <a:cs typeface="Montserrat"/>
              <a:sym typeface="Montserrat"/>
            </a:endParaRPr>
          </a:p>
          <a:p>
            <a:pPr indent="-304800" lvl="0" marL="457200" rtl="0" algn="l">
              <a:lnSpc>
                <a:spcPct val="100000"/>
              </a:lnSpc>
              <a:spcBef>
                <a:spcPts val="488"/>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They are </a:t>
            </a:r>
            <a:r>
              <a:rPr b="1" lang="fr-FR" sz="1200">
                <a:solidFill>
                  <a:schemeClr val="dk1"/>
                </a:solidFill>
                <a:latin typeface="Montserrat"/>
                <a:ea typeface="Montserrat"/>
                <a:cs typeface="Montserrat"/>
                <a:sym typeface="Montserrat"/>
              </a:rPr>
              <a:t>not renewable on a human scale</a:t>
            </a:r>
            <a:r>
              <a:rPr lang="fr-FR" sz="1200">
                <a:solidFill>
                  <a:schemeClr val="dk1"/>
                </a:solidFill>
                <a:latin typeface="Montserrat"/>
                <a:ea typeface="Montserrat"/>
                <a:cs typeface="Montserrat"/>
                <a:sym typeface="Montserrat"/>
              </a:rPr>
              <a:t>: quantities of natural gas, coal and oil are limited on a human scale.</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They generate </a:t>
            </a:r>
            <a:r>
              <a:rPr b="1" lang="fr-FR" sz="1200">
                <a:solidFill>
                  <a:schemeClr val="dk1"/>
                </a:solidFill>
                <a:latin typeface="Montserrat"/>
                <a:ea typeface="Montserrat"/>
                <a:cs typeface="Montserrat"/>
                <a:sym typeface="Montserrat"/>
              </a:rPr>
              <a:t>a lot of pollution</a:t>
            </a:r>
            <a:r>
              <a:rPr lang="fr-FR" sz="1200">
                <a:solidFill>
                  <a:schemeClr val="dk1"/>
                </a:solidFill>
                <a:latin typeface="Montserrat"/>
                <a:ea typeface="Montserrat"/>
                <a:cs typeface="Montserrat"/>
                <a:sym typeface="Montserrat"/>
              </a:rPr>
              <a:t>, of different kinds depending on the resource:</a:t>
            </a:r>
            <a:endParaRPr sz="1200">
              <a:solidFill>
                <a:schemeClr val="dk1"/>
              </a:solidFill>
              <a:latin typeface="Montserrat"/>
              <a:ea typeface="Montserrat"/>
              <a:cs typeface="Montserrat"/>
              <a:sym typeface="Montserrat"/>
            </a:endParaRPr>
          </a:p>
          <a:p>
            <a:pPr indent="-304800" lvl="1" marL="914400" rtl="0" algn="l">
              <a:lnSpc>
                <a:spcPct val="100000"/>
              </a:lnSpc>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When they are burned, fossil fuels release toxic waste into the air, soil and even water. In particular, their combustion emits carbon dioxide (CO2), which has a significant impact on the climate (see following sections).</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What are the </a:t>
            </a:r>
            <a:r>
              <a:rPr b="1" lang="fr-FR" sz="1200">
                <a:solidFill>
                  <a:schemeClr val="dk1"/>
                </a:solidFill>
                <a:latin typeface="Montserrat"/>
                <a:ea typeface="Montserrat"/>
                <a:cs typeface="Montserrat"/>
                <a:sym typeface="Montserrat"/>
              </a:rPr>
              <a:t>advantages </a:t>
            </a:r>
            <a:r>
              <a:rPr lang="fr-FR" sz="1200">
                <a:solidFill>
                  <a:schemeClr val="dk1"/>
                </a:solidFill>
                <a:latin typeface="Montserrat"/>
                <a:ea typeface="Montserrat"/>
                <a:cs typeface="Montserrat"/>
                <a:sym typeface="Montserrat"/>
              </a:rPr>
              <a:t>of nuclear energy?</a:t>
            </a:r>
            <a:endParaRPr sz="1200">
              <a:solidFill>
                <a:schemeClr val="dk1"/>
              </a:solidFill>
              <a:latin typeface="Montserrat"/>
              <a:ea typeface="Montserrat"/>
              <a:cs typeface="Montserrat"/>
              <a:sym typeface="Montserrat"/>
            </a:endParaRPr>
          </a:p>
          <a:p>
            <a:pPr indent="-304800" lvl="0" marL="457200" rtl="0" algn="l">
              <a:lnSpc>
                <a:spcPct val="100000"/>
              </a:lnSpc>
              <a:spcBef>
                <a:spcPts val="488"/>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It is </a:t>
            </a:r>
            <a:r>
              <a:rPr b="1" lang="fr-FR" sz="1200">
                <a:solidFill>
                  <a:schemeClr val="dk1"/>
                </a:solidFill>
                <a:latin typeface="Montserrat"/>
                <a:ea typeface="Montserrat"/>
                <a:cs typeface="Montserrat"/>
                <a:sym typeface="Montserrat"/>
              </a:rPr>
              <a:t>highly concentrated</a:t>
            </a:r>
            <a:r>
              <a:rPr lang="fr-FR" sz="1200">
                <a:solidFill>
                  <a:schemeClr val="dk1"/>
                </a:solidFill>
                <a:latin typeface="Montserrat"/>
                <a:ea typeface="Montserrat"/>
                <a:cs typeface="Montserrat"/>
                <a:sym typeface="Montserrat"/>
              </a:rPr>
              <a:t> and therefore supplies much more energy than renewable resources. </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It can be </a:t>
            </a:r>
            <a:r>
              <a:rPr b="1" lang="fr-FR" sz="1200">
                <a:solidFill>
                  <a:schemeClr val="dk1"/>
                </a:solidFill>
                <a:latin typeface="Montserrat"/>
                <a:ea typeface="Montserrat"/>
                <a:cs typeface="Montserrat"/>
                <a:sym typeface="Montserrat"/>
              </a:rPr>
              <a:t>controlled</a:t>
            </a:r>
            <a:r>
              <a:rPr lang="fr-FR"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It has low </a:t>
            </a:r>
            <a:r>
              <a:rPr b="1" lang="fr-FR" sz="1200">
                <a:solidFill>
                  <a:schemeClr val="dk1"/>
                </a:solidFill>
                <a:latin typeface="Montserrat"/>
                <a:ea typeface="Montserrat"/>
                <a:cs typeface="Montserrat"/>
                <a:sym typeface="Montserrat"/>
              </a:rPr>
              <a:t>greenhouse gas emissions</a:t>
            </a:r>
            <a:r>
              <a:rPr lang="fr-FR"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What are the </a:t>
            </a:r>
            <a:r>
              <a:rPr b="1" lang="fr-FR" sz="1200">
                <a:solidFill>
                  <a:schemeClr val="dk1"/>
                </a:solidFill>
                <a:latin typeface="Montserrat"/>
                <a:ea typeface="Montserrat"/>
                <a:cs typeface="Montserrat"/>
                <a:sym typeface="Montserrat"/>
              </a:rPr>
              <a:t>disadvantages </a:t>
            </a:r>
            <a:r>
              <a:rPr lang="fr-FR" sz="1200">
                <a:solidFill>
                  <a:schemeClr val="dk1"/>
                </a:solidFill>
                <a:latin typeface="Montserrat"/>
                <a:ea typeface="Montserrat"/>
                <a:cs typeface="Montserrat"/>
                <a:sym typeface="Montserrat"/>
              </a:rPr>
              <a:t>of nuclear energy?</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Nuclear power plants produce </a:t>
            </a:r>
            <a:r>
              <a:rPr b="1" lang="fr-FR" sz="1200">
                <a:solidFill>
                  <a:schemeClr val="dk1"/>
                </a:solidFill>
                <a:latin typeface="Montserrat"/>
                <a:ea typeface="Montserrat"/>
                <a:cs typeface="Montserrat"/>
                <a:sym typeface="Montserrat"/>
              </a:rPr>
              <a:t>irradiating waste</a:t>
            </a:r>
            <a:r>
              <a:rPr lang="fr-FR" sz="1200">
                <a:solidFill>
                  <a:schemeClr val="dk1"/>
                </a:solidFill>
                <a:latin typeface="Montserrat"/>
                <a:ea typeface="Montserrat"/>
                <a:cs typeface="Montserrat"/>
                <a:sym typeface="Montserrat"/>
              </a:rPr>
              <a:t> that is impossible to dispose of in a human lifetime, and must be stored in secure locations that are difficult to access. They can also be the site of accidents with harmful consequences. Nuclear power plants, on the other hand, do not generate greenhouse gas emissions, and are also the focus of particular attention in the energy transition.</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What can we learn from all this? </a:t>
            </a:r>
            <a:r>
              <a:rPr b="1" lang="fr-FR" sz="1200">
                <a:solidFill>
                  <a:schemeClr val="dk1"/>
                </a:solidFill>
                <a:latin typeface="Montserrat"/>
                <a:ea typeface="Montserrat"/>
                <a:cs typeface="Montserrat"/>
                <a:sym typeface="Montserrat"/>
              </a:rPr>
              <a:t>No energy source is perfect</a:t>
            </a:r>
            <a:r>
              <a:rPr lang="fr-FR" sz="1200">
                <a:solidFill>
                  <a:schemeClr val="dk1"/>
                </a:solidFill>
                <a:latin typeface="Montserrat"/>
                <a:ea typeface="Montserrat"/>
                <a:cs typeface="Montserrat"/>
                <a:sym typeface="Montserrat"/>
              </a:rPr>
              <a:t>, ideal or clean; they all have their qualities and shortcomings. There is no such thing as a miracle energy source, so the first thing to do is to reduce our energy consumption. In what follows, we will see that there is an urgent need to move away from fossil fuels. </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Finally, this slide may give the impression that all these energy resources are used for the same thing, which is obviously not true: </a:t>
            </a:r>
            <a:r>
              <a:rPr b="1" lang="fr-FR" sz="1200">
                <a:solidFill>
                  <a:schemeClr val="dk1"/>
                </a:solidFill>
                <a:latin typeface="Montserrat"/>
                <a:ea typeface="Montserrat"/>
                <a:cs typeface="Montserrat"/>
                <a:sym typeface="Montserrat"/>
              </a:rPr>
              <a:t>energy sources are not entirely substitutable for each other</a:t>
            </a:r>
            <a:r>
              <a:rPr lang="fr-FR" sz="1200">
                <a:solidFill>
                  <a:schemeClr val="dk1"/>
                </a:solidFill>
                <a:latin typeface="Montserrat"/>
                <a:ea typeface="Montserrat"/>
                <a:cs typeface="Montserrat"/>
                <a:sym typeface="Montserrat"/>
              </a:rPr>
              <a:t>. This point is dealt with in a little more detail in the slide </a:t>
            </a:r>
            <a:r>
              <a:rPr i="1" lang="fr-FR" sz="1200">
                <a:solidFill>
                  <a:schemeClr val="dk1"/>
                </a:solidFill>
                <a:latin typeface="Montserrat"/>
                <a:ea typeface="Montserrat"/>
                <a:cs typeface="Montserrat"/>
                <a:sym typeface="Montserrat"/>
              </a:rPr>
              <a:t>What are we using energy for?</a:t>
            </a:r>
            <a:r>
              <a:rPr lang="fr-FR"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00000"/>
              </a:lnSpc>
              <a:spcBef>
                <a:spcPts val="488"/>
              </a:spcBef>
              <a:spcAft>
                <a:spcPts val="0"/>
              </a:spcAft>
              <a:buClr>
                <a:schemeClr val="dk1"/>
              </a:buClr>
              <a:buSzPts val="1100"/>
              <a:buFont typeface="Arial"/>
              <a:buNone/>
            </a:pPr>
            <a:r>
              <a:rPr lang="fr-FR" sz="1200" u="sng">
                <a:solidFill>
                  <a:schemeClr val="dk1"/>
                </a:solidFill>
                <a:latin typeface="Montserrat"/>
                <a:ea typeface="Montserrat"/>
                <a:cs typeface="Montserrat"/>
                <a:sym typeface="Montserrat"/>
              </a:rPr>
              <a:t>Key messages:</a:t>
            </a:r>
            <a:endParaRPr sz="1200" u="sng">
              <a:solidFill>
                <a:schemeClr val="dk1"/>
              </a:solidFill>
              <a:latin typeface="Montserrat"/>
              <a:ea typeface="Montserrat"/>
              <a:cs typeface="Montserrat"/>
              <a:sym typeface="Montserrat"/>
            </a:endParaRPr>
          </a:p>
          <a:p>
            <a:pPr indent="-304800" lvl="0" marL="457200" rtl="0" algn="l">
              <a:lnSpc>
                <a:spcPct val="100000"/>
              </a:lnSpc>
              <a:spcBef>
                <a:spcPts val="488"/>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No energy resource is perfect.</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Fossil energy sources (oil, gas and coal) are much more concentrated, versatile and simple to exploit than all the others, but they are also the most polluting.</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u="sng">
              <a:solidFill>
                <a:schemeClr val="dk1"/>
              </a:solidFill>
              <a:latin typeface="Montserrat"/>
              <a:ea typeface="Montserrat"/>
              <a:cs typeface="Montserrat"/>
              <a:sym typeface="Montserrat"/>
            </a:endParaRPr>
          </a:p>
        </p:txBody>
      </p:sp>
      <p:sp>
        <p:nvSpPr>
          <p:cNvPr id="918" name="Google Shape;918;g2517465011c_0_12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1" name="Google Shape;96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88"/>
              </a:spcBef>
              <a:spcAft>
                <a:spcPts val="0"/>
              </a:spcAft>
              <a:buClr>
                <a:schemeClr val="dk1"/>
              </a:buClr>
              <a:buSzPts val="1100"/>
              <a:buFont typeface="Arial"/>
              <a:buNone/>
            </a:pPr>
            <a:r>
              <a:rPr b="1" lang="fr-FR" sz="1200" u="sng">
                <a:solidFill>
                  <a:schemeClr val="dk1"/>
                </a:solidFill>
                <a:latin typeface="Montserrat"/>
                <a:ea typeface="Montserrat"/>
                <a:cs typeface="Montserrat"/>
                <a:sym typeface="Montserrat"/>
              </a:rPr>
              <a:t>Explanation:</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rPr lang="fr-FR" sz="1200">
                <a:latin typeface="Montserrat"/>
                <a:ea typeface="Montserrat"/>
                <a:cs typeface="Montserrat"/>
                <a:sym typeface="Montserrat"/>
              </a:rPr>
              <a:t>In this section, we present the global energy mix.</a:t>
            </a:r>
            <a:endParaRPr sz="1200">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5be50f038e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5be50f038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13e5ec5c7d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7" name="Google Shape;967;g13e5ec5c7d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90"/>
              </a:spcBef>
              <a:spcAft>
                <a:spcPts val="0"/>
              </a:spcAft>
              <a:buSzPts val="1100"/>
              <a:buNone/>
            </a:pPr>
            <a:r>
              <a:rPr b="1" lang="fr-FR" sz="1200" u="sng">
                <a:latin typeface="Montserrat"/>
                <a:ea typeface="Montserrat"/>
                <a:cs typeface="Montserrat"/>
                <a:sym typeface="Montserrat"/>
              </a:rPr>
              <a:t>Activity </a:t>
            </a:r>
            <a:r>
              <a:rPr b="1" lang="fr-FR" sz="1200" u="sng">
                <a:latin typeface="Montserrat"/>
                <a:ea typeface="Montserrat"/>
                <a:cs typeface="Montserrat"/>
                <a:sym typeface="Montserrat"/>
              </a:rPr>
              <a:t>:</a:t>
            </a:r>
            <a:r>
              <a:rPr lang="fr-FR" sz="1200">
                <a:latin typeface="Montserrat"/>
                <a:ea typeface="Montserrat"/>
                <a:cs typeface="Montserrat"/>
                <a:sym typeface="Montserrat"/>
              </a:rPr>
              <a:t> </a:t>
            </a:r>
            <a:r>
              <a:rPr i="1" lang="fr-FR" sz="1200">
                <a:solidFill>
                  <a:schemeClr val="dk1"/>
                </a:solidFill>
                <a:latin typeface="Montserrat"/>
                <a:ea typeface="Montserrat"/>
                <a:cs typeface="Montserrat"/>
                <a:sym typeface="Montserrat"/>
              </a:rPr>
              <a:t>Before you start, ask the audience: "Can you remind me of the 3 fossil fuels? "Oil, coal and gas". Then "Of all the energy resources used by mankind, if you really count them all, such as firewood, burning waste to produce energy, solar panels, wind turbines, hydroelectric dams, nuclear power, geothermal energy, etc., what percentage comes from the 3 fossil fuels? Everyone raises their hand. Those who think that fossil fuels provide 100% of humanity's energy, put your hand down. If you think that fossil fuels provide more than 80% of humanity's energy, put your hand down.  Over 70%, put your hand down. Over 60%, put your hand down. 50%, put your hand down. 20%, put your hand down".</a:t>
            </a:r>
            <a:br>
              <a:rPr b="1" lang="fr-FR" sz="1200" u="sng">
                <a:latin typeface="Montserrat"/>
                <a:ea typeface="Montserrat"/>
                <a:cs typeface="Montserrat"/>
                <a:sym typeface="Montserrat"/>
              </a:rPr>
            </a:br>
            <a:br>
              <a:rPr b="1" lang="fr-FR" sz="1200" u="sng">
                <a:latin typeface="Montserrat"/>
                <a:ea typeface="Montserrat"/>
                <a:cs typeface="Montserrat"/>
                <a:sym typeface="Montserrat"/>
              </a:rPr>
            </a:br>
            <a:r>
              <a:rPr b="1" lang="fr-FR" sz="1200" u="sng">
                <a:latin typeface="Montserrat"/>
                <a:ea typeface="Montserrat"/>
                <a:cs typeface="Montserrat"/>
                <a:sym typeface="Montserrat"/>
              </a:rPr>
              <a:t>Explanation</a:t>
            </a:r>
            <a:r>
              <a:rPr b="1" lang="fr-FR" sz="1200" u="sng">
                <a:solidFill>
                  <a:srgbClr val="000000"/>
                </a:solidFill>
                <a:latin typeface="Montserrat"/>
                <a:ea typeface="Montserrat"/>
                <a:cs typeface="Montserrat"/>
                <a:sym typeface="Montserrat"/>
              </a:rPr>
              <a:t>:</a:t>
            </a:r>
            <a:r>
              <a:rPr lang="fr-FR" sz="1200">
                <a:solidFill>
                  <a:srgbClr val="000000"/>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This graph shows global primary energy consumption over time. </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The horizontal axis represents the different </a:t>
            </a:r>
            <a:r>
              <a:rPr b="1" lang="fr-FR" sz="1200">
                <a:solidFill>
                  <a:schemeClr val="dk1"/>
                </a:solidFill>
                <a:latin typeface="Montserrat"/>
                <a:ea typeface="Montserrat"/>
                <a:cs typeface="Montserrat"/>
                <a:sym typeface="Montserrat"/>
              </a:rPr>
              <a:t>years</a:t>
            </a:r>
            <a:r>
              <a:rPr lang="fr-FR"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The vertical axis represents primary energy consumption for the year in question. The unit used is the </a:t>
            </a:r>
            <a:r>
              <a:rPr b="1" lang="fr-FR" sz="1200">
                <a:solidFill>
                  <a:schemeClr val="dk1"/>
                </a:solidFill>
                <a:latin typeface="Montserrat"/>
                <a:ea typeface="Montserrat"/>
                <a:cs typeface="Montserrat"/>
                <a:sym typeface="Montserrat"/>
              </a:rPr>
              <a:t>Gtoe (Giga tonne of oil equivalent)</a:t>
            </a:r>
            <a:r>
              <a:rPr lang="fr-FR" sz="1200">
                <a:solidFill>
                  <a:schemeClr val="dk1"/>
                </a:solidFill>
                <a:latin typeface="Montserrat"/>
                <a:ea typeface="Montserrat"/>
                <a:cs typeface="Montserrat"/>
                <a:sym typeface="Montserrat"/>
              </a:rPr>
              <a:t>, which measures the energy released by the equivalent of burning one billion tonnes of "standard" oil. This is another unit of energy, much more practical on this scale than the kilowatt-hour (kWh).</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SzPts val="1000"/>
              <a:buFont typeface="Arial"/>
              <a:buNone/>
            </a:pPr>
            <a:r>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000"/>
              <a:buFont typeface="Arial"/>
              <a:buNone/>
            </a:pPr>
            <a:r>
              <a:rPr lang="fr-FR" sz="1200">
                <a:latin typeface="Montserrat"/>
                <a:ea typeface="Montserrat"/>
                <a:cs typeface="Montserrat"/>
                <a:sym typeface="Montserrat"/>
              </a:rPr>
              <a:t>We are talking here about </a:t>
            </a:r>
            <a:r>
              <a:rPr b="1" lang="fr-FR" sz="1200">
                <a:latin typeface="Montserrat"/>
                <a:ea typeface="Montserrat"/>
                <a:cs typeface="Montserrat"/>
                <a:sym typeface="Montserrat"/>
              </a:rPr>
              <a:t>primary energy</a:t>
            </a:r>
            <a:r>
              <a:rPr lang="fr-FR" sz="1200">
                <a:latin typeface="Montserrat"/>
                <a:ea typeface="Montserrat"/>
                <a:cs typeface="Montserrat"/>
                <a:sym typeface="Montserrat"/>
              </a:rPr>
              <a:t>, which corresponds to what is found directly in nature. Electricity and petrol (which are forms of energy used by consumers) are not represented on this graph because there are no deposits of electricity or petrol in nature. Uranium, wind, oil, etc. are included. Since oil is the planet's main energy resource, all other forms of energy are related to it (for example, burning one tonne of coal is equivalent to burning around 0.66 tonnes of oil). Consumption is therefore expressed in tonnes of oil equivalent (toe), in this case in billions of toe. In contrast to primary energy, </a:t>
            </a:r>
            <a:r>
              <a:rPr b="1" lang="fr-FR" sz="1200">
                <a:latin typeface="Montserrat"/>
                <a:ea typeface="Montserrat"/>
                <a:cs typeface="Montserrat"/>
                <a:sym typeface="Montserrat"/>
              </a:rPr>
              <a:t>final energy</a:t>
            </a:r>
            <a:r>
              <a:rPr lang="fr-FR" sz="1200">
                <a:latin typeface="Montserrat"/>
                <a:ea typeface="Montserrat"/>
                <a:cs typeface="Montserrat"/>
                <a:sym typeface="Montserrat"/>
              </a:rPr>
              <a:t> is the energy that is used by the consumer, </a:t>
            </a:r>
            <a:r>
              <a:rPr b="1" lang="fr-FR" sz="1200">
                <a:latin typeface="Montserrat"/>
                <a:ea typeface="Montserrat"/>
                <a:cs typeface="Montserrat"/>
                <a:sym typeface="Montserrat"/>
              </a:rPr>
              <a:t>after the losses</a:t>
            </a:r>
            <a:r>
              <a:rPr lang="fr-FR" sz="1200">
                <a:latin typeface="Montserrat"/>
                <a:ea typeface="Montserrat"/>
                <a:cs typeface="Montserrat"/>
                <a:sym typeface="Montserrat"/>
              </a:rPr>
              <a:t> associated with transporting the energy to the user.</a:t>
            </a:r>
            <a:endParaRPr sz="1200">
              <a:latin typeface="Montserrat"/>
              <a:ea typeface="Montserrat"/>
              <a:cs typeface="Montserrat"/>
              <a:sym typeface="Montserrat"/>
            </a:endParaRPr>
          </a:p>
          <a:p>
            <a:pPr indent="0" lvl="0" marL="0" rtl="0" algn="l">
              <a:lnSpc>
                <a:spcPct val="115000"/>
              </a:lnSpc>
              <a:spcBef>
                <a:spcPts val="490"/>
              </a:spcBef>
              <a:spcAft>
                <a:spcPts val="0"/>
              </a:spcAft>
              <a:buSzPts val="1000"/>
              <a:buFont typeface="Arial"/>
              <a:buNone/>
            </a:pPr>
            <a:r>
              <a:t/>
            </a:r>
            <a:endParaRPr sz="1200">
              <a:latin typeface="Montserrat"/>
              <a:ea typeface="Montserrat"/>
              <a:cs typeface="Montserrat"/>
              <a:sym typeface="Montserrat"/>
            </a:endParaRPr>
          </a:p>
          <a:p>
            <a:pPr indent="0" lvl="0" marL="0" rtl="0" algn="l">
              <a:lnSpc>
                <a:spcPct val="115000"/>
              </a:lnSpc>
              <a:spcBef>
                <a:spcPts val="490"/>
              </a:spcBef>
              <a:spcAft>
                <a:spcPts val="0"/>
              </a:spcAft>
              <a:buClr>
                <a:schemeClr val="dk1"/>
              </a:buClr>
              <a:buSzPts val="1100"/>
              <a:buFont typeface="Arial"/>
              <a:buNone/>
            </a:pPr>
            <a:r>
              <a:rPr lang="fr-FR" sz="1200">
                <a:latin typeface="Montserrat"/>
                <a:ea typeface="Montserrat"/>
                <a:cs typeface="Montserrat"/>
                <a:sym typeface="Montserrat"/>
              </a:rPr>
              <a:t>Global consumption in 2019 was around 14.9 Gtoe.  </a:t>
            </a:r>
            <a:endParaRPr sz="1200">
              <a:latin typeface="Montserrat"/>
              <a:ea typeface="Montserrat"/>
              <a:cs typeface="Montserrat"/>
              <a:sym typeface="Montserrat"/>
            </a:endParaRPr>
          </a:p>
          <a:p>
            <a:pPr indent="0" lvl="0" marL="0" rtl="0" algn="l">
              <a:lnSpc>
                <a:spcPct val="115000"/>
              </a:lnSpc>
              <a:spcBef>
                <a:spcPts val="490"/>
              </a:spcBef>
              <a:spcAft>
                <a:spcPts val="0"/>
              </a:spcAft>
              <a:buClr>
                <a:schemeClr val="dk1"/>
              </a:buClr>
              <a:buSzPts val="1100"/>
              <a:buFont typeface="Arial"/>
              <a:buNone/>
            </a:pPr>
            <a:r>
              <a:rPr lang="fr-FR" sz="1200">
                <a:latin typeface="Montserrat"/>
                <a:ea typeface="Montserrat"/>
                <a:cs typeface="Montserrat"/>
                <a:sym typeface="Montserrat"/>
              </a:rPr>
              <a:t>Oil alone accounts for 1/3 of global energy consumption. It is mainly used for transport.</a:t>
            </a:r>
            <a:endParaRPr sz="1200">
              <a:latin typeface="Montserrat"/>
              <a:ea typeface="Montserrat"/>
              <a:cs typeface="Montserrat"/>
              <a:sym typeface="Montserrat"/>
            </a:endParaRPr>
          </a:p>
          <a:p>
            <a:pPr indent="0" lvl="0" marL="0" rtl="0" algn="l">
              <a:lnSpc>
                <a:spcPct val="115000"/>
              </a:lnSpc>
              <a:spcBef>
                <a:spcPts val="490"/>
              </a:spcBef>
              <a:spcAft>
                <a:spcPts val="0"/>
              </a:spcAft>
              <a:buClr>
                <a:schemeClr val="dk1"/>
              </a:buClr>
              <a:buSzPts val="1100"/>
              <a:buFont typeface="Arial"/>
              <a:buNone/>
            </a:pPr>
            <a:r>
              <a:rPr lang="fr-FR" sz="1200">
                <a:latin typeface="Montserrat"/>
                <a:ea typeface="Montserrat"/>
                <a:cs typeface="Montserrat"/>
                <a:sym typeface="Montserrat"/>
              </a:rPr>
              <a:t>Coal accounts for 1/4 of consumption. It is mainly used to produce electricity.</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latin typeface="Montserrat"/>
                <a:ea typeface="Montserrat"/>
                <a:cs typeface="Montserrat"/>
                <a:sym typeface="Montserrat"/>
              </a:rPr>
              <a:t>Gas accounts for 1/4 of global consumption. It is mainly used for heating and is also used to produce electricity.</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b="1" lang="fr-FR" sz="1200">
                <a:latin typeface="Montserrat"/>
                <a:ea typeface="Montserrat"/>
                <a:cs typeface="Montserrat"/>
                <a:sym typeface="Montserrat"/>
              </a:rPr>
              <a:t>Fossil fuels such as oil, gas and coal alone account for almost 80% of the energy consumed by the whole of humanity.</a:t>
            </a:r>
            <a:endParaRPr sz="1200">
              <a:latin typeface="Montserrat"/>
              <a:ea typeface="Montserrat"/>
              <a:cs typeface="Montserrat"/>
              <a:sym typeface="Montserrat"/>
            </a:endParaRPr>
          </a:p>
          <a:p>
            <a:pPr indent="-88900" lvl="0" marL="88900" rtl="0" algn="l">
              <a:lnSpc>
                <a:spcPct val="115000"/>
              </a:lnSpc>
              <a:spcBef>
                <a:spcPts val="490"/>
              </a:spcBef>
              <a:spcAft>
                <a:spcPts val="0"/>
              </a:spcAft>
              <a:buSzPts val="1200"/>
              <a:buFont typeface="Montserrat"/>
              <a:buChar char="●"/>
            </a:pPr>
            <a:r>
              <a:rPr lang="fr-FR" sz="1200">
                <a:latin typeface="Montserrat"/>
                <a:ea typeface="Montserrat"/>
                <a:cs typeface="Montserrat"/>
                <a:sym typeface="Montserrat"/>
              </a:rPr>
              <a:t>Wood, which has been used for a very long time, accounts for 6.4% of the world's energy consumption. It is burnt for heating.</a:t>
            </a:r>
            <a:endParaRPr sz="1200">
              <a:latin typeface="Montserrat"/>
              <a:ea typeface="Montserrat"/>
              <a:cs typeface="Montserrat"/>
              <a:sym typeface="Montserrat"/>
            </a:endParaRPr>
          </a:p>
          <a:p>
            <a:pPr indent="-88900" lvl="0" marL="88900" rtl="0" algn="l">
              <a:lnSpc>
                <a:spcPct val="115000"/>
              </a:lnSpc>
              <a:spcBef>
                <a:spcPts val="490"/>
              </a:spcBef>
              <a:spcAft>
                <a:spcPts val="0"/>
              </a:spcAft>
              <a:buSzPts val="1200"/>
              <a:buFont typeface="Montserrat"/>
              <a:buChar char="●"/>
            </a:pPr>
            <a:r>
              <a:rPr lang="fr-FR" sz="1200">
                <a:latin typeface="Montserrat"/>
                <a:ea typeface="Montserrat"/>
                <a:cs typeface="Montserrat"/>
                <a:sym typeface="Montserrat"/>
              </a:rPr>
              <a:t>Nuclear energy, which accounts for 4% of global energy consumption, is used to produce electricity.</a:t>
            </a:r>
            <a:endParaRPr sz="1200">
              <a:latin typeface="Montserrat"/>
              <a:ea typeface="Montserrat"/>
              <a:cs typeface="Montserrat"/>
              <a:sym typeface="Montserrat"/>
            </a:endParaRPr>
          </a:p>
          <a:p>
            <a:pPr indent="-88900" lvl="0" marL="88900" rtl="0" algn="l">
              <a:lnSpc>
                <a:spcPct val="115000"/>
              </a:lnSpc>
              <a:spcBef>
                <a:spcPts val="490"/>
              </a:spcBef>
              <a:spcAft>
                <a:spcPts val="0"/>
              </a:spcAft>
              <a:buSzPts val="1200"/>
              <a:buFont typeface="Montserrat"/>
              <a:buChar char="●"/>
            </a:pPr>
            <a:r>
              <a:rPr lang="fr-FR" sz="1200">
                <a:latin typeface="Montserrat"/>
                <a:ea typeface="Montserrat"/>
                <a:cs typeface="Montserrat"/>
                <a:sym typeface="Montserrat"/>
              </a:rPr>
              <a:t>Renewable energies (geothermal, solar, wind, hydro) are in full development, but account for only 10.4% of the energy consumed worldwide.</a:t>
            </a:r>
            <a:endParaRPr sz="1200">
              <a:latin typeface="Montserrat"/>
              <a:ea typeface="Montserrat"/>
              <a:cs typeface="Montserrat"/>
              <a:sym typeface="Montserrat"/>
            </a:endParaRPr>
          </a:p>
          <a:p>
            <a:pPr indent="-88900" lvl="0" marL="88900" rtl="0" algn="l">
              <a:lnSpc>
                <a:spcPct val="115000"/>
              </a:lnSpc>
              <a:spcBef>
                <a:spcPts val="490"/>
              </a:spcBef>
              <a:spcAft>
                <a:spcPts val="0"/>
              </a:spcAft>
              <a:buSzPts val="1200"/>
              <a:buFont typeface="Montserrat"/>
              <a:buChar char="●"/>
            </a:pPr>
            <a:r>
              <a:rPr lang="fr-FR" sz="1200">
                <a:latin typeface="Montserrat"/>
                <a:ea typeface="Montserrat"/>
                <a:cs typeface="Montserrat"/>
                <a:sym typeface="Montserrat"/>
              </a:rPr>
              <a:t>For comparison: in United Kingdom (in 2022), oil represents 36,4% of the final energy consumed, gas 35,4%, renewable energy 18,3%, nuclear 5,8% and coal 2,8%.</a:t>
            </a:r>
            <a:r>
              <a:rPr lang="fr-FR" sz="1200">
                <a:solidFill>
                  <a:schemeClr val="dk1"/>
                </a:solidFill>
                <a:latin typeface="Montserrat"/>
                <a:ea typeface="Montserrat"/>
                <a:cs typeface="Montserrat"/>
                <a:sym typeface="Montserrat"/>
              </a:rPr>
              <a:t>. Source : infographie </a:t>
            </a:r>
            <a:r>
              <a:rPr lang="fr-FR" sz="1200">
                <a:solidFill>
                  <a:schemeClr val="dk1"/>
                </a:solidFill>
                <a:latin typeface="Montserrat"/>
                <a:ea typeface="Montserrat"/>
                <a:cs typeface="Montserrat"/>
                <a:sym typeface="Montserrat"/>
              </a:rPr>
              <a:t>https://ourworldindata.org/grapher/energy-consumption-by-source-and-country?tab=chart&amp;country=~GBR</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SzPts val="1100"/>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Clr>
                <a:schemeClr val="dk1"/>
              </a:buClr>
              <a:buSzPts val="1100"/>
              <a:buFont typeface="Arial"/>
              <a:buNone/>
            </a:pPr>
            <a:r>
              <a:rPr i="1" lang="fr-FR" sz="1200">
                <a:solidFill>
                  <a:schemeClr val="dk1"/>
                </a:solidFill>
                <a:latin typeface="Montserrat"/>
                <a:ea typeface="Montserrat"/>
                <a:cs typeface="Montserrat"/>
                <a:sym typeface="Montserrat"/>
              </a:rPr>
              <a:t>Since the industrial revolution (around 1860), the population has increased 7-fold, while energy consumption has increased more than fifteen-fold.  Each human being therefore consumes more than twice as much energy on average. What's more, each "new" source of energy adds to the previous ones, without replacing them. For example, oil has never replaced coal, nuclear energy and renewable energies have never replaced fossil fuels, and so on.</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b="1" lang="fr-FR" sz="1200" u="sng">
                <a:latin typeface="Montserrat"/>
                <a:ea typeface="Montserrat"/>
                <a:cs typeface="Montserrat"/>
                <a:sym typeface="Montserrat"/>
              </a:rPr>
              <a:t>Key messages</a:t>
            </a:r>
            <a:r>
              <a:rPr b="1" lang="fr-FR" sz="1200" u="sng">
                <a:solidFill>
                  <a:srgbClr val="000000"/>
                </a:solidFill>
                <a:latin typeface="Montserrat"/>
                <a:ea typeface="Montserrat"/>
                <a:cs typeface="Montserrat"/>
                <a:sym typeface="Montserrat"/>
              </a:rPr>
              <a:t>: </a:t>
            </a:r>
            <a:endParaRPr sz="1200">
              <a:latin typeface="Montserrat"/>
              <a:ea typeface="Montserrat"/>
              <a:cs typeface="Montserrat"/>
              <a:sym typeface="Montserrat"/>
            </a:endParaRPr>
          </a:p>
          <a:p>
            <a:pPr indent="-342900" lvl="0" marL="342900" rtl="0" algn="l">
              <a:lnSpc>
                <a:spcPct val="115000"/>
              </a:lnSpc>
              <a:spcBef>
                <a:spcPts val="490"/>
              </a:spcBef>
              <a:spcAft>
                <a:spcPts val="0"/>
              </a:spcAft>
              <a:buSzPts val="1200"/>
              <a:buFont typeface="Montserrat"/>
              <a:buAutoNum type="arabicPeriod"/>
            </a:pPr>
            <a:r>
              <a:rPr lang="fr-FR" sz="1200">
                <a:latin typeface="Montserrat"/>
                <a:ea typeface="Montserrat"/>
                <a:cs typeface="Montserrat"/>
                <a:sym typeface="Montserrat"/>
              </a:rPr>
              <a:t>The world relies on fossil fuels</a:t>
            </a:r>
            <a:endParaRPr sz="1200">
              <a:latin typeface="Montserrat"/>
              <a:ea typeface="Montserrat"/>
              <a:cs typeface="Montserrat"/>
              <a:sym typeface="Montserrat"/>
            </a:endParaRPr>
          </a:p>
          <a:p>
            <a:pPr indent="-342900" lvl="0" marL="342900" rtl="0" algn="l">
              <a:lnSpc>
                <a:spcPct val="115000"/>
              </a:lnSpc>
              <a:spcBef>
                <a:spcPts val="490"/>
              </a:spcBef>
              <a:spcAft>
                <a:spcPts val="0"/>
              </a:spcAft>
              <a:buSzPts val="1200"/>
              <a:buFont typeface="Montserrat"/>
              <a:buAutoNum type="arabicPeriod"/>
            </a:pPr>
            <a:r>
              <a:rPr lang="fr-FR" sz="1200">
                <a:latin typeface="Montserrat"/>
                <a:ea typeface="Montserrat"/>
                <a:cs typeface="Montserrat"/>
                <a:sym typeface="Montserrat"/>
              </a:rPr>
              <a:t>Every energy resource is consumed more and more.</a:t>
            </a:r>
            <a:endParaRPr sz="1200">
              <a:latin typeface="Montserrat"/>
              <a:ea typeface="Montserrat"/>
              <a:cs typeface="Montserrat"/>
              <a:sym typeface="Montserrat"/>
            </a:endParaRPr>
          </a:p>
          <a:p>
            <a:pPr indent="-342900" lvl="0" marL="342900" rtl="0" algn="l">
              <a:lnSpc>
                <a:spcPct val="115000"/>
              </a:lnSpc>
              <a:spcBef>
                <a:spcPts val="490"/>
              </a:spcBef>
              <a:spcAft>
                <a:spcPts val="0"/>
              </a:spcAft>
              <a:buSzPts val="1200"/>
              <a:buFont typeface="Montserrat"/>
              <a:buAutoNum type="arabicPeriod"/>
            </a:pPr>
            <a:r>
              <a:rPr lang="fr-FR" sz="1200">
                <a:latin typeface="Montserrat"/>
                <a:ea typeface="Montserrat"/>
                <a:cs typeface="Montserrat"/>
                <a:sym typeface="Montserrat"/>
              </a:rPr>
              <a:t>For the moment, no energy has replaced another.</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Font typeface="Arial"/>
              <a:buNone/>
            </a:pPr>
            <a:r>
              <a:t/>
            </a:r>
            <a:endParaRPr sz="1200" u="none">
              <a:solidFill>
                <a:srgbClr val="000000"/>
              </a:solidFill>
              <a:latin typeface="Montserrat"/>
              <a:ea typeface="Montserrat"/>
              <a:cs typeface="Montserrat"/>
              <a:sym typeface="Montserrat"/>
            </a:endParaRPr>
          </a:p>
          <a:p>
            <a:pPr indent="0" lvl="0" marL="0" rtl="0" algn="l">
              <a:lnSpc>
                <a:spcPct val="115000"/>
              </a:lnSpc>
              <a:spcBef>
                <a:spcPts val="490"/>
              </a:spcBef>
              <a:spcAft>
                <a:spcPts val="0"/>
              </a:spcAft>
              <a:buSzPts val="1100"/>
              <a:buFont typeface="Arial"/>
              <a:buNone/>
            </a:pPr>
            <a:r>
              <a:rPr b="1" lang="fr-FR" sz="1200" u="sng">
                <a:latin typeface="Montserrat"/>
                <a:ea typeface="Montserrat"/>
                <a:cs typeface="Montserrat"/>
                <a:sym typeface="Montserrat"/>
              </a:rPr>
              <a:t>Remarks</a:t>
            </a:r>
            <a:r>
              <a:rPr b="1" lang="fr-FR" sz="1200" u="sng">
                <a:solidFill>
                  <a:srgbClr val="000000"/>
                </a:solidFill>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latin typeface="Montserrat"/>
                <a:ea typeface="Montserrat"/>
                <a:cs typeface="Montserrat"/>
                <a:sym typeface="Montserrat"/>
              </a:rPr>
              <a:t>This is the first graph in the presentation. It is very important to explain the axes and definitions each time, so that everyone understands you.</a:t>
            </a:r>
            <a:endParaRPr sz="1200">
              <a:solidFill>
                <a:srgbClr val="000000"/>
              </a:solidFill>
              <a:latin typeface="Montserrat"/>
              <a:ea typeface="Montserrat"/>
              <a:cs typeface="Montserrat"/>
              <a:sym typeface="Montserrat"/>
            </a:endParaRPr>
          </a:p>
          <a:p>
            <a:pPr indent="0" lvl="0" marL="0" rtl="0" algn="l">
              <a:lnSpc>
                <a:spcPct val="115000"/>
              </a:lnSpc>
              <a:spcBef>
                <a:spcPts val="490"/>
              </a:spcBef>
              <a:spcAft>
                <a:spcPts val="0"/>
              </a:spcAft>
              <a:buSzPts val="1100"/>
              <a:buNone/>
            </a:pPr>
            <a:r>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b="1" lang="fr-FR" sz="1200" u="sng">
                <a:latin typeface="Montserrat"/>
                <a:ea typeface="Montserrat"/>
                <a:cs typeface="Montserrat"/>
                <a:sym typeface="Montserrat"/>
              </a:rPr>
              <a:t>Clarification for the curious</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i="1" lang="fr-FR" sz="1200">
                <a:latin typeface="Montserrat"/>
                <a:ea typeface="Montserrat"/>
                <a:cs typeface="Montserrat"/>
                <a:sym typeface="Montserrat"/>
              </a:rPr>
              <a:t>NB: 1 tpe = 11,630 kWh</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i="1" lang="fr-FR" sz="1200">
                <a:latin typeface="Montserrat"/>
                <a:ea typeface="Montserrat"/>
                <a:cs typeface="Montserrat"/>
                <a:sym typeface="Montserrat"/>
              </a:rPr>
              <a:t> </a:t>
            </a:r>
            <a:endParaRPr i="1"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rPr b="1" i="1" lang="fr-FR" sz="1200" u="sng">
                <a:solidFill>
                  <a:schemeClr val="dk1"/>
                </a:solidFill>
                <a:latin typeface="Montserrat"/>
                <a:ea typeface="Montserrat"/>
                <a:cs typeface="Montserrat"/>
                <a:sym typeface="Montserrat"/>
              </a:rPr>
              <a:t>Source :</a:t>
            </a:r>
            <a:r>
              <a:rPr i="1" lang="fr-FR" sz="1200">
                <a:solidFill>
                  <a:schemeClr val="dk1"/>
                </a:solidFill>
                <a:latin typeface="Montserrat"/>
                <a:ea typeface="Montserrat"/>
                <a:cs typeface="Montserrat"/>
                <a:sym typeface="Montserrat"/>
              </a:rPr>
              <a:t> Vaclav Smil (2017) &amp; BP Statistical Review of World Energy</a:t>
            </a:r>
            <a:endParaRPr i="1"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i="1" lang="fr-FR" sz="1200">
                <a:latin typeface="Montserrat"/>
                <a:ea typeface="Montserrat"/>
                <a:cs typeface="Montserrat"/>
                <a:sym typeface="Montserrat"/>
              </a:rPr>
              <a:t>  </a:t>
            </a:r>
            <a:r>
              <a:rPr lang="fr-FR" sz="1200">
                <a:solidFill>
                  <a:schemeClr val="hlink"/>
                </a:solidFill>
                <a:uFill>
                  <a:noFill/>
                </a:uFill>
                <a:latin typeface="Montserrat"/>
                <a:ea typeface="Montserrat"/>
                <a:cs typeface="Montserrat"/>
                <a:sym typeface="Montserrat"/>
                <a:hlinkClick r:id="rId2"/>
              </a:rPr>
              <a:t>https://ourworldindata.org/global-energy-200-years</a:t>
            </a:r>
            <a:endParaRPr sz="1200">
              <a:latin typeface="Montserrat"/>
              <a:ea typeface="Montserrat"/>
              <a:cs typeface="Montserrat"/>
              <a:sym typeface="Montserrat"/>
            </a:endParaRPr>
          </a:p>
        </p:txBody>
      </p:sp>
      <p:sp>
        <p:nvSpPr>
          <p:cNvPr id="968" name="Google Shape;968;g13e5ec5c7de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88"/>
              </a:spcBef>
              <a:spcAft>
                <a:spcPts val="0"/>
              </a:spcAft>
              <a:buNone/>
            </a:pPr>
            <a:r>
              <a:rPr b="1" lang="fr-FR" sz="1200" u="sng">
                <a:solidFill>
                  <a:schemeClr val="dk1"/>
                </a:solidFill>
                <a:latin typeface="Montserrat"/>
                <a:ea typeface="Montserrat"/>
                <a:cs typeface="Montserrat"/>
                <a:sym typeface="Montserrat"/>
              </a:rPr>
              <a:t>Explanation:</a:t>
            </a:r>
            <a:endParaRPr b="1" sz="1200" u="sng">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100"/>
              <a:buFont typeface="Arial"/>
              <a:buNone/>
            </a:pPr>
            <a:r>
              <a:t/>
            </a:r>
            <a:endParaRPr b="1" sz="1200" u="sng">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fr-FR" sz="1200">
                <a:latin typeface="Montserrat"/>
                <a:ea typeface="Montserrat"/>
                <a:cs typeface="Montserrat"/>
                <a:sym typeface="Montserrat"/>
              </a:rPr>
              <a:t>This slide summarises the key information from the graph in the previous slide.</a:t>
            </a:r>
            <a:endParaRPr sz="1800">
              <a:latin typeface="Montserrat"/>
              <a:ea typeface="Montserrat"/>
              <a:cs typeface="Montserrat"/>
              <a:sym typeface="Montserrat"/>
            </a:endParaRPr>
          </a:p>
        </p:txBody>
      </p:sp>
      <p:sp>
        <p:nvSpPr>
          <p:cNvPr id="1019" name="Google Shape;101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88"/>
              </a:spcBef>
              <a:spcAft>
                <a:spcPts val="0"/>
              </a:spcAft>
              <a:buClr>
                <a:schemeClr val="dk1"/>
              </a:buClr>
              <a:buSzPts val="1100"/>
              <a:buFont typeface="Arial"/>
              <a:buNone/>
            </a:pPr>
            <a:r>
              <a:rPr b="1" lang="fr-FR" sz="1200" u="sng">
                <a:solidFill>
                  <a:schemeClr val="dk1"/>
                </a:solidFill>
                <a:latin typeface="Montserrat"/>
                <a:ea typeface="Montserrat"/>
                <a:cs typeface="Montserrat"/>
                <a:sym typeface="Montserrat"/>
              </a:rPr>
              <a:t>Explanation:</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This slide and the next one provide additional content for understanding primary and final energy if you follow the advanced approach.</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Ask your students to give you several examples of primary and final energy. </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You can also make a small table: Raw material - Primary energy - Final energy.</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u="sng">
                <a:solidFill>
                  <a:schemeClr val="dk1"/>
                </a:solidFill>
                <a:latin typeface="Montserrat"/>
                <a:ea typeface="Montserrat"/>
                <a:cs typeface="Montserrat"/>
                <a:sym typeface="Montserrat"/>
              </a:rPr>
              <a:t>Example</a:t>
            </a:r>
            <a:r>
              <a:rPr lang="fr-FR" sz="1200">
                <a:solidFill>
                  <a:schemeClr val="dk1"/>
                </a:solidFill>
                <a:latin typeface="Montserrat"/>
                <a:ea typeface="Montserrat"/>
                <a:cs typeface="Montserrat"/>
                <a:sym typeface="Montserrat"/>
              </a:rPr>
              <a:t>: </a:t>
            </a:r>
            <a:r>
              <a:rPr i="1" lang="fr-FR" sz="1200">
                <a:solidFill>
                  <a:schemeClr val="dk1"/>
                </a:solidFill>
                <a:latin typeface="Montserrat"/>
                <a:ea typeface="Montserrat"/>
                <a:cs typeface="Montserrat"/>
                <a:sym typeface="Montserrat"/>
              </a:rPr>
              <a:t>coal - chemical energy - electricity.  </a:t>
            </a:r>
            <a:endParaRPr i="1"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u="sng">
                <a:solidFill>
                  <a:schemeClr val="dk1"/>
                </a:solidFill>
                <a:latin typeface="Montserrat"/>
                <a:ea typeface="Montserrat"/>
                <a:cs typeface="Montserrat"/>
                <a:sym typeface="Montserrat"/>
              </a:rPr>
              <a:t>NB</a:t>
            </a:r>
            <a:r>
              <a:rPr lang="fr-FR" sz="1200">
                <a:solidFill>
                  <a:schemeClr val="dk1"/>
                </a:solidFill>
                <a:latin typeface="Montserrat"/>
                <a:ea typeface="Montserrat"/>
                <a:cs typeface="Montserrat"/>
                <a:sym typeface="Montserrat"/>
              </a:rPr>
              <a:t>: The same primary energy can be transformed into several very different final energies. For example, oil can be transformed into petrol or electricity.</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1028" name="Google Shape;102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fr-FR" sz="1200" u="sng">
                <a:latin typeface="Montserrat"/>
                <a:ea typeface="Montserrat"/>
                <a:cs typeface="Montserrat"/>
                <a:sym typeface="Montserrat"/>
              </a:rPr>
              <a:t>Explanation</a:t>
            </a:r>
            <a:r>
              <a:rPr b="1" lang="fr-FR" sz="1200" u="sng">
                <a:solidFill>
                  <a:srgbClr val="000000"/>
                </a:solidFill>
                <a:latin typeface="Montserrat"/>
                <a:ea typeface="Montserrat"/>
                <a:cs typeface="Montserrat"/>
                <a:sym typeface="Montserrat"/>
              </a:rPr>
              <a:t>:</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A toaster uses electrical energy. But electrical energy is not really energy that can be recovered directly from nature. Lightning is too powerful and intermittent to control, and no one would think of using thousands of electric eels to toast their bread. So we need to transform a primary energy source into electricity. Let's take coal as an example. </a:t>
            </a:r>
            <a:endParaRPr sz="1200">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rPr lang="fr-FR" sz="1200">
                <a:latin typeface="Montserrat"/>
                <a:ea typeface="Montserrat"/>
                <a:cs typeface="Montserrat"/>
                <a:sym typeface="Montserrat"/>
              </a:rPr>
              <a:t>First, we have to extract the coal available underground. Then, the most common method of transforming fossil energy into mechanical energy is to use a steam engine. The coal is burnt to heat a certain quantity of water to produce steam. In doing so, the chemical energy stored in the coal is transformed into thermal energy, which is used to heat the water. The steam you have just produced now passes through a turbine. The turbine starts to turn and produces electricity via an electrical coil or piezoelectric materials. The mechanical energy of the turbine is thus transformed into electricity.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rPr lang="fr-FR" sz="1200">
                <a:latin typeface="Montserrat"/>
                <a:ea typeface="Montserrat"/>
                <a:cs typeface="Montserrat"/>
                <a:sym typeface="Montserrat"/>
              </a:rPr>
              <a:t>At each stage of this process, you can have energy leaks and losses. The amount of final energy you recover will always be less than the amount of primary energy you had. This does not mean that the energy disappears, but that it is used for something else (e.g. heating the surrounding air when there are heat losses, etc). It only means that there have been losses in the process.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When we say "Only one primary energy resource can replace another primary energy resource", this means that we cannot stop using coal by replacing it with electricity, because we cannot find electricity in nature, we have to transform it from something. So we have to replace the coal with a raw material that corresponds to the current industrial process or find a new industrial process to obtain the final energy we need.</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Calibri"/>
              <a:ea typeface="Calibri"/>
              <a:cs typeface="Calibri"/>
              <a:sym typeface="Calibri"/>
            </a:endParaRPr>
          </a:p>
        </p:txBody>
      </p:sp>
      <p:sp>
        <p:nvSpPr>
          <p:cNvPr id="1039" name="Google Shape;103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5" name="Google Shape;106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b="1" lang="fr-FR" sz="1200" u="sng">
                <a:latin typeface="Montserrat"/>
                <a:ea typeface="Montserrat"/>
                <a:cs typeface="Montserrat"/>
                <a:sym typeface="Montserrat"/>
              </a:rPr>
              <a:t>Explanation</a:t>
            </a:r>
            <a:r>
              <a:rPr b="1" lang="fr-FR" sz="1200" u="sng">
                <a:solidFill>
                  <a:srgbClr val="000000"/>
                </a:solidFill>
                <a:latin typeface="Montserrat"/>
                <a:ea typeface="Montserrat"/>
                <a:cs typeface="Montserrat"/>
                <a:sym typeface="Montserrat"/>
              </a:rPr>
              <a:t>:</a:t>
            </a:r>
            <a:endParaRPr b="1" sz="1200" u="sng">
              <a:solidFill>
                <a:srgbClr val="000000"/>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b="1" sz="1200" u="sng">
              <a:latin typeface="Montserrat"/>
              <a:ea typeface="Montserrat"/>
              <a:cs typeface="Montserrat"/>
              <a:sym typeface="Montserrat"/>
            </a:endParaRPr>
          </a:p>
          <a:p>
            <a:pPr indent="0" lvl="0" marL="0" rtl="0" algn="l">
              <a:lnSpc>
                <a:spcPct val="115000"/>
              </a:lnSpc>
              <a:spcBef>
                <a:spcPts val="0"/>
              </a:spcBef>
              <a:spcAft>
                <a:spcPts val="0"/>
              </a:spcAft>
              <a:buSzPts val="1100"/>
              <a:buNone/>
            </a:pPr>
            <a:r>
              <a:rPr i="1" lang="fr-FR" sz="1200">
                <a:latin typeface="Montserrat"/>
                <a:ea typeface="Montserrat"/>
                <a:cs typeface="Montserrat"/>
                <a:sym typeface="Montserrat"/>
              </a:rPr>
              <a:t>Here is the summary of this first part if you are following the "light" module. If necessary / possible, you can do a round of questions / answers or ask students to write down their questions for later and continue. The following slide concludes this module if you are following the "complete" path.</a:t>
            </a:r>
            <a:endParaRPr sz="1200">
              <a:latin typeface="Montserrat"/>
              <a:ea typeface="Montserrat"/>
              <a:cs typeface="Montserrat"/>
              <a:sym typeface="Montserrat"/>
            </a:endParaRPr>
          </a:p>
        </p:txBody>
      </p:sp>
      <p:sp>
        <p:nvSpPr>
          <p:cNvPr id="1066" name="Google Shape;106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c865d7ea15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2" name="Google Shape;1072;gc865d7ea15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Long version</a:t>
            </a:r>
            <a:r>
              <a:rPr lang="fr-FR" sz="1200">
                <a:solidFill>
                  <a:srgbClr val="000000"/>
                </a:solidFill>
                <a:latin typeface="Montserrat"/>
                <a:ea typeface="Montserrat"/>
                <a:cs typeface="Montserrat"/>
                <a:sym typeface="Montserrat"/>
              </a:rPr>
              <a:t> : </a:t>
            </a:r>
            <a:br>
              <a:rPr lang="fr-FR" sz="1200">
                <a:solidFill>
                  <a:srgbClr val="000000"/>
                </a:solidFill>
                <a:latin typeface="Montserrat"/>
                <a:ea typeface="Montserrat"/>
                <a:cs typeface="Montserrat"/>
                <a:sym typeface="Montserrat"/>
              </a:rPr>
            </a:br>
            <a:r>
              <a:rPr lang="fr-FR" sz="1200">
                <a:solidFill>
                  <a:srgbClr val="000000"/>
                </a:solidFill>
                <a:latin typeface="Montserrat"/>
                <a:ea typeface="Montserrat"/>
                <a:cs typeface="Montserrat"/>
                <a:sym typeface="Montserrat"/>
              </a:rPr>
              <a:t>FR </a:t>
            </a:r>
            <a:r>
              <a:rPr lang="fr-FR" sz="1200" u="sng">
                <a:solidFill>
                  <a:srgbClr val="2200CC"/>
                </a:solidFill>
                <a:latin typeface="Montserrat"/>
                <a:ea typeface="Montserrat"/>
                <a:cs typeface="Montserrat"/>
                <a:sym typeface="Montserrat"/>
                <a:hlinkClick r:id="rId2">
                  <a:extLst>
                    <a:ext uri="{A12FA001-AC4F-418D-AE19-62706E023703}">
                      <ahyp:hlinkClr val="tx"/>
                    </a:ext>
                  </a:extLst>
                </a:hlinkClick>
              </a:rPr>
              <a:t>https://www.youtube.com/watch?v=TCIO38TCspk</a:t>
            </a:r>
            <a:r>
              <a:rPr lang="fr-FR" sz="1200">
                <a:solidFill>
                  <a:srgbClr val="000000"/>
                </a:solidFill>
                <a:latin typeface="Montserrat"/>
                <a:ea typeface="Montserrat"/>
                <a:cs typeface="Montserrat"/>
                <a:sym typeface="Montserrat"/>
              </a:rPr>
              <a:t> </a:t>
            </a:r>
            <a:br>
              <a:rPr lang="fr-FR" sz="1200">
                <a:solidFill>
                  <a:srgbClr val="000000"/>
                </a:solidFill>
                <a:latin typeface="Montserrat"/>
                <a:ea typeface="Montserrat"/>
                <a:cs typeface="Montserrat"/>
                <a:sym typeface="Montserrat"/>
              </a:rPr>
            </a:br>
            <a:r>
              <a:rPr lang="fr-FR" sz="1200">
                <a:solidFill>
                  <a:srgbClr val="000000"/>
                </a:solidFill>
                <a:latin typeface="Montserrat"/>
                <a:ea typeface="Montserrat"/>
                <a:cs typeface="Montserrat"/>
                <a:sym typeface="Montserrat"/>
              </a:rPr>
              <a:t>EN </a:t>
            </a:r>
            <a:r>
              <a:rPr lang="fr-FR" sz="1200" u="sng">
                <a:solidFill>
                  <a:srgbClr val="2200CC"/>
                </a:solidFill>
                <a:latin typeface="Montserrat"/>
                <a:ea typeface="Montserrat"/>
                <a:cs typeface="Montserrat"/>
                <a:sym typeface="Montserrat"/>
                <a:hlinkClick r:id="rId3">
                  <a:extLst>
                    <a:ext uri="{A12FA001-AC4F-418D-AE19-62706E023703}">
                      <ahyp:hlinkClr val="tx"/>
                    </a:ext>
                  </a:extLst>
                </a:hlinkClick>
              </a:rPr>
              <a:t>https://www.youtube.com/watch?v=JasIvS7oYw4</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solidFill>
                  <a:srgbClr val="000000"/>
                </a:solidFill>
                <a:latin typeface="Montserrat"/>
                <a:ea typeface="Montserrat"/>
                <a:cs typeface="Montserrat"/>
                <a:sym typeface="Montserrat"/>
              </a:rPr>
              <a:t>ES : </a:t>
            </a:r>
            <a:r>
              <a:rPr lang="fr-FR" sz="1200" u="sng">
                <a:solidFill>
                  <a:srgbClr val="2200CC"/>
                </a:solidFill>
                <a:latin typeface="Montserrat"/>
                <a:ea typeface="Montserrat"/>
                <a:cs typeface="Montserrat"/>
                <a:sym typeface="Montserrat"/>
                <a:hlinkClick r:id="rId4">
                  <a:extLst>
                    <a:ext uri="{A12FA001-AC4F-418D-AE19-62706E023703}">
                      <ahyp:hlinkClr val="tx"/>
                    </a:ext>
                  </a:extLst>
                </a:hlinkClick>
              </a:rPr>
              <a:t>https://www.youtube.com/watch?v=N-DYWTc9iP4</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200" u="sng">
              <a:solidFill>
                <a:schemeClr val="hlink"/>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200">
              <a:latin typeface="Montserrat"/>
              <a:ea typeface="Montserrat"/>
              <a:cs typeface="Montserrat"/>
              <a:sym typeface="Montserrat"/>
            </a:endParaRPr>
          </a:p>
        </p:txBody>
      </p:sp>
      <p:sp>
        <p:nvSpPr>
          <p:cNvPr id="1079" name="Google Shape;107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sz="1200">
                <a:latin typeface="Montserrat"/>
                <a:ea typeface="Montserrat"/>
                <a:cs typeface="Montserrat"/>
                <a:sym typeface="Montserrat"/>
              </a:rPr>
              <a:t>Animation : Introduce the following slides by asking the question.</a:t>
            </a:r>
            <a:endParaRPr sz="1200">
              <a:latin typeface="Montserrat"/>
              <a:ea typeface="Montserrat"/>
              <a:cs typeface="Montserrat"/>
              <a:sym typeface="Montserrat"/>
            </a:endParaRPr>
          </a:p>
        </p:txBody>
      </p:sp>
      <p:sp>
        <p:nvSpPr>
          <p:cNvPr id="1092" name="Google Shape;109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2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1098" name="Google Shape;1098;p25:notes"/>
          <p:cNvSpPr txBox="1"/>
          <p:nvPr/>
        </p:nvSpPr>
        <p:spPr>
          <a:xfrm>
            <a:off x="4021138" y="9721850"/>
            <a:ext cx="3074987" cy="509588"/>
          </a:xfrm>
          <a:prstGeom prst="rect">
            <a:avLst/>
          </a:prstGeom>
          <a:noFill/>
          <a:ln>
            <a:noFill/>
          </a:ln>
        </p:spPr>
        <p:txBody>
          <a:bodyPr anchorCtr="0" anchor="b" bIns="50750" lIns="97550" spcFirstLastPara="1" rIns="97550" wrap="square" tIns="507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fr-FR"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1099" name="Google Shape;1099;p2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00" name="Google Shape;1100;p25:notes"/>
          <p:cNvSpPr txBox="1"/>
          <p:nvPr/>
        </p:nvSpPr>
        <p:spPr>
          <a:xfrm>
            <a:off x="709613" y="4860925"/>
            <a:ext cx="5680075" cy="12177712"/>
          </a:xfrm>
          <a:prstGeom prst="rect">
            <a:avLst/>
          </a:prstGeom>
          <a:noFill/>
          <a:ln>
            <a:noFill/>
          </a:ln>
        </p:spPr>
        <p:txBody>
          <a:bodyPr anchorCtr="0" anchor="t" bIns="50750" lIns="97550" spcFirstLastPara="1" rIns="97550" wrap="square" tIns="50750">
            <a:noAutofit/>
          </a:bodyPr>
          <a:lstStyle/>
          <a:p>
            <a:pPr indent="0" lvl="0" marL="0" marR="0" rtl="0" algn="l">
              <a:lnSpc>
                <a:spcPct val="80000"/>
              </a:lnSpc>
              <a:spcBef>
                <a:spcPts val="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Message clé</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none" cap="none" strike="noStrike">
                <a:solidFill>
                  <a:srgbClr val="000000"/>
                </a:solidFill>
                <a:latin typeface="Arial"/>
                <a:ea typeface="Arial"/>
                <a:cs typeface="Arial"/>
                <a:sym typeface="Arial"/>
              </a:rPr>
              <a:t>Définition ; les réserves prouvées sont les réserves économiquement et techniquement viables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L’Europe est actuellement entièrement dépendante du reste du monde car elle ne possède presque aucune ressource fossile.</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Le reste du monde continuera-t-il à nous donner une part de ses ressources ?</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Contrairement à certaines idées reçues, la France n’est pas indépendante au niveau de sa consommation d’énergie.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Explications</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Le graphe présente les réserves prouvées des différents combustibles fossiles PAR HABITANT par grande zone géographique (on prend les réserves de la zone et on divise par le nombre d’habitants). Ce graphe donne quelques éclaircissements géopolitiques intéressants comme :</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L’intérêt pour le Moyen-Orient</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L’intérêt pour la Russie</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La difficulté des Américains à se « mettre au vert ». Pas facile en effet quand on est assit sur plus du quart du charbon de la planète pour même pas le 20</a:t>
            </a:r>
            <a:r>
              <a:rPr b="0" baseline="30000" i="0" lang="fr-FR" sz="1200" u="none" cap="none" strike="noStrike">
                <a:solidFill>
                  <a:srgbClr val="000000"/>
                </a:solidFill>
                <a:latin typeface="Arial"/>
                <a:ea typeface="Arial"/>
                <a:cs typeface="Arial"/>
                <a:sym typeface="Arial"/>
              </a:rPr>
              <a:t>ème</a:t>
            </a:r>
            <a:r>
              <a:rPr b="0" i="0" lang="fr-FR" sz="1200" u="none" cap="none" strike="noStrike">
                <a:solidFill>
                  <a:srgbClr val="000000"/>
                </a:solidFill>
                <a:latin typeface="Arial"/>
                <a:ea typeface="Arial"/>
                <a:cs typeface="Arial"/>
                <a:sym typeface="Arial"/>
              </a:rPr>
              <a:t> de sa population</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Le fait que l’Europe insiste le plus pour que le monde se « mette au vert ». Facile de demandez aux autres de réduire quand on ne possède rien. « S’il-vous-plaît, ne consommez pas trop… et surtout laissez-nous en ! ». Comment, nous ne sommes pas simplement de bonne volonté ?!? ;-)</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Oui, parce que l’Europe ne possède rien, ou si peu…</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En 2009, la France importait 91% de ses ressources d’énergie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Précisions pour les curieux</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Le graphique a été construit par Avenir Climatique en prenant les réserves prouvées sur la </a:t>
            </a:r>
            <a:r>
              <a:rPr b="0" i="1" lang="fr-FR" sz="1200" u="none" cap="none" strike="noStrike">
                <a:solidFill>
                  <a:srgbClr val="000000"/>
                </a:solidFill>
                <a:latin typeface="Arial"/>
                <a:ea typeface="Arial"/>
                <a:cs typeface="Arial"/>
                <a:sym typeface="Arial"/>
              </a:rPr>
              <a:t>BP Statistical  Review 2010</a:t>
            </a:r>
            <a:r>
              <a:rPr b="0" i="0" lang="fr-FR" sz="1200" u="none" cap="none" strike="noStrike">
                <a:solidFill>
                  <a:srgbClr val="000000"/>
                </a:solidFill>
                <a:latin typeface="Arial"/>
                <a:ea typeface="Arial"/>
                <a:cs typeface="Arial"/>
                <a:sym typeface="Arial"/>
              </a:rPr>
              <a:t> et en recalculant la population pour la zone géographique concernée.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Quelques anecdotes sur les explications :</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90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 Il est très facile aux pays qui n’ont rien (Europe) de demander à ceux qui ont tout (Etats-Unis par exemple) de faire un effort, et à ces derniers de refuser (non ratification du protocole de Kyoto par exemple). Par ailleurs, fait majeur dont on n’a pas parlé en France : le </a:t>
            </a:r>
            <a:r>
              <a:rPr b="0" i="0" lang="fr-FR" sz="2800" u="none" cap="none" strike="noStrike">
                <a:solidFill>
                  <a:srgbClr val="000000"/>
                </a:solidFill>
                <a:latin typeface="Arial"/>
                <a:ea typeface="Arial"/>
                <a:cs typeface="Arial"/>
                <a:sym typeface="Arial"/>
              </a:rPr>
              <a:t>21/01/2010, la Cour Suprême américaine a supprimé le plafond de financement des campagnes électorales par les sociétés privées (loi en vigueur depuis 1907) malgré l’o</a:t>
            </a:r>
            <a:r>
              <a:rPr b="0" i="0" lang="fr-FR" sz="2400" u="none" cap="none" strike="noStrike">
                <a:solidFill>
                  <a:srgbClr val="000000"/>
                </a:solidFill>
                <a:latin typeface="Arial"/>
                <a:ea typeface="Arial"/>
                <a:cs typeface="Arial"/>
                <a:sym typeface="Arial"/>
              </a:rPr>
              <a:t>pposition d’Obama et de 70% des américains. Les pétroliers participent d’ailleurs activement aux soutiens des candidats. De nombreux autres exemples tendent à faire penser que les sociétés font la pluie et le beau temps en politique américaine, et notamment les compagnies qui exploitent le pétrole et le charbon américain.</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En 2010, la France a reçu en grande pompe la Russie dans le cadre de l’année France-Russie qui a été au passage l’occasion de vendre des bateaux de guerre et négocier des accords pour le gaz.</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Pour l’Europe, l’ensemble des ressources fossiles prouvées (qui sont les seules déclarées, mais il y a encore les probables et possibles) représente 49 tep/habitant, avec une consommation annuelle moyenne de plus de 4 tep/ha. Alors, combien de temps ? Il n’y a plus qu’à espérer que les autres soient prêteurs, ou plutôt qu’on en ait pas besoin pour éviter les rapports de force.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Pour le monde, une moyenne de 108 tep/ha et une consommation annuelle de 1,7 tep/ha (mais toute la planète aspire à consommer au moins autant qu’un Européen). Il pourrait y avoir du sport !</a:t>
            </a:r>
            <a:endParaRPr b="0" i="0" sz="1400" u="none" cap="none" strike="noStrike">
              <a:solidFill>
                <a:srgbClr val="000000"/>
              </a:solidFill>
              <a:latin typeface="Arial"/>
              <a:ea typeface="Arial"/>
              <a:cs typeface="Arial"/>
              <a:sym typeface="Arial"/>
            </a:endParaRPr>
          </a:p>
        </p:txBody>
      </p:sp>
      <p:sp>
        <p:nvSpPr>
          <p:cNvPr id="1101" name="Google Shape;1101;p25:notes"/>
          <p:cNvSpPr txBox="1"/>
          <p:nvPr/>
        </p:nvSpPr>
        <p:spPr>
          <a:xfrm>
            <a:off x="4021138" y="9721850"/>
            <a:ext cx="3076575" cy="511175"/>
          </a:xfrm>
          <a:prstGeom prst="rect">
            <a:avLst/>
          </a:prstGeom>
          <a:noFill/>
          <a:ln>
            <a:noFill/>
          </a:ln>
        </p:spPr>
        <p:txBody>
          <a:bodyPr anchorCtr="0" anchor="b" bIns="50750" lIns="97550" spcFirstLastPara="1" rIns="97550" wrap="square" tIns="507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fr-FR"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1102" name="Google Shape;110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fr-FR" sz="1200" u="sng">
                <a:latin typeface="Montserrat"/>
                <a:ea typeface="Montserrat"/>
                <a:cs typeface="Montserrat"/>
                <a:sym typeface="Montserrat"/>
              </a:rPr>
              <a:t>Explanation</a:t>
            </a:r>
            <a:r>
              <a:rPr b="1" lang="fr-FR" sz="1200" u="sng">
                <a:solidFill>
                  <a:srgbClr val="000000"/>
                </a:solidFill>
                <a:latin typeface="Montserrat"/>
                <a:ea typeface="Montserrat"/>
                <a:cs typeface="Montserrat"/>
                <a:sym typeface="Montserrat"/>
              </a:rPr>
              <a:t>:</a:t>
            </a:r>
            <a:endParaRPr b="1" sz="1200">
              <a:latin typeface="Montserrat"/>
              <a:ea typeface="Montserrat"/>
              <a:cs typeface="Montserrat"/>
              <a:sym typeface="Montserrat"/>
            </a:endParaRPr>
          </a:p>
          <a:p>
            <a:pPr indent="0" lvl="0" marL="0" rtl="0" algn="l">
              <a:lnSpc>
                <a:spcPct val="115000"/>
              </a:lnSpc>
              <a:spcBef>
                <a:spcPts val="0"/>
              </a:spcBef>
              <a:spcAft>
                <a:spcPts val="0"/>
              </a:spcAft>
              <a:buNone/>
            </a:pPr>
            <a:r>
              <a:rPr lang="fr-FR" sz="1200">
                <a:latin typeface="Montserrat"/>
                <a:ea typeface="Montserrat"/>
                <a:cs typeface="Montserrat"/>
                <a:sym typeface="Montserrat"/>
              </a:rPr>
              <a:t>The graph shows the proven reserves of different fossil fuels PER CAPITA by major geographical area (take the reserves for the area and divide by the number of inhabitants). This graph provides important geopolitical information, such as :</a:t>
            </a:r>
            <a:endParaRPr sz="1200">
              <a:latin typeface="Montserrat"/>
              <a:ea typeface="Montserrat"/>
              <a:cs typeface="Montserrat"/>
              <a:sym typeface="Montserrat"/>
            </a:endParaRPr>
          </a:p>
          <a:p>
            <a:pPr indent="-298450" lvl="1" marL="742950" rtl="0" algn="l">
              <a:lnSpc>
                <a:spcPct val="115000"/>
              </a:lnSpc>
              <a:spcBef>
                <a:spcPts val="0"/>
              </a:spcBef>
              <a:spcAft>
                <a:spcPts val="0"/>
              </a:spcAft>
              <a:buSzPts val="1200"/>
              <a:buFont typeface="Montserrat"/>
              <a:buChar char="o"/>
            </a:pPr>
            <a:r>
              <a:rPr lang="fr-FR" sz="1200">
                <a:latin typeface="Montserrat"/>
                <a:ea typeface="Montserrat"/>
                <a:cs typeface="Montserrat"/>
                <a:sym typeface="Montserrat"/>
              </a:rPr>
              <a:t>The interest of the Middle East given their oil and gas reserves</a:t>
            </a:r>
            <a:endParaRPr sz="1200">
              <a:latin typeface="Montserrat"/>
              <a:ea typeface="Montserrat"/>
              <a:cs typeface="Montserrat"/>
              <a:sym typeface="Montserrat"/>
            </a:endParaRPr>
          </a:p>
          <a:p>
            <a:pPr indent="-298450" lvl="1" marL="742950" rtl="0" algn="l">
              <a:lnSpc>
                <a:spcPct val="115000"/>
              </a:lnSpc>
              <a:spcBef>
                <a:spcPts val="0"/>
              </a:spcBef>
              <a:spcAft>
                <a:spcPts val="0"/>
              </a:spcAft>
              <a:buSzPts val="1200"/>
              <a:buFont typeface="Montserrat"/>
              <a:buChar char="o"/>
            </a:pPr>
            <a:r>
              <a:rPr lang="fr-FR" sz="1200">
                <a:latin typeface="Montserrat"/>
                <a:ea typeface="Montserrat"/>
                <a:cs typeface="Montserrat"/>
                <a:sym typeface="Montserrat"/>
              </a:rPr>
              <a:t>Russia's interest, given its large coal reserves</a:t>
            </a:r>
            <a:endParaRPr sz="1200">
              <a:latin typeface="Montserrat"/>
              <a:ea typeface="Montserrat"/>
              <a:cs typeface="Montserrat"/>
              <a:sym typeface="Montserrat"/>
            </a:endParaRPr>
          </a:p>
          <a:p>
            <a:pPr indent="-298450" lvl="1" marL="742950" rtl="0" algn="l">
              <a:lnSpc>
                <a:spcPct val="115000"/>
              </a:lnSpc>
              <a:spcBef>
                <a:spcPts val="0"/>
              </a:spcBef>
              <a:spcAft>
                <a:spcPts val="0"/>
              </a:spcAft>
              <a:buSzPts val="1200"/>
              <a:buFont typeface="Montserrat"/>
              <a:buChar char="o"/>
            </a:pPr>
            <a:r>
              <a:rPr lang="fr-FR" sz="1200">
                <a:latin typeface="Montserrat"/>
                <a:ea typeface="Montserrat"/>
                <a:cs typeface="Montserrat"/>
                <a:sym typeface="Montserrat"/>
              </a:rPr>
              <a:t>America's interest, given its large coal reserves</a:t>
            </a:r>
            <a:endParaRPr sz="1200">
              <a:latin typeface="Montserrat"/>
              <a:ea typeface="Montserrat"/>
              <a:cs typeface="Montserrat"/>
              <a:sym typeface="Montserrat"/>
            </a:endParaRPr>
          </a:p>
          <a:p>
            <a:pPr indent="-298450" lvl="1" marL="742950" rtl="0" algn="l">
              <a:lnSpc>
                <a:spcPct val="115000"/>
              </a:lnSpc>
              <a:spcBef>
                <a:spcPts val="0"/>
              </a:spcBef>
              <a:spcAft>
                <a:spcPts val="0"/>
              </a:spcAft>
              <a:buSzPts val="1200"/>
              <a:buFont typeface="Montserrat"/>
              <a:buChar char="o"/>
            </a:pPr>
            <a:r>
              <a:rPr lang="fr-FR" sz="1200">
                <a:latin typeface="Montserrat"/>
                <a:ea typeface="Montserrat"/>
                <a:cs typeface="Montserrat"/>
                <a:sym typeface="Montserrat"/>
              </a:rPr>
              <a:t>Europe's insistence that the world should "go green", given its energy dependence.</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Font typeface="Aria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rPr b="1" lang="fr-FR" sz="1200" u="sng">
                <a:latin typeface="Montserrat"/>
                <a:ea typeface="Montserrat"/>
                <a:cs typeface="Montserrat"/>
                <a:sym typeface="Montserrat"/>
              </a:rPr>
              <a:t>Key messages</a:t>
            </a:r>
            <a:r>
              <a:rPr b="1" lang="fr-FR" sz="1200" u="sng">
                <a:solidFill>
                  <a:srgbClr val="000000"/>
                </a:solidFill>
                <a:latin typeface="Montserrat"/>
                <a:ea typeface="Montserrat"/>
                <a:cs typeface="Montserrat"/>
                <a:sym typeface="Montserrat"/>
              </a:rPr>
              <a:t>:</a:t>
            </a:r>
            <a:endParaRPr b="1" sz="1200">
              <a:latin typeface="Montserrat"/>
              <a:ea typeface="Montserrat"/>
              <a:cs typeface="Montserrat"/>
              <a:sym typeface="Montserrat"/>
            </a:endParaRPr>
          </a:p>
          <a:p>
            <a:pPr indent="-349250" lvl="0" marL="342900" rtl="0" algn="l">
              <a:lnSpc>
                <a:spcPct val="115000"/>
              </a:lnSpc>
              <a:spcBef>
                <a:spcPts val="0"/>
              </a:spcBef>
              <a:spcAft>
                <a:spcPts val="0"/>
              </a:spcAft>
              <a:buSzPts val="1200"/>
              <a:buFont typeface="Montserrat"/>
              <a:buAutoNum type="arabicPeriod" startAt="0"/>
            </a:pPr>
            <a:r>
              <a:rPr lang="fr-FR" sz="1200">
                <a:latin typeface="Montserrat"/>
                <a:ea typeface="Montserrat"/>
                <a:cs typeface="Montserrat"/>
                <a:sym typeface="Montserrat"/>
              </a:rPr>
              <a:t>Europe is currently entirely dependent on the rest of the world because it has virtually no fossil fuels.</a:t>
            </a:r>
            <a:endParaRPr sz="1200">
              <a:latin typeface="Montserrat"/>
              <a:ea typeface="Montserrat"/>
              <a:cs typeface="Montserrat"/>
              <a:sym typeface="Montserrat"/>
            </a:endParaRPr>
          </a:p>
          <a:p>
            <a:pPr indent="-349250" lvl="0" marL="342900" rtl="0" algn="l">
              <a:lnSpc>
                <a:spcPct val="115000"/>
              </a:lnSpc>
              <a:spcBef>
                <a:spcPts val="0"/>
              </a:spcBef>
              <a:spcAft>
                <a:spcPts val="0"/>
              </a:spcAft>
              <a:buSzPts val="1200"/>
              <a:buFont typeface="Montserrat"/>
              <a:buAutoNum type="arabicPeriod" startAt="0"/>
            </a:pPr>
            <a:r>
              <a:rPr lang="fr-FR" sz="1200">
                <a:latin typeface="Montserrat"/>
                <a:ea typeface="Montserrat"/>
                <a:cs typeface="Montserrat"/>
                <a:sym typeface="Montserrat"/>
              </a:rPr>
              <a:t>Will the rest of the world continue to share its resources with us?</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Font typeface="Arial"/>
              <a:buNone/>
            </a:pPr>
            <a:r>
              <a:rPr lang="fr-FR" sz="1200">
                <a:latin typeface="Montserrat"/>
                <a:ea typeface="Montserrat"/>
                <a:cs typeface="Montserrat"/>
                <a:sym typeface="Montserrat"/>
              </a:rPr>
              <a:t> </a:t>
            </a:r>
            <a:endParaRPr sz="12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SzPts val="1100"/>
              <a:buNone/>
            </a:pPr>
            <a:r>
              <a:t/>
            </a:r>
            <a:endParaRPr sz="1200">
              <a:latin typeface="Montserrat"/>
              <a:ea typeface="Montserrat"/>
              <a:cs typeface="Montserrat"/>
              <a:sym typeface="Montserra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25be50f038e_8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4" name="Google Shape;1124;g25be50f038e_8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15000"/>
              </a:lnSpc>
              <a:spcBef>
                <a:spcPts val="0"/>
              </a:spcBef>
              <a:spcAft>
                <a:spcPts val="0"/>
              </a:spcAft>
              <a:buSzPts val="1100"/>
              <a:buNone/>
            </a:pPr>
            <a:r>
              <a:rPr b="1" lang="fr-FR" sz="1200" u="sng">
                <a:latin typeface="Montserrat"/>
                <a:ea typeface="Montserrat"/>
                <a:cs typeface="Montserrat"/>
                <a:sym typeface="Montserrat"/>
              </a:rPr>
              <a:t>Explanation</a:t>
            </a:r>
            <a:r>
              <a:rPr b="1" lang="fr-FR" sz="1200">
                <a:solidFill>
                  <a:srgbClr val="000000"/>
                </a:solidFill>
                <a:latin typeface="Montserrat"/>
                <a:ea typeface="Montserrat"/>
                <a:cs typeface="Montserrat"/>
                <a:sym typeface="Montserrat"/>
              </a:rPr>
              <a:t>: </a:t>
            </a:r>
            <a:endParaRPr b="1"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In the first graph, the grey bars of the histogram represent conventional oil discoveries each year. The yellow bars show that no major deposits have been discovered in the last 20 years. The black dots represent annual production. So we are producing more oil despite the fact that we are discovering less and less. So we are essentially living on past discoveries. </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As oil is non-renewable, its consumption is leading us inexorably towards what is known as peak oil (shown in the second graph). Before the peak, production is facilitated by the modernisation of techniques, leading to a sharp increase in consumption because oil seems to be readily available. Over time, the availability of the resource decreases, making production slower and more difficult, until production starts to decline. The moment when production was at its peak is known as the "peak". </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Whatever the resource (in this case, oil), it is difficult to predict the exact moment when this production peak will be reached, because it is not linked solely to the physical availability of the resource. It also depends on our technical, political and economic choices! According to the IEA, a plateau has been reached since 2008 for conventional oil (production is stagnating) and a peak could be reached by 2025 for oil (conventional and non-conventional).</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b="1" lang="fr-FR" sz="1200" u="sng">
                <a:latin typeface="Montserrat"/>
                <a:ea typeface="Montserrat"/>
                <a:cs typeface="Montserrat"/>
                <a:sym typeface="Montserrat"/>
              </a:rPr>
              <a:t>Key messages</a:t>
            </a:r>
            <a:r>
              <a:rPr b="1" lang="fr-FR" sz="1200" u="sng">
                <a:solidFill>
                  <a:srgbClr val="000000"/>
                </a:solidFill>
                <a:latin typeface="Montserrat"/>
                <a:ea typeface="Montserrat"/>
                <a:cs typeface="Montserrat"/>
                <a:sym typeface="Montserrat"/>
              </a:rPr>
              <a:t>:</a:t>
            </a:r>
            <a:r>
              <a:rPr b="1" lang="fr-FR" sz="1200">
                <a:solidFill>
                  <a:srgbClr val="000000"/>
                </a:solidFill>
                <a:latin typeface="Montserrat"/>
                <a:ea typeface="Montserrat"/>
                <a:cs typeface="Montserrat"/>
                <a:sym typeface="Montserrat"/>
              </a:rPr>
              <a:t> </a:t>
            </a:r>
            <a:endParaRPr b="1" sz="1200">
              <a:latin typeface="Montserrat"/>
              <a:ea typeface="Montserrat"/>
              <a:cs typeface="Montserrat"/>
              <a:sym typeface="Montserrat"/>
            </a:endParaRPr>
          </a:p>
          <a:p>
            <a:pPr indent="-342900" lvl="0" marL="342900" rtl="0" algn="l">
              <a:lnSpc>
                <a:spcPct val="115000"/>
              </a:lnSpc>
              <a:spcBef>
                <a:spcPts val="0"/>
              </a:spcBef>
              <a:spcAft>
                <a:spcPts val="0"/>
              </a:spcAft>
              <a:buSzPts val="1200"/>
              <a:buFont typeface="Montserrat"/>
              <a:buAutoNum type="arabicPeriod"/>
            </a:pPr>
            <a:r>
              <a:rPr lang="fr-FR" sz="1200">
                <a:latin typeface="Montserrat"/>
                <a:ea typeface="Montserrat"/>
                <a:cs typeface="Montserrat"/>
                <a:sym typeface="Montserrat"/>
              </a:rPr>
              <a:t>Less and less conventional oil is being discovered every year.</a:t>
            </a:r>
            <a:endParaRPr sz="1200">
              <a:latin typeface="Montserrat"/>
              <a:ea typeface="Montserrat"/>
              <a:cs typeface="Montserrat"/>
              <a:sym typeface="Montserrat"/>
            </a:endParaRPr>
          </a:p>
          <a:p>
            <a:pPr indent="-342900" lvl="0" marL="342900" rtl="0" algn="l">
              <a:lnSpc>
                <a:spcPct val="115000"/>
              </a:lnSpc>
              <a:spcBef>
                <a:spcPts val="0"/>
              </a:spcBef>
              <a:spcAft>
                <a:spcPts val="0"/>
              </a:spcAft>
              <a:buSzPts val="1200"/>
              <a:buFont typeface="Montserrat"/>
              <a:buAutoNum type="arabicPeriod"/>
            </a:pPr>
            <a:r>
              <a:rPr lang="fr-FR" sz="1200">
                <a:latin typeface="Montserrat"/>
                <a:ea typeface="Montserrat"/>
                <a:cs typeface="Montserrat"/>
                <a:sym typeface="Montserrat"/>
              </a:rPr>
              <a:t>Yet consumption and production are increasing every year: we are now living on yesterday's discoveries.</a:t>
            </a:r>
            <a:endParaRPr sz="1200">
              <a:latin typeface="Montserrat"/>
              <a:ea typeface="Montserrat"/>
              <a:cs typeface="Montserrat"/>
              <a:sym typeface="Montserrat"/>
            </a:endParaRPr>
          </a:p>
          <a:p>
            <a:pPr indent="-342900" lvl="0" marL="342900" rtl="0" algn="l">
              <a:lnSpc>
                <a:spcPct val="115000"/>
              </a:lnSpc>
              <a:spcBef>
                <a:spcPts val="0"/>
              </a:spcBef>
              <a:spcAft>
                <a:spcPts val="0"/>
              </a:spcAft>
              <a:buSzPts val="1200"/>
              <a:buFont typeface="Montserrat"/>
              <a:buAutoNum type="arabicPeriod"/>
            </a:pPr>
            <a:r>
              <a:rPr lang="fr-FR" sz="1200">
                <a:latin typeface="Montserrat"/>
                <a:ea typeface="Montserrat"/>
                <a:cs typeface="Montserrat"/>
                <a:sym typeface="Montserrat"/>
              </a:rPr>
              <a:t>We are consuming more and more energy to produce it. In 1900, it took 1 barrel to produce 100 barrels. Today, with the oil sands, we can produce 3 barrels by consuming 1 barrel. Energy production is only interesting when we recover more energy than we consume to produce it.</a:t>
            </a:r>
            <a:endParaRPr sz="1200">
              <a:latin typeface="Montserrat"/>
              <a:ea typeface="Montserrat"/>
              <a:cs typeface="Montserrat"/>
              <a:sym typeface="Montserrat"/>
            </a:endParaRPr>
          </a:p>
        </p:txBody>
      </p:sp>
      <p:sp>
        <p:nvSpPr>
          <p:cNvPr id="1125" name="Google Shape;1125;g25be50f038e_8_4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9" name="Google Shape;5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2310fa8b7a5_0_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58" name="Google Shape;1158;g2310fa8b7a5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159" name="Google Shape;1159;g2310fa8b7a5_0_84:notes"/>
          <p:cNvSpPr txBox="1"/>
          <p:nvPr>
            <p:ph idx="1" type="body"/>
          </p:nvPr>
        </p:nvSpPr>
        <p:spPr>
          <a:xfrm>
            <a:off x="685800" y="4343400"/>
            <a:ext cx="5486400" cy="4276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490"/>
              </a:spcBef>
              <a:spcAft>
                <a:spcPts val="0"/>
              </a:spcAft>
              <a:buSzPts val="1100"/>
              <a:buNone/>
            </a:pPr>
            <a:r>
              <a:rPr b="1" lang="fr-FR" sz="1200" u="sng">
                <a:solidFill>
                  <a:schemeClr val="dk1"/>
                </a:solidFill>
                <a:latin typeface="Montserrat"/>
                <a:ea typeface="Montserrat"/>
                <a:cs typeface="Montserrat"/>
                <a:sym typeface="Montserrat"/>
              </a:rPr>
              <a:t>Explanation</a:t>
            </a:r>
            <a:r>
              <a:rPr b="1" lang="fr-FR" sz="1200" u="sng">
                <a:solidFill>
                  <a:schemeClr val="dk1"/>
                </a:solidFill>
                <a:latin typeface="Montserrat"/>
                <a:ea typeface="Montserrat"/>
                <a:cs typeface="Montserrat"/>
                <a:sym typeface="Montserrat"/>
              </a:rPr>
              <a:t>:</a:t>
            </a:r>
            <a:endParaRPr b="1"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At the beginning of the oil era (mid-19th century), it was not uncommon for a well to be drilled and for the oil to come out of the ground on its own, due to the underground pressure, as in Lucky Luke. As the well empties, the pressure drops and you have to pump if you want to continue extracting oil. To operate, the pumps themselves consume oil, and energy is also needed to build and operate the entire infrastructure. In 1930, around 1% of the oil extracted had to be consumed to provide the energy needed for extraction. This type of oil (liquid, in an underground pocket on a continent or deep in the ocean) is known as "conventional".</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Other types of oil exist, known as "unconventional", such as tar sands, heavy oil, oil shale, oil in deep offshore or polar conditions.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SzPts val="1100"/>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The record for drilling on a continent is 12,376m (Exxon, August 2012, in Russia)! In the ocean, it's 12,289m below the surface (this is called deep offshore drilling). Can you imagine? In the end, on average today, around 6% of the oil extracted is consumed by the extraction itself.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Oil is also extracted from tar sands. These are sands that are mixed with oil. Here, there are no more pipes or pumps to extract the oil, but construction machinery that digs and loads trucks. The oil sands are then transported to a facility where they are mixed with water and boiled to separate the sand from the oil. The cooking water containing the oil is then recovered, and some of the oil is separated from the water. The result is oil and water that still contains a little oil. There remains the problem of recycling this polluted water. In the end, a third of the oil produced is consumed by this extraction process.</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SzPts val="1100"/>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b="1" lang="fr-FR" sz="1200" u="sng">
                <a:solidFill>
                  <a:schemeClr val="dk1"/>
                </a:solidFill>
                <a:latin typeface="Montserrat"/>
                <a:ea typeface="Montserrat"/>
                <a:cs typeface="Montserrat"/>
                <a:sym typeface="Montserrat"/>
              </a:rPr>
              <a:t>Key messages</a:t>
            </a:r>
            <a:r>
              <a:rPr b="1" lang="fr-FR" sz="1200">
                <a:solidFill>
                  <a:schemeClr val="dk1"/>
                </a:solidFill>
                <a:latin typeface="Montserrat"/>
                <a:ea typeface="Montserrat"/>
                <a:cs typeface="Montserrat"/>
                <a:sym typeface="Montserrat"/>
              </a:rPr>
              <a:t> :</a:t>
            </a:r>
            <a:endParaRPr b="1" sz="1200">
              <a:solidFill>
                <a:schemeClr val="dk1"/>
              </a:solidFill>
              <a:latin typeface="Montserrat"/>
              <a:ea typeface="Montserrat"/>
              <a:cs typeface="Montserrat"/>
              <a:sym typeface="Montserrat"/>
            </a:endParaRPr>
          </a:p>
          <a:p>
            <a:pPr indent="-342900" lvl="0" marL="342900" rtl="0" algn="l">
              <a:lnSpc>
                <a:spcPct val="115000"/>
              </a:lnSpc>
              <a:spcBef>
                <a:spcPts val="490"/>
              </a:spcBef>
              <a:spcAft>
                <a:spcPts val="0"/>
              </a:spcAft>
              <a:buClr>
                <a:schemeClr val="dk1"/>
              </a:buClr>
              <a:buSzPts val="1200"/>
              <a:buFont typeface="Montserrat"/>
              <a:buAutoNum type="arabicPeriod"/>
            </a:pPr>
            <a:r>
              <a:rPr lang="fr-FR" sz="1200">
                <a:solidFill>
                  <a:schemeClr val="dk1"/>
                </a:solidFill>
                <a:latin typeface="Montserrat"/>
                <a:ea typeface="Montserrat"/>
                <a:cs typeface="Montserrat"/>
                <a:sym typeface="Montserrat"/>
              </a:rPr>
              <a:t>The more oil we produce, the more expensive it becomes to extract (both in terms of money and energy).</a:t>
            </a:r>
            <a:endParaRPr sz="1200">
              <a:solidFill>
                <a:schemeClr val="dk1"/>
              </a:solidFill>
              <a:latin typeface="Montserrat"/>
              <a:ea typeface="Montserrat"/>
              <a:cs typeface="Montserrat"/>
              <a:sym typeface="Montserrat"/>
            </a:endParaRPr>
          </a:p>
          <a:p>
            <a:pPr indent="-342900" lvl="0" marL="342900" rtl="0" algn="l">
              <a:lnSpc>
                <a:spcPct val="115000"/>
              </a:lnSpc>
              <a:spcBef>
                <a:spcPts val="490"/>
              </a:spcBef>
              <a:spcAft>
                <a:spcPts val="0"/>
              </a:spcAft>
              <a:buClr>
                <a:schemeClr val="dk1"/>
              </a:buClr>
              <a:buSzPts val="1200"/>
              <a:buFont typeface="Montserrat"/>
              <a:buAutoNum type="arabicPeriod"/>
            </a:pPr>
            <a:r>
              <a:rPr lang="fr-FR" sz="1200">
                <a:solidFill>
                  <a:schemeClr val="dk1"/>
                </a:solidFill>
                <a:latin typeface="Montserrat"/>
                <a:ea typeface="Montserrat"/>
                <a:cs typeface="Montserrat"/>
                <a:sym typeface="Montserrat"/>
              </a:rPr>
              <a:t>In 1900, it took 1 barrel to extract 100 barrels.</a:t>
            </a:r>
            <a:endParaRPr sz="1200">
              <a:solidFill>
                <a:schemeClr val="dk1"/>
              </a:solidFill>
              <a:latin typeface="Montserrat"/>
              <a:ea typeface="Montserrat"/>
              <a:cs typeface="Montserrat"/>
              <a:sym typeface="Montserrat"/>
            </a:endParaRPr>
          </a:p>
          <a:p>
            <a:pPr indent="-342900" lvl="0" marL="342900" rtl="0" algn="l">
              <a:lnSpc>
                <a:spcPct val="115000"/>
              </a:lnSpc>
              <a:spcBef>
                <a:spcPts val="490"/>
              </a:spcBef>
              <a:spcAft>
                <a:spcPts val="0"/>
              </a:spcAft>
              <a:buClr>
                <a:schemeClr val="dk1"/>
              </a:buClr>
              <a:buSzPts val="1200"/>
              <a:buFont typeface="Montserrat"/>
              <a:buAutoNum type="arabicPeriod"/>
            </a:pPr>
            <a:r>
              <a:rPr lang="fr-FR" sz="1200">
                <a:solidFill>
                  <a:schemeClr val="dk1"/>
                </a:solidFill>
                <a:latin typeface="Montserrat"/>
                <a:ea typeface="Montserrat"/>
                <a:cs typeface="Montserrat"/>
                <a:sym typeface="Montserrat"/>
              </a:rPr>
              <a:t>Today, new non-traditional techniques consume 1 barrel to produce 3.</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None/>
            </a:pPr>
            <a:r>
              <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ontserrat"/>
              <a:buChar char="●"/>
            </a:pPr>
            <a:r>
              <a:rPr lang="fr-FR" sz="1200">
                <a:latin typeface="Montserrat"/>
                <a:ea typeface="Montserrat"/>
                <a:cs typeface="Montserrat"/>
                <a:sym typeface="Montserrat"/>
              </a:rPr>
              <a:t>Oil is used almost everywhere, either as a source of energy or as a plastic.</a:t>
            </a:r>
            <a:endParaRPr sz="1200">
              <a:latin typeface="Montserrat"/>
              <a:ea typeface="Montserrat"/>
              <a:cs typeface="Montserrat"/>
              <a:sym typeface="Montserrat"/>
            </a:endParaRPr>
          </a:p>
        </p:txBody>
      </p:sp>
      <p:sp>
        <p:nvSpPr>
          <p:cNvPr id="1179" name="Google Shape;117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e2aedf4527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5" name="Google Shape;1185;ge2aedf4527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0"/>
              </a:spcBef>
              <a:spcAft>
                <a:spcPts val="0"/>
              </a:spcAft>
              <a:buSzPts val="1100"/>
              <a:buNone/>
            </a:pPr>
            <a:r>
              <a:rPr b="1" lang="fr-FR" sz="1200" u="sng">
                <a:latin typeface="Montserrat"/>
                <a:ea typeface="Montserrat"/>
                <a:cs typeface="Montserrat"/>
                <a:sym typeface="Montserrat"/>
              </a:rPr>
              <a:t>Explanation</a:t>
            </a:r>
            <a:r>
              <a:rPr b="1" lang="fr-FR" sz="1200">
                <a:solidFill>
                  <a:srgbClr val="000000"/>
                </a:solidFill>
                <a:latin typeface="Montserrat"/>
                <a:ea typeface="Montserrat"/>
                <a:cs typeface="Montserrat"/>
                <a:sym typeface="Montserrat"/>
              </a:rPr>
              <a:t>: </a:t>
            </a:r>
            <a:endParaRPr b="1" sz="1200">
              <a:latin typeface="Montserrat"/>
              <a:ea typeface="Montserrat"/>
              <a:cs typeface="Montserrat"/>
              <a:sym typeface="Montserrat"/>
            </a:endParaRPr>
          </a:p>
          <a:p>
            <a:pPr indent="0" lvl="0" marL="158750" rtl="0" algn="l">
              <a:lnSpc>
                <a:spcPct val="115000"/>
              </a:lnSpc>
              <a:spcBef>
                <a:spcPts val="485"/>
              </a:spcBef>
              <a:spcAft>
                <a:spcPts val="0"/>
              </a:spcAft>
              <a:buSzPts val="1100"/>
              <a:buNone/>
            </a:pPr>
            <a:r>
              <a:rPr lang="fr-FR" sz="1200">
                <a:latin typeface="Montserrat"/>
                <a:ea typeface="Montserrat"/>
                <a:cs typeface="Montserrat"/>
                <a:sym typeface="Montserrat"/>
              </a:rPr>
              <a:t>This graph is similar to the one we saw earlier on global energy consumption. However, the time scale needs to be put into perspective. If we look back at the history of modern humanity (the invention of agriculture 10,000 years ago), fossil fuels are likely to be just a parenthesis. Energy consumption = the speed at which the world is changing. Transformation so rapid that we can see the differences from one generation to the next (children are born into a different world from their parents).</a:t>
            </a:r>
            <a:endParaRPr sz="1200">
              <a:latin typeface="Montserrat"/>
              <a:ea typeface="Montserrat"/>
              <a:cs typeface="Montserrat"/>
              <a:sym typeface="Montserrat"/>
            </a:endParaRPr>
          </a:p>
          <a:p>
            <a:pPr indent="0" lvl="0" marL="158750" rtl="0" algn="l">
              <a:lnSpc>
                <a:spcPct val="115000"/>
              </a:lnSpc>
              <a:spcBef>
                <a:spcPts val="485"/>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485"/>
              </a:spcBef>
              <a:spcAft>
                <a:spcPts val="0"/>
              </a:spcAft>
              <a:buSzPts val="1100"/>
              <a:buFont typeface="Arial"/>
              <a:buNone/>
            </a:pPr>
            <a:r>
              <a:rPr b="1" lang="fr-FR" sz="1200" u="sng">
                <a:latin typeface="Montserrat"/>
                <a:ea typeface="Montserrat"/>
                <a:cs typeface="Montserrat"/>
                <a:sym typeface="Montserrat"/>
              </a:rPr>
              <a:t>Key messages</a:t>
            </a:r>
            <a:r>
              <a:rPr b="1" lang="fr-FR" sz="1200" u="sng">
                <a:solidFill>
                  <a:srgbClr val="000000"/>
                </a:solidFill>
                <a:latin typeface="Montserrat"/>
                <a:ea typeface="Montserrat"/>
                <a:cs typeface="Montserrat"/>
                <a:sym typeface="Montserrat"/>
              </a:rPr>
              <a:t>:</a:t>
            </a:r>
            <a:endParaRPr b="1" sz="1200">
              <a:latin typeface="Montserrat"/>
              <a:ea typeface="Montserrat"/>
              <a:cs typeface="Montserrat"/>
              <a:sym typeface="Montserrat"/>
            </a:endParaRPr>
          </a:p>
          <a:p>
            <a:pPr indent="-349250" lvl="0" marL="342900" rtl="0" algn="l">
              <a:lnSpc>
                <a:spcPct val="115000"/>
              </a:lnSpc>
              <a:spcBef>
                <a:spcPts val="485"/>
              </a:spcBef>
              <a:spcAft>
                <a:spcPts val="0"/>
              </a:spcAft>
              <a:buSzPts val="1200"/>
              <a:buFont typeface="Montserrat"/>
              <a:buAutoNum type="arabicPeriod"/>
            </a:pPr>
            <a:r>
              <a:rPr lang="fr-FR" sz="1200">
                <a:latin typeface="Montserrat"/>
                <a:ea typeface="Montserrat"/>
                <a:cs typeface="Montserrat"/>
                <a:sym typeface="Montserrat"/>
              </a:rPr>
              <a:t>Oil and fossil fuels will only be around for a short time in human history.</a:t>
            </a:r>
            <a:endParaRPr sz="1200">
              <a:latin typeface="Montserrat"/>
              <a:ea typeface="Montserrat"/>
              <a:cs typeface="Montserrat"/>
              <a:sym typeface="Montserrat"/>
            </a:endParaRPr>
          </a:p>
          <a:p>
            <a:pPr indent="-349250" lvl="0" marL="342900" rtl="0" algn="l">
              <a:lnSpc>
                <a:spcPct val="115000"/>
              </a:lnSpc>
              <a:spcBef>
                <a:spcPts val="485"/>
              </a:spcBef>
              <a:spcAft>
                <a:spcPts val="0"/>
              </a:spcAft>
              <a:buSzPts val="1200"/>
              <a:buFont typeface="Montserrat"/>
              <a:buAutoNum type="arabicPeriod"/>
            </a:pPr>
            <a:r>
              <a:rPr lang="fr-FR" sz="1200">
                <a:latin typeface="Montserrat"/>
                <a:ea typeface="Montserrat"/>
                <a:cs typeface="Montserrat"/>
                <a:sym typeface="Montserrat"/>
              </a:rPr>
              <a:t>The future without oil is not the same as the past without oil.</a:t>
            </a:r>
            <a:endParaRPr sz="1200">
              <a:latin typeface="Montserrat"/>
              <a:ea typeface="Montserrat"/>
              <a:cs typeface="Montserrat"/>
              <a:sym typeface="Montserrat"/>
            </a:endParaRPr>
          </a:p>
          <a:p>
            <a:pPr indent="-349250" lvl="0" marL="342900" rtl="0" algn="l">
              <a:lnSpc>
                <a:spcPct val="115000"/>
              </a:lnSpc>
              <a:spcBef>
                <a:spcPts val="485"/>
              </a:spcBef>
              <a:spcAft>
                <a:spcPts val="0"/>
              </a:spcAft>
              <a:buSzPts val="1200"/>
              <a:buFont typeface="Montserrat"/>
              <a:buAutoNum type="arabicPeriod"/>
            </a:pPr>
            <a:r>
              <a:rPr lang="fr-FR" sz="1200">
                <a:latin typeface="Montserrat"/>
                <a:ea typeface="Montserrat"/>
                <a:cs typeface="Montserrat"/>
                <a:sym typeface="Montserrat"/>
              </a:rPr>
              <a:t>The future must be built, and there is work for everyone in this great adventure.</a:t>
            </a:r>
            <a:endParaRPr sz="1200">
              <a:latin typeface="Montserrat"/>
              <a:ea typeface="Montserrat"/>
              <a:cs typeface="Montserrat"/>
              <a:sym typeface="Montserrat"/>
            </a:endParaRPr>
          </a:p>
        </p:txBody>
      </p:sp>
      <p:sp>
        <p:nvSpPr>
          <p:cNvPr id="1186" name="Google Shape;1186;ge2aedf4527_0_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Formation à la mise en oeuvre du Bilan Carbone</a:t>
            </a:r>
            <a:endParaRPr b="0" i="0" sz="1400" u="none" cap="none" strike="noStrike">
              <a:solidFill>
                <a:srgbClr val="000000"/>
              </a:solidFill>
              <a:latin typeface="Arial"/>
              <a:ea typeface="Arial"/>
              <a:cs typeface="Arial"/>
              <a:sym typeface="Arial"/>
            </a:endParaRPr>
          </a:p>
        </p:txBody>
      </p:sp>
      <p:sp>
        <p:nvSpPr>
          <p:cNvPr id="1187" name="Google Shape;1187;ge2aedf4527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6" name="Google Shape;120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EN : </a:t>
            </a:r>
            <a:r>
              <a:rPr lang="fr-FR" u="sng">
                <a:solidFill>
                  <a:schemeClr val="hlink"/>
                </a:solidFill>
                <a:hlinkClick r:id="rId2"/>
              </a:rPr>
              <a:t>https://www.youtube.com/watch?v=apODDbgFFPI</a:t>
            </a:r>
            <a:r>
              <a:rPr lang="fr-FR"/>
              <a:t> </a:t>
            </a:r>
            <a:br>
              <a:rPr lang="fr-FR"/>
            </a:br>
            <a:br>
              <a:rPr lang="fr-FR"/>
            </a:br>
            <a:r>
              <a:rPr lang="fr-FR"/>
              <a:t>ES: </a:t>
            </a:r>
            <a:r>
              <a:rPr lang="fr-FR" sz="1000" u="sng">
                <a:solidFill>
                  <a:schemeClr val="hlink"/>
                </a:solidFill>
                <a:hlinkClick r:id="rId3"/>
              </a:rPr>
              <a:t>https://www.youtube.com/watch?v=RRWyIy1MCaw</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rPr>
              <a:t>IT: </a:t>
            </a:r>
            <a:r>
              <a:rPr lang="fr-FR" sz="1000" u="sng">
                <a:solidFill>
                  <a:schemeClr val="hlink"/>
                </a:solidFill>
                <a:hlinkClick r:id="rId4"/>
              </a:rPr>
              <a:t>https://www.rtve.es/alacarta/videos/noticias-24-horas/uranio-mineral-enriquecido-sirve-para-fabricar-armas-nucleares/2167090/</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1000" u="sng">
              <a:solidFill>
                <a:schemeClr val="hlink"/>
              </a:solidFil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rPr>
              <a:t>FR : </a:t>
            </a:r>
            <a:r>
              <a:rPr lang="fr-FR" u="sng">
                <a:solidFill>
                  <a:schemeClr val="hlink"/>
                </a:solidFill>
                <a:hlinkClick r:id="rId5"/>
              </a:rPr>
              <a:t>https://www.youtube.com/watch?v=V3U_l2LESFw</a:t>
            </a:r>
            <a:r>
              <a:rPr lang="fr-FR">
                <a:solidFill>
                  <a:schemeClr val="dk1"/>
                </a:solidFill>
              </a:rPr>
              <a:t> </a:t>
            </a:r>
            <a:endParaRPr sz="1000" u="sng">
              <a:solidFill>
                <a:schemeClr val="hlink"/>
              </a:solidFill>
            </a:endParaRPr>
          </a:p>
          <a:p>
            <a:pPr indent="0" lvl="0" marL="0" rtl="0" algn="l">
              <a:lnSpc>
                <a:spcPct val="100000"/>
              </a:lnSpc>
              <a:spcBef>
                <a:spcPts val="0"/>
              </a:spcBef>
              <a:spcAft>
                <a:spcPts val="0"/>
              </a:spcAft>
              <a:buSzPts val="1100"/>
              <a:buNone/>
            </a:pPr>
            <a:r>
              <a:t/>
            </a:r>
            <a:endParaRPr/>
          </a:p>
        </p:txBody>
      </p:sp>
      <p:sp>
        <p:nvSpPr>
          <p:cNvPr id="1212" name="Google Shape;121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Font typeface="Montserrat"/>
              <a:buChar char="●"/>
            </a:pPr>
            <a:r>
              <a:rPr lang="fr-FR" sz="1200">
                <a:solidFill>
                  <a:schemeClr val="dk1"/>
                </a:solidFill>
                <a:latin typeface="Montserrat"/>
                <a:ea typeface="Montserrat"/>
                <a:cs typeface="Montserrat"/>
                <a:sym typeface="Montserrat"/>
              </a:rPr>
              <a:t>Introduce the following slides by asking the question.</a:t>
            </a:r>
            <a:endParaRPr sz="1200">
              <a:latin typeface="Montserrat"/>
              <a:ea typeface="Montserrat"/>
              <a:cs typeface="Montserrat"/>
              <a:sym typeface="Montserrat"/>
            </a:endParaRPr>
          </a:p>
        </p:txBody>
      </p:sp>
      <p:sp>
        <p:nvSpPr>
          <p:cNvPr id="1225" name="Google Shape;122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b817d48269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15000"/>
              </a:lnSpc>
              <a:spcBef>
                <a:spcPts val="0"/>
              </a:spcBef>
              <a:spcAft>
                <a:spcPts val="0"/>
              </a:spcAft>
              <a:buSzPts val="1100"/>
              <a:buNone/>
            </a:pPr>
            <a:r>
              <a:rPr b="1" lang="fr-FR" sz="1200" u="sng">
                <a:latin typeface="Montserrat"/>
                <a:ea typeface="Montserrat"/>
                <a:cs typeface="Montserrat"/>
                <a:sym typeface="Montserrat"/>
              </a:rPr>
              <a:t>Explanation</a:t>
            </a:r>
            <a:r>
              <a:rPr b="1" lang="fr-FR" sz="1200" u="sng">
                <a:latin typeface="Montserrat"/>
                <a:ea typeface="Montserrat"/>
                <a:cs typeface="Montserrat"/>
                <a:sym typeface="Montserrat"/>
              </a:rPr>
              <a:t>:</a:t>
            </a:r>
            <a:br>
              <a:rPr lang="fr-FR" sz="1200">
                <a:latin typeface="Montserrat"/>
                <a:ea typeface="Montserrat"/>
                <a:cs typeface="Montserrat"/>
                <a:sym typeface="Montserrat"/>
              </a:rPr>
            </a:br>
            <a:r>
              <a:rPr lang="fr-FR" sz="1200">
                <a:latin typeface="Montserrat"/>
                <a:ea typeface="Montserrat"/>
                <a:cs typeface="Montserrat"/>
                <a:sym typeface="Montserrat"/>
              </a:rPr>
              <a:t>Uranium resources are unevenly distributed around the world. Here, the graph shows the countries that produce uranium (in dark blue), and the countries that consume it (in light blue).</a:t>
            </a:r>
            <a:endParaRPr sz="1800">
              <a:latin typeface="Montserrat"/>
              <a:ea typeface="Montserrat"/>
              <a:cs typeface="Montserrat"/>
              <a:sym typeface="Montserrat"/>
            </a:endParaRPr>
          </a:p>
        </p:txBody>
      </p:sp>
      <p:sp>
        <p:nvSpPr>
          <p:cNvPr id="1231" name="Google Shape;1231;gb817d48269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sz="1200">
                <a:latin typeface="Montserrat"/>
                <a:ea typeface="Montserrat"/>
                <a:cs typeface="Montserrat"/>
                <a:sym typeface="Montserrat"/>
              </a:rPr>
              <a:t>This slide briefly presents the characteristics of nuclear power</a:t>
            </a:r>
            <a:endParaRPr sz="1200">
              <a:latin typeface="Montserrat"/>
              <a:ea typeface="Montserrat"/>
              <a:cs typeface="Montserrat"/>
              <a:sym typeface="Montserrat"/>
            </a:endParaRPr>
          </a:p>
        </p:txBody>
      </p:sp>
      <p:sp>
        <p:nvSpPr>
          <p:cNvPr id="1240" name="Google Shape;124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7" name="Google Shape;124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3" name="Google Shape;125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64ab6f21020ac22b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g64ab6f21020ac22b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1e3e24b894f_1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9" name="Google Shape;1259;g1e3e24b894f_1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2310fa8b7a5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6" name="Google Shape;1266;g2310fa8b7a5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267" name="Google Shape;1267;g2310fa8b7a5_0_19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2310fa8b7a5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7" name="Google Shape;1287;g2310fa8b7a5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288" name="Google Shape;1288;g2310fa8b7a5_0_29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25be50f038e_8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8" name="Google Shape;1308;g25be50f038e_8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25be50f038e_8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4" name="Google Shape;1314;g25be50f038e_8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fr-FR" sz="1200" u="sng">
                <a:latin typeface="Montserrat"/>
                <a:ea typeface="Montserrat"/>
                <a:cs typeface="Montserrat"/>
                <a:sym typeface="Montserrat"/>
              </a:rPr>
              <a:t>Explanation:</a:t>
            </a:r>
            <a:endParaRPr b="1" sz="1200" u="sng">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sz="1200" u="sng">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This is an open question to launch the discussion and introduce the topic.</a:t>
            </a:r>
            <a:endParaRPr sz="12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Energy-climate challenges: what is the origin of climate change? How is energy used? How can we take action on a daily basis?</a:t>
            </a:r>
            <a:endParaRPr sz="12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Some possible answers:</a:t>
            </a:r>
            <a:endParaRPr sz="12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1- We are dependent on fossil fuels.</a:t>
            </a:r>
            <a:endParaRPr sz="12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2- There is not much fossil fuel left.</a:t>
            </a:r>
            <a:endParaRPr sz="12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3- The impact of energy use on the climate.</a:t>
            </a:r>
            <a:endParaRPr sz="12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lang="fr-FR" sz="1200">
                <a:latin typeface="Montserrat"/>
                <a:ea typeface="Montserrat"/>
                <a:cs typeface="Montserrat"/>
                <a:sym typeface="Montserrat"/>
              </a:rPr>
              <a:t>What do we do next?</a:t>
            </a:r>
            <a:endParaRPr sz="12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sz="1200" u="sng">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700">
              <a:latin typeface="Montserrat"/>
              <a:ea typeface="Montserrat"/>
              <a:cs typeface="Montserrat"/>
              <a:sym typeface="Montserrat"/>
            </a:endParaRPr>
          </a:p>
        </p:txBody>
      </p:sp>
      <p:sp>
        <p:nvSpPr>
          <p:cNvPr id="594" name="Google Shape;59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SzPts val="1400"/>
              <a:buNone/>
            </a:pPr>
            <a:r>
              <a:rPr b="1" lang="fr-FR" sz="1200" u="sng">
                <a:latin typeface="Montserrat"/>
                <a:ea typeface="Montserrat"/>
                <a:cs typeface="Montserrat"/>
                <a:sym typeface="Montserrat"/>
              </a:rPr>
              <a:t>Explanation:</a:t>
            </a:r>
            <a:r>
              <a:rPr lang="fr-FR">
                <a:latin typeface="Montserrat"/>
                <a:ea typeface="Montserrat"/>
                <a:cs typeface="Montserrat"/>
                <a:sym typeface="Montserrat"/>
              </a:rPr>
              <a:t> </a:t>
            </a:r>
            <a:endParaRPr>
              <a:latin typeface="Montserrat"/>
              <a:ea typeface="Montserrat"/>
              <a:cs typeface="Montserrat"/>
              <a:sym typeface="Montserrat"/>
            </a:endParaRPr>
          </a:p>
          <a:p>
            <a:pPr indent="0" lvl="0" marL="0" rtl="0" algn="l">
              <a:lnSpc>
                <a:spcPct val="90000"/>
              </a:lnSpc>
              <a:spcBef>
                <a:spcPts val="300"/>
              </a:spcBef>
              <a:spcAft>
                <a:spcPts val="0"/>
              </a:spcAft>
              <a:buSzPts val="1400"/>
              <a:buNone/>
            </a:pPr>
            <a:r>
              <a:t/>
            </a:r>
            <a:endParaRPr sz="1200">
              <a:latin typeface="Montserrat"/>
              <a:ea typeface="Montserrat"/>
              <a:cs typeface="Montserrat"/>
              <a:sym typeface="Montserrat"/>
            </a:endParaRPr>
          </a:p>
          <a:p>
            <a:pPr indent="0" lvl="0" marL="0" rtl="0" algn="l">
              <a:lnSpc>
                <a:spcPct val="90000"/>
              </a:lnSpc>
              <a:spcBef>
                <a:spcPts val="300"/>
              </a:spcBef>
              <a:spcAft>
                <a:spcPts val="0"/>
              </a:spcAft>
              <a:buSzPts val="1400"/>
              <a:buNone/>
            </a:pPr>
            <a:r>
              <a:rPr lang="fr-FR" sz="1200">
                <a:latin typeface="Montserrat"/>
                <a:ea typeface="Montserrat"/>
                <a:cs typeface="Montserrat"/>
                <a:sym typeface="Montserrat"/>
              </a:rPr>
              <a:t>Ask your students what the concept of energy means to them</a:t>
            </a:r>
            <a:endParaRPr sz="400">
              <a:latin typeface="Montserrat"/>
              <a:ea typeface="Montserrat"/>
              <a:cs typeface="Montserrat"/>
              <a:sym typeface="Montserrat"/>
            </a:endParaRPr>
          </a:p>
        </p:txBody>
      </p:sp>
      <p:sp>
        <p:nvSpPr>
          <p:cNvPr id="602" name="Google Shape;60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f1f69f0ac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f1f69f0ac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List of resources: </a:t>
            </a:r>
            <a:endParaRPr sz="12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French : </a:t>
            </a:r>
            <a:r>
              <a:rPr lang="fr-FR" sz="1200" u="sng">
                <a:solidFill>
                  <a:srgbClr val="0563C1"/>
                </a:solidFill>
                <a:latin typeface="Montserrat"/>
                <a:ea typeface="Montserrat"/>
                <a:cs typeface="Montserrat"/>
                <a:sym typeface="Montserrat"/>
                <a:hlinkClick r:id="rId2">
                  <a:extLst>
                    <a:ext uri="{A12FA001-AC4F-418D-AE19-62706E023703}">
                      <ahyp:hlinkClr val="tx"/>
                    </a:ext>
                  </a:extLst>
                </a:hlinkClick>
              </a:rPr>
              <a:t>https://www.youtube.com/watch?v=BKfufXnupMA</a:t>
            </a:r>
            <a:r>
              <a:rPr lang="fr-FR" sz="1200">
                <a:solidFill>
                  <a:schemeClr val="dk1"/>
                </a:solidFill>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Spanish : </a:t>
            </a:r>
            <a:r>
              <a:rPr lang="fr-FR" sz="1200" u="sng">
                <a:solidFill>
                  <a:srgbClr val="0563C1"/>
                </a:solidFill>
                <a:latin typeface="Montserrat"/>
                <a:ea typeface="Montserrat"/>
                <a:cs typeface="Montserrat"/>
                <a:sym typeface="Montserrat"/>
                <a:hlinkClick r:id="rId3">
                  <a:extLst>
                    <a:ext uri="{A12FA001-AC4F-418D-AE19-62706E023703}">
                      <ahyp:hlinkClr val="tx"/>
                    </a:ext>
                  </a:extLst>
                </a:hlinkClick>
              </a:rPr>
              <a:t>https://www.youtube.com/watch?v=NAPAMIpGB-s</a:t>
            </a:r>
            <a:r>
              <a:rPr lang="fr-FR" sz="1200">
                <a:solidFill>
                  <a:schemeClr val="dk1"/>
                </a:solidFill>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Italian : </a:t>
            </a:r>
            <a:r>
              <a:rPr lang="fr-FR" sz="1200" u="sng">
                <a:solidFill>
                  <a:schemeClr val="hlink"/>
                </a:solidFill>
                <a:latin typeface="Montserrat"/>
                <a:ea typeface="Montserrat"/>
                <a:cs typeface="Montserrat"/>
                <a:sym typeface="Montserrat"/>
                <a:hlinkClick r:id="rId4"/>
              </a:rPr>
              <a:t>https://www.youtube.com/watch?v=wT1hPaBMfO4</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English : </a:t>
            </a:r>
            <a:r>
              <a:rPr lang="fr-FR" sz="1200" u="sng">
                <a:solidFill>
                  <a:schemeClr val="hlink"/>
                </a:solidFill>
                <a:latin typeface="Montserrat"/>
                <a:ea typeface="Montserrat"/>
                <a:cs typeface="Montserrat"/>
                <a:sym typeface="Montserrat"/>
                <a:hlinkClick r:id="rId5"/>
              </a:rPr>
              <a:t>https://www.youtube.com/watch?time_continue=8&amp;v=aFpC1vAIgNc&amp;feature=emb_logo</a:t>
            </a:r>
            <a:r>
              <a:rPr lang="fr-FR" sz="1200">
                <a:solidFill>
                  <a:schemeClr val="dk1"/>
                </a:solidFill>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Etc….</a:t>
            </a:r>
            <a:endParaRPr sz="1200">
              <a:latin typeface="Montserrat"/>
              <a:ea typeface="Montserrat"/>
              <a:cs typeface="Montserrat"/>
              <a:sym typeface="Montserrat"/>
            </a:endParaRPr>
          </a:p>
        </p:txBody>
      </p:sp>
      <p:sp>
        <p:nvSpPr>
          <p:cNvPr id="609" name="Google Shape;609;gf1f69f0ac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2700" rtl="0" algn="l">
              <a:lnSpc>
                <a:spcPct val="90000"/>
              </a:lnSpc>
              <a:spcBef>
                <a:spcPts val="300"/>
              </a:spcBef>
              <a:spcAft>
                <a:spcPts val="0"/>
              </a:spcAft>
              <a:buSzPts val="1200"/>
              <a:buFont typeface="Corbel"/>
              <a:buNone/>
            </a:pPr>
            <a:r>
              <a:rPr b="1" lang="fr-FR" sz="1200" u="sng">
                <a:latin typeface="Montserrat"/>
                <a:ea typeface="Montserrat"/>
                <a:cs typeface="Montserrat"/>
                <a:sym typeface="Montserrat"/>
              </a:rPr>
              <a:t>Explanation</a:t>
            </a:r>
            <a:r>
              <a:rPr b="1" lang="fr-FR" sz="1200" u="sng">
                <a:latin typeface="Montserrat"/>
                <a:ea typeface="Montserrat"/>
                <a:cs typeface="Montserrat"/>
                <a:sym typeface="Montserrat"/>
              </a:rPr>
              <a:t>: </a:t>
            </a:r>
            <a:endParaRPr b="1" sz="1200" u="sng">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t/>
            </a:r>
            <a:endParaRPr b="1" sz="1200" u="sng">
              <a:latin typeface="Montserrat"/>
              <a:ea typeface="Montserrat"/>
              <a:cs typeface="Montserrat"/>
              <a:sym typeface="Montserrat"/>
            </a:endParaRPr>
          </a:p>
          <a:p>
            <a:pPr indent="0" lvl="0" marL="12700" rtl="0" algn="l">
              <a:lnSpc>
                <a:spcPct val="90000"/>
              </a:lnSpc>
              <a:spcBef>
                <a:spcPts val="300"/>
              </a:spcBef>
              <a:spcAft>
                <a:spcPts val="0"/>
              </a:spcAft>
              <a:buClr>
                <a:schemeClr val="dk1"/>
              </a:buClr>
              <a:buSzPts val="1100"/>
              <a:buFont typeface="Arial"/>
              <a:buNone/>
            </a:pPr>
            <a:r>
              <a:rPr lang="fr-FR" sz="1200">
                <a:latin typeface="Montserrat"/>
                <a:ea typeface="Montserrat"/>
                <a:cs typeface="Montserrat"/>
                <a:sym typeface="Montserrat"/>
              </a:rPr>
              <a:t>Energy describes the change in state of a system. We consume energy when we :</a:t>
            </a:r>
            <a:endParaRPr sz="1200">
              <a:latin typeface="Montserrat"/>
              <a:ea typeface="Montserrat"/>
              <a:cs typeface="Montserrat"/>
              <a:sym typeface="Montserrat"/>
            </a:endParaRPr>
          </a:p>
          <a:p>
            <a:pPr indent="-304800" lvl="0" marL="457200" rtl="0" algn="l">
              <a:lnSpc>
                <a:spcPct val="90000"/>
              </a:lnSpc>
              <a:spcBef>
                <a:spcPts val="300"/>
              </a:spcBef>
              <a:spcAft>
                <a:spcPts val="0"/>
              </a:spcAft>
              <a:buSzPts val="1200"/>
              <a:buFont typeface="Montserrat"/>
              <a:buChar char="-"/>
            </a:pPr>
            <a:r>
              <a:rPr lang="fr-FR" sz="1200">
                <a:latin typeface="Montserrat"/>
                <a:ea typeface="Montserrat"/>
                <a:cs typeface="Montserrat"/>
                <a:sym typeface="Montserrat"/>
              </a:rPr>
              <a:t>change speed (kinetic energy)</a:t>
            </a:r>
            <a:endParaRPr sz="1200">
              <a:latin typeface="Montserrat"/>
              <a:ea typeface="Montserrat"/>
              <a:cs typeface="Montserrat"/>
              <a:sym typeface="Montserrat"/>
            </a:endParaRPr>
          </a:p>
          <a:p>
            <a:pPr indent="-304800" lvl="0" marL="457200" rtl="0" algn="l">
              <a:lnSpc>
                <a:spcPct val="90000"/>
              </a:lnSpc>
              <a:spcBef>
                <a:spcPts val="0"/>
              </a:spcBef>
              <a:spcAft>
                <a:spcPts val="0"/>
              </a:spcAft>
              <a:buSzPts val="1200"/>
              <a:buFont typeface="Montserrat"/>
              <a:buChar char="-"/>
            </a:pPr>
            <a:r>
              <a:rPr lang="fr-FR" sz="1200">
                <a:latin typeface="Montserrat"/>
                <a:ea typeface="Montserrat"/>
                <a:cs typeface="Montserrat"/>
                <a:sym typeface="Montserrat"/>
              </a:rPr>
              <a:t>heat (or cool) something (thermal energy)</a:t>
            </a:r>
            <a:endParaRPr sz="1200">
              <a:latin typeface="Montserrat"/>
              <a:ea typeface="Montserrat"/>
              <a:cs typeface="Montserrat"/>
              <a:sym typeface="Montserrat"/>
            </a:endParaRPr>
          </a:p>
          <a:p>
            <a:pPr indent="-304800" lvl="0" marL="457200" rtl="0" algn="l">
              <a:lnSpc>
                <a:spcPct val="90000"/>
              </a:lnSpc>
              <a:spcBef>
                <a:spcPts val="0"/>
              </a:spcBef>
              <a:spcAft>
                <a:spcPts val="0"/>
              </a:spcAft>
              <a:buSzPts val="1200"/>
              <a:buFont typeface="Montserrat"/>
              <a:buChar char="-"/>
            </a:pPr>
            <a:r>
              <a:rPr lang="fr-FR" sz="1200">
                <a:latin typeface="Montserrat"/>
                <a:ea typeface="Montserrat"/>
                <a:cs typeface="Montserrat"/>
                <a:sym typeface="Montserrat"/>
              </a:rPr>
              <a:t>deform something (strain energy)</a:t>
            </a:r>
            <a:endParaRPr sz="1200">
              <a:latin typeface="Montserrat"/>
              <a:ea typeface="Montserrat"/>
              <a:cs typeface="Montserrat"/>
              <a:sym typeface="Montserrat"/>
            </a:endParaRPr>
          </a:p>
          <a:p>
            <a:pPr indent="-304800" lvl="0" marL="457200" rtl="0" algn="l">
              <a:lnSpc>
                <a:spcPct val="90000"/>
              </a:lnSpc>
              <a:spcBef>
                <a:spcPts val="0"/>
              </a:spcBef>
              <a:spcAft>
                <a:spcPts val="0"/>
              </a:spcAft>
              <a:buSzPts val="1200"/>
              <a:buFont typeface="Montserrat"/>
              <a:buChar char="-"/>
            </a:pPr>
            <a:r>
              <a:rPr lang="fr-FR" sz="1200">
                <a:latin typeface="Montserrat"/>
                <a:ea typeface="Montserrat"/>
                <a:cs typeface="Montserrat"/>
                <a:sym typeface="Montserrat"/>
              </a:rPr>
              <a:t>produce a chemical reaction (chemical energy)</a:t>
            </a:r>
            <a:endParaRPr sz="1200">
              <a:latin typeface="Montserrat"/>
              <a:ea typeface="Montserrat"/>
              <a:cs typeface="Montserrat"/>
              <a:sym typeface="Montserrat"/>
            </a:endParaRPr>
          </a:p>
          <a:p>
            <a:pPr indent="-304800" lvl="0" marL="457200" rtl="0" algn="l">
              <a:lnSpc>
                <a:spcPct val="90000"/>
              </a:lnSpc>
              <a:spcBef>
                <a:spcPts val="0"/>
              </a:spcBef>
              <a:spcAft>
                <a:spcPts val="0"/>
              </a:spcAft>
              <a:buSzPts val="1200"/>
              <a:buFont typeface="Montserrat"/>
              <a:buChar char="-"/>
            </a:pPr>
            <a:r>
              <a:rPr lang="fr-FR" sz="1200">
                <a:latin typeface="Montserrat"/>
                <a:ea typeface="Montserrat"/>
                <a:cs typeface="Montserrat"/>
                <a:sym typeface="Montserrat"/>
              </a:rPr>
              <a:t>make something rise or fall (potential energy of gravity)</a:t>
            </a:r>
            <a:endParaRPr sz="1200">
              <a:latin typeface="Montserrat"/>
              <a:ea typeface="Montserrat"/>
              <a:cs typeface="Montserrat"/>
              <a:sym typeface="Montserrat"/>
            </a:endParaRPr>
          </a:p>
          <a:p>
            <a:pPr indent="-304800" lvl="0" marL="457200" rtl="0" algn="l">
              <a:lnSpc>
                <a:spcPct val="90000"/>
              </a:lnSpc>
              <a:spcBef>
                <a:spcPts val="0"/>
              </a:spcBef>
              <a:spcAft>
                <a:spcPts val="0"/>
              </a:spcAft>
              <a:buSzPts val="1200"/>
              <a:buFont typeface="Montserrat"/>
              <a:buChar char="-"/>
            </a:pPr>
            <a:r>
              <a:rPr lang="fr-FR" sz="1200">
                <a:latin typeface="Montserrat"/>
                <a:ea typeface="Montserrat"/>
                <a:cs typeface="Montserrat"/>
                <a:sym typeface="Montserrat"/>
              </a:rPr>
              <a:t>emit light (electromagnetic energy)</a:t>
            </a:r>
            <a:endParaRPr sz="1200">
              <a:latin typeface="Montserrat"/>
              <a:ea typeface="Montserrat"/>
              <a:cs typeface="Montserrat"/>
              <a:sym typeface="Montserrat"/>
            </a:endParaRPr>
          </a:p>
          <a:p>
            <a:pPr indent="0" lvl="0" marL="12700" rtl="0" algn="l">
              <a:lnSpc>
                <a:spcPct val="90000"/>
              </a:lnSpc>
              <a:spcBef>
                <a:spcPts val="300"/>
              </a:spcBef>
              <a:spcAft>
                <a:spcPts val="0"/>
              </a:spcAft>
              <a:buClr>
                <a:schemeClr val="dk1"/>
              </a:buClr>
              <a:buSzPts val="1100"/>
              <a:buFont typeface="Arial"/>
              <a:buNone/>
            </a:pPr>
            <a:r>
              <a:rPr lang="fr-FR" sz="1200">
                <a:latin typeface="Montserrat"/>
                <a:ea typeface="Montserrat"/>
                <a:cs typeface="Montserrat"/>
                <a:sym typeface="Montserrat"/>
              </a:rPr>
              <a:t>Etc....</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t/>
            </a:r>
            <a:endParaRPr sz="1200">
              <a:latin typeface="Montserrat"/>
              <a:ea typeface="Montserrat"/>
              <a:cs typeface="Montserrat"/>
              <a:sym typeface="Montserrat"/>
            </a:endParaRPr>
          </a:p>
          <a:p>
            <a:pPr indent="0" lvl="0" marL="12700" rtl="0" algn="l">
              <a:lnSpc>
                <a:spcPct val="90000"/>
              </a:lnSpc>
              <a:spcBef>
                <a:spcPts val="300"/>
              </a:spcBef>
              <a:spcAft>
                <a:spcPts val="0"/>
              </a:spcAft>
              <a:buClr>
                <a:schemeClr val="dk1"/>
              </a:buClr>
              <a:buSzPts val="1100"/>
              <a:buFont typeface="Arial"/>
              <a:buNone/>
            </a:pPr>
            <a:r>
              <a:rPr lang="fr-FR" sz="1200">
                <a:latin typeface="Montserrat"/>
                <a:ea typeface="Montserrat"/>
                <a:cs typeface="Montserrat"/>
                <a:sym typeface="Montserrat"/>
              </a:rPr>
              <a:t>As soon as something changes, energy comes into play. In a way, energy measures the scale of change: our energy consumption simply corresponds to the speed at which we are transforming our world!</a:t>
            </a:r>
            <a:endParaRPr sz="1200">
              <a:latin typeface="Montserrat"/>
              <a:ea typeface="Montserrat"/>
              <a:cs typeface="Montserrat"/>
              <a:sym typeface="Montserrat"/>
            </a:endParaRPr>
          </a:p>
          <a:p>
            <a:pPr indent="0" lvl="0" marL="0" rtl="0" algn="l">
              <a:lnSpc>
                <a:spcPct val="90000"/>
              </a:lnSpc>
              <a:spcBef>
                <a:spcPts val="300"/>
              </a:spcBef>
              <a:spcAft>
                <a:spcPts val="0"/>
              </a:spcAft>
              <a:buSzPts val="1200"/>
              <a:buFont typeface="Corbel"/>
              <a:buNone/>
            </a:pPr>
            <a:r>
              <a:t/>
            </a:r>
            <a:endParaRPr b="1"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rPr b="1" lang="fr-FR" sz="1200" u="sng">
                <a:latin typeface="Montserrat"/>
                <a:ea typeface="Montserrat"/>
                <a:cs typeface="Montserrat"/>
                <a:sym typeface="Montserrat"/>
              </a:rPr>
              <a:t>Key messages</a:t>
            </a:r>
            <a:r>
              <a:rPr b="1" lang="fr-FR" sz="1200" u="sng">
                <a:latin typeface="Montserrat"/>
                <a:ea typeface="Montserrat"/>
                <a:cs typeface="Montserrat"/>
                <a:sym typeface="Montserrat"/>
              </a:rPr>
              <a:t>:</a:t>
            </a:r>
            <a:endParaRPr b="1">
              <a:latin typeface="Montserrat"/>
              <a:ea typeface="Montserrat"/>
              <a:cs typeface="Montserrat"/>
              <a:sym typeface="Montserrat"/>
            </a:endParaRPr>
          </a:p>
          <a:p>
            <a:pPr indent="-228600" lvl="0" marL="241300" rtl="0" algn="l">
              <a:lnSpc>
                <a:spcPct val="90000"/>
              </a:lnSpc>
              <a:spcBef>
                <a:spcPts val="300"/>
              </a:spcBef>
              <a:spcAft>
                <a:spcPts val="0"/>
              </a:spcAft>
              <a:buSzPts val="1200"/>
              <a:buFont typeface="Montserrat"/>
              <a:buAutoNum type="arabicPeriod"/>
            </a:pPr>
            <a:r>
              <a:rPr lang="fr-FR" sz="1200">
                <a:latin typeface="Montserrat"/>
                <a:ea typeface="Montserrat"/>
                <a:cs typeface="Montserrat"/>
                <a:sym typeface="Montserrat"/>
              </a:rPr>
              <a:t>Energy measures changes in the world</a:t>
            </a:r>
            <a:endParaRPr sz="1200">
              <a:latin typeface="Montserrat"/>
              <a:ea typeface="Montserrat"/>
              <a:cs typeface="Montserrat"/>
              <a:sym typeface="Montserrat"/>
            </a:endParaRPr>
          </a:p>
          <a:p>
            <a:pPr indent="-228600" lvl="0" marL="241300" rtl="0" algn="l">
              <a:lnSpc>
                <a:spcPct val="90000"/>
              </a:lnSpc>
              <a:spcBef>
                <a:spcPts val="300"/>
              </a:spcBef>
              <a:spcAft>
                <a:spcPts val="0"/>
              </a:spcAft>
              <a:buSzPts val="1200"/>
              <a:buFont typeface="Montserrat"/>
              <a:buAutoNum type="arabicPeriod"/>
            </a:pPr>
            <a:r>
              <a:rPr lang="fr-FR" sz="1200">
                <a:latin typeface="Montserrat"/>
                <a:ea typeface="Montserrat"/>
                <a:cs typeface="Montserrat"/>
                <a:sym typeface="Montserrat"/>
              </a:rPr>
              <a:t>Humanity's energy consumption can be seen as the speed at which we transform our planet, which gives us material wealth, but it's not insignificant because too much transformation causes pollution.</a:t>
            </a:r>
            <a:endParaRPr sz="1200">
              <a:latin typeface="Montserrat"/>
              <a:ea typeface="Montserrat"/>
              <a:cs typeface="Montserrat"/>
              <a:sym typeface="Montserrat"/>
            </a:endParaRPr>
          </a:p>
          <a:p>
            <a:pPr indent="0" lvl="0" marL="457200" rtl="0" algn="l">
              <a:lnSpc>
                <a:spcPct val="90000"/>
              </a:lnSpc>
              <a:spcBef>
                <a:spcPts val="300"/>
              </a:spcBef>
              <a:spcAft>
                <a:spcPts val="0"/>
              </a:spcAft>
              <a:buNone/>
            </a:pPr>
            <a:r>
              <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t/>
            </a:r>
            <a:endParaRPr sz="1200">
              <a:latin typeface="Montserrat"/>
              <a:ea typeface="Montserrat"/>
              <a:cs typeface="Montserrat"/>
              <a:sym typeface="Montserrat"/>
            </a:endParaRPr>
          </a:p>
          <a:p>
            <a:pPr indent="0" lvl="0" marL="0" rtl="0" algn="l">
              <a:lnSpc>
                <a:spcPct val="90000"/>
              </a:lnSpc>
              <a:spcBef>
                <a:spcPts val="300"/>
              </a:spcBef>
              <a:spcAft>
                <a:spcPts val="0"/>
              </a:spcAft>
              <a:buSzPts val="1400"/>
              <a:buNone/>
            </a:pPr>
            <a:r>
              <a:t/>
            </a:r>
            <a:endParaRPr sz="1200">
              <a:latin typeface="Montserrat"/>
              <a:ea typeface="Montserrat"/>
              <a:cs typeface="Montserrat"/>
              <a:sym typeface="Montserrat"/>
            </a:endParaRPr>
          </a:p>
          <a:p>
            <a:pPr indent="0" lvl="0" marL="0" rtl="0" algn="l">
              <a:lnSpc>
                <a:spcPct val="90000"/>
              </a:lnSpc>
              <a:spcBef>
                <a:spcPts val="300"/>
              </a:spcBef>
              <a:spcAft>
                <a:spcPts val="0"/>
              </a:spcAft>
              <a:buSzPts val="1400"/>
              <a:buNone/>
            </a:pPr>
            <a:r>
              <a:t/>
            </a:r>
            <a:endParaRPr sz="1200">
              <a:latin typeface="Montserrat"/>
              <a:ea typeface="Montserrat"/>
              <a:cs typeface="Montserrat"/>
              <a:sym typeface="Montserrat"/>
            </a:endParaRPr>
          </a:p>
        </p:txBody>
      </p:sp>
      <p:sp>
        <p:nvSpPr>
          <p:cNvPr id="624" name="Google Shape;62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Font typeface="Corbel"/>
              <a:buNone/>
            </a:pPr>
            <a:r>
              <a:rPr b="1" lang="fr-FR" sz="1200" u="sng">
                <a:latin typeface="Montserrat"/>
                <a:ea typeface="Montserrat"/>
                <a:cs typeface="Montserrat"/>
                <a:sym typeface="Montserrat"/>
              </a:rPr>
              <a:t>Explanation</a:t>
            </a:r>
            <a:r>
              <a:rPr b="1" lang="fr-FR" sz="1200" u="sng">
                <a:latin typeface="Montserrat"/>
                <a:ea typeface="Montserrat"/>
                <a:cs typeface="Montserrat"/>
                <a:sym typeface="Montserrat"/>
              </a:rPr>
              <a:t>:</a:t>
            </a:r>
            <a:r>
              <a:rPr b="1" lang="fr-FR" sz="1200">
                <a:latin typeface="Montserrat"/>
                <a:ea typeface="Montserrat"/>
                <a:cs typeface="Montserrat"/>
                <a:sym typeface="Montserrat"/>
              </a:rPr>
              <a:t> </a:t>
            </a:r>
            <a:endParaRPr b="1" sz="1200">
              <a:latin typeface="Montserrat"/>
              <a:ea typeface="Montserrat"/>
              <a:cs typeface="Montserrat"/>
              <a:sym typeface="Montserrat"/>
            </a:endParaRPr>
          </a:p>
          <a:p>
            <a:pPr indent="0" lvl="0" marL="0" rtl="0" algn="l">
              <a:lnSpc>
                <a:spcPct val="115000"/>
              </a:lnSpc>
              <a:spcBef>
                <a:spcPts val="0"/>
              </a:spcBef>
              <a:spcAft>
                <a:spcPts val="0"/>
              </a:spcAft>
              <a:buSzPts val="1100"/>
              <a:buFont typeface="Corbel"/>
              <a:buNone/>
            </a:pPr>
            <a:r>
              <a:t/>
            </a:r>
            <a:endParaRPr b="1" sz="1200">
              <a:latin typeface="Montserrat"/>
              <a:ea typeface="Montserrat"/>
              <a:cs typeface="Montserrat"/>
              <a:sym typeface="Montserrat"/>
            </a:endParaRPr>
          </a:p>
          <a:p>
            <a:pPr indent="0" lvl="0" marL="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There are many forms of energy around us, and here are a few examples.</a:t>
            </a:r>
            <a:endParaRPr sz="1200">
              <a:latin typeface="Montserrat"/>
              <a:ea typeface="Montserrat"/>
              <a:cs typeface="Montserrat"/>
              <a:sym typeface="Montserrat"/>
            </a:endParaRPr>
          </a:p>
          <a:p>
            <a:pPr indent="-304800" lvl="0" marL="457200" rtl="0" algn="l">
              <a:lnSpc>
                <a:spcPct val="115000"/>
              </a:lnSpc>
              <a:spcBef>
                <a:spcPts val="300"/>
              </a:spcBef>
              <a:spcAft>
                <a:spcPts val="0"/>
              </a:spcAft>
              <a:buSzPts val="1200"/>
              <a:buFont typeface="Montserrat"/>
              <a:buChar char="-"/>
            </a:pPr>
            <a:r>
              <a:rPr lang="fr-FR" sz="1200">
                <a:latin typeface="Montserrat"/>
                <a:ea typeface="Montserrat"/>
                <a:cs typeface="Montserrat"/>
                <a:sym typeface="Montserrat"/>
              </a:rPr>
              <a:t>A moving body has kinetic energy. For example, rivers or the wind contain more or less kinetic energy depending on the force of their movement.</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lang="fr-FR" sz="1200">
                <a:latin typeface="Montserrat"/>
                <a:ea typeface="Montserrat"/>
                <a:cs typeface="Montserrat"/>
                <a:sym typeface="Montserrat"/>
              </a:rPr>
              <a:t>The carriage at the top of a rollercoaster has potential energy that manifests itself when it starts moving and begins its descent. It then develops kinetic energy linked to its movement. The sum of kinetic and potential energy is mechanical energy.</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lang="fr-FR" sz="1200">
                <a:latin typeface="Montserrat"/>
                <a:ea typeface="Montserrat"/>
                <a:cs typeface="Montserrat"/>
                <a:sym typeface="Montserrat"/>
              </a:rPr>
              <a:t>Thermal energy is heat</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lang="fr-FR" sz="1200">
                <a:latin typeface="Montserrat"/>
                <a:ea typeface="Montserrat"/>
                <a:cs typeface="Montserrat"/>
                <a:sym typeface="Montserrat"/>
              </a:rPr>
              <a:t>Chemical energy is the energy contained in matter. Chemical energy is very useful for life. It is contained in glucose, for example, and is used by cells to live. Chemical energy is also involved when the combustion of fossil fuels or biomass is used to convert the chemical energy of these materials into heat.</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lang="fr-FR" sz="1200">
                <a:latin typeface="Montserrat"/>
                <a:ea typeface="Montserrat"/>
                <a:cs typeface="Montserrat"/>
                <a:sym typeface="Montserrat"/>
              </a:rPr>
              <a:t>Electrical energy is the energy available in the form of a current of electrons (electricity). This energy, which comes into our electrical sockets, is used directly to produce light, for example. </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Be careful not to confuse energy and electricity. Electricity is a particular form of final energy.</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300"/>
              </a:spcBef>
              <a:spcAft>
                <a:spcPts val="0"/>
              </a:spcAft>
              <a:buSzPts val="1100"/>
              <a:buFont typeface="Corbel"/>
              <a:buNone/>
            </a:pPr>
            <a:r>
              <a:rPr b="1" lang="fr-FR" sz="1200" u="sng">
                <a:latin typeface="Montserrat"/>
                <a:ea typeface="Montserrat"/>
                <a:cs typeface="Montserrat"/>
                <a:sym typeface="Montserrat"/>
              </a:rPr>
              <a:t>To find out more :</a:t>
            </a:r>
            <a:endParaRPr b="1" sz="1200" u="sng">
              <a:latin typeface="Montserrat"/>
              <a:ea typeface="Montserrat"/>
              <a:cs typeface="Montserrat"/>
              <a:sym typeface="Montserrat"/>
            </a:endParaRPr>
          </a:p>
          <a:p>
            <a:pPr indent="0" lvl="0" marL="0" rtl="0" algn="l">
              <a:lnSpc>
                <a:spcPct val="115000"/>
              </a:lnSpc>
              <a:spcBef>
                <a:spcPts val="300"/>
              </a:spcBef>
              <a:spcAft>
                <a:spcPts val="0"/>
              </a:spcAft>
              <a:buSzPts val="1100"/>
              <a:buFont typeface="Corbel"/>
              <a:buNone/>
            </a:pPr>
            <a:r>
              <a:t/>
            </a:r>
            <a:endParaRPr b="1" sz="1200" u="sng">
              <a:latin typeface="Montserrat"/>
              <a:ea typeface="Montserrat"/>
              <a:cs typeface="Montserrat"/>
              <a:sym typeface="Montserrat"/>
            </a:endParaRPr>
          </a:p>
          <a:p>
            <a:pPr indent="0" lvl="0" marL="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Primary energy is the "potential" energy contained in natural resources (such as wood, gas, oil, etc.) before any transformation.</a:t>
            </a:r>
            <a:endParaRPr sz="1200">
              <a:latin typeface="Montserrat"/>
              <a:ea typeface="Montserrat"/>
              <a:cs typeface="Montserrat"/>
              <a:sym typeface="Montserrat"/>
            </a:endParaRPr>
          </a:p>
          <a:p>
            <a:pPr indent="0" lvl="0" marL="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Final energy is the energy consumed and invoiced, taking into account losses during the manufacture, transport and processing of oil.</a:t>
            </a:r>
            <a:endParaRPr sz="1200">
              <a:latin typeface="Montserrat"/>
              <a:ea typeface="Montserrat"/>
              <a:cs typeface="Montserrat"/>
              <a:sym typeface="Montserrat"/>
            </a:endParaRPr>
          </a:p>
          <a:p>
            <a:pPr indent="0" lvl="0" marL="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The Energy Explorers site [in French] (http://www.explorateurs-energie.com/) contains several sources available to talk about energy.</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300"/>
              </a:spcBef>
              <a:spcAft>
                <a:spcPts val="0"/>
              </a:spcAft>
              <a:buNone/>
            </a:pPr>
            <a:r>
              <a:rPr b="1" lang="fr-FR" sz="1200" u="sng">
                <a:latin typeface="Montserrat"/>
                <a:ea typeface="Montserrat"/>
                <a:cs typeface="Montserrat"/>
                <a:sym typeface="Montserrat"/>
              </a:rPr>
              <a:t>Key messages:</a:t>
            </a:r>
            <a:endParaRPr b="1" sz="1200" u="sng">
              <a:latin typeface="Montserrat"/>
              <a:ea typeface="Montserrat"/>
              <a:cs typeface="Montserrat"/>
              <a:sym typeface="Montserrat"/>
            </a:endParaRPr>
          </a:p>
          <a:p>
            <a:pPr indent="-349250" lvl="0" marL="501650" rtl="0" algn="l">
              <a:lnSpc>
                <a:spcPct val="115000"/>
              </a:lnSpc>
              <a:spcBef>
                <a:spcPts val="300"/>
              </a:spcBef>
              <a:spcAft>
                <a:spcPts val="0"/>
              </a:spcAft>
              <a:buSzPts val="1200"/>
              <a:buFont typeface="Montserrat"/>
              <a:buAutoNum type="arabicPeriod"/>
            </a:pPr>
            <a:r>
              <a:rPr lang="fr-FR" sz="1200">
                <a:latin typeface="Montserrat"/>
                <a:ea typeface="Montserrat"/>
                <a:cs typeface="Montserrat"/>
                <a:sym typeface="Montserrat"/>
              </a:rPr>
              <a:t>Energy is everywhere and in many forms.</a:t>
            </a:r>
            <a:endParaRPr sz="1200">
              <a:latin typeface="Montserrat"/>
              <a:ea typeface="Montserrat"/>
              <a:cs typeface="Montserrat"/>
              <a:sym typeface="Montserrat"/>
            </a:endParaRPr>
          </a:p>
          <a:p>
            <a:pPr indent="-349250" lvl="0" marL="501650" rtl="0" algn="l">
              <a:lnSpc>
                <a:spcPct val="115000"/>
              </a:lnSpc>
              <a:spcBef>
                <a:spcPts val="300"/>
              </a:spcBef>
              <a:spcAft>
                <a:spcPts val="0"/>
              </a:spcAft>
              <a:buSzPts val="1200"/>
              <a:buFont typeface="Montserrat"/>
              <a:buAutoNum type="arabicPeriod"/>
            </a:pPr>
            <a:r>
              <a:rPr lang="fr-FR" sz="1200">
                <a:latin typeface="Montserrat"/>
                <a:ea typeface="Montserrat"/>
                <a:cs typeface="Montserrat"/>
                <a:sym typeface="Montserrat"/>
              </a:rPr>
              <a:t>It cannot be created or destroyed; we can only transform it from one form to another.</a:t>
            </a:r>
            <a:endParaRPr sz="1200" u="none" strike="noStrike">
              <a:latin typeface="Montserrat"/>
              <a:ea typeface="Montserrat"/>
              <a:cs typeface="Montserrat"/>
              <a:sym typeface="Montserrat"/>
            </a:endParaRPr>
          </a:p>
          <a:p>
            <a:pPr indent="0" lvl="0" marL="158750" rtl="0" algn="l">
              <a:lnSpc>
                <a:spcPct val="115000"/>
              </a:lnSpc>
              <a:spcBef>
                <a:spcPts val="0"/>
              </a:spcBef>
              <a:spcAft>
                <a:spcPts val="0"/>
              </a:spcAft>
              <a:buSzPts val="1100"/>
              <a:buFont typeface="Arial"/>
              <a:buNone/>
            </a:pPr>
            <a:r>
              <a:t/>
            </a:r>
            <a:endParaRPr sz="1200" u="none" strike="noStrike">
              <a:latin typeface="Montserrat"/>
              <a:ea typeface="Montserrat"/>
              <a:cs typeface="Montserrat"/>
              <a:sym typeface="Montserrat"/>
            </a:endParaRPr>
          </a:p>
        </p:txBody>
      </p:sp>
      <p:sp>
        <p:nvSpPr>
          <p:cNvPr id="633" name="Google Shape;63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p:cSld name="CUSTOM">
    <p:spTree>
      <p:nvGrpSpPr>
        <p:cNvPr id="10" name="Shape 10"/>
        <p:cNvGrpSpPr/>
        <p:nvPr/>
      </p:nvGrpSpPr>
      <p:grpSpPr>
        <a:xfrm>
          <a:off x="0" y="0"/>
          <a:ext cx="0" cy="0"/>
          <a:chOff x="0" y="0"/>
          <a:chExt cx="0" cy="0"/>
        </a:xfrm>
      </p:grpSpPr>
      <p:grpSp>
        <p:nvGrpSpPr>
          <p:cNvPr id="11" name="Google Shape;11;g44181bb103916259_36"/>
          <p:cNvGrpSpPr/>
          <p:nvPr/>
        </p:nvGrpSpPr>
        <p:grpSpPr>
          <a:xfrm>
            <a:off x="-4825" y="4066342"/>
            <a:ext cx="12306435" cy="2792619"/>
            <a:chOff x="5766" y="3861713"/>
            <a:chExt cx="12278194" cy="3027886"/>
          </a:xfrm>
        </p:grpSpPr>
        <p:sp>
          <p:nvSpPr>
            <p:cNvPr id="12" name="Google Shape;12;g44181bb103916259_36"/>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3" name="Google Shape;13;g44181bb103916259_36"/>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14" name="Google Shape;14;g44181bb103916259_36"/>
          <p:cNvGrpSpPr/>
          <p:nvPr/>
        </p:nvGrpSpPr>
        <p:grpSpPr>
          <a:xfrm>
            <a:off x="-4825" y="4066337"/>
            <a:ext cx="12211532" cy="2748484"/>
            <a:chOff x="-3146" y="3803882"/>
            <a:chExt cx="12192025" cy="3041032"/>
          </a:xfrm>
        </p:grpSpPr>
        <p:grpSp>
          <p:nvGrpSpPr>
            <p:cNvPr id="15" name="Google Shape;15;g44181bb103916259_36"/>
            <p:cNvGrpSpPr/>
            <p:nvPr/>
          </p:nvGrpSpPr>
          <p:grpSpPr>
            <a:xfrm>
              <a:off x="-3121" y="3803882"/>
              <a:ext cx="12192000" cy="3041032"/>
              <a:chOff x="-4876" y="1514485"/>
              <a:chExt cx="12192000" cy="3829050"/>
            </a:xfrm>
          </p:grpSpPr>
          <p:sp>
            <p:nvSpPr>
              <p:cNvPr id="16" name="Google Shape;16;g44181bb103916259_36"/>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 name="Google Shape;17;g44181bb103916259_36"/>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8" name="Google Shape;18;g44181bb103916259_36"/>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9" name="Google Shape;19;g44181bb103916259_36"/>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20" name="Google Shape;20;g44181bb103916259_36"/>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1" name="Google Shape;21;g44181bb103916259_36"/>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22" name="Google Shape;22;g44181bb103916259_36"/>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23" name="Google Shape;23;g44181bb103916259_36"/>
          <p:cNvGrpSpPr/>
          <p:nvPr/>
        </p:nvGrpSpPr>
        <p:grpSpPr>
          <a:xfrm>
            <a:off x="4959906" y="1723773"/>
            <a:ext cx="2219185" cy="2219185"/>
            <a:chOff x="4547049" y="1897856"/>
            <a:chExt cx="3072813" cy="3072813"/>
          </a:xfrm>
        </p:grpSpPr>
        <p:sp>
          <p:nvSpPr>
            <p:cNvPr id="24" name="Google Shape;24;g44181bb103916259_36"/>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5" name="Google Shape;25;g44181bb103916259_36"/>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26" name="Google Shape;26;g44181bb103916259_36"/>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7" name="Google Shape;27;g44181bb103916259_36"/>
          <p:cNvGrpSpPr/>
          <p:nvPr/>
        </p:nvGrpSpPr>
        <p:grpSpPr>
          <a:xfrm rot="1052113">
            <a:off x="7017464" y="2078607"/>
            <a:ext cx="1338449" cy="1227359"/>
            <a:chOff x="5655092" y="376887"/>
            <a:chExt cx="4490688" cy="4117967"/>
          </a:xfrm>
        </p:grpSpPr>
        <p:sp>
          <p:nvSpPr>
            <p:cNvPr id="28" name="Google Shape;28;g44181bb103916259_36"/>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9" name="Google Shape;29;g44181bb103916259_36"/>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0" name="Google Shape;30;g44181bb103916259_36"/>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1" name="Google Shape;31;g44181bb103916259_36"/>
          <p:cNvGrpSpPr/>
          <p:nvPr/>
        </p:nvGrpSpPr>
        <p:grpSpPr>
          <a:xfrm rot="1151416">
            <a:off x="6155189" y="1329189"/>
            <a:ext cx="811246" cy="566598"/>
            <a:chOff x="5679779" y="1344420"/>
            <a:chExt cx="994635" cy="694682"/>
          </a:xfrm>
        </p:grpSpPr>
        <p:sp>
          <p:nvSpPr>
            <p:cNvPr id="32" name="Google Shape;32;g44181bb103916259_36"/>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 name="Google Shape;33;g44181bb103916259_36"/>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4" name="Google Shape;34;g44181bb103916259_36"/>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5" name="Google Shape;35;g44181bb103916259_36"/>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6" name="Google Shape;36;g44181bb103916259_36"/>
          <p:cNvGrpSpPr/>
          <p:nvPr/>
        </p:nvGrpSpPr>
        <p:grpSpPr>
          <a:xfrm rot="2779331">
            <a:off x="6882943" y="1481640"/>
            <a:ext cx="612529" cy="807468"/>
            <a:chOff x="5733156" y="4148510"/>
            <a:chExt cx="1306406" cy="1722173"/>
          </a:xfrm>
        </p:grpSpPr>
        <p:grpSp>
          <p:nvGrpSpPr>
            <p:cNvPr id="37" name="Google Shape;37;g44181bb103916259_36"/>
            <p:cNvGrpSpPr/>
            <p:nvPr/>
          </p:nvGrpSpPr>
          <p:grpSpPr>
            <a:xfrm>
              <a:off x="5733156" y="4148510"/>
              <a:ext cx="1306406" cy="1722173"/>
              <a:chOff x="2445111" y="599435"/>
              <a:chExt cx="5312752" cy="7003551"/>
            </a:xfrm>
          </p:grpSpPr>
          <p:sp>
            <p:nvSpPr>
              <p:cNvPr id="38" name="Google Shape;38;g44181bb103916259_3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9" name="Google Shape;39;g44181bb103916259_36"/>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0" name="Google Shape;40;g44181bb103916259_3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1" name="Google Shape;41;g44181bb103916259_36"/>
            <p:cNvGrpSpPr/>
            <p:nvPr/>
          </p:nvGrpSpPr>
          <p:grpSpPr>
            <a:xfrm>
              <a:off x="5960873" y="4970715"/>
              <a:ext cx="821180" cy="845659"/>
              <a:chOff x="954383" y="599435"/>
              <a:chExt cx="6803480" cy="7006287"/>
            </a:xfrm>
          </p:grpSpPr>
          <p:sp>
            <p:nvSpPr>
              <p:cNvPr id="42" name="Google Shape;42;g44181bb103916259_3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 name="Google Shape;43;g44181bb103916259_36"/>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 name="Google Shape;44;g44181bb103916259_3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5" name="Google Shape;45;g44181bb103916259_36"/>
          <p:cNvGrpSpPr/>
          <p:nvPr/>
        </p:nvGrpSpPr>
        <p:grpSpPr>
          <a:xfrm rot="-3294482">
            <a:off x="4593993" y="2077210"/>
            <a:ext cx="888937" cy="318131"/>
            <a:chOff x="2751274" y="4274125"/>
            <a:chExt cx="1502180" cy="537597"/>
          </a:xfrm>
        </p:grpSpPr>
        <p:sp>
          <p:nvSpPr>
            <p:cNvPr id="46" name="Google Shape;46;g44181bb103916259_36"/>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 name="Google Shape;47;g44181bb103916259_36"/>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8" name="Google Shape;48;g44181bb103916259_36"/>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9" name="Google Shape;49;g44181bb103916259_36"/>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0" name="Google Shape;50;g44181bb103916259_36"/>
          <p:cNvGrpSpPr/>
          <p:nvPr/>
        </p:nvGrpSpPr>
        <p:grpSpPr>
          <a:xfrm rot="-983565">
            <a:off x="5299952" y="1440607"/>
            <a:ext cx="822474" cy="418006"/>
            <a:chOff x="1786971" y="4942919"/>
            <a:chExt cx="2041500" cy="1037553"/>
          </a:xfrm>
        </p:grpSpPr>
        <p:sp>
          <p:nvSpPr>
            <p:cNvPr id="51" name="Google Shape;51;g44181bb103916259_36"/>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 name="Google Shape;52;g44181bb103916259_36"/>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 name="Google Shape;53;g44181bb103916259_36"/>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4" name="Google Shape;54;g44181bb103916259_36"/>
            <p:cNvGrpSpPr/>
            <p:nvPr/>
          </p:nvGrpSpPr>
          <p:grpSpPr>
            <a:xfrm>
              <a:off x="2260716" y="5043925"/>
              <a:ext cx="1107466" cy="187777"/>
              <a:chOff x="7963057" y="2433000"/>
              <a:chExt cx="2294315" cy="371763"/>
            </a:xfrm>
          </p:grpSpPr>
          <p:grpSp>
            <p:nvGrpSpPr>
              <p:cNvPr id="55" name="Google Shape;55;g44181bb103916259_36"/>
              <p:cNvGrpSpPr/>
              <p:nvPr/>
            </p:nvGrpSpPr>
            <p:grpSpPr>
              <a:xfrm>
                <a:off x="7963057" y="2433000"/>
                <a:ext cx="344422" cy="371763"/>
                <a:chOff x="6383215" y="2833551"/>
                <a:chExt cx="240300" cy="371763"/>
              </a:xfrm>
            </p:grpSpPr>
            <p:sp>
              <p:nvSpPr>
                <p:cNvPr id="56" name="Google Shape;56;g44181bb103916259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7" name="Google Shape;57;g44181bb103916259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8" name="Google Shape;58;g44181bb103916259_36"/>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9" name="Google Shape;59;g44181bb103916259_36"/>
              <p:cNvGrpSpPr/>
              <p:nvPr/>
            </p:nvGrpSpPr>
            <p:grpSpPr>
              <a:xfrm>
                <a:off x="8933241" y="2433000"/>
                <a:ext cx="344422" cy="371763"/>
                <a:chOff x="6383215" y="2833551"/>
                <a:chExt cx="240300" cy="371763"/>
              </a:xfrm>
            </p:grpSpPr>
            <p:sp>
              <p:nvSpPr>
                <p:cNvPr id="60" name="Google Shape;60;g44181bb103916259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 name="Google Shape;61;g44181bb103916259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 name="Google Shape;62;g44181bb103916259_36"/>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3" name="Google Shape;63;g44181bb103916259_36"/>
              <p:cNvGrpSpPr/>
              <p:nvPr/>
            </p:nvGrpSpPr>
            <p:grpSpPr>
              <a:xfrm>
                <a:off x="9912950" y="2433000"/>
                <a:ext cx="344422" cy="371763"/>
                <a:chOff x="6383215" y="2833551"/>
                <a:chExt cx="240300" cy="371763"/>
              </a:xfrm>
            </p:grpSpPr>
            <p:sp>
              <p:nvSpPr>
                <p:cNvPr id="64" name="Google Shape;64;g44181bb103916259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 name="Google Shape;65;g44181bb103916259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 name="Google Shape;66;g44181bb103916259_36"/>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67" name="Google Shape;67;g44181bb103916259_36"/>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 name="Google Shape;68;g44181bb103916259_36"/>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 name="Google Shape;69;g44181bb103916259_36"/>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 name="Google Shape;70;g44181bb103916259_36"/>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1" name="Google Shape;71;g44181bb103916259_36"/>
            <p:cNvGrpSpPr/>
            <p:nvPr/>
          </p:nvGrpSpPr>
          <p:grpSpPr>
            <a:xfrm>
              <a:off x="1962400" y="5271505"/>
              <a:ext cx="302276" cy="682699"/>
              <a:chOff x="7384246" y="2899703"/>
              <a:chExt cx="626220" cy="1351612"/>
            </a:xfrm>
          </p:grpSpPr>
          <p:sp>
            <p:nvSpPr>
              <p:cNvPr id="72" name="Google Shape;72;g44181bb103916259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 name="Google Shape;73;g44181bb103916259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 name="Google Shape;74;g44181bb103916259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 name="Google Shape;75;g44181bb103916259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 name="Google Shape;76;g44181bb103916259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 name="Google Shape;77;g44181bb103916259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 name="Google Shape;78;g44181bb103916259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 name="Google Shape;79;g44181bb103916259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 name="Google Shape;80;g44181bb103916259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 name="Google Shape;81;g44181bb103916259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 name="Google Shape;82;g44181bb103916259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3" name="Google Shape;83;g44181bb103916259_36"/>
            <p:cNvGrpSpPr/>
            <p:nvPr/>
          </p:nvGrpSpPr>
          <p:grpSpPr>
            <a:xfrm>
              <a:off x="2430437" y="5271505"/>
              <a:ext cx="302276" cy="682699"/>
              <a:chOff x="7384246" y="2899703"/>
              <a:chExt cx="626220" cy="1351612"/>
            </a:xfrm>
          </p:grpSpPr>
          <p:sp>
            <p:nvSpPr>
              <p:cNvPr id="84" name="Google Shape;84;g44181bb103916259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 name="Google Shape;85;g44181bb103916259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 name="Google Shape;86;g44181bb103916259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 name="Google Shape;87;g44181bb103916259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 name="Google Shape;88;g44181bb103916259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 name="Google Shape;89;g44181bb103916259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 name="Google Shape;90;g44181bb103916259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 name="Google Shape;91;g44181bb103916259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 name="Google Shape;92;g44181bb103916259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 name="Google Shape;93;g44181bb103916259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 name="Google Shape;94;g44181bb103916259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5" name="Google Shape;95;g44181bb103916259_36"/>
            <p:cNvGrpSpPr/>
            <p:nvPr/>
          </p:nvGrpSpPr>
          <p:grpSpPr>
            <a:xfrm>
              <a:off x="2898475" y="5271505"/>
              <a:ext cx="302276" cy="682699"/>
              <a:chOff x="7384246" y="2899703"/>
              <a:chExt cx="626220" cy="1351612"/>
            </a:xfrm>
          </p:grpSpPr>
          <p:sp>
            <p:nvSpPr>
              <p:cNvPr id="96" name="Google Shape;96;g44181bb103916259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 name="Google Shape;97;g44181bb103916259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 name="Google Shape;98;g44181bb103916259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 name="Google Shape;99;g44181bb103916259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 name="Google Shape;100;g44181bb103916259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 name="Google Shape;101;g44181bb103916259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2" name="Google Shape;102;g44181bb103916259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3" name="Google Shape;103;g44181bb103916259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4" name="Google Shape;104;g44181bb103916259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5" name="Google Shape;105;g44181bb103916259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6" name="Google Shape;106;g44181bb103916259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07" name="Google Shape;107;g44181bb103916259_36"/>
            <p:cNvGrpSpPr/>
            <p:nvPr/>
          </p:nvGrpSpPr>
          <p:grpSpPr>
            <a:xfrm>
              <a:off x="3366513" y="5271505"/>
              <a:ext cx="302276" cy="682699"/>
              <a:chOff x="7384246" y="2899703"/>
              <a:chExt cx="626220" cy="1351612"/>
            </a:xfrm>
          </p:grpSpPr>
          <p:sp>
            <p:nvSpPr>
              <p:cNvPr id="108" name="Google Shape;108;g44181bb103916259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 name="Google Shape;109;g44181bb103916259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 name="Google Shape;110;g44181bb103916259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 name="Google Shape;111;g44181bb103916259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 name="Google Shape;112;g44181bb103916259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 name="Google Shape;113;g44181bb103916259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4" name="Google Shape;114;g44181bb103916259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5" name="Google Shape;115;g44181bb103916259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6" name="Google Shape;116;g44181bb103916259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 name="Google Shape;117;g44181bb103916259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 name="Google Shape;118;g44181bb103916259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19" name="Google Shape;119;g44181bb103916259_36"/>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120" name="Google Shape;120;g44181bb103916259_36"/>
          <p:cNvGrpSpPr/>
          <p:nvPr/>
        </p:nvGrpSpPr>
        <p:grpSpPr>
          <a:xfrm>
            <a:off x="4658164" y="1417975"/>
            <a:ext cx="450448" cy="450448"/>
            <a:chOff x="4266660" y="45289"/>
            <a:chExt cx="768290" cy="768290"/>
          </a:xfrm>
        </p:grpSpPr>
        <p:sp>
          <p:nvSpPr>
            <p:cNvPr id="121" name="Google Shape;121;g44181bb103916259_36"/>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2" name="Google Shape;122;g44181bb103916259_36"/>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123" name="Google Shape;123;g44181bb103916259_36"/>
          <p:cNvPicPr preferRelativeResize="0"/>
          <p:nvPr/>
        </p:nvPicPr>
        <p:blipFill rotWithShape="1">
          <a:blip r:embed="rId4">
            <a:alphaModFix/>
          </a:blip>
          <a:srcRect b="0" l="0" r="0" t="0"/>
          <a:stretch/>
        </p:blipFill>
        <p:spPr>
          <a:xfrm>
            <a:off x="5291061" y="2429164"/>
            <a:ext cx="1613871" cy="840686"/>
          </a:xfrm>
          <a:prstGeom prst="rect">
            <a:avLst/>
          </a:prstGeom>
          <a:noFill/>
          <a:ln>
            <a:noFill/>
          </a:ln>
        </p:spPr>
      </p:pic>
      <p:sp>
        <p:nvSpPr>
          <p:cNvPr id="124" name="Google Shape;124;g44181bb103916259_36"/>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44181bb103916259_36"/>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126" name="Google Shape;126;g44181bb103916259_36"/>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127" name="Google Shape;127;g44181bb103916259_36"/>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8" name="Google Shape;128;g44181bb103916259_36"/>
          <p:cNvSpPr txBox="1"/>
          <p:nvPr/>
        </p:nvSpPr>
        <p:spPr>
          <a:xfrm>
            <a:off x="717850" y="71958"/>
            <a:ext cx="1348500" cy="483000"/>
          </a:xfrm>
          <a:prstGeom prst="rect">
            <a:avLst/>
          </a:prstGeom>
          <a:solidFill>
            <a:srgbClr val="FFFFFF"/>
          </a:solidFill>
          <a:ln>
            <a:noFill/>
          </a:ln>
        </p:spPr>
        <p:txBody>
          <a:bodyPr anchorCtr="0" anchor="t" bIns="54000" lIns="54000" spcFirstLastPara="1" rIns="54000" wrap="square" tIns="54000">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2">
  <p:cSld name="CUSTOM_2">
    <p:spTree>
      <p:nvGrpSpPr>
        <p:cNvPr id="206" name="Shape 206"/>
        <p:cNvGrpSpPr/>
        <p:nvPr/>
      </p:nvGrpSpPr>
      <p:grpSpPr>
        <a:xfrm>
          <a:off x="0" y="0"/>
          <a:ext cx="0" cy="0"/>
          <a:chOff x="0" y="0"/>
          <a:chExt cx="0" cy="0"/>
        </a:xfrm>
      </p:grpSpPr>
      <p:pic>
        <p:nvPicPr>
          <p:cNvPr id="207" name="Google Shape;207;g44181bb103916259_154"/>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208" name="Google Shape;208;g44181bb103916259_154"/>
          <p:cNvGrpSpPr/>
          <p:nvPr/>
        </p:nvGrpSpPr>
        <p:grpSpPr>
          <a:xfrm>
            <a:off x="4959906" y="1723773"/>
            <a:ext cx="2219185" cy="2219185"/>
            <a:chOff x="4547049" y="1897856"/>
            <a:chExt cx="3072813" cy="3072813"/>
          </a:xfrm>
        </p:grpSpPr>
        <p:sp>
          <p:nvSpPr>
            <p:cNvPr id="209" name="Google Shape;209;g44181bb103916259_154"/>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0" name="Google Shape;210;g44181bb103916259_154"/>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211" name="Google Shape;211;g44181bb103916259_154"/>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12" name="Google Shape;212;g44181bb103916259_154"/>
          <p:cNvGrpSpPr/>
          <p:nvPr/>
        </p:nvGrpSpPr>
        <p:grpSpPr>
          <a:xfrm rot="1052113">
            <a:off x="7017464" y="2078607"/>
            <a:ext cx="1338449" cy="1227359"/>
            <a:chOff x="5655092" y="376887"/>
            <a:chExt cx="4490688" cy="4117967"/>
          </a:xfrm>
        </p:grpSpPr>
        <p:sp>
          <p:nvSpPr>
            <p:cNvPr id="213" name="Google Shape;213;g44181bb103916259_154"/>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4" name="Google Shape;214;g44181bb103916259_154"/>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5" name="Google Shape;215;g44181bb103916259_154"/>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16" name="Google Shape;216;g44181bb103916259_154"/>
          <p:cNvGrpSpPr/>
          <p:nvPr/>
        </p:nvGrpSpPr>
        <p:grpSpPr>
          <a:xfrm rot="1151416">
            <a:off x="6155189" y="1329189"/>
            <a:ext cx="811246" cy="566598"/>
            <a:chOff x="5679779" y="1344420"/>
            <a:chExt cx="994635" cy="694682"/>
          </a:xfrm>
        </p:grpSpPr>
        <p:sp>
          <p:nvSpPr>
            <p:cNvPr id="217" name="Google Shape;217;g44181bb103916259_154"/>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8" name="Google Shape;218;g44181bb103916259_154"/>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9" name="Google Shape;219;g44181bb103916259_154"/>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0" name="Google Shape;220;g44181bb103916259_154"/>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21" name="Google Shape;221;g44181bb103916259_154"/>
          <p:cNvGrpSpPr/>
          <p:nvPr/>
        </p:nvGrpSpPr>
        <p:grpSpPr>
          <a:xfrm rot="2779331">
            <a:off x="6882943" y="1481640"/>
            <a:ext cx="612529" cy="807468"/>
            <a:chOff x="5733156" y="4148510"/>
            <a:chExt cx="1306406" cy="1722173"/>
          </a:xfrm>
        </p:grpSpPr>
        <p:grpSp>
          <p:nvGrpSpPr>
            <p:cNvPr id="222" name="Google Shape;222;g44181bb103916259_154"/>
            <p:cNvGrpSpPr/>
            <p:nvPr/>
          </p:nvGrpSpPr>
          <p:grpSpPr>
            <a:xfrm>
              <a:off x="5733156" y="4148510"/>
              <a:ext cx="1306406" cy="1722173"/>
              <a:chOff x="2445111" y="599435"/>
              <a:chExt cx="5312752" cy="7003551"/>
            </a:xfrm>
          </p:grpSpPr>
          <p:sp>
            <p:nvSpPr>
              <p:cNvPr id="223" name="Google Shape;223;g44181bb103916259_15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4" name="Google Shape;224;g44181bb103916259_154"/>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5" name="Google Shape;225;g44181bb103916259_15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26" name="Google Shape;226;g44181bb103916259_154"/>
            <p:cNvGrpSpPr/>
            <p:nvPr/>
          </p:nvGrpSpPr>
          <p:grpSpPr>
            <a:xfrm>
              <a:off x="5960873" y="4970715"/>
              <a:ext cx="821180" cy="845659"/>
              <a:chOff x="954383" y="599435"/>
              <a:chExt cx="6803480" cy="7006287"/>
            </a:xfrm>
          </p:grpSpPr>
          <p:sp>
            <p:nvSpPr>
              <p:cNvPr id="227" name="Google Shape;227;g44181bb103916259_15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8" name="Google Shape;228;g44181bb103916259_154"/>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9" name="Google Shape;229;g44181bb103916259_15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230" name="Google Shape;230;g44181bb103916259_154"/>
          <p:cNvGrpSpPr/>
          <p:nvPr/>
        </p:nvGrpSpPr>
        <p:grpSpPr>
          <a:xfrm rot="-3294482">
            <a:off x="4593993" y="2077210"/>
            <a:ext cx="888937" cy="318131"/>
            <a:chOff x="2751274" y="4274125"/>
            <a:chExt cx="1502180" cy="537597"/>
          </a:xfrm>
        </p:grpSpPr>
        <p:sp>
          <p:nvSpPr>
            <p:cNvPr id="231" name="Google Shape;231;g44181bb103916259_154"/>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2" name="Google Shape;232;g44181bb103916259_154"/>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3" name="Google Shape;233;g44181bb103916259_154"/>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4" name="Google Shape;234;g44181bb103916259_154"/>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35" name="Google Shape;235;g44181bb103916259_154"/>
          <p:cNvGrpSpPr/>
          <p:nvPr/>
        </p:nvGrpSpPr>
        <p:grpSpPr>
          <a:xfrm rot="-983565">
            <a:off x="5299952" y="1440607"/>
            <a:ext cx="822474" cy="418006"/>
            <a:chOff x="1786971" y="4942919"/>
            <a:chExt cx="2041500" cy="1037553"/>
          </a:xfrm>
        </p:grpSpPr>
        <p:sp>
          <p:nvSpPr>
            <p:cNvPr id="236" name="Google Shape;236;g44181bb103916259_154"/>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7" name="Google Shape;237;g44181bb103916259_154"/>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8" name="Google Shape;238;g44181bb103916259_154"/>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39" name="Google Shape;239;g44181bb103916259_154"/>
            <p:cNvGrpSpPr/>
            <p:nvPr/>
          </p:nvGrpSpPr>
          <p:grpSpPr>
            <a:xfrm>
              <a:off x="2260716" y="5043925"/>
              <a:ext cx="1107466" cy="187777"/>
              <a:chOff x="7963057" y="2433000"/>
              <a:chExt cx="2294315" cy="371763"/>
            </a:xfrm>
          </p:grpSpPr>
          <p:grpSp>
            <p:nvGrpSpPr>
              <p:cNvPr id="240" name="Google Shape;240;g44181bb103916259_154"/>
              <p:cNvGrpSpPr/>
              <p:nvPr/>
            </p:nvGrpSpPr>
            <p:grpSpPr>
              <a:xfrm>
                <a:off x="7963057" y="2433000"/>
                <a:ext cx="344422" cy="371763"/>
                <a:chOff x="6383215" y="2833551"/>
                <a:chExt cx="240300" cy="371763"/>
              </a:xfrm>
            </p:grpSpPr>
            <p:sp>
              <p:nvSpPr>
                <p:cNvPr id="241" name="Google Shape;241;g44181bb103916259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2" name="Google Shape;242;g44181bb103916259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3" name="Google Shape;243;g44181bb103916259_154"/>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4" name="Google Shape;244;g44181bb103916259_154"/>
              <p:cNvGrpSpPr/>
              <p:nvPr/>
            </p:nvGrpSpPr>
            <p:grpSpPr>
              <a:xfrm>
                <a:off x="8933241" y="2433000"/>
                <a:ext cx="344422" cy="371763"/>
                <a:chOff x="6383215" y="2833551"/>
                <a:chExt cx="240300" cy="371763"/>
              </a:xfrm>
            </p:grpSpPr>
            <p:sp>
              <p:nvSpPr>
                <p:cNvPr id="245" name="Google Shape;245;g44181bb103916259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6" name="Google Shape;246;g44181bb103916259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7" name="Google Shape;247;g44181bb103916259_154"/>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8" name="Google Shape;248;g44181bb103916259_154"/>
              <p:cNvGrpSpPr/>
              <p:nvPr/>
            </p:nvGrpSpPr>
            <p:grpSpPr>
              <a:xfrm>
                <a:off x="9912950" y="2433000"/>
                <a:ext cx="344422" cy="371763"/>
                <a:chOff x="6383215" y="2833551"/>
                <a:chExt cx="240300" cy="371763"/>
              </a:xfrm>
            </p:grpSpPr>
            <p:sp>
              <p:nvSpPr>
                <p:cNvPr id="249" name="Google Shape;249;g44181bb103916259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0" name="Google Shape;250;g44181bb103916259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1" name="Google Shape;251;g44181bb103916259_154"/>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252" name="Google Shape;252;g44181bb103916259_154"/>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3" name="Google Shape;253;g44181bb103916259_154"/>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4" name="Google Shape;254;g44181bb103916259_154"/>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5" name="Google Shape;255;g44181bb103916259_154"/>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56" name="Google Shape;256;g44181bb103916259_154"/>
            <p:cNvGrpSpPr/>
            <p:nvPr/>
          </p:nvGrpSpPr>
          <p:grpSpPr>
            <a:xfrm>
              <a:off x="1962400" y="5271505"/>
              <a:ext cx="302276" cy="682699"/>
              <a:chOff x="7384246" y="2899703"/>
              <a:chExt cx="626220" cy="1351612"/>
            </a:xfrm>
          </p:grpSpPr>
          <p:sp>
            <p:nvSpPr>
              <p:cNvPr id="257" name="Google Shape;257;g44181bb103916259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8" name="Google Shape;258;g44181bb103916259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9" name="Google Shape;259;g44181bb103916259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0" name="Google Shape;260;g44181bb103916259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1" name="Google Shape;261;g44181bb103916259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2" name="Google Shape;262;g44181bb103916259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3" name="Google Shape;263;g44181bb103916259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4" name="Google Shape;264;g44181bb103916259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5" name="Google Shape;265;g44181bb103916259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6" name="Google Shape;266;g44181bb103916259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7" name="Google Shape;267;g44181bb103916259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68" name="Google Shape;268;g44181bb103916259_154"/>
            <p:cNvGrpSpPr/>
            <p:nvPr/>
          </p:nvGrpSpPr>
          <p:grpSpPr>
            <a:xfrm>
              <a:off x="2430437" y="5271505"/>
              <a:ext cx="302276" cy="682699"/>
              <a:chOff x="7384246" y="2899703"/>
              <a:chExt cx="626220" cy="1351612"/>
            </a:xfrm>
          </p:grpSpPr>
          <p:sp>
            <p:nvSpPr>
              <p:cNvPr id="269" name="Google Shape;269;g44181bb103916259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0" name="Google Shape;270;g44181bb103916259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1" name="Google Shape;271;g44181bb103916259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2" name="Google Shape;272;g44181bb103916259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3" name="Google Shape;273;g44181bb103916259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4" name="Google Shape;274;g44181bb103916259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5" name="Google Shape;275;g44181bb103916259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6" name="Google Shape;276;g44181bb103916259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7" name="Google Shape;277;g44181bb103916259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8" name="Google Shape;278;g44181bb103916259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9" name="Google Shape;279;g44181bb103916259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80" name="Google Shape;280;g44181bb103916259_154"/>
            <p:cNvGrpSpPr/>
            <p:nvPr/>
          </p:nvGrpSpPr>
          <p:grpSpPr>
            <a:xfrm>
              <a:off x="2898475" y="5271505"/>
              <a:ext cx="302276" cy="682699"/>
              <a:chOff x="7384246" y="2899703"/>
              <a:chExt cx="626220" cy="1351612"/>
            </a:xfrm>
          </p:grpSpPr>
          <p:sp>
            <p:nvSpPr>
              <p:cNvPr id="281" name="Google Shape;281;g44181bb103916259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2" name="Google Shape;282;g44181bb103916259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3" name="Google Shape;283;g44181bb103916259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4" name="Google Shape;284;g44181bb103916259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5" name="Google Shape;285;g44181bb103916259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6" name="Google Shape;286;g44181bb103916259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7" name="Google Shape;287;g44181bb103916259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8" name="Google Shape;288;g44181bb103916259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9" name="Google Shape;289;g44181bb103916259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0" name="Google Shape;290;g44181bb103916259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1" name="Google Shape;291;g44181bb103916259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92" name="Google Shape;292;g44181bb103916259_154"/>
            <p:cNvGrpSpPr/>
            <p:nvPr/>
          </p:nvGrpSpPr>
          <p:grpSpPr>
            <a:xfrm>
              <a:off x="3366513" y="5271505"/>
              <a:ext cx="302276" cy="682699"/>
              <a:chOff x="7384246" y="2899703"/>
              <a:chExt cx="626220" cy="1351612"/>
            </a:xfrm>
          </p:grpSpPr>
          <p:sp>
            <p:nvSpPr>
              <p:cNvPr id="293" name="Google Shape;293;g44181bb103916259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4" name="Google Shape;294;g44181bb103916259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5" name="Google Shape;295;g44181bb103916259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6" name="Google Shape;296;g44181bb103916259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7" name="Google Shape;297;g44181bb103916259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8" name="Google Shape;298;g44181bb103916259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9" name="Google Shape;299;g44181bb103916259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0" name="Google Shape;300;g44181bb103916259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1" name="Google Shape;301;g44181bb103916259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2" name="Google Shape;302;g44181bb103916259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3" name="Google Shape;303;g44181bb103916259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304" name="Google Shape;304;g44181bb103916259_154"/>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305" name="Google Shape;305;g44181bb103916259_154"/>
          <p:cNvGrpSpPr/>
          <p:nvPr/>
        </p:nvGrpSpPr>
        <p:grpSpPr>
          <a:xfrm>
            <a:off x="4658164" y="1417975"/>
            <a:ext cx="450448" cy="450448"/>
            <a:chOff x="4266660" y="45289"/>
            <a:chExt cx="768290" cy="768290"/>
          </a:xfrm>
        </p:grpSpPr>
        <p:sp>
          <p:nvSpPr>
            <p:cNvPr id="306" name="Google Shape;306;g44181bb103916259_154"/>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07" name="Google Shape;307;g44181bb103916259_154"/>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08" name="Google Shape;308;g44181bb103916259_154"/>
          <p:cNvGrpSpPr/>
          <p:nvPr/>
        </p:nvGrpSpPr>
        <p:grpSpPr>
          <a:xfrm>
            <a:off x="-4825" y="4066342"/>
            <a:ext cx="12306435" cy="2792619"/>
            <a:chOff x="5766" y="3861713"/>
            <a:chExt cx="12278194" cy="3027886"/>
          </a:xfrm>
        </p:grpSpPr>
        <p:sp>
          <p:nvSpPr>
            <p:cNvPr id="309" name="Google Shape;309;g44181bb103916259_154"/>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10" name="Google Shape;310;g44181bb103916259_154"/>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311" name="Google Shape;311;g44181bb103916259_154"/>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312" name="Google Shape;312;g44181bb103916259_154"/>
          <p:cNvGrpSpPr/>
          <p:nvPr/>
        </p:nvGrpSpPr>
        <p:grpSpPr>
          <a:xfrm>
            <a:off x="-4825" y="4066337"/>
            <a:ext cx="12211532" cy="2748484"/>
            <a:chOff x="-3146" y="3803882"/>
            <a:chExt cx="12192025" cy="3041032"/>
          </a:xfrm>
        </p:grpSpPr>
        <p:sp>
          <p:nvSpPr>
            <p:cNvPr id="313" name="Google Shape;313;g44181bb103916259_15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14" name="Google Shape;314;g44181bb103916259_15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315" name="Google Shape;315;g44181bb103916259_154"/>
            <p:cNvGrpSpPr/>
            <p:nvPr/>
          </p:nvGrpSpPr>
          <p:grpSpPr>
            <a:xfrm>
              <a:off x="-3121" y="3803882"/>
              <a:ext cx="12192000" cy="3041032"/>
              <a:chOff x="-4876" y="1514485"/>
              <a:chExt cx="12192000" cy="3829050"/>
            </a:xfrm>
          </p:grpSpPr>
          <p:sp>
            <p:nvSpPr>
              <p:cNvPr id="316" name="Google Shape;316;g44181bb103916259_154"/>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17" name="Google Shape;317;g44181bb103916259_154"/>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18" name="Google Shape;318;g44181bb103916259_154"/>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19" name="Google Shape;319;g44181bb103916259_154"/>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320" name="Google Shape;320;g44181bb103916259_154"/>
          <p:cNvGrpSpPr/>
          <p:nvPr/>
        </p:nvGrpSpPr>
        <p:grpSpPr>
          <a:xfrm>
            <a:off x="-4825" y="4176236"/>
            <a:ext cx="12208784" cy="2541495"/>
            <a:chOff x="-3146" y="3925479"/>
            <a:chExt cx="12189281" cy="2812010"/>
          </a:xfrm>
        </p:grpSpPr>
        <p:sp>
          <p:nvSpPr>
            <p:cNvPr id="321" name="Google Shape;321;g44181bb103916259_15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22" name="Google Shape;322;g44181bb103916259_15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323" name="Google Shape;323;g44181bb103916259_154"/>
          <p:cNvSpPr/>
          <p:nvPr/>
        </p:nvSpPr>
        <p:spPr>
          <a:xfrm rot="-516335">
            <a:off x="6514507" y="4657291"/>
            <a:ext cx="5782166" cy="470122"/>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24" name="Google Shape;324;g44181bb103916259_154"/>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44181bb103916259_154"/>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326" name="Google Shape;326;g44181bb103916259_154"/>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7" name="Google Shape;327;g44181bb103916259_154"/>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328" name="Google Shape;328;g44181bb103916259_154"/>
          <p:cNvSpPr txBox="1"/>
          <p:nvPr/>
        </p:nvSpPr>
        <p:spPr>
          <a:xfrm>
            <a:off x="717850" y="26238"/>
            <a:ext cx="1348500" cy="558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329" name="Shape 329"/>
        <p:cNvGrpSpPr/>
        <p:nvPr/>
      </p:nvGrpSpPr>
      <p:grpSpPr>
        <a:xfrm>
          <a:off x="0" y="0"/>
          <a:ext cx="0" cy="0"/>
          <a:chOff x="0" y="0"/>
          <a:chExt cx="0" cy="0"/>
        </a:xfrm>
      </p:grpSpPr>
      <p:sp>
        <p:nvSpPr>
          <p:cNvPr id="330" name="Google Shape;330;g44181bb103916259_303"/>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1" name="Google Shape;331;g44181bb103916259_303"/>
          <p:cNvSpPr/>
          <p:nvPr>
            <p:ph idx="2" type="pic"/>
          </p:nvPr>
        </p:nvSpPr>
        <p:spPr>
          <a:xfrm>
            <a:off x="9268565" y="783486"/>
            <a:ext cx="2160000" cy="2664600"/>
          </a:xfrm>
          <a:prstGeom prst="rect">
            <a:avLst/>
          </a:prstGeom>
          <a:solidFill>
            <a:srgbClr val="F2F2F2"/>
          </a:solidFill>
          <a:ln>
            <a:noFill/>
          </a:ln>
        </p:spPr>
      </p:sp>
      <p:sp>
        <p:nvSpPr>
          <p:cNvPr id="332" name="Google Shape;332;g44181bb103916259_303"/>
          <p:cNvSpPr/>
          <p:nvPr>
            <p:ph idx="3" type="pic"/>
          </p:nvPr>
        </p:nvSpPr>
        <p:spPr>
          <a:xfrm>
            <a:off x="6694434" y="783486"/>
            <a:ext cx="2160000" cy="2664600"/>
          </a:xfrm>
          <a:prstGeom prst="rect">
            <a:avLst/>
          </a:prstGeom>
          <a:solidFill>
            <a:srgbClr val="F2F2F2"/>
          </a:solidFill>
          <a:ln>
            <a:noFill/>
          </a:ln>
        </p:spPr>
      </p:sp>
      <p:sp>
        <p:nvSpPr>
          <p:cNvPr id="333" name="Google Shape;333;g44181bb103916259_303"/>
          <p:cNvSpPr/>
          <p:nvPr>
            <p:ph idx="4" type="pic"/>
          </p:nvPr>
        </p:nvSpPr>
        <p:spPr>
          <a:xfrm>
            <a:off x="4120304" y="783486"/>
            <a:ext cx="2160000" cy="2664600"/>
          </a:xfrm>
          <a:prstGeom prst="rect">
            <a:avLst/>
          </a:prstGeom>
          <a:solidFill>
            <a:srgbClr val="F2F2F2"/>
          </a:solidFill>
          <a:ln>
            <a:noFill/>
          </a:ln>
        </p:spPr>
      </p:sp>
      <p:sp>
        <p:nvSpPr>
          <p:cNvPr id="334" name="Google Shape;334;g44181bb103916259_303"/>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35" name="Google Shape;335;g44181bb103916259_303"/>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336" name="Shape 336"/>
        <p:cNvGrpSpPr/>
        <p:nvPr/>
      </p:nvGrpSpPr>
      <p:grpSpPr>
        <a:xfrm>
          <a:off x="0" y="0"/>
          <a:ext cx="0" cy="0"/>
          <a:chOff x="0" y="0"/>
          <a:chExt cx="0" cy="0"/>
        </a:xfrm>
      </p:grpSpPr>
      <p:sp>
        <p:nvSpPr>
          <p:cNvPr id="337" name="Google Shape;337;g44181bb103916259_310"/>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8" name="Google Shape;338;g44181bb103916259_310"/>
          <p:cNvSpPr/>
          <p:nvPr>
            <p:ph idx="2" type="pic"/>
          </p:nvPr>
        </p:nvSpPr>
        <p:spPr>
          <a:xfrm>
            <a:off x="6096000" y="2959216"/>
            <a:ext cx="6096000" cy="2700000"/>
          </a:xfrm>
          <a:prstGeom prst="rect">
            <a:avLst/>
          </a:prstGeom>
          <a:solidFill>
            <a:srgbClr val="F2F2F2"/>
          </a:solidFill>
          <a:ln>
            <a:noFill/>
          </a:ln>
        </p:spPr>
      </p:sp>
      <p:sp>
        <p:nvSpPr>
          <p:cNvPr id="339" name="Google Shape;339;g44181bb103916259_310"/>
          <p:cNvSpPr/>
          <p:nvPr>
            <p:ph idx="3" type="pic"/>
          </p:nvPr>
        </p:nvSpPr>
        <p:spPr>
          <a:xfrm>
            <a:off x="638175" y="478948"/>
            <a:ext cx="2533800" cy="5741100"/>
          </a:xfrm>
          <a:prstGeom prst="rect">
            <a:avLst/>
          </a:prstGeom>
          <a:solidFill>
            <a:srgbClr val="F2F2F2"/>
          </a:solidFill>
          <a:ln>
            <a:noFill/>
          </a:ln>
        </p:spPr>
      </p:sp>
      <p:pic>
        <p:nvPicPr>
          <p:cNvPr id="340" name="Google Shape;340;g44181bb103916259_31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341" name="Shape 341"/>
        <p:cNvGrpSpPr/>
        <p:nvPr/>
      </p:nvGrpSpPr>
      <p:grpSpPr>
        <a:xfrm>
          <a:off x="0" y="0"/>
          <a:ext cx="0" cy="0"/>
          <a:chOff x="0" y="0"/>
          <a:chExt cx="0" cy="0"/>
        </a:xfrm>
      </p:grpSpPr>
      <p:sp>
        <p:nvSpPr>
          <p:cNvPr id="342" name="Google Shape;342;g44181bb103916259_315"/>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3" name="Google Shape;343;g44181bb103916259_315"/>
          <p:cNvSpPr/>
          <p:nvPr>
            <p:ph idx="2" type="pic"/>
          </p:nvPr>
        </p:nvSpPr>
        <p:spPr>
          <a:xfrm>
            <a:off x="1868938" y="1889760"/>
            <a:ext cx="3277800" cy="4968300"/>
          </a:xfrm>
          <a:prstGeom prst="rect">
            <a:avLst/>
          </a:prstGeom>
          <a:solidFill>
            <a:srgbClr val="F2F2F2"/>
          </a:solidFill>
          <a:ln>
            <a:noFill/>
          </a:ln>
        </p:spPr>
      </p:sp>
      <p:sp>
        <p:nvSpPr>
          <p:cNvPr id="344" name="Google Shape;344;g44181bb103916259_315"/>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5" name="Google Shape;345;g44181bb103916259_315"/>
          <p:cNvSpPr/>
          <p:nvPr>
            <p:ph idx="3" type="pic"/>
          </p:nvPr>
        </p:nvSpPr>
        <p:spPr>
          <a:xfrm>
            <a:off x="7777707" y="-1"/>
            <a:ext cx="3277800" cy="3648900"/>
          </a:xfrm>
          <a:prstGeom prst="rect">
            <a:avLst/>
          </a:prstGeom>
          <a:solidFill>
            <a:srgbClr val="F2F2F2"/>
          </a:solidFill>
          <a:ln>
            <a:noFill/>
          </a:ln>
        </p:spPr>
      </p:sp>
      <p:pic>
        <p:nvPicPr>
          <p:cNvPr id="346" name="Google Shape;346;g44181bb103916259_31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347" name="Shape 347"/>
        <p:cNvGrpSpPr/>
        <p:nvPr/>
      </p:nvGrpSpPr>
      <p:grpSpPr>
        <a:xfrm>
          <a:off x="0" y="0"/>
          <a:ext cx="0" cy="0"/>
          <a:chOff x="0" y="0"/>
          <a:chExt cx="0" cy="0"/>
        </a:xfrm>
      </p:grpSpPr>
      <p:sp>
        <p:nvSpPr>
          <p:cNvPr id="348" name="Google Shape;348;g44181bb103916259_321"/>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9" name="Google Shape;349;g44181bb103916259_321"/>
          <p:cNvSpPr/>
          <p:nvPr>
            <p:ph idx="2" type="pic"/>
          </p:nvPr>
        </p:nvSpPr>
        <p:spPr>
          <a:xfrm>
            <a:off x="1868938" y="1889760"/>
            <a:ext cx="3277800" cy="4968300"/>
          </a:xfrm>
          <a:prstGeom prst="rect">
            <a:avLst/>
          </a:prstGeom>
          <a:solidFill>
            <a:srgbClr val="F2F2F2"/>
          </a:solidFill>
          <a:ln>
            <a:noFill/>
          </a:ln>
        </p:spPr>
      </p:sp>
      <p:sp>
        <p:nvSpPr>
          <p:cNvPr id="350" name="Google Shape;350;g44181bb103916259_321"/>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1" name="Google Shape;351;g44181bb103916259_321"/>
          <p:cNvSpPr/>
          <p:nvPr>
            <p:ph idx="3" type="pic"/>
          </p:nvPr>
        </p:nvSpPr>
        <p:spPr>
          <a:xfrm>
            <a:off x="7777707" y="-1"/>
            <a:ext cx="3277800" cy="3648900"/>
          </a:xfrm>
          <a:prstGeom prst="rect">
            <a:avLst/>
          </a:prstGeom>
          <a:solidFill>
            <a:srgbClr val="F2F2F2"/>
          </a:solidFill>
          <a:ln>
            <a:noFill/>
          </a:ln>
        </p:spPr>
      </p:sp>
      <p:pic>
        <p:nvPicPr>
          <p:cNvPr id="352" name="Google Shape;352;g44181bb103916259_321"/>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353" name="Shape 353"/>
        <p:cNvGrpSpPr/>
        <p:nvPr/>
      </p:nvGrpSpPr>
      <p:grpSpPr>
        <a:xfrm>
          <a:off x="0" y="0"/>
          <a:ext cx="0" cy="0"/>
          <a:chOff x="0" y="0"/>
          <a:chExt cx="0" cy="0"/>
        </a:xfrm>
      </p:grpSpPr>
      <p:sp>
        <p:nvSpPr>
          <p:cNvPr id="354" name="Google Shape;354;g44181bb103916259_327"/>
          <p:cNvSpPr/>
          <p:nvPr>
            <p:ph idx="2" type="pic"/>
          </p:nvPr>
        </p:nvSpPr>
        <p:spPr>
          <a:xfrm>
            <a:off x="3439889" y="1"/>
            <a:ext cx="2520000" cy="4725000"/>
          </a:xfrm>
          <a:prstGeom prst="rect">
            <a:avLst/>
          </a:prstGeom>
          <a:solidFill>
            <a:srgbClr val="F2F2F2"/>
          </a:solidFill>
          <a:ln>
            <a:noFill/>
          </a:ln>
        </p:spPr>
      </p:sp>
      <p:sp>
        <p:nvSpPr>
          <p:cNvPr id="355" name="Google Shape;355;g44181bb103916259_327"/>
          <p:cNvSpPr/>
          <p:nvPr>
            <p:ph idx="3" type="pic"/>
          </p:nvPr>
        </p:nvSpPr>
        <p:spPr>
          <a:xfrm>
            <a:off x="6235774" y="692696"/>
            <a:ext cx="2520000" cy="6165300"/>
          </a:xfrm>
          <a:prstGeom prst="rect">
            <a:avLst/>
          </a:prstGeom>
          <a:solidFill>
            <a:srgbClr val="F2F2F2"/>
          </a:solidFill>
          <a:ln>
            <a:noFill/>
          </a:ln>
        </p:spPr>
      </p:sp>
      <p:pic>
        <p:nvPicPr>
          <p:cNvPr id="356" name="Google Shape;356;g44181bb103916259_32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357" name="Shape 357"/>
        <p:cNvGrpSpPr/>
        <p:nvPr/>
      </p:nvGrpSpPr>
      <p:grpSpPr>
        <a:xfrm>
          <a:off x="0" y="0"/>
          <a:ext cx="0" cy="0"/>
          <a:chOff x="0" y="0"/>
          <a:chExt cx="0" cy="0"/>
        </a:xfrm>
      </p:grpSpPr>
      <p:sp>
        <p:nvSpPr>
          <p:cNvPr id="358" name="Google Shape;358;g44181bb103916259_331"/>
          <p:cNvSpPr/>
          <p:nvPr>
            <p:ph idx="2" type="pic"/>
          </p:nvPr>
        </p:nvSpPr>
        <p:spPr>
          <a:xfrm>
            <a:off x="4092000" y="0"/>
            <a:ext cx="8100000" cy="3960000"/>
          </a:xfrm>
          <a:prstGeom prst="rect">
            <a:avLst/>
          </a:prstGeom>
          <a:solidFill>
            <a:srgbClr val="F2F2F2"/>
          </a:solidFill>
          <a:ln>
            <a:noFill/>
          </a:ln>
        </p:spPr>
      </p:sp>
      <p:sp>
        <p:nvSpPr>
          <p:cNvPr id="359" name="Google Shape;359;g44181bb103916259_331"/>
          <p:cNvSpPr/>
          <p:nvPr>
            <p:ph idx="3" type="pic"/>
          </p:nvPr>
        </p:nvSpPr>
        <p:spPr>
          <a:xfrm>
            <a:off x="0" y="3960000"/>
            <a:ext cx="4092000" cy="2898000"/>
          </a:xfrm>
          <a:prstGeom prst="rect">
            <a:avLst/>
          </a:prstGeom>
          <a:solidFill>
            <a:srgbClr val="F2F2F2"/>
          </a:solidFill>
          <a:ln>
            <a:noFill/>
          </a:ln>
        </p:spPr>
      </p:sp>
      <p:sp>
        <p:nvSpPr>
          <p:cNvPr id="360" name="Google Shape;360;g44181bb103916259_331"/>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361" name="Google Shape;361;g44181bb103916259_331"/>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362" name="Shape 362"/>
        <p:cNvGrpSpPr/>
        <p:nvPr/>
      </p:nvGrpSpPr>
      <p:grpSpPr>
        <a:xfrm>
          <a:off x="0" y="0"/>
          <a:ext cx="0" cy="0"/>
          <a:chOff x="0" y="0"/>
          <a:chExt cx="0" cy="0"/>
        </a:xfrm>
      </p:grpSpPr>
      <p:sp>
        <p:nvSpPr>
          <p:cNvPr id="363" name="Google Shape;363;g44181bb103916259_336"/>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4" name="Google Shape;364;g44181bb103916259_336"/>
          <p:cNvSpPr/>
          <p:nvPr>
            <p:ph idx="2" type="pic"/>
          </p:nvPr>
        </p:nvSpPr>
        <p:spPr>
          <a:xfrm>
            <a:off x="0" y="0"/>
            <a:ext cx="7734300" cy="6858000"/>
          </a:xfrm>
          <a:prstGeom prst="rect">
            <a:avLst/>
          </a:prstGeom>
          <a:solidFill>
            <a:srgbClr val="F2F2F2"/>
          </a:solidFill>
          <a:ln>
            <a:noFill/>
          </a:ln>
        </p:spPr>
      </p:sp>
      <p:pic>
        <p:nvPicPr>
          <p:cNvPr id="365" name="Google Shape;365;g44181bb103916259_33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366" name="Shape 366"/>
        <p:cNvGrpSpPr/>
        <p:nvPr/>
      </p:nvGrpSpPr>
      <p:grpSpPr>
        <a:xfrm>
          <a:off x="0" y="0"/>
          <a:ext cx="0" cy="0"/>
          <a:chOff x="0" y="0"/>
          <a:chExt cx="0" cy="0"/>
        </a:xfrm>
      </p:grpSpPr>
      <p:sp>
        <p:nvSpPr>
          <p:cNvPr id="367" name="Google Shape;367;g44181bb103916259_340"/>
          <p:cNvSpPr/>
          <p:nvPr>
            <p:ph idx="2" type="pic"/>
          </p:nvPr>
        </p:nvSpPr>
        <p:spPr>
          <a:xfrm>
            <a:off x="0" y="0"/>
            <a:ext cx="12192000" cy="6858000"/>
          </a:xfrm>
          <a:prstGeom prst="parallelogram">
            <a:avLst>
              <a:gd fmla="val 90695" name="adj"/>
            </a:avLst>
          </a:prstGeom>
          <a:solidFill>
            <a:srgbClr val="F2F2F2"/>
          </a:solidFill>
          <a:ln>
            <a:noFill/>
          </a:ln>
        </p:spPr>
      </p:sp>
      <p:pic>
        <p:nvPicPr>
          <p:cNvPr id="368" name="Google Shape;368;g44181bb103916259_34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369" name="Shape 369"/>
        <p:cNvGrpSpPr/>
        <p:nvPr/>
      </p:nvGrpSpPr>
      <p:grpSpPr>
        <a:xfrm>
          <a:off x="0" y="0"/>
          <a:ext cx="0" cy="0"/>
          <a:chOff x="0" y="0"/>
          <a:chExt cx="0" cy="0"/>
        </a:xfrm>
      </p:grpSpPr>
      <p:sp>
        <p:nvSpPr>
          <p:cNvPr id="370" name="Google Shape;370;g44181bb103916259_343"/>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1" name="Google Shape;371;g44181bb103916259_343"/>
          <p:cNvSpPr/>
          <p:nvPr>
            <p:ph idx="2" type="pic"/>
          </p:nvPr>
        </p:nvSpPr>
        <p:spPr>
          <a:xfrm>
            <a:off x="732721" y="548680"/>
            <a:ext cx="5040000" cy="5040000"/>
          </a:xfrm>
          <a:prstGeom prst="rect">
            <a:avLst/>
          </a:prstGeom>
          <a:solidFill>
            <a:srgbClr val="F2F2F2"/>
          </a:solidFill>
          <a:ln>
            <a:noFill/>
          </a:ln>
        </p:spPr>
      </p:sp>
      <p:pic>
        <p:nvPicPr>
          <p:cNvPr id="372" name="Google Shape;372;g44181bb103916259_34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129" name="Shape 129"/>
        <p:cNvGrpSpPr/>
        <p:nvPr/>
      </p:nvGrpSpPr>
      <p:grpSpPr>
        <a:xfrm>
          <a:off x="0" y="0"/>
          <a:ext cx="0" cy="0"/>
          <a:chOff x="0" y="0"/>
          <a:chExt cx="0" cy="0"/>
        </a:xfrm>
      </p:grpSpPr>
      <p:sp>
        <p:nvSpPr>
          <p:cNvPr id="130" name="Google Shape;130;g44181bb103916259_5"/>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 name="Google Shape;131;g44181bb103916259_5"/>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4400"/>
              <a:buNone/>
              <a:defRPr sz="8000">
                <a:solidFill>
                  <a:srgbClr val="3486C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44181bb103916259_5"/>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2800"/>
              <a:buNone/>
              <a:defRPr sz="2400">
                <a:solidFill>
                  <a:schemeClr val="dk2"/>
                </a:solidFill>
              </a:defRPr>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373" name="Shape 373"/>
        <p:cNvGrpSpPr/>
        <p:nvPr/>
      </p:nvGrpSpPr>
      <p:grpSpPr>
        <a:xfrm>
          <a:off x="0" y="0"/>
          <a:ext cx="0" cy="0"/>
          <a:chOff x="0" y="0"/>
          <a:chExt cx="0" cy="0"/>
        </a:xfrm>
      </p:grpSpPr>
      <p:sp>
        <p:nvSpPr>
          <p:cNvPr id="374" name="Google Shape;374;g44181bb103916259_347"/>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5" name="Google Shape;375;g44181bb103916259_347"/>
          <p:cNvSpPr/>
          <p:nvPr>
            <p:ph idx="2" type="pic"/>
          </p:nvPr>
        </p:nvSpPr>
        <p:spPr>
          <a:xfrm>
            <a:off x="0" y="0"/>
            <a:ext cx="12192000" cy="3265800"/>
          </a:xfrm>
          <a:prstGeom prst="rect">
            <a:avLst/>
          </a:prstGeom>
          <a:solidFill>
            <a:srgbClr val="F2F2F2"/>
          </a:solidFill>
          <a:ln>
            <a:noFill/>
          </a:ln>
        </p:spPr>
      </p:sp>
      <p:sp>
        <p:nvSpPr>
          <p:cNvPr id="376" name="Google Shape;376;g44181bb103916259_347"/>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77" name="Google Shape;377;g44181bb103916259_347"/>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378" name="Shape 378"/>
        <p:cNvGrpSpPr/>
        <p:nvPr/>
      </p:nvGrpSpPr>
      <p:grpSpPr>
        <a:xfrm>
          <a:off x="0" y="0"/>
          <a:ext cx="0" cy="0"/>
          <a:chOff x="0" y="0"/>
          <a:chExt cx="0" cy="0"/>
        </a:xfrm>
      </p:grpSpPr>
      <p:sp>
        <p:nvSpPr>
          <p:cNvPr id="379" name="Google Shape;379;g44181bb103916259_352"/>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g44181bb103916259_352"/>
          <p:cNvSpPr/>
          <p:nvPr>
            <p:ph idx="2" type="pic"/>
          </p:nvPr>
        </p:nvSpPr>
        <p:spPr>
          <a:xfrm>
            <a:off x="5724525" y="0"/>
            <a:ext cx="6467400" cy="6858000"/>
          </a:xfrm>
          <a:prstGeom prst="rect">
            <a:avLst/>
          </a:prstGeom>
          <a:solidFill>
            <a:srgbClr val="F2F2F2"/>
          </a:solidFill>
          <a:ln>
            <a:noFill/>
          </a:ln>
        </p:spPr>
      </p:sp>
      <p:pic>
        <p:nvPicPr>
          <p:cNvPr id="381" name="Google Shape;381;g44181bb103916259_352"/>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382" name="Shape 382"/>
        <p:cNvGrpSpPr/>
        <p:nvPr/>
      </p:nvGrpSpPr>
      <p:grpSpPr>
        <a:xfrm>
          <a:off x="0" y="0"/>
          <a:ext cx="0" cy="0"/>
          <a:chOff x="0" y="0"/>
          <a:chExt cx="0" cy="0"/>
        </a:xfrm>
      </p:grpSpPr>
      <p:sp>
        <p:nvSpPr>
          <p:cNvPr id="383" name="Google Shape;383;g44181bb103916259_356"/>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4" name="Google Shape;384;g44181bb103916259_356"/>
          <p:cNvSpPr/>
          <p:nvPr>
            <p:ph idx="2" type="pic"/>
          </p:nvPr>
        </p:nvSpPr>
        <p:spPr>
          <a:xfrm>
            <a:off x="588679" y="458495"/>
            <a:ext cx="9358500" cy="5370000"/>
          </a:xfrm>
          <a:prstGeom prst="rect">
            <a:avLst/>
          </a:prstGeom>
          <a:solidFill>
            <a:srgbClr val="F2F2F2"/>
          </a:solidFill>
          <a:ln>
            <a:noFill/>
          </a:ln>
        </p:spPr>
      </p:sp>
      <p:pic>
        <p:nvPicPr>
          <p:cNvPr id="385" name="Google Shape;385;g44181bb103916259_35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386" name="Shape 386"/>
        <p:cNvGrpSpPr/>
        <p:nvPr/>
      </p:nvGrpSpPr>
      <p:grpSpPr>
        <a:xfrm>
          <a:off x="0" y="0"/>
          <a:ext cx="0" cy="0"/>
          <a:chOff x="0" y="0"/>
          <a:chExt cx="0" cy="0"/>
        </a:xfrm>
      </p:grpSpPr>
      <p:pic>
        <p:nvPicPr>
          <p:cNvPr id="387" name="Google Shape;387;g44181bb103916259_36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388" name="Shape 388"/>
        <p:cNvGrpSpPr/>
        <p:nvPr/>
      </p:nvGrpSpPr>
      <p:grpSpPr>
        <a:xfrm>
          <a:off x="0" y="0"/>
          <a:ext cx="0" cy="0"/>
          <a:chOff x="0" y="0"/>
          <a:chExt cx="0" cy="0"/>
        </a:xfrm>
      </p:grpSpPr>
      <p:sp>
        <p:nvSpPr>
          <p:cNvPr id="389" name="Google Shape;389;g44181bb103916259_362"/>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0" name="Google Shape;390;g44181bb103916259_362"/>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91" name="Google Shape;391;g44181bb103916259_362"/>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92" name="Google Shape;392;g44181bb103916259_362"/>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393" name="Google Shape;393;g44181bb103916259_362"/>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394" name="Google Shape;394;g44181bb103916259_362"/>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395" name="Google Shape;395;g44181bb103916259_362"/>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396" name="Google Shape;396;g44181bb103916259_362"/>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397" name="Google Shape;397;g44181bb103916259_36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398" name="Shape 39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399" name="Shape 399"/>
        <p:cNvGrpSpPr/>
        <p:nvPr/>
      </p:nvGrpSpPr>
      <p:grpSpPr>
        <a:xfrm>
          <a:off x="0" y="0"/>
          <a:ext cx="0" cy="0"/>
          <a:chOff x="0" y="0"/>
          <a:chExt cx="0" cy="0"/>
        </a:xfrm>
      </p:grpSpPr>
      <p:sp>
        <p:nvSpPr>
          <p:cNvPr id="400" name="Google Shape;400;g44181bb103916259_373"/>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01" name="Google Shape;401;g44181bb103916259_373"/>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402" name="Google Shape;402;g44181bb103916259_373"/>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403" name="Google Shape;403;g44181bb103916259_373"/>
          <p:cNvGrpSpPr/>
          <p:nvPr/>
        </p:nvGrpSpPr>
        <p:grpSpPr>
          <a:xfrm>
            <a:off x="11318065" y="6310971"/>
            <a:ext cx="544373" cy="449834"/>
            <a:chOff x="11127266" y="6186351"/>
            <a:chExt cx="695240" cy="574500"/>
          </a:xfrm>
        </p:grpSpPr>
        <p:sp>
          <p:nvSpPr>
            <p:cNvPr id="404" name="Google Shape;404;g44181bb103916259_373"/>
            <p:cNvSpPr/>
            <p:nvPr/>
          </p:nvSpPr>
          <p:spPr>
            <a:xfrm flipH="1">
              <a:off x="11127266" y="630099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44181bb103916259_373"/>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g44181bb103916259_373"/>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g44181bb103916259_373"/>
          <p:cNvGrpSpPr/>
          <p:nvPr/>
        </p:nvGrpSpPr>
        <p:grpSpPr>
          <a:xfrm>
            <a:off x="11537985" y="6310039"/>
            <a:ext cx="545253" cy="449833"/>
            <a:chOff x="11320559" y="6185161"/>
            <a:chExt cx="696364" cy="574500"/>
          </a:xfrm>
        </p:grpSpPr>
        <p:sp>
          <p:nvSpPr>
            <p:cNvPr id="408" name="Google Shape;408;g44181bb103916259_373"/>
            <p:cNvSpPr/>
            <p:nvPr/>
          </p:nvSpPr>
          <p:spPr>
            <a:xfrm>
              <a:off x="11633223" y="630098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44181bb103916259_373"/>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44181bb103916259_373"/>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1" name="Google Shape;411;g44181bb103916259_373"/>
          <p:cNvSpPr/>
          <p:nvPr/>
        </p:nvSpPr>
        <p:spPr>
          <a:xfrm>
            <a:off x="11474780"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2" name="Google Shape;412;g44181bb103916259_373"/>
          <p:cNvGrpSpPr/>
          <p:nvPr/>
        </p:nvGrpSpPr>
        <p:grpSpPr>
          <a:xfrm>
            <a:off x="11589865" y="6364855"/>
            <a:ext cx="217178" cy="355350"/>
            <a:chOff x="11157555" y="6024051"/>
            <a:chExt cx="370295" cy="605884"/>
          </a:xfrm>
        </p:grpSpPr>
        <p:sp>
          <p:nvSpPr>
            <p:cNvPr id="413" name="Google Shape;413;g44181bb103916259_373"/>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14" name="Google Shape;414;g44181bb103916259_373"/>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15" name="Google Shape;415;g44181bb103916259_373"/>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416" name="Shape 416"/>
        <p:cNvGrpSpPr/>
        <p:nvPr/>
      </p:nvGrpSpPr>
      <p:grpSpPr>
        <a:xfrm>
          <a:off x="0" y="0"/>
          <a:ext cx="0" cy="0"/>
          <a:chOff x="0" y="0"/>
          <a:chExt cx="0" cy="0"/>
        </a:xfrm>
      </p:grpSpPr>
      <p:pic>
        <p:nvPicPr>
          <p:cNvPr id="417" name="Google Shape;417;g44181bb103916259_39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_3">
    <p:spTree>
      <p:nvGrpSpPr>
        <p:cNvPr id="418" name="Shape 418"/>
        <p:cNvGrpSpPr/>
        <p:nvPr/>
      </p:nvGrpSpPr>
      <p:grpSpPr>
        <a:xfrm>
          <a:off x="0" y="0"/>
          <a:ext cx="0" cy="0"/>
          <a:chOff x="0" y="0"/>
          <a:chExt cx="0" cy="0"/>
        </a:xfrm>
      </p:grpSpPr>
      <p:sp>
        <p:nvSpPr>
          <p:cNvPr id="419" name="Google Shape;419;g44181bb103916259_392"/>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20" name="Google Shape;420;g44181bb103916259_39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421" name="Shape 421"/>
        <p:cNvGrpSpPr/>
        <p:nvPr/>
      </p:nvGrpSpPr>
      <p:grpSpPr>
        <a:xfrm>
          <a:off x="0" y="0"/>
          <a:ext cx="0" cy="0"/>
          <a:chOff x="0" y="0"/>
          <a:chExt cx="0" cy="0"/>
        </a:xfrm>
      </p:grpSpPr>
      <p:sp>
        <p:nvSpPr>
          <p:cNvPr id="422" name="Google Shape;422;g44181bb103916259_395"/>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23" name="Google Shape;423;g44181bb103916259_39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424" name="Google Shape;424;g44181bb103916259_395"/>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133" name="Shape 133"/>
        <p:cNvGrpSpPr/>
        <p:nvPr/>
      </p:nvGrpSpPr>
      <p:grpSpPr>
        <a:xfrm>
          <a:off x="0" y="0"/>
          <a:ext cx="0" cy="0"/>
          <a:chOff x="0" y="0"/>
          <a:chExt cx="0" cy="0"/>
        </a:xfrm>
      </p:grpSpPr>
      <p:sp>
        <p:nvSpPr>
          <p:cNvPr id="134" name="Google Shape;134;g44181bb103916259_9"/>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44181bb103916259_9"/>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44181bb103916259_9"/>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 name="Google Shape;137;g44181bb103916259_9"/>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g44181bb103916259_9"/>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139" name="Google Shape;139;g44181bb103916259_9"/>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accent1"/>
              </a:buClr>
              <a:buSzPts val="3500"/>
              <a:buNone/>
              <a:defRPr b="1" sz="35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140" name="Google Shape;140;g44181bb103916259_9"/>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accent1"/>
              </a:buClr>
              <a:buSzPts val="2500"/>
              <a:buNone/>
              <a:defRPr sz="2500">
                <a:solidFill>
                  <a:schemeClr val="accent1"/>
                </a:solidFill>
              </a:defRPr>
            </a:lvl1pPr>
            <a:lvl2pPr lvl="1" algn="ctr">
              <a:lnSpc>
                <a:spcPct val="90000"/>
              </a:lnSpc>
              <a:spcBef>
                <a:spcPts val="500"/>
              </a:spcBef>
              <a:spcAft>
                <a:spcPts val="0"/>
              </a:spcAft>
              <a:buClr>
                <a:schemeClr val="accent1"/>
              </a:buClr>
              <a:buSzPts val="2500"/>
              <a:buNone/>
              <a:defRPr sz="2500">
                <a:solidFill>
                  <a:schemeClr val="accent1"/>
                </a:solidFill>
              </a:defRPr>
            </a:lvl2pPr>
            <a:lvl3pPr lvl="2" algn="ctr">
              <a:lnSpc>
                <a:spcPct val="90000"/>
              </a:lnSpc>
              <a:spcBef>
                <a:spcPts val="500"/>
              </a:spcBef>
              <a:spcAft>
                <a:spcPts val="0"/>
              </a:spcAft>
              <a:buClr>
                <a:schemeClr val="accent1"/>
              </a:buClr>
              <a:buSzPts val="2500"/>
              <a:buNone/>
              <a:defRPr sz="2500">
                <a:solidFill>
                  <a:schemeClr val="accent1"/>
                </a:solidFill>
              </a:defRPr>
            </a:lvl3pPr>
            <a:lvl4pPr lvl="3" algn="ctr">
              <a:lnSpc>
                <a:spcPct val="90000"/>
              </a:lnSpc>
              <a:spcBef>
                <a:spcPts val="500"/>
              </a:spcBef>
              <a:spcAft>
                <a:spcPts val="0"/>
              </a:spcAft>
              <a:buClr>
                <a:schemeClr val="accent1"/>
              </a:buClr>
              <a:buSzPts val="2500"/>
              <a:buNone/>
              <a:defRPr sz="2500">
                <a:solidFill>
                  <a:schemeClr val="accent1"/>
                </a:solidFill>
              </a:defRPr>
            </a:lvl4pPr>
            <a:lvl5pPr lvl="4" algn="ctr">
              <a:lnSpc>
                <a:spcPct val="90000"/>
              </a:lnSpc>
              <a:spcBef>
                <a:spcPts val="500"/>
              </a:spcBef>
              <a:spcAft>
                <a:spcPts val="0"/>
              </a:spcAft>
              <a:buClr>
                <a:schemeClr val="accent1"/>
              </a:buClr>
              <a:buSzPts val="2500"/>
              <a:buNone/>
              <a:defRPr sz="2500">
                <a:solidFill>
                  <a:schemeClr val="accent1"/>
                </a:solidFill>
              </a:defRPr>
            </a:lvl5pPr>
            <a:lvl6pPr lvl="5" algn="ctr">
              <a:lnSpc>
                <a:spcPct val="90000"/>
              </a:lnSpc>
              <a:spcBef>
                <a:spcPts val="500"/>
              </a:spcBef>
              <a:spcAft>
                <a:spcPts val="0"/>
              </a:spcAft>
              <a:buClr>
                <a:schemeClr val="accent1"/>
              </a:buClr>
              <a:buSzPts val="2500"/>
              <a:buNone/>
              <a:defRPr sz="2500">
                <a:solidFill>
                  <a:schemeClr val="accent1"/>
                </a:solidFill>
              </a:defRPr>
            </a:lvl6pPr>
            <a:lvl7pPr lvl="6" algn="ctr">
              <a:lnSpc>
                <a:spcPct val="90000"/>
              </a:lnSpc>
              <a:spcBef>
                <a:spcPts val="500"/>
              </a:spcBef>
              <a:spcAft>
                <a:spcPts val="0"/>
              </a:spcAft>
              <a:buClr>
                <a:schemeClr val="accent1"/>
              </a:buClr>
              <a:buSzPts val="2500"/>
              <a:buNone/>
              <a:defRPr sz="2500">
                <a:solidFill>
                  <a:schemeClr val="accent1"/>
                </a:solidFill>
              </a:defRPr>
            </a:lvl7pPr>
            <a:lvl8pPr lvl="7" algn="ctr">
              <a:lnSpc>
                <a:spcPct val="90000"/>
              </a:lnSpc>
              <a:spcBef>
                <a:spcPts val="500"/>
              </a:spcBef>
              <a:spcAft>
                <a:spcPts val="0"/>
              </a:spcAft>
              <a:buClr>
                <a:schemeClr val="accent1"/>
              </a:buClr>
              <a:buSzPts val="2500"/>
              <a:buNone/>
              <a:defRPr sz="2500">
                <a:solidFill>
                  <a:schemeClr val="accent1"/>
                </a:solidFill>
              </a:defRPr>
            </a:lvl8pPr>
            <a:lvl9pPr lvl="8"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type="blank">
  <p:cSld name="BLANK">
    <p:spTree>
      <p:nvGrpSpPr>
        <p:cNvPr id="425" name="Shape 425"/>
        <p:cNvGrpSpPr/>
        <p:nvPr/>
      </p:nvGrpSpPr>
      <p:grpSpPr>
        <a:xfrm>
          <a:off x="0" y="0"/>
          <a:ext cx="0" cy="0"/>
          <a:chOff x="0" y="0"/>
          <a:chExt cx="0" cy="0"/>
        </a:xfrm>
      </p:grpSpPr>
      <p:sp>
        <p:nvSpPr>
          <p:cNvPr id="426" name="Google Shape;426;g44181bb103916259_4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g44181bb103916259_4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g44181bb103916259_4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Diapositive de titre 1">
    <p:spTree>
      <p:nvGrpSpPr>
        <p:cNvPr id="429" name="Shape 429"/>
        <p:cNvGrpSpPr/>
        <p:nvPr/>
      </p:nvGrpSpPr>
      <p:grpSpPr>
        <a:xfrm>
          <a:off x="0" y="0"/>
          <a:ext cx="0" cy="0"/>
          <a:chOff x="0" y="0"/>
          <a:chExt cx="0" cy="0"/>
        </a:xfrm>
      </p:grpSpPr>
      <p:sp>
        <p:nvSpPr>
          <p:cNvPr id="430" name="Google Shape;430;g44181bb103916259_40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g44181bb103916259_40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2" name="Google Shape;432;g44181bb103916259_4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33" name="Shape 433"/>
        <p:cNvGrpSpPr/>
        <p:nvPr/>
      </p:nvGrpSpPr>
      <p:grpSpPr>
        <a:xfrm>
          <a:off x="0" y="0"/>
          <a:ext cx="0" cy="0"/>
          <a:chOff x="0" y="0"/>
          <a:chExt cx="0" cy="0"/>
        </a:xfrm>
      </p:grpSpPr>
      <p:sp>
        <p:nvSpPr>
          <p:cNvPr id="434" name="Google Shape;434;g44181bb103916259_413"/>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5" name="Google Shape;435;g44181bb103916259_413"/>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000000"/>
              </a:buClr>
              <a:buSzPts val="2000"/>
              <a:buNone/>
              <a:defRPr sz="2000">
                <a:solidFill>
                  <a:srgbClr val="000000"/>
                </a:solidFill>
              </a:defRPr>
            </a:lvl2pPr>
            <a:lvl3pPr indent="-228600" lvl="2" marL="1371600" algn="l">
              <a:lnSpc>
                <a:spcPct val="90000"/>
              </a:lnSpc>
              <a:spcBef>
                <a:spcPts val="500"/>
              </a:spcBef>
              <a:spcAft>
                <a:spcPts val="0"/>
              </a:spcAft>
              <a:buClr>
                <a:srgbClr val="000000"/>
              </a:buClr>
              <a:buSzPts val="1800"/>
              <a:buNone/>
              <a:defRPr sz="1800">
                <a:solidFill>
                  <a:srgbClr val="000000"/>
                </a:solidFill>
              </a:defRPr>
            </a:lvl3pPr>
            <a:lvl4pPr indent="-228600" lvl="3" marL="1828800" algn="l">
              <a:lnSpc>
                <a:spcPct val="90000"/>
              </a:lnSpc>
              <a:spcBef>
                <a:spcPts val="500"/>
              </a:spcBef>
              <a:spcAft>
                <a:spcPts val="0"/>
              </a:spcAft>
              <a:buClr>
                <a:srgbClr val="000000"/>
              </a:buClr>
              <a:buSzPts val="1600"/>
              <a:buNone/>
              <a:defRPr sz="1600">
                <a:solidFill>
                  <a:srgbClr val="000000"/>
                </a:solidFill>
              </a:defRPr>
            </a:lvl4pPr>
            <a:lvl5pPr indent="-228600" lvl="4" marL="2286000" algn="l">
              <a:lnSpc>
                <a:spcPct val="90000"/>
              </a:lnSpc>
              <a:spcBef>
                <a:spcPts val="500"/>
              </a:spcBef>
              <a:spcAft>
                <a:spcPts val="0"/>
              </a:spcAft>
              <a:buClr>
                <a:srgbClr val="000000"/>
              </a:buClr>
              <a:buSzPts val="1600"/>
              <a:buNone/>
              <a:defRPr sz="1600">
                <a:solidFill>
                  <a:srgbClr val="000000"/>
                </a:solidFill>
              </a:defRPr>
            </a:lvl5pPr>
            <a:lvl6pPr indent="-228600" lvl="5" marL="2743200" algn="l">
              <a:lnSpc>
                <a:spcPct val="90000"/>
              </a:lnSpc>
              <a:spcBef>
                <a:spcPts val="500"/>
              </a:spcBef>
              <a:spcAft>
                <a:spcPts val="0"/>
              </a:spcAft>
              <a:buClr>
                <a:srgbClr val="000000"/>
              </a:buClr>
              <a:buSzPts val="1600"/>
              <a:buNone/>
              <a:defRPr sz="1600">
                <a:solidFill>
                  <a:srgbClr val="000000"/>
                </a:solidFill>
              </a:defRPr>
            </a:lvl6pPr>
            <a:lvl7pPr indent="-228600" lvl="6" marL="3200400" algn="l">
              <a:lnSpc>
                <a:spcPct val="90000"/>
              </a:lnSpc>
              <a:spcBef>
                <a:spcPts val="500"/>
              </a:spcBef>
              <a:spcAft>
                <a:spcPts val="0"/>
              </a:spcAft>
              <a:buClr>
                <a:srgbClr val="000000"/>
              </a:buClr>
              <a:buSzPts val="1600"/>
              <a:buNone/>
              <a:defRPr sz="1600">
                <a:solidFill>
                  <a:srgbClr val="000000"/>
                </a:solidFill>
              </a:defRPr>
            </a:lvl7pPr>
            <a:lvl8pPr indent="-228600" lvl="7" marL="3657600" algn="l">
              <a:lnSpc>
                <a:spcPct val="90000"/>
              </a:lnSpc>
              <a:spcBef>
                <a:spcPts val="500"/>
              </a:spcBef>
              <a:spcAft>
                <a:spcPts val="0"/>
              </a:spcAft>
              <a:buClr>
                <a:srgbClr val="000000"/>
              </a:buClr>
              <a:buSzPts val="1600"/>
              <a:buNone/>
              <a:defRPr sz="1600">
                <a:solidFill>
                  <a:srgbClr val="000000"/>
                </a:solidFill>
              </a:defRPr>
            </a:lvl8pPr>
            <a:lvl9pPr indent="-228600" lvl="8" marL="4114800" algn="l">
              <a:lnSpc>
                <a:spcPct val="90000"/>
              </a:lnSpc>
              <a:spcBef>
                <a:spcPts val="500"/>
              </a:spcBef>
              <a:spcAft>
                <a:spcPts val="0"/>
              </a:spcAft>
              <a:buClr>
                <a:srgbClr val="000000"/>
              </a:buClr>
              <a:buSzPts val="1600"/>
              <a:buNone/>
              <a:defRPr sz="1600">
                <a:solidFill>
                  <a:srgbClr val="000000"/>
                </a:solidFill>
              </a:defRPr>
            </a:lvl9pPr>
          </a:lstStyle>
          <a:p/>
        </p:txBody>
      </p:sp>
      <p:sp>
        <p:nvSpPr>
          <p:cNvPr id="436" name="Google Shape;436;g44181bb103916259_4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g44181bb103916259_4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8" name="Google Shape;438;g44181bb103916259_4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39" name="Shape 439"/>
        <p:cNvGrpSpPr/>
        <p:nvPr/>
      </p:nvGrpSpPr>
      <p:grpSpPr>
        <a:xfrm>
          <a:off x="0" y="0"/>
          <a:ext cx="0" cy="0"/>
          <a:chOff x="0" y="0"/>
          <a:chExt cx="0" cy="0"/>
        </a:xfrm>
      </p:grpSpPr>
      <p:sp>
        <p:nvSpPr>
          <p:cNvPr id="440" name="Google Shape;440;g44181bb103916259_419"/>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g44181bb103916259_4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g44181bb103916259_4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g44181bb103916259_4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Complete">
  <p:cSld name="4_Contents slide layout_1_1">
    <p:spTree>
      <p:nvGrpSpPr>
        <p:cNvPr id="141" name="Shape 141"/>
        <p:cNvGrpSpPr/>
        <p:nvPr/>
      </p:nvGrpSpPr>
      <p:grpSpPr>
        <a:xfrm>
          <a:off x="0" y="0"/>
          <a:ext cx="0" cy="0"/>
          <a:chOff x="0" y="0"/>
          <a:chExt cx="0" cy="0"/>
        </a:xfrm>
      </p:grpSpPr>
      <p:sp>
        <p:nvSpPr>
          <p:cNvPr id="142" name="Google Shape;142;g25c63f10783_1_13"/>
          <p:cNvSpPr/>
          <p:nvPr/>
        </p:nvSpPr>
        <p:spPr>
          <a:xfrm flipH="1">
            <a:off x="381000" y="314250"/>
            <a:ext cx="11430000" cy="6229500"/>
          </a:xfrm>
          <a:prstGeom prst="snip2DiagRect">
            <a:avLst>
              <a:gd fmla="val 0" name="adj1"/>
              <a:gd fmla="val 16667" name="adj2"/>
            </a:avLst>
          </a:prstGeom>
          <a:noFill/>
          <a:ln cap="flat" cmpd="sng" w="38100">
            <a:solidFill>
              <a:srgbClr val="0563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25c63f10783_1_13"/>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25c63f10783_1_13"/>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5" name="Google Shape;145;g25c63f10783_1_13"/>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6" name="Google Shape;146;g25c63f10783_1_13"/>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147" name="Google Shape;147;g25c63f10783_1_13"/>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0"/>
              </a:spcBef>
              <a:spcAft>
                <a:spcPts val="0"/>
              </a:spcAft>
              <a:buClr>
                <a:schemeClr val="accent1"/>
              </a:buClr>
              <a:buSzPts val="3500"/>
              <a:buNone/>
              <a:defRPr b="1" sz="3500">
                <a:solidFill>
                  <a:schemeClr val="accent1"/>
                </a:solidFill>
              </a:defRPr>
            </a:lvl1pPr>
            <a:lvl2pPr lvl="1" rtl="0" algn="l">
              <a:lnSpc>
                <a:spcPct val="100000"/>
              </a:lnSpc>
              <a:spcBef>
                <a:spcPts val="0"/>
              </a:spcBef>
              <a:spcAft>
                <a:spcPts val="0"/>
              </a:spcAft>
              <a:buClr>
                <a:schemeClr val="accent1"/>
              </a:buClr>
              <a:buSzPts val="1400"/>
              <a:buNone/>
              <a:defRPr>
                <a:solidFill>
                  <a:schemeClr val="accent1"/>
                </a:solidFill>
              </a:defRPr>
            </a:lvl2pPr>
            <a:lvl3pPr lvl="2" rtl="0" algn="l">
              <a:lnSpc>
                <a:spcPct val="100000"/>
              </a:lnSpc>
              <a:spcBef>
                <a:spcPts val="0"/>
              </a:spcBef>
              <a:spcAft>
                <a:spcPts val="0"/>
              </a:spcAft>
              <a:buClr>
                <a:schemeClr val="accent1"/>
              </a:buClr>
              <a:buSzPts val="1400"/>
              <a:buNone/>
              <a:defRPr>
                <a:solidFill>
                  <a:schemeClr val="accent1"/>
                </a:solidFill>
              </a:defRPr>
            </a:lvl3pPr>
            <a:lvl4pPr lvl="3" rtl="0" algn="l">
              <a:lnSpc>
                <a:spcPct val="100000"/>
              </a:lnSpc>
              <a:spcBef>
                <a:spcPts val="0"/>
              </a:spcBef>
              <a:spcAft>
                <a:spcPts val="0"/>
              </a:spcAft>
              <a:buClr>
                <a:schemeClr val="accent1"/>
              </a:buClr>
              <a:buSzPts val="1400"/>
              <a:buNone/>
              <a:defRPr>
                <a:solidFill>
                  <a:schemeClr val="accent1"/>
                </a:solidFill>
              </a:defRPr>
            </a:lvl4pPr>
            <a:lvl5pPr lvl="4" rtl="0" algn="l">
              <a:lnSpc>
                <a:spcPct val="100000"/>
              </a:lnSpc>
              <a:spcBef>
                <a:spcPts val="0"/>
              </a:spcBef>
              <a:spcAft>
                <a:spcPts val="0"/>
              </a:spcAft>
              <a:buClr>
                <a:schemeClr val="accent1"/>
              </a:buClr>
              <a:buSzPts val="1400"/>
              <a:buNone/>
              <a:defRPr>
                <a:solidFill>
                  <a:schemeClr val="accent1"/>
                </a:solidFill>
              </a:defRPr>
            </a:lvl5pPr>
            <a:lvl6pPr lvl="5" rtl="0" algn="l">
              <a:lnSpc>
                <a:spcPct val="100000"/>
              </a:lnSpc>
              <a:spcBef>
                <a:spcPts val="0"/>
              </a:spcBef>
              <a:spcAft>
                <a:spcPts val="0"/>
              </a:spcAft>
              <a:buClr>
                <a:schemeClr val="accent1"/>
              </a:buClr>
              <a:buSzPts val="1400"/>
              <a:buNone/>
              <a:defRPr>
                <a:solidFill>
                  <a:schemeClr val="accent1"/>
                </a:solidFill>
              </a:defRPr>
            </a:lvl6pPr>
            <a:lvl7pPr lvl="6" rtl="0" algn="l">
              <a:lnSpc>
                <a:spcPct val="100000"/>
              </a:lnSpc>
              <a:spcBef>
                <a:spcPts val="0"/>
              </a:spcBef>
              <a:spcAft>
                <a:spcPts val="0"/>
              </a:spcAft>
              <a:buClr>
                <a:schemeClr val="accent1"/>
              </a:buClr>
              <a:buSzPts val="1400"/>
              <a:buNone/>
              <a:defRPr>
                <a:solidFill>
                  <a:schemeClr val="accent1"/>
                </a:solidFill>
              </a:defRPr>
            </a:lvl7pPr>
            <a:lvl8pPr lvl="7" rtl="0" algn="l">
              <a:lnSpc>
                <a:spcPct val="100000"/>
              </a:lnSpc>
              <a:spcBef>
                <a:spcPts val="0"/>
              </a:spcBef>
              <a:spcAft>
                <a:spcPts val="0"/>
              </a:spcAft>
              <a:buClr>
                <a:schemeClr val="accent1"/>
              </a:buClr>
              <a:buSzPts val="1400"/>
              <a:buNone/>
              <a:defRPr>
                <a:solidFill>
                  <a:schemeClr val="accent1"/>
                </a:solidFill>
              </a:defRPr>
            </a:lvl8pPr>
            <a:lvl9pPr lvl="8" rtl="0" algn="l">
              <a:lnSpc>
                <a:spcPct val="100000"/>
              </a:lnSpc>
              <a:spcBef>
                <a:spcPts val="0"/>
              </a:spcBef>
              <a:spcAft>
                <a:spcPts val="0"/>
              </a:spcAft>
              <a:buClr>
                <a:schemeClr val="accent1"/>
              </a:buClr>
              <a:buSzPts val="1400"/>
              <a:buNone/>
              <a:defRPr>
                <a:solidFill>
                  <a:schemeClr val="accent1"/>
                </a:solidFill>
              </a:defRPr>
            </a:lvl9pPr>
          </a:lstStyle>
          <a:p/>
        </p:txBody>
      </p:sp>
      <p:sp>
        <p:nvSpPr>
          <p:cNvPr id="148" name="Google Shape;148;g25c63f10783_1_13"/>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accent1"/>
              </a:buClr>
              <a:buSzPts val="2500"/>
              <a:buNone/>
              <a:defRPr sz="2500">
                <a:solidFill>
                  <a:schemeClr val="accent1"/>
                </a:solidFill>
              </a:defRPr>
            </a:lvl1pPr>
            <a:lvl2pPr lvl="1" rtl="0" algn="ctr">
              <a:lnSpc>
                <a:spcPct val="90000"/>
              </a:lnSpc>
              <a:spcBef>
                <a:spcPts val="500"/>
              </a:spcBef>
              <a:spcAft>
                <a:spcPts val="0"/>
              </a:spcAft>
              <a:buClr>
                <a:schemeClr val="accent1"/>
              </a:buClr>
              <a:buSzPts val="2500"/>
              <a:buNone/>
              <a:defRPr sz="2500">
                <a:solidFill>
                  <a:schemeClr val="accent1"/>
                </a:solidFill>
              </a:defRPr>
            </a:lvl2pPr>
            <a:lvl3pPr lvl="2" rtl="0" algn="ctr">
              <a:lnSpc>
                <a:spcPct val="90000"/>
              </a:lnSpc>
              <a:spcBef>
                <a:spcPts val="500"/>
              </a:spcBef>
              <a:spcAft>
                <a:spcPts val="0"/>
              </a:spcAft>
              <a:buClr>
                <a:schemeClr val="accent1"/>
              </a:buClr>
              <a:buSzPts val="2500"/>
              <a:buNone/>
              <a:defRPr sz="2500">
                <a:solidFill>
                  <a:schemeClr val="accent1"/>
                </a:solidFill>
              </a:defRPr>
            </a:lvl3pPr>
            <a:lvl4pPr lvl="3" rtl="0" algn="ctr">
              <a:lnSpc>
                <a:spcPct val="90000"/>
              </a:lnSpc>
              <a:spcBef>
                <a:spcPts val="500"/>
              </a:spcBef>
              <a:spcAft>
                <a:spcPts val="0"/>
              </a:spcAft>
              <a:buClr>
                <a:schemeClr val="accent1"/>
              </a:buClr>
              <a:buSzPts val="2500"/>
              <a:buNone/>
              <a:defRPr sz="2500">
                <a:solidFill>
                  <a:schemeClr val="accent1"/>
                </a:solidFill>
              </a:defRPr>
            </a:lvl4pPr>
            <a:lvl5pPr lvl="4" rtl="0" algn="ctr">
              <a:lnSpc>
                <a:spcPct val="90000"/>
              </a:lnSpc>
              <a:spcBef>
                <a:spcPts val="500"/>
              </a:spcBef>
              <a:spcAft>
                <a:spcPts val="0"/>
              </a:spcAft>
              <a:buClr>
                <a:schemeClr val="accent1"/>
              </a:buClr>
              <a:buSzPts val="2500"/>
              <a:buNone/>
              <a:defRPr sz="2500">
                <a:solidFill>
                  <a:schemeClr val="accent1"/>
                </a:solidFill>
              </a:defRPr>
            </a:lvl5pPr>
            <a:lvl6pPr lvl="5" rtl="0" algn="ctr">
              <a:lnSpc>
                <a:spcPct val="90000"/>
              </a:lnSpc>
              <a:spcBef>
                <a:spcPts val="500"/>
              </a:spcBef>
              <a:spcAft>
                <a:spcPts val="0"/>
              </a:spcAft>
              <a:buClr>
                <a:schemeClr val="accent1"/>
              </a:buClr>
              <a:buSzPts val="2500"/>
              <a:buNone/>
              <a:defRPr sz="2500">
                <a:solidFill>
                  <a:schemeClr val="accent1"/>
                </a:solidFill>
              </a:defRPr>
            </a:lvl6pPr>
            <a:lvl7pPr lvl="6" rtl="0" algn="ctr">
              <a:lnSpc>
                <a:spcPct val="90000"/>
              </a:lnSpc>
              <a:spcBef>
                <a:spcPts val="500"/>
              </a:spcBef>
              <a:spcAft>
                <a:spcPts val="0"/>
              </a:spcAft>
              <a:buClr>
                <a:schemeClr val="accent1"/>
              </a:buClr>
              <a:buSzPts val="2500"/>
              <a:buNone/>
              <a:defRPr sz="2500">
                <a:solidFill>
                  <a:schemeClr val="accent1"/>
                </a:solidFill>
              </a:defRPr>
            </a:lvl7pPr>
            <a:lvl8pPr lvl="7" rtl="0" algn="ctr">
              <a:lnSpc>
                <a:spcPct val="90000"/>
              </a:lnSpc>
              <a:spcBef>
                <a:spcPts val="500"/>
              </a:spcBef>
              <a:spcAft>
                <a:spcPts val="0"/>
              </a:spcAft>
              <a:buClr>
                <a:schemeClr val="accent1"/>
              </a:buClr>
              <a:buSzPts val="2500"/>
              <a:buNone/>
              <a:defRPr sz="2500">
                <a:solidFill>
                  <a:schemeClr val="accent1"/>
                </a:solidFill>
              </a:defRPr>
            </a:lvl8pPr>
            <a:lvl9pPr lvl="8" rtl="0" algn="ctr">
              <a:lnSpc>
                <a:spcPct val="90000"/>
              </a:lnSpc>
              <a:spcBef>
                <a:spcPts val="500"/>
              </a:spcBef>
              <a:spcAft>
                <a:spcPts val="0"/>
              </a:spcAft>
              <a:buClr>
                <a:schemeClr val="accent1"/>
              </a:buClr>
              <a:buSzPts val="2500"/>
              <a:buNone/>
              <a:defRPr sz="2500">
                <a:solidFill>
                  <a:schemeClr val="accent1"/>
                </a:solidFill>
              </a:defRPr>
            </a:lvl9pPr>
          </a:lstStyle>
          <a:p/>
        </p:txBody>
      </p:sp>
      <p:sp>
        <p:nvSpPr>
          <p:cNvPr id="149" name="Google Shape;149;g25c63f10783_1_13"/>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 name="Google Shape;150;g25c63f10783_1_13"/>
          <p:cNvGrpSpPr/>
          <p:nvPr/>
        </p:nvGrpSpPr>
        <p:grpSpPr>
          <a:xfrm>
            <a:off x="11777234" y="6364860"/>
            <a:ext cx="217178" cy="355351"/>
            <a:chOff x="11157555" y="6024051"/>
            <a:chExt cx="370295" cy="605884"/>
          </a:xfrm>
        </p:grpSpPr>
        <p:sp>
          <p:nvSpPr>
            <p:cNvPr id="151" name="Google Shape;151;g25c63f10783_1_13"/>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2" name="Google Shape;152;g25c63f10783_1_13"/>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3" name="Google Shape;153;g25c63f10783_1_13"/>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154" name="Shape 154"/>
        <p:cNvGrpSpPr/>
        <p:nvPr/>
      </p:nvGrpSpPr>
      <p:grpSpPr>
        <a:xfrm>
          <a:off x="0" y="0"/>
          <a:ext cx="0" cy="0"/>
          <a:chOff x="0" y="0"/>
          <a:chExt cx="0" cy="0"/>
        </a:xfrm>
      </p:grpSpPr>
      <p:sp>
        <p:nvSpPr>
          <p:cNvPr id="155" name="Google Shape;155;g44181bb103916259_292"/>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156" name="Google Shape;156;g44181bb103916259_292"/>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7" name="Google Shape;157;g44181bb103916259_292"/>
          <p:cNvGrpSpPr/>
          <p:nvPr/>
        </p:nvGrpSpPr>
        <p:grpSpPr>
          <a:xfrm>
            <a:off x="11777233" y="6364855"/>
            <a:ext cx="217178" cy="355350"/>
            <a:chOff x="11157555" y="6024051"/>
            <a:chExt cx="370295" cy="605884"/>
          </a:xfrm>
        </p:grpSpPr>
        <p:sp>
          <p:nvSpPr>
            <p:cNvPr id="158" name="Google Shape;158;g44181bb103916259_292"/>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9" name="Google Shape;159;g44181bb103916259_292"/>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60" name="Google Shape;160;g44181bb103916259_292"/>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61" name="Google Shape;161;g44181bb103916259_292"/>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44181bb103916259_29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163" name="Google Shape;163;g44181bb103916259_292"/>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164" name="Google Shape;164;g44181bb103916259_29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165" name="Shape 165"/>
        <p:cNvGrpSpPr/>
        <p:nvPr/>
      </p:nvGrpSpPr>
      <p:grpSpPr>
        <a:xfrm>
          <a:off x="0" y="0"/>
          <a:ext cx="0" cy="0"/>
          <a:chOff x="0" y="0"/>
          <a:chExt cx="0" cy="0"/>
        </a:xfrm>
      </p:grpSpPr>
      <p:sp>
        <p:nvSpPr>
          <p:cNvPr id="166" name="Google Shape;166;g44181bb103916259_276"/>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167" name="Google Shape;167;g44181bb103916259_276"/>
          <p:cNvGrpSpPr/>
          <p:nvPr/>
        </p:nvGrpSpPr>
        <p:grpSpPr>
          <a:xfrm>
            <a:off x="11328057" y="6315752"/>
            <a:ext cx="538116" cy="444548"/>
            <a:chOff x="11127266" y="6186351"/>
            <a:chExt cx="695240" cy="574500"/>
          </a:xfrm>
        </p:grpSpPr>
        <p:sp>
          <p:nvSpPr>
            <p:cNvPr id="168" name="Google Shape;168;g44181bb103916259_276"/>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44181bb103916259_276"/>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44181bb103916259_276"/>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g44181bb103916259_276"/>
          <p:cNvGrpSpPr/>
          <p:nvPr/>
        </p:nvGrpSpPr>
        <p:grpSpPr>
          <a:xfrm>
            <a:off x="11545443" y="6314830"/>
            <a:ext cx="538985" cy="444548"/>
            <a:chOff x="11320559" y="6185161"/>
            <a:chExt cx="696364" cy="574500"/>
          </a:xfrm>
        </p:grpSpPr>
        <p:sp>
          <p:nvSpPr>
            <p:cNvPr id="172" name="Google Shape;172;g44181bb103916259_276"/>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44181bb103916259_276"/>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44181bb103916259_276"/>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 name="Google Shape;175;g44181bb103916259_276"/>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6" name="Google Shape;176;g44181bb103916259_276"/>
          <p:cNvPicPr preferRelativeResize="0"/>
          <p:nvPr/>
        </p:nvPicPr>
        <p:blipFill rotWithShape="1">
          <a:blip r:embed="rId2">
            <a:alphaModFix/>
          </a:blip>
          <a:srcRect b="27999" l="52899" r="22597" t="33555"/>
          <a:stretch/>
        </p:blipFill>
        <p:spPr>
          <a:xfrm>
            <a:off x="11587331" y="6359727"/>
            <a:ext cx="249405" cy="340276"/>
          </a:xfrm>
          <a:prstGeom prst="rect">
            <a:avLst/>
          </a:prstGeom>
          <a:noFill/>
          <a:ln>
            <a:noFill/>
          </a:ln>
        </p:spPr>
      </p:pic>
      <p:sp>
        <p:nvSpPr>
          <p:cNvPr id="177" name="Google Shape;177;g44181bb103916259_276"/>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44181bb103916259_27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179" name="Google Shape;179;g44181bb103916259_276"/>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180" name="Google Shape;180;g44181bb103916259_276"/>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81" name="Shape 181"/>
        <p:cNvGrpSpPr/>
        <p:nvPr/>
      </p:nvGrpSpPr>
      <p:grpSpPr>
        <a:xfrm>
          <a:off x="0" y="0"/>
          <a:ext cx="0" cy="0"/>
          <a:chOff x="0" y="0"/>
          <a:chExt cx="0" cy="0"/>
        </a:xfrm>
      </p:grpSpPr>
      <p:sp>
        <p:nvSpPr>
          <p:cNvPr id="182" name="Google Shape;182;g44181bb103916259_399"/>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800"/>
              <a:buFont typeface="Bebas Neue"/>
              <a:buNone/>
              <a:defRPr sz="4800">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g44181bb103916259_399"/>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i="0" sz="2000" u="none"/>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04800" lvl="5" marL="2743200" algn="l">
              <a:lnSpc>
                <a:spcPct val="90000"/>
              </a:lnSpc>
              <a:spcBef>
                <a:spcPts val="500"/>
              </a:spcBef>
              <a:spcAft>
                <a:spcPts val="0"/>
              </a:spcAft>
              <a:buClr>
                <a:schemeClr val="dk1"/>
              </a:buClr>
              <a:buSzPts val="1200"/>
              <a:buChar char="•"/>
              <a:defRPr sz="1200"/>
            </a:lvl6pPr>
            <a:lvl7pPr indent="-298450" lvl="6" marL="3200400" algn="l">
              <a:lnSpc>
                <a:spcPct val="90000"/>
              </a:lnSpc>
              <a:spcBef>
                <a:spcPts val="500"/>
              </a:spcBef>
              <a:spcAft>
                <a:spcPts val="0"/>
              </a:spcAft>
              <a:buClr>
                <a:schemeClr val="dk1"/>
              </a:buClr>
              <a:buSzPts val="1100"/>
              <a:buChar char="•"/>
              <a:defRPr sz="1100"/>
            </a:lvl7pPr>
            <a:lvl8pPr indent="-292100" lvl="7" marL="3657600" algn="l">
              <a:lnSpc>
                <a:spcPct val="90000"/>
              </a:lnSpc>
              <a:spcBef>
                <a:spcPts val="500"/>
              </a:spcBef>
              <a:spcAft>
                <a:spcPts val="0"/>
              </a:spcAft>
              <a:buClr>
                <a:schemeClr val="dk1"/>
              </a:buClr>
              <a:buSzPts val="1000"/>
              <a:buChar char="•"/>
              <a:defRPr sz="1000"/>
            </a:lvl8pPr>
            <a:lvl9pPr indent="-285750" lvl="8" marL="4114800" algn="l">
              <a:lnSpc>
                <a:spcPct val="90000"/>
              </a:lnSpc>
              <a:spcBef>
                <a:spcPts val="500"/>
              </a:spcBef>
              <a:spcAft>
                <a:spcPts val="0"/>
              </a:spcAft>
              <a:buClr>
                <a:schemeClr val="dk1"/>
              </a:buClr>
              <a:buSzPts val="900"/>
              <a:buChar char="•"/>
              <a:defRPr sz="900"/>
            </a:lvl9pPr>
          </a:lstStyle>
          <a:p/>
        </p:txBody>
      </p:sp>
      <p:sp>
        <p:nvSpPr>
          <p:cNvPr id="184" name="Google Shape;184;g44181bb103916259_39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g44181bb103916259_3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g44181bb103916259_3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2"/>
          </a:schemeClr>
        </a:solidFill>
      </p:bgPr>
    </p:bg>
    <p:spTree>
      <p:nvGrpSpPr>
        <p:cNvPr id="187" name="Shape 187"/>
        <p:cNvGrpSpPr/>
        <p:nvPr/>
      </p:nvGrpSpPr>
      <p:grpSpPr>
        <a:xfrm>
          <a:off x="0" y="0"/>
          <a:ext cx="0" cy="0"/>
          <a:chOff x="0" y="0"/>
          <a:chExt cx="0" cy="0"/>
        </a:xfrm>
      </p:grpSpPr>
      <p:pic>
        <p:nvPicPr>
          <p:cNvPr id="188" name="Google Shape;188;g44181bb103916259_1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189" name="Google Shape;189;g44181bb103916259_17"/>
          <p:cNvGrpSpPr/>
          <p:nvPr/>
        </p:nvGrpSpPr>
        <p:grpSpPr>
          <a:xfrm>
            <a:off x="11328057" y="6315752"/>
            <a:ext cx="538116" cy="444548"/>
            <a:chOff x="11127266" y="6186351"/>
            <a:chExt cx="695240" cy="574500"/>
          </a:xfrm>
        </p:grpSpPr>
        <p:sp>
          <p:nvSpPr>
            <p:cNvPr id="190" name="Google Shape;190;g44181bb103916259_17"/>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44181bb103916259_17"/>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44181bb103916259_17"/>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g44181bb103916259_17"/>
          <p:cNvGrpSpPr/>
          <p:nvPr/>
        </p:nvGrpSpPr>
        <p:grpSpPr>
          <a:xfrm>
            <a:off x="11545443" y="6314830"/>
            <a:ext cx="538985" cy="444548"/>
            <a:chOff x="11320559" y="6185161"/>
            <a:chExt cx="696364" cy="574500"/>
          </a:xfrm>
        </p:grpSpPr>
        <p:sp>
          <p:nvSpPr>
            <p:cNvPr id="194" name="Google Shape;194;g44181bb103916259_17"/>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44181bb103916259_17"/>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44181bb103916259_17"/>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g44181bb103916259_17"/>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8" name="Google Shape;198;g44181bb103916259_17"/>
          <p:cNvPicPr preferRelativeResize="0"/>
          <p:nvPr/>
        </p:nvPicPr>
        <p:blipFill rotWithShape="1">
          <a:blip r:embed="rId3">
            <a:alphaModFix/>
          </a:blip>
          <a:srcRect b="27999" l="52899" r="22597" t="33555"/>
          <a:stretch/>
        </p:blipFill>
        <p:spPr>
          <a:xfrm>
            <a:off x="11587331" y="6359727"/>
            <a:ext cx="249405" cy="3402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2"/>
          </a:schemeClr>
        </a:solidFill>
      </p:bgPr>
    </p:bg>
    <p:spTree>
      <p:nvGrpSpPr>
        <p:cNvPr id="199" name="Shape 199"/>
        <p:cNvGrpSpPr/>
        <p:nvPr/>
      </p:nvGrpSpPr>
      <p:grpSpPr>
        <a:xfrm>
          <a:off x="0" y="0"/>
          <a:ext cx="0" cy="0"/>
          <a:chOff x="0" y="0"/>
          <a:chExt cx="0" cy="0"/>
        </a:xfrm>
      </p:grpSpPr>
      <p:pic>
        <p:nvPicPr>
          <p:cNvPr id="200" name="Google Shape;200;g44181bb103916259_2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201" name="Google Shape;201;g44181bb103916259_29"/>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2" name="Google Shape;202;g44181bb103916259_29"/>
          <p:cNvGrpSpPr/>
          <p:nvPr/>
        </p:nvGrpSpPr>
        <p:grpSpPr>
          <a:xfrm>
            <a:off x="11777233" y="6364855"/>
            <a:ext cx="217178" cy="355350"/>
            <a:chOff x="11157555" y="6024051"/>
            <a:chExt cx="370295" cy="605884"/>
          </a:xfrm>
        </p:grpSpPr>
        <p:sp>
          <p:nvSpPr>
            <p:cNvPr id="203" name="Google Shape;203;g44181bb103916259_29"/>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4" name="Google Shape;204;g44181bb103916259_29"/>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5" name="Google Shape;205;g44181bb103916259_29"/>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44181bb103916259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44181bb103916259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g44181bb103916259_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g44181bb103916259_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39.png"/><Relationship Id="rId5" Type="http://schemas.openxmlformats.org/officeDocument/2006/relationships/image" Target="../media/image30.png"/><Relationship Id="rId6"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4.png"/><Relationship Id="rId4" Type="http://schemas.openxmlformats.org/officeDocument/2006/relationships/image" Target="../media/image68.png"/><Relationship Id="rId9" Type="http://schemas.openxmlformats.org/officeDocument/2006/relationships/image" Target="../media/image76.png"/><Relationship Id="rId5" Type="http://schemas.openxmlformats.org/officeDocument/2006/relationships/image" Target="../media/image50.png"/><Relationship Id="rId6" Type="http://schemas.openxmlformats.org/officeDocument/2006/relationships/image" Target="../media/image41.png"/><Relationship Id="rId7" Type="http://schemas.openxmlformats.org/officeDocument/2006/relationships/image" Target="../media/image40.png"/><Relationship Id="rId8" Type="http://schemas.openxmlformats.org/officeDocument/2006/relationships/image" Target="../media/image38.png"/><Relationship Id="rId10"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www.youtube.com/watch?v=S4O5voOCqAQ" TargetMode="External"/><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5.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40.png"/><Relationship Id="rId5" Type="http://schemas.openxmlformats.org/officeDocument/2006/relationships/image" Target="../media/image68.png"/><Relationship Id="rId6" Type="http://schemas.openxmlformats.org/officeDocument/2006/relationships/image" Target="../media/image38.png"/><Relationship Id="rId7" Type="http://schemas.openxmlformats.org/officeDocument/2006/relationships/image" Target="../media/image48.png"/><Relationship Id="rId8" Type="http://schemas.openxmlformats.org/officeDocument/2006/relationships/image" Target="../media/image41.png"/><Relationship Id="rId11" Type="http://schemas.openxmlformats.org/officeDocument/2006/relationships/image" Target="../media/image76.png"/><Relationship Id="rId10" Type="http://schemas.openxmlformats.org/officeDocument/2006/relationships/image" Target="../media/image52.png"/><Relationship Id="rId12"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6.png"/><Relationship Id="rId4" Type="http://schemas.openxmlformats.org/officeDocument/2006/relationships/image" Target="../media/image69.png"/><Relationship Id="rId9" Type="http://schemas.openxmlformats.org/officeDocument/2006/relationships/image" Target="../media/image79.png"/><Relationship Id="rId5" Type="http://schemas.openxmlformats.org/officeDocument/2006/relationships/image" Target="../media/image61.png"/><Relationship Id="rId6" Type="http://schemas.openxmlformats.org/officeDocument/2006/relationships/image" Target="../media/image74.png"/><Relationship Id="rId7" Type="http://schemas.openxmlformats.org/officeDocument/2006/relationships/image" Target="../media/image78.png"/><Relationship Id="rId8" Type="http://schemas.openxmlformats.org/officeDocument/2006/relationships/image" Target="../media/image8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52.png"/><Relationship Id="rId4" Type="http://schemas.openxmlformats.org/officeDocument/2006/relationships/image" Target="../media/image90.png"/><Relationship Id="rId5" Type="http://schemas.openxmlformats.org/officeDocument/2006/relationships/image" Target="../media/image98.png"/><Relationship Id="rId6" Type="http://schemas.openxmlformats.org/officeDocument/2006/relationships/image" Target="../media/image8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68.png"/><Relationship Id="rId4" Type="http://schemas.openxmlformats.org/officeDocument/2006/relationships/image" Target="../media/image54.png"/><Relationship Id="rId9" Type="http://schemas.openxmlformats.org/officeDocument/2006/relationships/image" Target="../media/image76.png"/><Relationship Id="rId5" Type="http://schemas.openxmlformats.org/officeDocument/2006/relationships/image" Target="../media/image50.png"/><Relationship Id="rId6" Type="http://schemas.openxmlformats.org/officeDocument/2006/relationships/image" Target="../media/image41.png"/><Relationship Id="rId7" Type="http://schemas.openxmlformats.org/officeDocument/2006/relationships/image" Target="../media/image40.png"/><Relationship Id="rId8" Type="http://schemas.openxmlformats.org/officeDocument/2006/relationships/image" Target="../media/image38.png"/><Relationship Id="rId10"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31.png"/><Relationship Id="rId6"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86.png"/><Relationship Id="rId4" Type="http://schemas.openxmlformats.org/officeDocument/2006/relationships/image" Target="../media/image38.png"/><Relationship Id="rId9" Type="http://schemas.openxmlformats.org/officeDocument/2006/relationships/image" Target="../media/image54.png"/><Relationship Id="rId5" Type="http://schemas.openxmlformats.org/officeDocument/2006/relationships/image" Target="../media/image48.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hyperlink" Target="https://ourworldindata.org/global-energy-200-years" TargetMode="External"/><Relationship Id="rId11" Type="http://schemas.openxmlformats.org/officeDocument/2006/relationships/image" Target="../media/image68.png"/><Relationship Id="rId10" Type="http://schemas.openxmlformats.org/officeDocument/2006/relationships/image" Target="../media/image50.png"/><Relationship Id="rId13" Type="http://schemas.openxmlformats.org/officeDocument/2006/relationships/image" Target="../media/image84.png"/><Relationship Id="rId12" Type="http://schemas.openxmlformats.org/officeDocument/2006/relationships/image" Target="../media/image76.png"/><Relationship Id="rId15" Type="http://schemas.openxmlformats.org/officeDocument/2006/relationships/image" Target="../media/image88.png"/><Relationship Id="rId14" Type="http://schemas.openxmlformats.org/officeDocument/2006/relationships/image" Target="../media/image10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40.png"/><Relationship Id="rId5"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9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93.png"/><Relationship Id="rId4" Type="http://schemas.openxmlformats.org/officeDocument/2006/relationships/image" Target="../media/image81.png"/><Relationship Id="rId9" Type="http://schemas.openxmlformats.org/officeDocument/2006/relationships/image" Target="../media/image94.png"/><Relationship Id="rId5" Type="http://schemas.openxmlformats.org/officeDocument/2006/relationships/image" Target="../media/image91.png"/><Relationship Id="rId6" Type="http://schemas.openxmlformats.org/officeDocument/2006/relationships/image" Target="../media/image82.png"/><Relationship Id="rId7" Type="http://schemas.openxmlformats.org/officeDocument/2006/relationships/image" Target="../media/image40.png"/><Relationship Id="rId8" Type="http://schemas.openxmlformats.org/officeDocument/2006/relationships/image" Target="../media/image8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www.youtube.com/watch?v=xZ1HIBIIJU0" TargetMode="External"/><Relationship Id="rId4" Type="http://schemas.openxmlformats.org/officeDocument/2006/relationships/image" Target="../media/image95.jpg"/><Relationship Id="rId9" Type="http://schemas.openxmlformats.org/officeDocument/2006/relationships/hyperlink" Target="https://www.youtube.com/watch?v=BKfufXnupMA" TargetMode="External"/><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hyperlink" Target="https://www.youtube.com/watch?v=TCIO38TCspk" TargetMode="External"/><Relationship Id="rId8" Type="http://schemas.openxmlformats.org/officeDocument/2006/relationships/image" Target="../media/image23.png"/><Relationship Id="rId11" Type="http://schemas.openxmlformats.org/officeDocument/2006/relationships/image" Target="../media/image26.png"/><Relationship Id="rId10" Type="http://schemas.openxmlformats.org/officeDocument/2006/relationships/hyperlink" Target="https://www.youtube.com/watch?v=JasIvS7oYw4" TargetMode="External"/><Relationship Id="rId12" Type="http://schemas.openxmlformats.org/officeDocument/2006/relationships/hyperlink" Target="https://www.youtube.com/watch?v=BKfufXnupM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9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01.png"/><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04.png"/><Relationship Id="rId4" Type="http://schemas.openxmlformats.org/officeDocument/2006/relationships/image" Target="../media/image111.jpg"/><Relationship Id="rId5" Type="http://schemas.openxmlformats.org/officeDocument/2006/relationships/image" Target="../media/image1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12.png"/><Relationship Id="rId4" Type="http://schemas.openxmlformats.org/officeDocument/2006/relationships/image" Target="../media/image107.png"/><Relationship Id="rId5" Type="http://schemas.openxmlformats.org/officeDocument/2006/relationships/image" Target="../media/image108.png"/><Relationship Id="rId6" Type="http://schemas.openxmlformats.org/officeDocument/2006/relationships/image" Target="../media/image99.png"/><Relationship Id="rId7" Type="http://schemas.openxmlformats.org/officeDocument/2006/relationships/image" Target="../media/image10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1.png"/><Relationship Id="rId4" Type="http://schemas.openxmlformats.org/officeDocument/2006/relationships/hyperlink" Target="https://www.youtube.com/watch?v=V3U_l2LESFw" TargetMode="External"/><Relationship Id="rId9" Type="http://schemas.openxmlformats.org/officeDocument/2006/relationships/hyperlink" Target="https://www.youtube.com/watch?v=BKfufXnupMA" TargetMode="External"/><Relationship Id="rId5" Type="http://schemas.openxmlformats.org/officeDocument/2006/relationships/image" Target="../media/image23.png"/><Relationship Id="rId6" Type="http://schemas.openxmlformats.org/officeDocument/2006/relationships/hyperlink" Target="https://www.youtube.com/watch?v=BKfufXnupMA" TargetMode="External"/><Relationship Id="rId7" Type="http://schemas.openxmlformats.org/officeDocument/2006/relationships/hyperlink" Target="https://www.youtube.com/watch?v=RRWyIy1MCaw" TargetMode="External"/><Relationship Id="rId8" Type="http://schemas.openxmlformats.org/officeDocument/2006/relationships/image" Target="../media/image26.png"/><Relationship Id="rId11" Type="http://schemas.openxmlformats.org/officeDocument/2006/relationships/hyperlink" Target="http://www.youtube.com/watch?v=apODDbgFFPI" TargetMode="External"/><Relationship Id="rId10" Type="http://schemas.openxmlformats.org/officeDocument/2006/relationships/hyperlink" Target="https://www.rtve.es/alacarta/videos/noticias-24-horas/uranio-mineral-enriquecido-sirve-para-fabricar-armas-nucleares/2167090/" TargetMode="External"/><Relationship Id="rId12" Type="http://schemas.openxmlformats.org/officeDocument/2006/relationships/image" Target="../media/image1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0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1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www.youtube.com/watch?v=aFpC1vAIgNc" TargetMode="External"/><Relationship Id="rId4" Type="http://schemas.openxmlformats.org/officeDocument/2006/relationships/image" Target="../media/image37.jpg"/><Relationship Id="rId9" Type="http://schemas.openxmlformats.org/officeDocument/2006/relationships/hyperlink" Target="https://www.youtube.com/watch?v=BKfufXnupMA" TargetMode="External"/><Relationship Id="rId5" Type="http://schemas.openxmlformats.org/officeDocument/2006/relationships/image" Target="../media/image23.png"/><Relationship Id="rId6" Type="http://schemas.openxmlformats.org/officeDocument/2006/relationships/hyperlink" Target="https://www.youtube.com/watch?v=BKfufXnupMA" TargetMode="External"/><Relationship Id="rId7" Type="http://schemas.openxmlformats.org/officeDocument/2006/relationships/hyperlink" Target="https://www.youtube.com/watch?v=NAPAMIpGB-s" TargetMode="External"/><Relationship Id="rId8" Type="http://schemas.openxmlformats.org/officeDocument/2006/relationships/image" Target="../media/image26.png"/><Relationship Id="rId11" Type="http://schemas.openxmlformats.org/officeDocument/2006/relationships/image" Target="../media/image25.png"/><Relationship Id="rId10" Type="http://schemas.openxmlformats.org/officeDocument/2006/relationships/hyperlink" Target="https://www.youtube.com/watch?v=wT1hPaBMfO4" TargetMode="External"/><Relationship Id="rId13" Type="http://schemas.openxmlformats.org/officeDocument/2006/relationships/hyperlink" Target="https://www.youtube.com/watch?v=BKfufXnupMA&amp;t=1s" TargetMode="External"/><Relationship Id="rId1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3.jpg"/><Relationship Id="rId4" Type="http://schemas.openxmlformats.org/officeDocument/2006/relationships/image" Target="../media/image36.jpg"/><Relationship Id="rId5" Type="http://schemas.openxmlformats.org/officeDocument/2006/relationships/image" Target="../media/image28.jpg"/><Relationship Id="rId6" Type="http://schemas.openxmlformats.org/officeDocument/2006/relationships/image" Target="../media/image29.jpg"/><Relationship Id="rId7"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9"/>
          <p:cNvSpPr/>
          <p:nvPr/>
        </p:nvSpPr>
        <p:spPr>
          <a:xfrm>
            <a:off x="4648578" y="1412386"/>
            <a:ext cx="2841256" cy="2841256"/>
          </a:xfrm>
          <a:prstGeom prst="blockArc">
            <a:avLst>
              <a:gd fmla="val 794951" name="adj1"/>
              <a:gd fmla="val 10121114" name="adj2"/>
              <a:gd fmla="val 238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9" name="Google Shape;449;p9"/>
          <p:cNvSpPr txBox="1"/>
          <p:nvPr/>
        </p:nvSpPr>
        <p:spPr>
          <a:xfrm>
            <a:off x="1891263" y="380599"/>
            <a:ext cx="10936800" cy="83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1400" u="none" cap="none" strike="noStrike">
              <a:solidFill>
                <a:schemeClr val="dk1"/>
              </a:solidFill>
              <a:latin typeface="Arial"/>
              <a:ea typeface="Arial"/>
              <a:cs typeface="Arial"/>
              <a:sym typeface="Arial"/>
            </a:endParaRPr>
          </a:p>
        </p:txBody>
      </p:sp>
      <p:grpSp>
        <p:nvGrpSpPr>
          <p:cNvPr id="450" name="Google Shape;450;p9"/>
          <p:cNvGrpSpPr/>
          <p:nvPr/>
        </p:nvGrpSpPr>
        <p:grpSpPr>
          <a:xfrm>
            <a:off x="4960005" y="1723814"/>
            <a:ext cx="2218401" cy="2218401"/>
            <a:chOff x="4547049" y="1897856"/>
            <a:chExt cx="3071634" cy="3071634"/>
          </a:xfrm>
        </p:grpSpPr>
        <p:sp>
          <p:nvSpPr>
            <p:cNvPr id="451" name="Google Shape;451;p9"/>
            <p:cNvSpPr/>
            <p:nvPr/>
          </p:nvSpPr>
          <p:spPr>
            <a:xfrm>
              <a:off x="4547049" y="1897856"/>
              <a:ext cx="3071634" cy="3071634"/>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2" name="Google Shape;452;p9"/>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453" name="Google Shape;453;p9"/>
          <p:cNvSpPr/>
          <p:nvPr/>
        </p:nvSpPr>
        <p:spPr>
          <a:xfrm rot="-634690">
            <a:off x="4402904" y="2531493"/>
            <a:ext cx="489707" cy="585571"/>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54" name="Google Shape;454;p9"/>
          <p:cNvGrpSpPr/>
          <p:nvPr/>
        </p:nvGrpSpPr>
        <p:grpSpPr>
          <a:xfrm rot="1052635">
            <a:off x="7017236" y="2078906"/>
            <a:ext cx="1338434" cy="1227345"/>
            <a:chOff x="5655092" y="376887"/>
            <a:chExt cx="4490688" cy="4117968"/>
          </a:xfrm>
        </p:grpSpPr>
        <p:sp>
          <p:nvSpPr>
            <p:cNvPr id="455" name="Google Shape;455;p9"/>
            <p:cNvSpPr/>
            <p:nvPr/>
          </p:nvSpPr>
          <p:spPr>
            <a:xfrm>
              <a:off x="5655092" y="385052"/>
              <a:ext cx="4490688" cy="4109803"/>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6" name="Google Shape;456;p9"/>
            <p:cNvSpPr/>
            <p:nvPr/>
          </p:nvSpPr>
          <p:spPr>
            <a:xfrm>
              <a:off x="7600719" y="376887"/>
              <a:ext cx="2435227" cy="2185460"/>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7" name="Google Shape;457;p9"/>
            <p:cNvSpPr/>
            <p:nvPr/>
          </p:nvSpPr>
          <p:spPr>
            <a:xfrm>
              <a:off x="5750459" y="1472498"/>
              <a:ext cx="1612132"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58" name="Google Shape;458;p9"/>
          <p:cNvGrpSpPr/>
          <p:nvPr/>
        </p:nvGrpSpPr>
        <p:grpSpPr>
          <a:xfrm rot="1151421">
            <a:off x="6155444" y="1329364"/>
            <a:ext cx="811322" cy="566443"/>
            <a:chOff x="5679779" y="1344421"/>
            <a:chExt cx="994669" cy="694451"/>
          </a:xfrm>
        </p:grpSpPr>
        <p:sp>
          <p:nvSpPr>
            <p:cNvPr id="459" name="Google Shape;459;p9"/>
            <p:cNvSpPr/>
            <p:nvPr/>
          </p:nvSpPr>
          <p:spPr>
            <a:xfrm rot="739920">
              <a:off x="6440960" y="1354067"/>
              <a:ext cx="163273" cy="675158"/>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0" name="Google Shape;460;p9"/>
            <p:cNvSpPr/>
            <p:nvPr/>
          </p:nvSpPr>
          <p:spPr>
            <a:xfrm rot="186138">
              <a:off x="6177380" y="1465249"/>
              <a:ext cx="189750" cy="529535"/>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1" name="Google Shape;461;p9"/>
            <p:cNvSpPr/>
            <p:nvPr/>
          </p:nvSpPr>
          <p:spPr>
            <a:xfrm rot="-419470">
              <a:off x="5712813" y="1452010"/>
              <a:ext cx="216227" cy="556013"/>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2" name="Google Shape;462;p9"/>
            <p:cNvSpPr/>
            <p:nvPr/>
          </p:nvSpPr>
          <p:spPr>
            <a:xfrm>
              <a:off x="5975196" y="1441944"/>
              <a:ext cx="158861" cy="551600"/>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63" name="Google Shape;463;p9"/>
          <p:cNvGrpSpPr/>
          <p:nvPr/>
        </p:nvGrpSpPr>
        <p:grpSpPr>
          <a:xfrm rot="2779377">
            <a:off x="6882919" y="1481878"/>
            <a:ext cx="612565" cy="807484"/>
            <a:chOff x="5733204" y="4148522"/>
            <a:chExt cx="1306402" cy="1722100"/>
          </a:xfrm>
        </p:grpSpPr>
        <p:grpSp>
          <p:nvGrpSpPr>
            <p:cNvPr id="464" name="Google Shape;464;p9"/>
            <p:cNvGrpSpPr/>
            <p:nvPr/>
          </p:nvGrpSpPr>
          <p:grpSpPr>
            <a:xfrm>
              <a:off x="5733204" y="4148522"/>
              <a:ext cx="1306402" cy="1722100"/>
              <a:chOff x="2445111" y="599435"/>
              <a:chExt cx="5312311" cy="7002691"/>
            </a:xfrm>
          </p:grpSpPr>
          <p:sp>
            <p:nvSpPr>
              <p:cNvPr id="465" name="Google Shape;465;p9"/>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6" name="Google Shape;466;p9"/>
              <p:cNvSpPr/>
              <p:nvPr/>
            </p:nvSpPr>
            <p:spPr>
              <a:xfrm>
                <a:off x="2473235" y="4334670"/>
                <a:ext cx="1615901" cy="31589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7" name="Google Shape;467;p9"/>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68" name="Google Shape;468;p9"/>
            <p:cNvGrpSpPr/>
            <p:nvPr/>
          </p:nvGrpSpPr>
          <p:grpSpPr>
            <a:xfrm>
              <a:off x="5960899" y="4970731"/>
              <a:ext cx="821311" cy="845919"/>
              <a:chOff x="954383" y="599435"/>
              <a:chExt cx="6803039" cy="7006874"/>
            </a:xfrm>
          </p:grpSpPr>
          <p:sp>
            <p:nvSpPr>
              <p:cNvPr id="469" name="Google Shape;469;p9"/>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0" name="Google Shape;470;p9"/>
              <p:cNvSpPr/>
              <p:nvPr/>
            </p:nvSpPr>
            <p:spPr>
              <a:xfrm>
                <a:off x="954383" y="4447323"/>
                <a:ext cx="1615901" cy="3158986"/>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1" name="Google Shape;471;p9"/>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72" name="Google Shape;472;p9"/>
          <p:cNvGrpSpPr/>
          <p:nvPr/>
        </p:nvGrpSpPr>
        <p:grpSpPr>
          <a:xfrm rot="-3294498">
            <a:off x="4593929" y="2076986"/>
            <a:ext cx="889290" cy="318443"/>
            <a:chOff x="2751274" y="4274125"/>
            <a:chExt cx="1502839" cy="538144"/>
          </a:xfrm>
        </p:grpSpPr>
        <p:sp>
          <p:nvSpPr>
            <p:cNvPr id="473" name="Google Shape;473;p9"/>
            <p:cNvSpPr/>
            <p:nvPr/>
          </p:nvSpPr>
          <p:spPr>
            <a:xfrm>
              <a:off x="2751274" y="4567310"/>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4" name="Google Shape;474;p9"/>
            <p:cNvSpPr/>
            <p:nvPr/>
          </p:nvSpPr>
          <p:spPr>
            <a:xfrm>
              <a:off x="3010694" y="4274125"/>
              <a:ext cx="592070" cy="490966"/>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5" name="Google Shape;475;p9"/>
            <p:cNvSpPr/>
            <p:nvPr/>
          </p:nvSpPr>
          <p:spPr>
            <a:xfrm>
              <a:off x="3593508" y="4427305"/>
              <a:ext cx="369266" cy="306207"/>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6" name="Google Shape;476;p9"/>
            <p:cNvSpPr/>
            <p:nvPr/>
          </p:nvSpPr>
          <p:spPr>
            <a:xfrm>
              <a:off x="3958709" y="4512144"/>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77" name="Google Shape;477;p9"/>
          <p:cNvGrpSpPr/>
          <p:nvPr/>
        </p:nvGrpSpPr>
        <p:grpSpPr>
          <a:xfrm rot="-983725">
            <a:off x="5299953" y="1440426"/>
            <a:ext cx="822437" cy="417980"/>
            <a:chOff x="1786971" y="4942919"/>
            <a:chExt cx="2041538" cy="1037553"/>
          </a:xfrm>
        </p:grpSpPr>
        <p:sp>
          <p:nvSpPr>
            <p:cNvPr id="478" name="Google Shape;478;p9"/>
            <p:cNvSpPr/>
            <p:nvPr/>
          </p:nvSpPr>
          <p:spPr>
            <a:xfrm>
              <a:off x="1886713" y="4942919"/>
              <a:ext cx="1842053" cy="62168"/>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9" name="Google Shape;479;p9"/>
            <p:cNvSpPr/>
            <p:nvPr/>
          </p:nvSpPr>
          <p:spPr>
            <a:xfrm>
              <a:off x="1786971" y="5005087"/>
              <a:ext cx="2041538" cy="972483"/>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0" name="Google Shape;480;p9"/>
            <p:cNvSpPr/>
            <p:nvPr/>
          </p:nvSpPr>
          <p:spPr>
            <a:xfrm>
              <a:off x="1950379" y="5043805"/>
              <a:ext cx="1714722" cy="18775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81" name="Google Shape;481;p9"/>
            <p:cNvGrpSpPr/>
            <p:nvPr/>
          </p:nvGrpSpPr>
          <p:grpSpPr>
            <a:xfrm>
              <a:off x="2260924" y="5043805"/>
              <a:ext cx="1107473" cy="187751"/>
              <a:chOff x="7962899" y="2433000"/>
              <a:chExt cx="2294160" cy="371747"/>
            </a:xfrm>
          </p:grpSpPr>
          <p:grpSp>
            <p:nvGrpSpPr>
              <p:cNvPr id="482" name="Google Shape;482;p9"/>
              <p:cNvGrpSpPr/>
              <p:nvPr/>
            </p:nvGrpSpPr>
            <p:grpSpPr>
              <a:xfrm>
                <a:off x="7962899" y="2433000"/>
                <a:ext cx="344267" cy="371747"/>
                <a:chOff x="6383215" y="2833551"/>
                <a:chExt cx="240196" cy="371747"/>
              </a:xfrm>
            </p:grpSpPr>
            <p:sp>
              <p:nvSpPr>
                <p:cNvPr id="483" name="Google Shape;483;p9"/>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4" name="Google Shape;484;p9"/>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5" name="Google Shape;485;p9"/>
                <p:cNvSpPr/>
                <p:nvPr/>
              </p:nvSpPr>
              <p:spPr>
                <a:xfrm>
                  <a:off x="6383215" y="2936632"/>
                  <a:ext cx="240196" cy="93782"/>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86" name="Google Shape;486;p9"/>
              <p:cNvGrpSpPr/>
              <p:nvPr/>
            </p:nvGrpSpPr>
            <p:grpSpPr>
              <a:xfrm>
                <a:off x="8933083" y="2433000"/>
                <a:ext cx="344267" cy="371747"/>
                <a:chOff x="6383215" y="2833551"/>
                <a:chExt cx="240196" cy="371747"/>
              </a:xfrm>
            </p:grpSpPr>
            <p:sp>
              <p:nvSpPr>
                <p:cNvPr id="487" name="Google Shape;487;p9"/>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8" name="Google Shape;488;p9"/>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9" name="Google Shape;489;p9"/>
                <p:cNvSpPr/>
                <p:nvPr/>
              </p:nvSpPr>
              <p:spPr>
                <a:xfrm>
                  <a:off x="6383215" y="2936632"/>
                  <a:ext cx="240196" cy="93782"/>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90" name="Google Shape;490;p9"/>
              <p:cNvGrpSpPr/>
              <p:nvPr/>
            </p:nvGrpSpPr>
            <p:grpSpPr>
              <a:xfrm>
                <a:off x="9912792" y="2433000"/>
                <a:ext cx="344267" cy="371747"/>
                <a:chOff x="6383215" y="2833551"/>
                <a:chExt cx="240196" cy="371747"/>
              </a:xfrm>
            </p:grpSpPr>
            <p:sp>
              <p:nvSpPr>
                <p:cNvPr id="491" name="Google Shape;491;p9"/>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2" name="Google Shape;492;p9"/>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3" name="Google Shape;493;p9"/>
                <p:cNvSpPr/>
                <p:nvPr/>
              </p:nvSpPr>
              <p:spPr>
                <a:xfrm>
                  <a:off x="6383215" y="2936632"/>
                  <a:ext cx="240196" cy="93782"/>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494" name="Google Shape;494;p9"/>
            <p:cNvSpPr/>
            <p:nvPr/>
          </p:nvSpPr>
          <p:spPr>
            <a:xfrm>
              <a:off x="1842501"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5" name="Google Shape;495;p9"/>
            <p:cNvSpPr/>
            <p:nvPr/>
          </p:nvSpPr>
          <p:spPr>
            <a:xfrm>
              <a:off x="2313764"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6" name="Google Shape;496;p9"/>
            <p:cNvSpPr/>
            <p:nvPr/>
          </p:nvSpPr>
          <p:spPr>
            <a:xfrm>
              <a:off x="2785027"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7" name="Google Shape;497;p9"/>
            <p:cNvSpPr/>
            <p:nvPr/>
          </p:nvSpPr>
          <p:spPr>
            <a:xfrm>
              <a:off x="3256290"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98" name="Google Shape;498;p9"/>
            <p:cNvGrpSpPr/>
            <p:nvPr/>
          </p:nvGrpSpPr>
          <p:grpSpPr>
            <a:xfrm>
              <a:off x="1962670" y="5271362"/>
              <a:ext cx="302363" cy="682663"/>
              <a:chOff x="7384246" y="2899703"/>
              <a:chExt cx="626352" cy="1351672"/>
            </a:xfrm>
          </p:grpSpPr>
          <p:sp>
            <p:nvSpPr>
              <p:cNvPr id="499" name="Google Shape;499;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0" name="Google Shape;500;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1" name="Google Shape;501;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2" name="Google Shape;502;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3" name="Google Shape;503;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4" name="Google Shape;504;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5" name="Google Shape;505;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6" name="Google Shape;506;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7" name="Google Shape;507;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8" name="Google Shape;508;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9" name="Google Shape;509;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10" name="Google Shape;510;p9"/>
            <p:cNvGrpSpPr/>
            <p:nvPr/>
          </p:nvGrpSpPr>
          <p:grpSpPr>
            <a:xfrm>
              <a:off x="2430707" y="5271362"/>
              <a:ext cx="302363" cy="682663"/>
              <a:chOff x="7384246" y="2899703"/>
              <a:chExt cx="626352" cy="1351672"/>
            </a:xfrm>
          </p:grpSpPr>
          <p:sp>
            <p:nvSpPr>
              <p:cNvPr id="511" name="Google Shape;511;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2" name="Google Shape;512;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3" name="Google Shape;513;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4" name="Google Shape;514;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5" name="Google Shape;515;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6" name="Google Shape;516;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7" name="Google Shape;517;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8" name="Google Shape;518;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9" name="Google Shape;519;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0" name="Google Shape;520;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1" name="Google Shape;521;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22" name="Google Shape;522;p9"/>
            <p:cNvGrpSpPr/>
            <p:nvPr/>
          </p:nvGrpSpPr>
          <p:grpSpPr>
            <a:xfrm>
              <a:off x="2898745" y="5271362"/>
              <a:ext cx="302363" cy="682663"/>
              <a:chOff x="7384246" y="2899703"/>
              <a:chExt cx="626352" cy="1351672"/>
            </a:xfrm>
          </p:grpSpPr>
          <p:sp>
            <p:nvSpPr>
              <p:cNvPr id="523" name="Google Shape;523;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4" name="Google Shape;524;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5" name="Google Shape;525;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6" name="Google Shape;526;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7" name="Google Shape;527;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8" name="Google Shape;528;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9" name="Google Shape;529;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0" name="Google Shape;530;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1" name="Google Shape;531;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2" name="Google Shape;532;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3" name="Google Shape;533;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34" name="Google Shape;534;p9"/>
            <p:cNvGrpSpPr/>
            <p:nvPr/>
          </p:nvGrpSpPr>
          <p:grpSpPr>
            <a:xfrm>
              <a:off x="3366783" y="5271362"/>
              <a:ext cx="302363" cy="682663"/>
              <a:chOff x="7384246" y="2899703"/>
              <a:chExt cx="626352" cy="1351672"/>
            </a:xfrm>
          </p:grpSpPr>
          <p:sp>
            <p:nvSpPr>
              <p:cNvPr id="535" name="Google Shape;535;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6" name="Google Shape;536;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7" name="Google Shape;537;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8" name="Google Shape;538;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9" name="Google Shape;539;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0" name="Google Shape;540;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1" name="Google Shape;541;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2" name="Google Shape;542;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3" name="Google Shape;543;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4" name="Google Shape;544;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5" name="Google Shape;545;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546" name="Google Shape;546;p9"/>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547" name="Google Shape;547;p9"/>
          <p:cNvGrpSpPr/>
          <p:nvPr/>
        </p:nvGrpSpPr>
        <p:grpSpPr>
          <a:xfrm>
            <a:off x="4658362" y="1417977"/>
            <a:ext cx="450484" cy="450484"/>
            <a:chOff x="4266660" y="45289"/>
            <a:chExt cx="768290" cy="768290"/>
          </a:xfrm>
        </p:grpSpPr>
        <p:sp>
          <p:nvSpPr>
            <p:cNvPr id="548" name="Google Shape;548;p9"/>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49" name="Google Shape;549;p9"/>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550" name="Google Shape;550;p9"/>
          <p:cNvPicPr preferRelativeResize="0"/>
          <p:nvPr/>
        </p:nvPicPr>
        <p:blipFill rotWithShape="1">
          <a:blip r:embed="rId4">
            <a:alphaModFix/>
          </a:blip>
          <a:srcRect b="0" l="0" r="0" t="0"/>
          <a:stretch/>
        </p:blipFill>
        <p:spPr>
          <a:xfrm>
            <a:off x="5306301" y="2429164"/>
            <a:ext cx="1613872" cy="840686"/>
          </a:xfrm>
          <a:prstGeom prst="rect">
            <a:avLst/>
          </a:prstGeom>
          <a:noFill/>
          <a:ln>
            <a:noFill/>
          </a:ln>
        </p:spPr>
      </p:pic>
      <p:sp>
        <p:nvSpPr>
          <p:cNvPr id="551" name="Google Shape;551;p9"/>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800"/>
              <a:buNone/>
            </a:pPr>
            <a:r>
              <a:rPr lang="fr-FR"/>
              <a:t>Phase 2 : Understanding Climate Change</a:t>
            </a:r>
            <a:endParaRPr/>
          </a:p>
        </p:txBody>
      </p:sp>
      <p:sp>
        <p:nvSpPr>
          <p:cNvPr id="552" name="Google Shape;552;p9"/>
          <p:cNvSpPr txBox="1"/>
          <p:nvPr>
            <p:ph idx="2" type="subTitle"/>
          </p:nvPr>
        </p:nvSpPr>
        <p:spPr>
          <a:xfrm>
            <a:off x="7488" y="5643897"/>
            <a:ext cx="12211500" cy="121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4000"/>
              <a:buNone/>
            </a:pPr>
            <a:r>
              <a:rPr lang="fr-FR"/>
              <a:t>Module 1. Energy Issues</a:t>
            </a:r>
            <a:endParaRPr/>
          </a:p>
        </p:txBody>
      </p:sp>
      <p:pic>
        <p:nvPicPr>
          <p:cNvPr id="553" name="Google Shape;553;p9"/>
          <p:cNvPicPr preferRelativeResize="0"/>
          <p:nvPr/>
        </p:nvPicPr>
        <p:blipFill rotWithShape="1">
          <a:blip r:embed="rId5">
            <a:alphaModFix/>
          </a:blip>
          <a:srcRect b="0" l="0" r="0" t="0"/>
          <a:stretch/>
        </p:blipFill>
        <p:spPr>
          <a:xfrm>
            <a:off x="2060450" y="5324710"/>
            <a:ext cx="713797" cy="73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8"/>
          <p:cNvSpPr txBox="1"/>
          <p:nvPr>
            <p:ph idx="4294967295" type="body"/>
          </p:nvPr>
        </p:nvSpPr>
        <p:spPr>
          <a:xfrm>
            <a:off x="766200" y="1605175"/>
            <a:ext cx="10515600" cy="10800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rPr lang="fr-FR" sz="2400"/>
              <a:t>People convert and use energy according to their needs: to clothe and feed themselves, to get around, to keep warm, to buy goods and services, and so on.</a:t>
            </a:r>
            <a:endParaRPr sz="2400"/>
          </a:p>
        </p:txBody>
      </p:sp>
      <p:pic>
        <p:nvPicPr>
          <p:cNvPr id="652" name="Google Shape;652;p8"/>
          <p:cNvPicPr preferRelativeResize="0"/>
          <p:nvPr/>
        </p:nvPicPr>
        <p:blipFill rotWithShape="1">
          <a:blip r:embed="rId3">
            <a:alphaModFix/>
          </a:blip>
          <a:srcRect b="0" l="0" r="0" t="0"/>
          <a:stretch/>
        </p:blipFill>
        <p:spPr>
          <a:xfrm>
            <a:off x="1253170" y="2755057"/>
            <a:ext cx="1609950" cy="1476581"/>
          </a:xfrm>
          <a:prstGeom prst="rect">
            <a:avLst/>
          </a:prstGeom>
          <a:noFill/>
          <a:ln>
            <a:noFill/>
          </a:ln>
        </p:spPr>
      </p:pic>
      <p:sp>
        <p:nvSpPr>
          <p:cNvPr id="653" name="Google Shape;653;p8"/>
          <p:cNvSpPr txBox="1"/>
          <p:nvPr/>
        </p:nvSpPr>
        <p:spPr>
          <a:xfrm>
            <a:off x="8574775" y="4378675"/>
            <a:ext cx="1978800" cy="435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latin typeface="Comfortaa"/>
                <a:ea typeface="Comfortaa"/>
                <a:cs typeface="Comfortaa"/>
                <a:sym typeface="Comfortaa"/>
              </a:rPr>
              <a:t>I travel</a:t>
            </a:r>
            <a:endParaRPr b="0" i="0" sz="1400" u="none" cap="none" strike="noStrike">
              <a:solidFill>
                <a:srgbClr val="000000"/>
              </a:solidFill>
              <a:latin typeface="Arial"/>
              <a:ea typeface="Arial"/>
              <a:cs typeface="Arial"/>
              <a:sym typeface="Arial"/>
            </a:endParaRPr>
          </a:p>
        </p:txBody>
      </p:sp>
      <p:sp>
        <p:nvSpPr>
          <p:cNvPr id="654" name="Google Shape;654;p8"/>
          <p:cNvSpPr txBox="1"/>
          <p:nvPr/>
        </p:nvSpPr>
        <p:spPr>
          <a:xfrm>
            <a:off x="6095999" y="4379875"/>
            <a:ext cx="24615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latin typeface="Comfortaa"/>
                <a:ea typeface="Comfortaa"/>
                <a:cs typeface="Comfortaa"/>
                <a:sym typeface="Comfortaa"/>
              </a:rPr>
              <a:t>I consume goods and services</a:t>
            </a:r>
            <a:endParaRPr b="0" i="0" sz="1400" u="none" cap="none" strike="noStrike">
              <a:solidFill>
                <a:srgbClr val="000000"/>
              </a:solidFill>
              <a:latin typeface="Arial"/>
              <a:ea typeface="Arial"/>
              <a:cs typeface="Arial"/>
              <a:sym typeface="Arial"/>
            </a:endParaRPr>
          </a:p>
        </p:txBody>
      </p:sp>
      <p:sp>
        <p:nvSpPr>
          <p:cNvPr id="655" name="Google Shape;655;p8"/>
          <p:cNvSpPr txBox="1"/>
          <p:nvPr/>
        </p:nvSpPr>
        <p:spPr>
          <a:xfrm>
            <a:off x="3280963" y="4387588"/>
            <a:ext cx="2461500" cy="62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fr-FR">
                <a:latin typeface="Comfortaa"/>
                <a:ea typeface="Comfortaa"/>
                <a:cs typeface="Comfortaa"/>
                <a:sym typeface="Comfortaa"/>
              </a:rPr>
              <a:t>I heat or cool my house</a:t>
            </a:r>
            <a:endParaRPr b="0" i="0" sz="1400" u="none" cap="none" strike="noStrike">
              <a:solidFill>
                <a:srgbClr val="000000"/>
              </a:solidFill>
              <a:latin typeface="Arial"/>
              <a:ea typeface="Arial"/>
              <a:cs typeface="Arial"/>
              <a:sym typeface="Arial"/>
            </a:endParaRPr>
          </a:p>
        </p:txBody>
      </p:sp>
      <p:sp>
        <p:nvSpPr>
          <p:cNvPr id="656" name="Google Shape;656;p8"/>
          <p:cNvSpPr txBox="1"/>
          <p:nvPr/>
        </p:nvSpPr>
        <p:spPr>
          <a:xfrm>
            <a:off x="1598337" y="4379867"/>
            <a:ext cx="1211100" cy="28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fr-FR">
                <a:latin typeface="Comfortaa"/>
                <a:ea typeface="Comfortaa"/>
                <a:cs typeface="Comfortaa"/>
                <a:sym typeface="Comfortaa"/>
              </a:rPr>
              <a:t>I eat</a:t>
            </a:r>
            <a:endParaRPr b="0" i="0" sz="1400" u="none" cap="none" strike="noStrike">
              <a:solidFill>
                <a:srgbClr val="000000"/>
              </a:solidFill>
              <a:latin typeface="Arial"/>
              <a:ea typeface="Arial"/>
              <a:cs typeface="Arial"/>
              <a:sym typeface="Arial"/>
            </a:endParaRPr>
          </a:p>
        </p:txBody>
      </p:sp>
      <p:sp>
        <p:nvSpPr>
          <p:cNvPr id="657" name="Google Shape;657;p8"/>
          <p:cNvSpPr txBox="1"/>
          <p:nvPr/>
        </p:nvSpPr>
        <p:spPr>
          <a:xfrm>
            <a:off x="2752650" y="5233150"/>
            <a:ext cx="66867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lang="fr-FR" sz="2400">
                <a:solidFill>
                  <a:schemeClr val="dk1"/>
                </a:solidFill>
                <a:latin typeface="Corbel"/>
                <a:ea typeface="Corbel"/>
                <a:cs typeface="Corbel"/>
                <a:sym typeface="Corbel"/>
              </a:rPr>
              <a:t>Are there any activities that don't consume energy?</a:t>
            </a:r>
            <a:endParaRPr b="0" i="0" sz="1400" u="none" cap="none" strike="noStrike">
              <a:solidFill>
                <a:schemeClr val="dk1"/>
              </a:solidFill>
              <a:latin typeface="Arial"/>
              <a:ea typeface="Arial"/>
              <a:cs typeface="Arial"/>
              <a:sym typeface="Arial"/>
            </a:endParaRPr>
          </a:p>
        </p:txBody>
      </p:sp>
      <p:grpSp>
        <p:nvGrpSpPr>
          <p:cNvPr id="658" name="Google Shape;658;p8"/>
          <p:cNvGrpSpPr/>
          <p:nvPr/>
        </p:nvGrpSpPr>
        <p:grpSpPr>
          <a:xfrm>
            <a:off x="5982295" y="2875328"/>
            <a:ext cx="2095792" cy="1385844"/>
            <a:chOff x="5982295" y="3540868"/>
            <a:chExt cx="2095792" cy="1385844"/>
          </a:xfrm>
        </p:grpSpPr>
        <p:pic>
          <p:nvPicPr>
            <p:cNvPr id="659" name="Google Shape;659;p8"/>
            <p:cNvPicPr preferRelativeResize="0"/>
            <p:nvPr/>
          </p:nvPicPr>
          <p:blipFill rotWithShape="1">
            <a:blip r:embed="rId4">
              <a:alphaModFix/>
            </a:blip>
            <a:srcRect b="0" l="0" r="0" t="0"/>
            <a:stretch/>
          </p:blipFill>
          <p:spPr>
            <a:xfrm>
              <a:off x="5982295" y="3554921"/>
              <a:ext cx="2095792" cy="1371791"/>
            </a:xfrm>
            <a:prstGeom prst="rect">
              <a:avLst/>
            </a:prstGeom>
            <a:noFill/>
            <a:ln>
              <a:noFill/>
            </a:ln>
          </p:spPr>
        </p:pic>
        <p:sp>
          <p:nvSpPr>
            <p:cNvPr id="660" name="Google Shape;660;p8"/>
            <p:cNvSpPr/>
            <p:nvPr/>
          </p:nvSpPr>
          <p:spPr>
            <a:xfrm>
              <a:off x="6096000" y="3540868"/>
              <a:ext cx="238501" cy="2550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661" name="Google Shape;661;p8"/>
          <p:cNvPicPr preferRelativeResize="0"/>
          <p:nvPr/>
        </p:nvPicPr>
        <p:blipFill rotWithShape="1">
          <a:blip r:embed="rId5">
            <a:alphaModFix/>
          </a:blip>
          <a:srcRect b="0" l="0" r="0" t="0"/>
          <a:stretch/>
        </p:blipFill>
        <p:spPr>
          <a:xfrm>
            <a:off x="8574847" y="2979988"/>
            <a:ext cx="1978914" cy="1047875"/>
          </a:xfrm>
          <a:prstGeom prst="rect">
            <a:avLst/>
          </a:prstGeom>
          <a:noFill/>
          <a:ln>
            <a:noFill/>
          </a:ln>
        </p:spPr>
      </p:pic>
      <p:pic>
        <p:nvPicPr>
          <p:cNvPr id="662" name="Google Shape;662;p8"/>
          <p:cNvPicPr preferRelativeResize="0"/>
          <p:nvPr/>
        </p:nvPicPr>
        <p:blipFill rotWithShape="1">
          <a:blip r:embed="rId6">
            <a:alphaModFix/>
          </a:blip>
          <a:srcRect b="0" l="0" r="0" t="0"/>
          <a:stretch/>
        </p:blipFill>
        <p:spPr>
          <a:xfrm>
            <a:off x="3655222" y="2901607"/>
            <a:ext cx="1765802" cy="1186716"/>
          </a:xfrm>
          <a:prstGeom prst="rect">
            <a:avLst/>
          </a:prstGeom>
          <a:noFill/>
          <a:ln>
            <a:noFill/>
          </a:ln>
        </p:spPr>
      </p:pic>
      <p:sp>
        <p:nvSpPr>
          <p:cNvPr id="663" name="Google Shape;663;p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The different uses of energy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g64ab6f21020ac22b_19"/>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500"/>
              <a:buNone/>
            </a:pPr>
            <a:r>
              <a:rPr lang="fr-FR"/>
              <a:t> </a:t>
            </a:r>
            <a:r>
              <a:rPr lang="fr-FR"/>
              <a:t>Where does energy comes from ?</a:t>
            </a:r>
            <a:endParaRPr/>
          </a:p>
        </p:txBody>
      </p:sp>
      <p:sp>
        <p:nvSpPr>
          <p:cNvPr id="669" name="Google Shape;669;g64ab6f21020ac22b_19"/>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500"/>
              <a:buNone/>
            </a:pPr>
            <a:r>
              <a:rPr lang="fr-FR"/>
              <a:t>Part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gc478793731_0_215"/>
          <p:cNvSpPr/>
          <p:nvPr/>
        </p:nvSpPr>
        <p:spPr>
          <a:xfrm>
            <a:off x="6103275" y="1566375"/>
            <a:ext cx="5583900" cy="35811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gc478793731_0_215"/>
          <p:cNvSpPr/>
          <p:nvPr/>
        </p:nvSpPr>
        <p:spPr>
          <a:xfrm>
            <a:off x="10090893" y="2587700"/>
            <a:ext cx="1425300" cy="2292900"/>
          </a:xfrm>
          <a:prstGeom prst="roundRect">
            <a:avLst>
              <a:gd fmla="val 16667" name="adj"/>
            </a:avLst>
          </a:prstGeom>
          <a:no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gc478793731_0_215"/>
          <p:cNvSpPr/>
          <p:nvPr/>
        </p:nvSpPr>
        <p:spPr>
          <a:xfrm>
            <a:off x="4827353" y="2587700"/>
            <a:ext cx="5091000" cy="22929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gc478793731_0_215"/>
          <p:cNvSpPr/>
          <p:nvPr/>
        </p:nvSpPr>
        <p:spPr>
          <a:xfrm>
            <a:off x="2137978" y="2587700"/>
            <a:ext cx="2562600" cy="2292900"/>
          </a:xfrm>
          <a:prstGeom prst="roundRect">
            <a:avLst>
              <a:gd fmla="val 16667" name="adj"/>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gc478793731_0_215"/>
          <p:cNvSpPr/>
          <p:nvPr/>
        </p:nvSpPr>
        <p:spPr>
          <a:xfrm>
            <a:off x="589800" y="1566375"/>
            <a:ext cx="5463300" cy="35811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gc478793731_0_215"/>
          <p:cNvSpPr/>
          <p:nvPr/>
        </p:nvSpPr>
        <p:spPr>
          <a:xfrm>
            <a:off x="777603" y="2587700"/>
            <a:ext cx="1233600" cy="2292900"/>
          </a:xfrm>
          <a:prstGeom prst="roundRect">
            <a:avLst>
              <a:gd fmla="val 16667" name="adj"/>
            </a:avLst>
          </a:prstGeom>
          <a:noFill/>
          <a:ln cap="flat" cmpd="sng" w="285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81" name="Google Shape;681;gc478793731_0_215"/>
          <p:cNvPicPr preferRelativeResize="0"/>
          <p:nvPr/>
        </p:nvPicPr>
        <p:blipFill rotWithShape="1">
          <a:blip r:embed="rId3">
            <a:alphaModFix/>
          </a:blip>
          <a:srcRect b="0" l="0" r="0" t="0"/>
          <a:stretch/>
        </p:blipFill>
        <p:spPr>
          <a:xfrm>
            <a:off x="862558" y="2659920"/>
            <a:ext cx="1080000" cy="1080000"/>
          </a:xfrm>
          <a:prstGeom prst="rect">
            <a:avLst/>
          </a:prstGeom>
          <a:noFill/>
          <a:ln>
            <a:noFill/>
          </a:ln>
        </p:spPr>
      </p:pic>
      <p:pic>
        <p:nvPicPr>
          <p:cNvPr id="682" name="Google Shape;682;gc478793731_0_215"/>
          <p:cNvPicPr preferRelativeResize="0"/>
          <p:nvPr/>
        </p:nvPicPr>
        <p:blipFill rotWithShape="1">
          <a:blip r:embed="rId4">
            <a:alphaModFix/>
          </a:blip>
          <a:srcRect b="0" l="0" r="0" t="0"/>
          <a:stretch/>
        </p:blipFill>
        <p:spPr>
          <a:xfrm>
            <a:off x="3498365" y="2659920"/>
            <a:ext cx="1080000" cy="1080000"/>
          </a:xfrm>
          <a:prstGeom prst="rect">
            <a:avLst/>
          </a:prstGeom>
          <a:noFill/>
          <a:ln>
            <a:noFill/>
          </a:ln>
        </p:spPr>
      </p:pic>
      <p:pic>
        <p:nvPicPr>
          <p:cNvPr id="683" name="Google Shape;683;gc478793731_0_215"/>
          <p:cNvPicPr preferRelativeResize="0"/>
          <p:nvPr/>
        </p:nvPicPr>
        <p:blipFill rotWithShape="1">
          <a:blip r:embed="rId5">
            <a:alphaModFix/>
          </a:blip>
          <a:srcRect b="0" l="0" r="0" t="0"/>
          <a:stretch/>
        </p:blipFill>
        <p:spPr>
          <a:xfrm>
            <a:off x="2214809" y="2659920"/>
            <a:ext cx="1080000" cy="1080000"/>
          </a:xfrm>
          <a:prstGeom prst="rect">
            <a:avLst/>
          </a:prstGeom>
          <a:noFill/>
          <a:ln>
            <a:noFill/>
          </a:ln>
        </p:spPr>
      </p:pic>
      <p:pic>
        <p:nvPicPr>
          <p:cNvPr id="684" name="Google Shape;684;gc478793731_0_215"/>
          <p:cNvPicPr preferRelativeResize="0"/>
          <p:nvPr/>
        </p:nvPicPr>
        <p:blipFill rotWithShape="1">
          <a:blip r:embed="rId6">
            <a:alphaModFix/>
          </a:blip>
          <a:srcRect b="0" l="0" r="0" t="0"/>
          <a:stretch/>
        </p:blipFill>
        <p:spPr>
          <a:xfrm>
            <a:off x="6171428" y="2659920"/>
            <a:ext cx="1080000" cy="1080000"/>
          </a:xfrm>
          <a:prstGeom prst="rect">
            <a:avLst/>
          </a:prstGeom>
          <a:noFill/>
          <a:ln>
            <a:noFill/>
          </a:ln>
        </p:spPr>
      </p:pic>
      <p:pic>
        <p:nvPicPr>
          <p:cNvPr id="685" name="Google Shape;685;gc478793731_0_215"/>
          <p:cNvPicPr preferRelativeResize="0"/>
          <p:nvPr/>
        </p:nvPicPr>
        <p:blipFill rotWithShape="1">
          <a:blip r:embed="rId7">
            <a:alphaModFix/>
          </a:blip>
          <a:srcRect b="0" l="0" r="0" t="0"/>
          <a:stretch/>
        </p:blipFill>
        <p:spPr>
          <a:xfrm>
            <a:off x="7446843" y="2659920"/>
            <a:ext cx="1080000" cy="1080000"/>
          </a:xfrm>
          <a:prstGeom prst="rect">
            <a:avLst/>
          </a:prstGeom>
          <a:noFill/>
          <a:ln>
            <a:noFill/>
          </a:ln>
        </p:spPr>
      </p:pic>
      <p:pic>
        <p:nvPicPr>
          <p:cNvPr id="686" name="Google Shape;686;gc478793731_0_215"/>
          <p:cNvPicPr preferRelativeResize="0"/>
          <p:nvPr/>
        </p:nvPicPr>
        <p:blipFill rotWithShape="1">
          <a:blip r:embed="rId8">
            <a:alphaModFix/>
          </a:blip>
          <a:srcRect b="0" l="0" r="0" t="0"/>
          <a:stretch/>
        </p:blipFill>
        <p:spPr>
          <a:xfrm>
            <a:off x="4896003" y="2659920"/>
            <a:ext cx="1080000" cy="1080000"/>
          </a:xfrm>
          <a:prstGeom prst="rect">
            <a:avLst/>
          </a:prstGeom>
          <a:noFill/>
          <a:ln>
            <a:noFill/>
          </a:ln>
        </p:spPr>
      </p:pic>
      <p:grpSp>
        <p:nvGrpSpPr>
          <p:cNvPr id="687" name="Google Shape;687;gc478793731_0_215"/>
          <p:cNvGrpSpPr/>
          <p:nvPr/>
        </p:nvGrpSpPr>
        <p:grpSpPr>
          <a:xfrm>
            <a:off x="10315418" y="2710788"/>
            <a:ext cx="957744" cy="978264"/>
            <a:chOff x="10438351" y="268692"/>
            <a:chExt cx="1080000" cy="1080000"/>
          </a:xfrm>
        </p:grpSpPr>
        <p:sp>
          <p:nvSpPr>
            <p:cNvPr id="688" name="Google Shape;688;gc478793731_0_215"/>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89" name="Google Shape;689;gc478793731_0_215"/>
            <p:cNvPicPr preferRelativeResize="0"/>
            <p:nvPr/>
          </p:nvPicPr>
          <p:blipFill rotWithShape="1">
            <a:blip r:embed="rId9">
              <a:alphaModFix/>
            </a:blip>
            <a:srcRect b="0" l="0" r="0" t="0"/>
            <a:stretch/>
          </p:blipFill>
          <p:spPr>
            <a:xfrm>
              <a:off x="10564385" y="388909"/>
              <a:ext cx="850880" cy="850880"/>
            </a:xfrm>
            <a:prstGeom prst="rect">
              <a:avLst/>
            </a:prstGeom>
            <a:noFill/>
            <a:ln>
              <a:noFill/>
            </a:ln>
          </p:spPr>
        </p:pic>
      </p:grpSp>
      <p:sp>
        <p:nvSpPr>
          <p:cNvPr id="690" name="Google Shape;690;gc478793731_0_215"/>
          <p:cNvSpPr txBox="1"/>
          <p:nvPr/>
        </p:nvSpPr>
        <p:spPr>
          <a:xfrm>
            <a:off x="631237" y="1648603"/>
            <a:ext cx="53286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fr-FR" sz="2500">
                <a:solidFill>
                  <a:srgbClr val="075161"/>
                </a:solidFill>
                <a:latin typeface="Corbel"/>
                <a:ea typeface="Corbel"/>
                <a:cs typeface="Corbel"/>
                <a:sym typeface="Corbel"/>
              </a:rPr>
              <a:t>Renewable energy 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gc478793731_0_215"/>
          <p:cNvSpPr txBox="1"/>
          <p:nvPr/>
        </p:nvSpPr>
        <p:spPr>
          <a:xfrm>
            <a:off x="6087963" y="1665028"/>
            <a:ext cx="56754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fr-FR" sz="2500">
                <a:solidFill>
                  <a:srgbClr val="075161"/>
                </a:solidFill>
                <a:latin typeface="Corbel"/>
                <a:ea typeface="Corbel"/>
                <a:cs typeface="Corbel"/>
                <a:sym typeface="Corbel"/>
              </a:rPr>
              <a:t>Non-renewable energy sources</a:t>
            </a:r>
            <a:endParaRPr b="0" i="0" sz="1400" u="none" cap="none" strike="noStrike">
              <a:solidFill>
                <a:srgbClr val="000000"/>
              </a:solidFill>
              <a:latin typeface="Arial"/>
              <a:ea typeface="Arial"/>
              <a:cs typeface="Arial"/>
              <a:sym typeface="Arial"/>
            </a:endParaRPr>
          </a:p>
        </p:txBody>
      </p:sp>
      <p:sp>
        <p:nvSpPr>
          <p:cNvPr id="692" name="Google Shape;692;gc478793731_0_215"/>
          <p:cNvSpPr/>
          <p:nvPr/>
        </p:nvSpPr>
        <p:spPr>
          <a:xfrm>
            <a:off x="6114692" y="2165630"/>
            <a:ext cx="3744300" cy="374400"/>
          </a:xfrm>
          <a:prstGeom prst="roundRect">
            <a:avLst>
              <a:gd fmla="val 23449" name="adj"/>
            </a:avLst>
          </a:prstGeom>
          <a:solidFill>
            <a:srgbClr val="D8D8D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entury Gothic"/>
              <a:buNone/>
            </a:pPr>
            <a:r>
              <a:rPr b="1" lang="fr-FR" sz="1600">
                <a:solidFill>
                  <a:schemeClr val="dk1"/>
                </a:solidFill>
                <a:latin typeface="Comfortaa"/>
                <a:ea typeface="Comfortaa"/>
                <a:cs typeface="Comfortaa"/>
                <a:sym typeface="Comfortaa"/>
              </a:rPr>
              <a:t>Fossil fuels</a:t>
            </a:r>
            <a:endParaRPr b="1" i="0" sz="1400" u="none" cap="none" strike="noStrike">
              <a:solidFill>
                <a:srgbClr val="000000"/>
              </a:solidFill>
              <a:latin typeface="Arial"/>
              <a:ea typeface="Arial"/>
              <a:cs typeface="Arial"/>
              <a:sym typeface="Arial"/>
            </a:endParaRPr>
          </a:p>
        </p:txBody>
      </p:sp>
      <p:pic>
        <p:nvPicPr>
          <p:cNvPr id="693" name="Google Shape;693;gc478793731_0_215"/>
          <p:cNvPicPr preferRelativeResize="0"/>
          <p:nvPr/>
        </p:nvPicPr>
        <p:blipFill rotWithShape="1">
          <a:blip r:embed="rId10">
            <a:alphaModFix/>
          </a:blip>
          <a:srcRect b="0" l="0" r="0" t="0"/>
          <a:stretch/>
        </p:blipFill>
        <p:spPr>
          <a:xfrm>
            <a:off x="8722271" y="2659920"/>
            <a:ext cx="1080000" cy="1080000"/>
          </a:xfrm>
          <a:prstGeom prst="rect">
            <a:avLst/>
          </a:prstGeom>
          <a:noFill/>
          <a:ln>
            <a:noFill/>
          </a:ln>
        </p:spPr>
      </p:pic>
      <p:sp>
        <p:nvSpPr>
          <p:cNvPr id="694" name="Google Shape;694;gc478793731_0_215"/>
          <p:cNvSpPr txBox="1"/>
          <p:nvPr/>
        </p:nvSpPr>
        <p:spPr>
          <a:xfrm>
            <a:off x="589803" y="3901500"/>
            <a:ext cx="16092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2500">
                <a:solidFill>
                  <a:srgbClr val="BF9000"/>
                </a:solidFill>
                <a:latin typeface="Corbel"/>
                <a:ea typeface="Corbel"/>
                <a:cs typeface="Corbel"/>
                <a:sym typeface="Corbel"/>
              </a:rPr>
              <a:t>Solar energy</a:t>
            </a:r>
            <a:endParaRPr b="0" i="0" sz="1400" u="none" cap="none" strike="noStrike">
              <a:solidFill>
                <a:srgbClr val="000000"/>
              </a:solidFill>
              <a:latin typeface="Arial"/>
              <a:ea typeface="Arial"/>
              <a:cs typeface="Arial"/>
              <a:sym typeface="Arial"/>
            </a:endParaRPr>
          </a:p>
        </p:txBody>
      </p:sp>
      <p:sp>
        <p:nvSpPr>
          <p:cNvPr id="695" name="Google Shape;695;gc478793731_0_215"/>
          <p:cNvSpPr txBox="1"/>
          <p:nvPr/>
        </p:nvSpPr>
        <p:spPr>
          <a:xfrm>
            <a:off x="2338828" y="39015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2500">
                <a:solidFill>
                  <a:srgbClr val="990000"/>
                </a:solidFill>
                <a:latin typeface="Corbel"/>
                <a:ea typeface="Corbel"/>
                <a:cs typeface="Corbel"/>
                <a:sym typeface="Corbel"/>
              </a:rPr>
              <a:t>Mechanical energy</a:t>
            </a:r>
            <a:endParaRPr b="0" i="0" sz="1400" u="none" cap="none" strike="noStrike">
              <a:solidFill>
                <a:srgbClr val="000000"/>
              </a:solidFill>
              <a:latin typeface="Arial"/>
              <a:ea typeface="Arial"/>
              <a:cs typeface="Arial"/>
              <a:sym typeface="Arial"/>
            </a:endParaRPr>
          </a:p>
        </p:txBody>
      </p:sp>
      <p:sp>
        <p:nvSpPr>
          <p:cNvPr id="696" name="Google Shape;696;gc478793731_0_215"/>
          <p:cNvSpPr txBox="1"/>
          <p:nvPr/>
        </p:nvSpPr>
        <p:spPr>
          <a:xfrm>
            <a:off x="6286128" y="39015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2500">
                <a:latin typeface="Corbel"/>
                <a:ea typeface="Corbel"/>
                <a:cs typeface="Corbel"/>
                <a:sym typeface="Corbel"/>
              </a:rPr>
              <a:t>Chemical </a:t>
            </a:r>
            <a:r>
              <a:rPr b="1" lang="fr-FR" sz="2500">
                <a:latin typeface="Corbel"/>
                <a:ea typeface="Corbel"/>
                <a:cs typeface="Corbel"/>
                <a:sym typeface="Corbel"/>
              </a:rPr>
              <a:t>energy</a:t>
            </a:r>
            <a:endParaRPr b="0" i="0" sz="1400" u="none" cap="none" strike="noStrike">
              <a:solidFill>
                <a:srgbClr val="000000"/>
              </a:solidFill>
              <a:latin typeface="Arial"/>
              <a:ea typeface="Arial"/>
              <a:cs typeface="Arial"/>
              <a:sym typeface="Arial"/>
            </a:endParaRPr>
          </a:p>
        </p:txBody>
      </p:sp>
      <p:sp>
        <p:nvSpPr>
          <p:cNvPr id="697" name="Google Shape;697;gc478793731_0_215"/>
          <p:cNvSpPr txBox="1"/>
          <p:nvPr/>
        </p:nvSpPr>
        <p:spPr>
          <a:xfrm>
            <a:off x="9713843" y="39015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2500">
                <a:solidFill>
                  <a:srgbClr val="674EA7"/>
                </a:solidFill>
                <a:latin typeface="Corbel"/>
                <a:ea typeface="Corbel"/>
                <a:cs typeface="Corbel"/>
                <a:sym typeface="Corbel"/>
              </a:rPr>
              <a:t>Nuclear energy</a:t>
            </a:r>
            <a:endParaRPr b="0" i="0" sz="1400" u="none" cap="none" strike="noStrike">
              <a:solidFill>
                <a:srgbClr val="000000"/>
              </a:solidFill>
              <a:latin typeface="Arial"/>
              <a:ea typeface="Arial"/>
              <a:cs typeface="Arial"/>
              <a:sym typeface="Arial"/>
            </a:endParaRPr>
          </a:p>
        </p:txBody>
      </p:sp>
      <p:sp>
        <p:nvSpPr>
          <p:cNvPr id="698" name="Google Shape;698;gc478793731_0_215"/>
          <p:cNvSpPr/>
          <p:nvPr/>
        </p:nvSpPr>
        <p:spPr>
          <a:xfrm>
            <a:off x="1222199" y="5376075"/>
            <a:ext cx="9747600" cy="120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fr-FR" sz="2800">
                <a:solidFill>
                  <a:srgbClr val="0A5882"/>
                </a:solidFill>
                <a:latin typeface="Corbel"/>
                <a:ea typeface="Corbel"/>
                <a:cs typeface="Corbel"/>
                <a:sym typeface="Corbel"/>
              </a:rPr>
              <a:t>Different energy sources mean different </a:t>
            </a:r>
            <a:endParaRPr b="1" sz="2800">
              <a:solidFill>
                <a:srgbClr val="0A5882"/>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800"/>
              <a:buFont typeface="Arial"/>
              <a:buNone/>
            </a:pPr>
            <a:r>
              <a:rPr b="1" lang="fr-FR" sz="2800">
                <a:solidFill>
                  <a:srgbClr val="1BA3AB"/>
                </a:solidFill>
                <a:latin typeface="Corbel"/>
                <a:ea typeface="Corbel"/>
                <a:cs typeface="Corbel"/>
                <a:sym typeface="Corbel"/>
              </a:rPr>
              <a:t>advantages</a:t>
            </a:r>
            <a:r>
              <a:rPr b="1" lang="fr-FR" sz="2800">
                <a:solidFill>
                  <a:srgbClr val="0A5882"/>
                </a:solidFill>
                <a:latin typeface="Corbel"/>
                <a:ea typeface="Corbel"/>
                <a:cs typeface="Corbel"/>
                <a:sym typeface="Corbel"/>
              </a:rPr>
              <a:t> and </a:t>
            </a:r>
            <a:r>
              <a:rPr b="1" lang="fr-FR" sz="2800">
                <a:solidFill>
                  <a:schemeClr val="accent6"/>
                </a:solidFill>
                <a:latin typeface="Corbel"/>
                <a:ea typeface="Corbel"/>
                <a:cs typeface="Corbel"/>
                <a:sym typeface="Corbel"/>
              </a:rPr>
              <a:t>disadvantages</a:t>
            </a:r>
            <a:r>
              <a:rPr b="1" lang="fr-FR" sz="2800">
                <a:solidFill>
                  <a:srgbClr val="0A5882"/>
                </a:solidFill>
                <a:latin typeface="Corbel"/>
                <a:ea typeface="Corbel"/>
                <a:cs typeface="Corbel"/>
                <a:sym typeface="Corbel"/>
              </a:rPr>
              <a:t> for each of them !</a:t>
            </a:r>
            <a:endParaRPr b="1" sz="2800">
              <a:solidFill>
                <a:srgbClr val="0A5882"/>
              </a:solidFill>
              <a:latin typeface="Corbel"/>
              <a:ea typeface="Corbel"/>
              <a:cs typeface="Corbel"/>
              <a:sym typeface="Corbel"/>
            </a:endParaRPr>
          </a:p>
          <a:p>
            <a:pPr indent="0" lvl="0" marL="0" marR="0" rtl="0" algn="ctr">
              <a:lnSpc>
                <a:spcPct val="100000"/>
              </a:lnSpc>
              <a:spcBef>
                <a:spcPts val="0"/>
              </a:spcBef>
              <a:spcAft>
                <a:spcPts val="0"/>
              </a:spcAft>
              <a:buNone/>
            </a:pPr>
            <a:r>
              <a:rPr b="1" lang="fr-FR" sz="2800">
                <a:solidFill>
                  <a:srgbClr val="0A5882"/>
                </a:solidFill>
                <a:latin typeface="Corbel"/>
                <a:ea typeface="Corbel"/>
                <a:cs typeface="Corbel"/>
                <a:sym typeface="Corbel"/>
              </a:rPr>
              <a:t>Do you know some of them?</a:t>
            </a:r>
            <a:endParaRPr b="0" i="0" sz="1400" u="none" cap="none" strike="noStrike">
              <a:solidFill>
                <a:srgbClr val="000000"/>
              </a:solidFill>
              <a:latin typeface="Arial"/>
              <a:ea typeface="Arial"/>
              <a:cs typeface="Arial"/>
              <a:sym typeface="Arial"/>
            </a:endParaRPr>
          </a:p>
        </p:txBody>
      </p:sp>
      <p:sp>
        <p:nvSpPr>
          <p:cNvPr id="699" name="Google Shape;699;gc478793731_0_21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There are d</a:t>
            </a:r>
            <a:r>
              <a:rPr lang="fr-FR"/>
              <a:t>ifferent f</a:t>
            </a:r>
            <a:r>
              <a:rPr lang="fr-FR"/>
              <a:t>orms and sources of energy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gc843dd5340_0_5"/>
          <p:cNvSpPr txBox="1"/>
          <p:nvPr/>
        </p:nvSpPr>
        <p:spPr>
          <a:xfrm>
            <a:off x="1263600" y="766800"/>
            <a:ext cx="9817200" cy="88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t/>
            </a:r>
            <a:endParaRPr b="0" i="0" sz="1400" u="none" cap="none" strike="noStrike">
              <a:solidFill>
                <a:srgbClr val="000000"/>
              </a:solidFill>
              <a:latin typeface="Arial"/>
              <a:ea typeface="Arial"/>
              <a:cs typeface="Arial"/>
              <a:sym typeface="Arial"/>
            </a:endParaRPr>
          </a:p>
        </p:txBody>
      </p:sp>
      <p:pic>
        <p:nvPicPr>
          <p:cNvPr descr="World famous track cyclist Robert Förstemann battles a 700w toaster. Can he, with his 74cm legs, generate enough energy to create a golden-brown toast? Please like, share and comment! &#10;&#10;The challenge was set up to show how much energy we humans consume compared to what we can generate. This is a graduation project from the Stockholm Academy of Dramatic Arts filmed in Stockholm, Sweden.&#10;&#10;The finishing examples estimate how many Roberts that would be needed to power either a petrol car consuming 6,5l/100km for one hour, or a one-hour Boeing 737-800 flight.&#10;&#10;Producer and Director - Nathan Grossman&#10;Director of photography – Johan Hannu&#10;Original music - Fredrik Wictorsson&#10;Mechatronic engineers – Jitin Thomas and Satyajit Bagchi" id="706" name="Google Shape;706;gc843dd5340_0_5" title="Olympic Cyclist Vs. Toaster: Can He Power It?">
            <a:hlinkClick r:id="rId3"/>
          </p:cNvPr>
          <p:cNvPicPr preferRelativeResize="0"/>
          <p:nvPr/>
        </p:nvPicPr>
        <p:blipFill rotWithShape="1">
          <a:blip r:embed="rId4">
            <a:alphaModFix/>
          </a:blip>
          <a:srcRect b="0" l="0" r="0" t="0"/>
          <a:stretch/>
        </p:blipFill>
        <p:spPr>
          <a:xfrm>
            <a:off x="2698213" y="1471016"/>
            <a:ext cx="6795575" cy="5096675"/>
          </a:xfrm>
          <a:prstGeom prst="rect">
            <a:avLst/>
          </a:prstGeom>
          <a:noFill/>
          <a:ln>
            <a:noFill/>
          </a:ln>
        </p:spPr>
      </p:pic>
      <p:sp>
        <p:nvSpPr>
          <p:cNvPr id="707" name="Google Shape;707;gc843dd5340_0_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fr-FR"/>
              <a:t>Our human strength represents little energy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1000"/>
                                        <p:tgtEl>
                                          <p:spTgt spid="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11"/>
          <p:cNvSpPr txBox="1"/>
          <p:nvPr/>
        </p:nvSpPr>
        <p:spPr>
          <a:xfrm>
            <a:off x="6553200" y="4503600"/>
            <a:ext cx="4727400" cy="1009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900"/>
              <a:buFont typeface="Arial"/>
              <a:buNone/>
            </a:pPr>
            <a:r>
              <a:rPr b="1" lang="fr-FR" sz="2900">
                <a:solidFill>
                  <a:srgbClr val="0A5882"/>
                </a:solidFill>
                <a:latin typeface="Corbel"/>
                <a:ea typeface="Corbel"/>
                <a:cs typeface="Corbel"/>
                <a:sym typeface="Corbel"/>
              </a:rPr>
              <a:t>Baking a cake in an electric oven (1 kWh)</a:t>
            </a:r>
            <a:endParaRPr b="1" i="0" sz="2900" u="none" cap="none" strike="noStrike">
              <a:solidFill>
                <a:srgbClr val="0A5882"/>
              </a:solidFill>
              <a:latin typeface="Corbel"/>
              <a:ea typeface="Corbel"/>
              <a:cs typeface="Corbel"/>
              <a:sym typeface="Corbel"/>
            </a:endParaRPr>
          </a:p>
        </p:txBody>
      </p:sp>
      <p:sp>
        <p:nvSpPr>
          <p:cNvPr id="714" name="Google Shape;714;p11"/>
          <p:cNvSpPr txBox="1"/>
          <p:nvPr/>
        </p:nvSpPr>
        <p:spPr>
          <a:xfrm>
            <a:off x="6199121" y="2271277"/>
            <a:ext cx="643500" cy="156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600"/>
              <a:buFont typeface="Arial"/>
              <a:buNone/>
            </a:pPr>
            <a:r>
              <a:rPr b="1" i="0" lang="fr-FR" sz="9600" u="none" cap="none" strike="noStrike">
                <a:solidFill>
                  <a:srgbClr val="0A5882"/>
                </a:solidFill>
                <a:latin typeface="Corbel"/>
                <a:ea typeface="Corbel"/>
                <a:cs typeface="Corbel"/>
                <a:sym typeface="Corbel"/>
              </a:rPr>
              <a:t>=</a:t>
            </a:r>
            <a:endParaRPr b="0" i="0" sz="9600" u="none" cap="none" strike="noStrike">
              <a:solidFill>
                <a:srgbClr val="000000"/>
              </a:solidFill>
              <a:latin typeface="Arial"/>
              <a:ea typeface="Arial"/>
              <a:cs typeface="Arial"/>
              <a:sym typeface="Arial"/>
            </a:endParaRPr>
          </a:p>
        </p:txBody>
      </p:sp>
      <p:pic>
        <p:nvPicPr>
          <p:cNvPr id="715" name="Google Shape;715;p11"/>
          <p:cNvPicPr preferRelativeResize="0"/>
          <p:nvPr/>
        </p:nvPicPr>
        <p:blipFill rotWithShape="1">
          <a:blip r:embed="rId3">
            <a:alphaModFix/>
          </a:blip>
          <a:srcRect b="0" l="0" r="0" t="0"/>
          <a:stretch/>
        </p:blipFill>
        <p:spPr>
          <a:xfrm>
            <a:off x="7829300" y="2152450"/>
            <a:ext cx="2044800" cy="2031850"/>
          </a:xfrm>
          <a:prstGeom prst="rect">
            <a:avLst/>
          </a:prstGeom>
          <a:noFill/>
          <a:ln>
            <a:noFill/>
          </a:ln>
        </p:spPr>
      </p:pic>
      <p:pic>
        <p:nvPicPr>
          <p:cNvPr id="716" name="Google Shape;716;p11"/>
          <p:cNvPicPr preferRelativeResize="0"/>
          <p:nvPr/>
        </p:nvPicPr>
        <p:blipFill rotWithShape="1">
          <a:blip r:embed="rId4">
            <a:alphaModFix/>
          </a:blip>
          <a:srcRect b="70050" l="0" r="61259" t="0"/>
          <a:stretch/>
        </p:blipFill>
        <p:spPr>
          <a:xfrm>
            <a:off x="1149461" y="1921240"/>
            <a:ext cx="4720588" cy="1920717"/>
          </a:xfrm>
          <a:prstGeom prst="rect">
            <a:avLst/>
          </a:prstGeom>
          <a:noFill/>
          <a:ln>
            <a:noFill/>
          </a:ln>
        </p:spPr>
      </p:pic>
      <p:sp>
        <p:nvSpPr>
          <p:cNvPr id="717" name="Google Shape;717;p11"/>
          <p:cNvSpPr txBox="1"/>
          <p:nvPr/>
        </p:nvSpPr>
        <p:spPr>
          <a:xfrm>
            <a:off x="684850" y="4502850"/>
            <a:ext cx="5337600" cy="980700"/>
          </a:xfrm>
          <a:prstGeom prst="rect">
            <a:avLst/>
          </a:prstGeom>
          <a:solidFill>
            <a:srgbClr val="0A5882"/>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None/>
            </a:pPr>
            <a:r>
              <a:rPr b="1" lang="fr-FR" sz="2700">
                <a:solidFill>
                  <a:srgbClr val="FFFFFF"/>
                </a:solidFill>
                <a:latin typeface="Corbel"/>
                <a:ea typeface="Corbel"/>
                <a:cs typeface="Corbel"/>
                <a:sym typeface="Corbel"/>
              </a:rPr>
              <a:t>10 cyclists for one hour : </a:t>
            </a:r>
            <a:endParaRPr b="1" sz="2700">
              <a:solidFill>
                <a:srgbClr val="FFFFFF"/>
              </a:solidFill>
              <a:latin typeface="Corbel"/>
              <a:ea typeface="Corbel"/>
              <a:cs typeface="Corbel"/>
              <a:sym typeface="Corbel"/>
            </a:endParaRPr>
          </a:p>
          <a:p>
            <a:pPr indent="0" lvl="0" marL="0" marR="0" rtl="0" algn="ctr">
              <a:lnSpc>
                <a:spcPct val="100000"/>
              </a:lnSpc>
              <a:spcBef>
                <a:spcPts val="0"/>
              </a:spcBef>
              <a:spcAft>
                <a:spcPts val="0"/>
              </a:spcAft>
              <a:buNone/>
            </a:pPr>
            <a:r>
              <a:rPr b="1" lang="fr-FR" sz="2700">
                <a:solidFill>
                  <a:srgbClr val="FFFFFF"/>
                </a:solidFill>
                <a:latin typeface="Corbel"/>
                <a:ea typeface="Corbel"/>
                <a:cs typeface="Corbel"/>
                <a:sym typeface="Corbel"/>
              </a:rPr>
              <a:t>1 kW of power for one hour</a:t>
            </a:r>
            <a:endParaRPr b="1" sz="2700">
              <a:solidFill>
                <a:srgbClr val="FFFFFF"/>
              </a:solidFill>
              <a:latin typeface="Corbel"/>
              <a:ea typeface="Corbel"/>
              <a:cs typeface="Corbel"/>
              <a:sym typeface="Corbel"/>
            </a:endParaRPr>
          </a:p>
        </p:txBody>
      </p:sp>
      <p:sp>
        <p:nvSpPr>
          <p:cNvPr id="718" name="Google Shape;718;p1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Power and energy: what's the difference?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c4772aeaa7_2_0"/>
          <p:cNvSpPr txBox="1"/>
          <p:nvPr/>
        </p:nvSpPr>
        <p:spPr>
          <a:xfrm>
            <a:off x="178800" y="6259575"/>
            <a:ext cx="63609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6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gc4772aeaa7_2_0"/>
          <p:cNvSpPr txBox="1"/>
          <p:nvPr/>
        </p:nvSpPr>
        <p:spPr>
          <a:xfrm>
            <a:off x="1690370" y="4870934"/>
            <a:ext cx="1440300" cy="925500"/>
          </a:xfrm>
          <a:prstGeom prst="rect">
            <a:avLst/>
          </a:prstGeom>
          <a:solidFill>
            <a:srgbClr val="75707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i="0" lang="fr-FR" sz="1700" u="none" cap="none" strike="noStrike">
                <a:solidFill>
                  <a:srgbClr val="FFFFFF"/>
                </a:solidFill>
                <a:latin typeface="Corbel"/>
                <a:ea typeface="Corbel"/>
                <a:cs typeface="Corbel"/>
                <a:sym typeface="Corbel"/>
              </a:rPr>
              <a:t>50 m² </a:t>
            </a:r>
            <a:r>
              <a:rPr b="1" lang="fr-FR" sz="1700">
                <a:solidFill>
                  <a:srgbClr val="FFFFFF"/>
                </a:solidFill>
                <a:latin typeface="Corbel"/>
                <a:ea typeface="Corbel"/>
                <a:cs typeface="Corbel"/>
                <a:sym typeface="Corbel"/>
              </a:rPr>
              <a:t>of solar panels</a:t>
            </a:r>
            <a:endParaRPr b="0" i="0" sz="1400" u="none" cap="none" strike="noStrike">
              <a:solidFill>
                <a:srgbClr val="000000"/>
              </a:solidFill>
              <a:latin typeface="Arial"/>
              <a:ea typeface="Arial"/>
              <a:cs typeface="Arial"/>
              <a:sym typeface="Arial"/>
            </a:endParaRPr>
          </a:p>
        </p:txBody>
      </p:sp>
      <p:sp>
        <p:nvSpPr>
          <p:cNvPr id="726" name="Google Shape;726;gc4772aeaa7_2_0"/>
          <p:cNvSpPr txBox="1"/>
          <p:nvPr/>
        </p:nvSpPr>
        <p:spPr>
          <a:xfrm>
            <a:off x="3215165" y="4870934"/>
            <a:ext cx="1368300" cy="925500"/>
          </a:xfrm>
          <a:prstGeom prst="rect">
            <a:avLst/>
          </a:prstGeom>
          <a:solidFill>
            <a:srgbClr val="757070"/>
          </a:solidFill>
          <a:ln>
            <a:noFill/>
          </a:ln>
        </p:spPr>
        <p:txBody>
          <a:bodyPr anchorCtr="0" anchor="ctr" bIns="46800" lIns="18000" spcFirstLastPara="1" rIns="18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lang="fr-FR" sz="1700">
                <a:solidFill>
                  <a:srgbClr val="FFFFFF"/>
                </a:solidFill>
                <a:latin typeface="Corbel"/>
                <a:ea typeface="Corbel"/>
                <a:cs typeface="Corbel"/>
                <a:sym typeface="Corbel"/>
              </a:rPr>
              <a:t>A 5 m diameter wind turbine</a:t>
            </a:r>
            <a:endParaRPr b="0" i="0" sz="1500" u="none" cap="none" strike="noStrike">
              <a:solidFill>
                <a:srgbClr val="000000"/>
              </a:solidFill>
              <a:latin typeface="Arial"/>
              <a:ea typeface="Arial"/>
              <a:cs typeface="Arial"/>
              <a:sym typeface="Arial"/>
            </a:endParaRPr>
          </a:p>
        </p:txBody>
      </p:sp>
      <p:sp>
        <p:nvSpPr>
          <p:cNvPr id="727" name="Google Shape;727;gc4772aeaa7_2_0"/>
          <p:cNvSpPr txBox="1"/>
          <p:nvPr/>
        </p:nvSpPr>
        <p:spPr>
          <a:xfrm>
            <a:off x="165575" y="4870925"/>
            <a:ext cx="1440300" cy="925500"/>
          </a:xfrm>
          <a:prstGeom prst="rect">
            <a:avLst/>
          </a:prstGeom>
          <a:solidFill>
            <a:srgbClr val="75707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i="0" lang="fr-FR" sz="1900" u="none" cap="none" strike="noStrike">
                <a:solidFill>
                  <a:srgbClr val="FFFFFF"/>
                </a:solidFill>
                <a:latin typeface="Corbel"/>
                <a:ea typeface="Corbel"/>
                <a:cs typeface="Corbel"/>
                <a:sym typeface="Corbel"/>
              </a:rPr>
              <a:t>8 000 L </a:t>
            </a:r>
            <a:r>
              <a:rPr b="1" lang="fr-FR" sz="1900">
                <a:solidFill>
                  <a:srgbClr val="FFFFFF"/>
                </a:solidFill>
                <a:latin typeface="Corbel"/>
                <a:ea typeface="Corbel"/>
                <a:cs typeface="Corbel"/>
                <a:sym typeface="Corbel"/>
              </a:rPr>
              <a:t>of water</a:t>
            </a:r>
            <a:endParaRPr b="0" i="0" sz="1400" u="none" cap="none" strike="noStrike">
              <a:solidFill>
                <a:srgbClr val="000000"/>
              </a:solidFill>
              <a:latin typeface="Arial"/>
              <a:ea typeface="Arial"/>
              <a:cs typeface="Arial"/>
              <a:sym typeface="Arial"/>
            </a:endParaRPr>
          </a:p>
        </p:txBody>
      </p:sp>
      <p:sp>
        <p:nvSpPr>
          <p:cNvPr id="728" name="Google Shape;728;gc4772aeaa7_2_0"/>
          <p:cNvSpPr txBox="1"/>
          <p:nvPr/>
        </p:nvSpPr>
        <p:spPr>
          <a:xfrm>
            <a:off x="4667960" y="4870934"/>
            <a:ext cx="1224000" cy="925500"/>
          </a:xfrm>
          <a:prstGeom prst="rect">
            <a:avLst/>
          </a:prstGeom>
          <a:solidFill>
            <a:srgbClr val="75707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lang="fr-FR" sz="1800">
                <a:solidFill>
                  <a:srgbClr val="FFFFFF"/>
                </a:solidFill>
                <a:latin typeface="Corbel"/>
                <a:ea typeface="Corbel"/>
                <a:cs typeface="Corbel"/>
                <a:sym typeface="Corbel"/>
              </a:rPr>
              <a:t>A log of wood</a:t>
            </a:r>
            <a:endParaRPr b="0" i="0" sz="1400" u="none" cap="none" strike="noStrike">
              <a:solidFill>
                <a:srgbClr val="000000"/>
              </a:solidFill>
              <a:latin typeface="Arial"/>
              <a:ea typeface="Arial"/>
              <a:cs typeface="Arial"/>
              <a:sym typeface="Arial"/>
            </a:endParaRPr>
          </a:p>
        </p:txBody>
      </p:sp>
      <p:pic>
        <p:nvPicPr>
          <p:cNvPr id="729" name="Google Shape;729;gc4772aeaa7_2_0"/>
          <p:cNvPicPr preferRelativeResize="0"/>
          <p:nvPr/>
        </p:nvPicPr>
        <p:blipFill rotWithShape="1">
          <a:blip r:embed="rId3">
            <a:alphaModFix/>
          </a:blip>
          <a:srcRect b="0" l="0" r="0" t="0"/>
          <a:stretch/>
        </p:blipFill>
        <p:spPr>
          <a:xfrm>
            <a:off x="1873041" y="3278450"/>
            <a:ext cx="1440000" cy="1440000"/>
          </a:xfrm>
          <a:prstGeom prst="rect">
            <a:avLst/>
          </a:prstGeom>
          <a:noFill/>
          <a:ln>
            <a:noFill/>
          </a:ln>
        </p:spPr>
      </p:pic>
      <p:pic>
        <p:nvPicPr>
          <p:cNvPr id="730" name="Google Shape;730;gc4772aeaa7_2_0"/>
          <p:cNvPicPr preferRelativeResize="0"/>
          <p:nvPr/>
        </p:nvPicPr>
        <p:blipFill rotWithShape="1">
          <a:blip r:embed="rId4">
            <a:alphaModFix/>
          </a:blip>
          <a:srcRect b="0" l="0" r="0" t="0"/>
          <a:stretch/>
        </p:blipFill>
        <p:spPr>
          <a:xfrm>
            <a:off x="3420849" y="3494450"/>
            <a:ext cx="1224000" cy="1224000"/>
          </a:xfrm>
          <a:prstGeom prst="rect">
            <a:avLst/>
          </a:prstGeom>
          <a:noFill/>
          <a:ln>
            <a:noFill/>
          </a:ln>
        </p:spPr>
      </p:pic>
      <p:pic>
        <p:nvPicPr>
          <p:cNvPr id="731" name="Google Shape;731;gc4772aeaa7_2_0"/>
          <p:cNvPicPr preferRelativeResize="0"/>
          <p:nvPr/>
        </p:nvPicPr>
        <p:blipFill rotWithShape="1">
          <a:blip r:embed="rId5">
            <a:alphaModFix/>
          </a:blip>
          <a:srcRect b="0" l="0" r="0" t="0"/>
          <a:stretch/>
        </p:blipFill>
        <p:spPr>
          <a:xfrm>
            <a:off x="57951" y="3040025"/>
            <a:ext cx="1678425" cy="1678425"/>
          </a:xfrm>
          <a:prstGeom prst="rect">
            <a:avLst/>
          </a:prstGeom>
          <a:noFill/>
          <a:ln>
            <a:noFill/>
          </a:ln>
        </p:spPr>
      </p:pic>
      <p:pic>
        <p:nvPicPr>
          <p:cNvPr id="732" name="Google Shape;732;gc4772aeaa7_2_0"/>
          <p:cNvPicPr preferRelativeResize="0"/>
          <p:nvPr/>
        </p:nvPicPr>
        <p:blipFill rotWithShape="1">
          <a:blip r:embed="rId6">
            <a:alphaModFix/>
          </a:blip>
          <a:srcRect b="0" l="0" r="0" t="0"/>
          <a:stretch/>
        </p:blipFill>
        <p:spPr>
          <a:xfrm>
            <a:off x="4864825" y="3901526"/>
            <a:ext cx="838175" cy="816924"/>
          </a:xfrm>
          <a:prstGeom prst="rect">
            <a:avLst/>
          </a:prstGeom>
          <a:noFill/>
          <a:ln>
            <a:noFill/>
          </a:ln>
        </p:spPr>
      </p:pic>
      <p:sp>
        <p:nvSpPr>
          <p:cNvPr id="733" name="Google Shape;733;gc4772aeaa7_2_0"/>
          <p:cNvSpPr txBox="1"/>
          <p:nvPr/>
        </p:nvSpPr>
        <p:spPr>
          <a:xfrm>
            <a:off x="5976455" y="4870934"/>
            <a:ext cx="1440000" cy="925500"/>
          </a:xfrm>
          <a:prstGeom prst="rect">
            <a:avLst/>
          </a:prstGeom>
          <a:solidFill>
            <a:srgbClr val="1BA3AB"/>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lang="fr-FR" sz="1800">
                <a:solidFill>
                  <a:srgbClr val="FFFFFF"/>
                </a:solidFill>
                <a:latin typeface="Corbel"/>
                <a:ea typeface="Corbel"/>
                <a:cs typeface="Corbel"/>
                <a:sym typeface="Corbel"/>
              </a:rPr>
              <a:t>A gas cylinder</a:t>
            </a:r>
            <a:endParaRPr b="0" i="0" sz="1400" u="none" cap="none" strike="noStrike">
              <a:solidFill>
                <a:srgbClr val="000000"/>
              </a:solidFill>
              <a:latin typeface="Arial"/>
              <a:ea typeface="Arial"/>
              <a:cs typeface="Arial"/>
              <a:sym typeface="Arial"/>
            </a:endParaRPr>
          </a:p>
        </p:txBody>
      </p:sp>
      <p:sp>
        <p:nvSpPr>
          <p:cNvPr id="734" name="Google Shape;734;gc4772aeaa7_2_0"/>
          <p:cNvSpPr txBox="1"/>
          <p:nvPr/>
        </p:nvSpPr>
        <p:spPr>
          <a:xfrm>
            <a:off x="7500950" y="4870934"/>
            <a:ext cx="1440300" cy="925500"/>
          </a:xfrm>
          <a:prstGeom prst="rect">
            <a:avLst/>
          </a:prstGeom>
          <a:solidFill>
            <a:srgbClr val="1BA3AB"/>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lang="fr-FR" sz="1800">
                <a:solidFill>
                  <a:srgbClr val="FFFFFF"/>
                </a:solidFill>
                <a:latin typeface="Corbel"/>
                <a:ea typeface="Corbel"/>
                <a:cs typeface="Corbel"/>
                <a:sym typeface="Corbel"/>
              </a:rPr>
              <a:t>A small pile of coal</a:t>
            </a:r>
            <a:endParaRPr b="0" i="0" sz="1400" u="none" cap="none" strike="noStrike">
              <a:solidFill>
                <a:srgbClr val="000000"/>
              </a:solidFill>
              <a:latin typeface="Arial"/>
              <a:ea typeface="Arial"/>
              <a:cs typeface="Arial"/>
              <a:sym typeface="Arial"/>
            </a:endParaRPr>
          </a:p>
        </p:txBody>
      </p:sp>
      <p:sp>
        <p:nvSpPr>
          <p:cNvPr id="735" name="Google Shape;735;gc4772aeaa7_2_0"/>
          <p:cNvSpPr txBox="1"/>
          <p:nvPr/>
        </p:nvSpPr>
        <p:spPr>
          <a:xfrm>
            <a:off x="9025745" y="4870934"/>
            <a:ext cx="1440000" cy="925500"/>
          </a:xfrm>
          <a:prstGeom prst="rect">
            <a:avLst/>
          </a:prstGeom>
          <a:solidFill>
            <a:srgbClr val="1BA3AB"/>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lang="fr-FR" sz="2000">
                <a:solidFill>
                  <a:srgbClr val="FFFFFF"/>
                </a:solidFill>
                <a:latin typeface="Corbel"/>
                <a:ea typeface="Corbel"/>
                <a:cs typeface="Corbel"/>
                <a:sym typeface="Corbel"/>
              </a:rPr>
              <a:t>33 cl of oil</a:t>
            </a:r>
            <a:endParaRPr b="0" i="0" sz="1400" u="none" cap="none" strike="noStrike">
              <a:solidFill>
                <a:srgbClr val="000000"/>
              </a:solidFill>
              <a:latin typeface="Arial"/>
              <a:ea typeface="Arial"/>
              <a:cs typeface="Arial"/>
              <a:sym typeface="Arial"/>
            </a:endParaRPr>
          </a:p>
        </p:txBody>
      </p:sp>
      <p:sp>
        <p:nvSpPr>
          <p:cNvPr id="736" name="Google Shape;736;gc4772aeaa7_2_0"/>
          <p:cNvSpPr/>
          <p:nvPr/>
        </p:nvSpPr>
        <p:spPr>
          <a:xfrm>
            <a:off x="5976450" y="5861275"/>
            <a:ext cx="4497300" cy="341700"/>
          </a:xfrm>
          <a:prstGeom prst="rect">
            <a:avLst/>
          </a:prstGeom>
          <a:solidFill>
            <a:srgbClr val="1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entury Gothic"/>
              <a:buNone/>
            </a:pPr>
            <a:r>
              <a:rPr b="1" lang="fr-FR" sz="1800">
                <a:solidFill>
                  <a:srgbClr val="FFFFFF"/>
                </a:solidFill>
                <a:latin typeface="Corbel"/>
                <a:ea typeface="Corbel"/>
                <a:cs typeface="Corbel"/>
                <a:sym typeface="Corbel"/>
              </a:rPr>
              <a:t>Fossil fuels</a:t>
            </a:r>
            <a:endParaRPr b="0" i="0" sz="1400" u="none" cap="none" strike="noStrike">
              <a:solidFill>
                <a:srgbClr val="000000"/>
              </a:solidFill>
              <a:latin typeface="Arial"/>
              <a:ea typeface="Arial"/>
              <a:cs typeface="Arial"/>
              <a:sym typeface="Arial"/>
            </a:endParaRPr>
          </a:p>
        </p:txBody>
      </p:sp>
      <p:pic>
        <p:nvPicPr>
          <p:cNvPr id="737" name="Google Shape;737;gc4772aeaa7_2_0"/>
          <p:cNvPicPr preferRelativeResize="0"/>
          <p:nvPr/>
        </p:nvPicPr>
        <p:blipFill rotWithShape="1">
          <a:blip r:embed="rId7">
            <a:alphaModFix/>
          </a:blip>
          <a:srcRect b="0" l="0" r="0" t="0"/>
          <a:stretch/>
        </p:blipFill>
        <p:spPr>
          <a:xfrm>
            <a:off x="9463100" y="4189825"/>
            <a:ext cx="528625" cy="528625"/>
          </a:xfrm>
          <a:prstGeom prst="rect">
            <a:avLst/>
          </a:prstGeom>
          <a:noFill/>
          <a:ln>
            <a:noFill/>
          </a:ln>
        </p:spPr>
      </p:pic>
      <p:pic>
        <p:nvPicPr>
          <p:cNvPr id="738" name="Google Shape;738;gc4772aeaa7_2_0"/>
          <p:cNvPicPr preferRelativeResize="0"/>
          <p:nvPr/>
        </p:nvPicPr>
        <p:blipFill rotWithShape="1">
          <a:blip r:embed="rId8">
            <a:alphaModFix/>
          </a:blip>
          <a:srcRect b="0" l="0" r="0" t="0"/>
          <a:stretch/>
        </p:blipFill>
        <p:spPr>
          <a:xfrm>
            <a:off x="6329325" y="3995837"/>
            <a:ext cx="735613" cy="735613"/>
          </a:xfrm>
          <a:prstGeom prst="rect">
            <a:avLst/>
          </a:prstGeom>
          <a:noFill/>
          <a:ln>
            <a:noFill/>
          </a:ln>
        </p:spPr>
      </p:pic>
      <p:pic>
        <p:nvPicPr>
          <p:cNvPr id="739" name="Google Shape;739;gc4772aeaa7_2_0"/>
          <p:cNvPicPr preferRelativeResize="0"/>
          <p:nvPr/>
        </p:nvPicPr>
        <p:blipFill rotWithShape="1">
          <a:blip r:embed="rId9">
            <a:alphaModFix/>
          </a:blip>
          <a:srcRect b="0" l="0" r="0" t="0"/>
          <a:stretch/>
        </p:blipFill>
        <p:spPr>
          <a:xfrm>
            <a:off x="7910850" y="4126325"/>
            <a:ext cx="627025" cy="627025"/>
          </a:xfrm>
          <a:prstGeom prst="rect">
            <a:avLst/>
          </a:prstGeom>
          <a:noFill/>
          <a:ln>
            <a:noFill/>
          </a:ln>
        </p:spPr>
      </p:pic>
      <p:pic>
        <p:nvPicPr>
          <p:cNvPr id="740" name="Google Shape;740;gc4772aeaa7_2_0"/>
          <p:cNvPicPr preferRelativeResize="0"/>
          <p:nvPr/>
        </p:nvPicPr>
        <p:blipFill rotWithShape="1">
          <a:blip r:embed="rId10">
            <a:alphaModFix/>
          </a:blip>
          <a:srcRect b="70050" l="0" r="61258" t="0"/>
          <a:stretch/>
        </p:blipFill>
        <p:spPr>
          <a:xfrm>
            <a:off x="6121545" y="1523489"/>
            <a:ext cx="2565720" cy="988969"/>
          </a:xfrm>
          <a:prstGeom prst="rect">
            <a:avLst/>
          </a:prstGeom>
          <a:noFill/>
          <a:ln>
            <a:noFill/>
          </a:ln>
        </p:spPr>
      </p:pic>
      <p:grpSp>
        <p:nvGrpSpPr>
          <p:cNvPr id="741" name="Google Shape;741;gc4772aeaa7_2_0"/>
          <p:cNvGrpSpPr/>
          <p:nvPr/>
        </p:nvGrpSpPr>
        <p:grpSpPr>
          <a:xfrm>
            <a:off x="11145539" y="4456874"/>
            <a:ext cx="250020" cy="261576"/>
            <a:chOff x="10438351" y="268692"/>
            <a:chExt cx="1080000" cy="1080000"/>
          </a:xfrm>
        </p:grpSpPr>
        <p:sp>
          <p:nvSpPr>
            <p:cNvPr id="742" name="Google Shape;742;gc4772aeaa7_2_0"/>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43" name="Google Shape;743;gc4772aeaa7_2_0"/>
            <p:cNvPicPr preferRelativeResize="0"/>
            <p:nvPr/>
          </p:nvPicPr>
          <p:blipFill rotWithShape="1">
            <a:blip r:embed="rId11">
              <a:alphaModFix/>
            </a:blip>
            <a:srcRect b="0" l="0" r="0" t="0"/>
            <a:stretch/>
          </p:blipFill>
          <p:spPr>
            <a:xfrm>
              <a:off x="10564386" y="431282"/>
              <a:ext cx="850879" cy="850880"/>
            </a:xfrm>
            <a:prstGeom prst="rect">
              <a:avLst/>
            </a:prstGeom>
            <a:noFill/>
            <a:ln>
              <a:noFill/>
            </a:ln>
          </p:spPr>
        </p:pic>
      </p:grpSp>
      <p:sp>
        <p:nvSpPr>
          <p:cNvPr id="744" name="Google Shape;744;gc4772aeaa7_2_0"/>
          <p:cNvSpPr txBox="1"/>
          <p:nvPr/>
        </p:nvSpPr>
        <p:spPr>
          <a:xfrm>
            <a:off x="10550239" y="4873934"/>
            <a:ext cx="1440300" cy="919500"/>
          </a:xfrm>
          <a:prstGeom prst="rect">
            <a:avLst/>
          </a:prstGeom>
          <a:solidFill>
            <a:srgbClr val="75707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lang="fr-FR" sz="1900">
                <a:solidFill>
                  <a:srgbClr val="FFFFFF"/>
                </a:solidFill>
                <a:latin typeface="Corbel"/>
                <a:ea typeface="Corbel"/>
                <a:cs typeface="Corbel"/>
                <a:sym typeface="Corbel"/>
              </a:rPr>
              <a:t>A pinch of uranium</a:t>
            </a:r>
            <a:endParaRPr b="0" i="0" sz="1400" u="none" cap="none" strike="noStrike">
              <a:solidFill>
                <a:srgbClr val="000000"/>
              </a:solidFill>
              <a:latin typeface="Arial"/>
              <a:ea typeface="Arial"/>
              <a:cs typeface="Arial"/>
              <a:sym typeface="Arial"/>
            </a:endParaRPr>
          </a:p>
        </p:txBody>
      </p:sp>
      <p:sp>
        <p:nvSpPr>
          <p:cNvPr id="745" name="Google Shape;745;gc4772aeaa7_2_0"/>
          <p:cNvSpPr txBox="1"/>
          <p:nvPr/>
        </p:nvSpPr>
        <p:spPr>
          <a:xfrm>
            <a:off x="2472300" y="2574075"/>
            <a:ext cx="7247400" cy="98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900"/>
              <a:buFont typeface="Arial"/>
              <a:buNone/>
            </a:pPr>
            <a:r>
              <a:rPr b="1" lang="fr-FR" sz="2900">
                <a:solidFill>
                  <a:srgbClr val="0A5882"/>
                </a:solidFill>
                <a:latin typeface="Corbel"/>
                <a:ea typeface="Corbel"/>
                <a:cs typeface="Corbel"/>
                <a:sym typeface="Corbel"/>
              </a:rPr>
              <a:t>Or instead</a:t>
            </a:r>
            <a:r>
              <a:rPr b="1" i="0" lang="fr-FR" sz="2900" u="none" cap="none" strike="noStrike">
                <a:solidFill>
                  <a:srgbClr val="0A5882"/>
                </a:solidFill>
                <a:latin typeface="Corbel"/>
                <a:ea typeface="Corbel"/>
                <a:cs typeface="Corbel"/>
                <a:sym typeface="Corbel"/>
              </a:rPr>
              <a:t> :</a:t>
            </a:r>
            <a:endParaRPr b="1" i="0" sz="2900" u="none" cap="none" strike="noStrike">
              <a:solidFill>
                <a:srgbClr val="0A5882"/>
              </a:solidFill>
              <a:latin typeface="Corbel"/>
              <a:ea typeface="Corbel"/>
              <a:cs typeface="Corbel"/>
              <a:sym typeface="Corbel"/>
            </a:endParaRPr>
          </a:p>
        </p:txBody>
      </p:sp>
      <p:sp>
        <p:nvSpPr>
          <p:cNvPr id="746" name="Google Shape;746;gc4772aeaa7_2_0"/>
          <p:cNvSpPr txBox="1"/>
          <p:nvPr/>
        </p:nvSpPr>
        <p:spPr>
          <a:xfrm>
            <a:off x="2036550" y="6291025"/>
            <a:ext cx="81189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50"/>
              <a:buFont typeface="Arial"/>
              <a:buNone/>
            </a:pPr>
            <a:r>
              <a:rPr b="1" lang="fr-FR" sz="2000">
                <a:solidFill>
                  <a:schemeClr val="accent2"/>
                </a:solidFill>
                <a:latin typeface="Century Gothic"/>
                <a:ea typeface="Century Gothic"/>
                <a:cs typeface="Century Gothic"/>
                <a:sym typeface="Century Gothic"/>
              </a:rPr>
              <a:t>Fossil fuels are much more concentrated than most energies</a:t>
            </a:r>
            <a:endParaRPr b="1" i="0" sz="2000" u="none" cap="none" strike="noStrike">
              <a:solidFill>
                <a:schemeClr val="accent2"/>
              </a:solidFill>
              <a:latin typeface="Century Gothic"/>
              <a:ea typeface="Century Gothic"/>
              <a:cs typeface="Century Gothic"/>
              <a:sym typeface="Century Gothic"/>
            </a:endParaRPr>
          </a:p>
        </p:txBody>
      </p:sp>
      <p:pic>
        <p:nvPicPr>
          <p:cNvPr id="747" name="Google Shape;747;gc4772aeaa7_2_0"/>
          <p:cNvPicPr preferRelativeResize="0"/>
          <p:nvPr/>
        </p:nvPicPr>
        <p:blipFill rotWithShape="1">
          <a:blip r:embed="rId12">
            <a:alphaModFix/>
          </a:blip>
          <a:srcRect b="0" l="0" r="0" t="0"/>
          <a:stretch/>
        </p:blipFill>
        <p:spPr>
          <a:xfrm>
            <a:off x="3504735" y="1544775"/>
            <a:ext cx="1105800" cy="1098797"/>
          </a:xfrm>
          <a:prstGeom prst="rect">
            <a:avLst/>
          </a:prstGeom>
          <a:noFill/>
          <a:ln>
            <a:noFill/>
          </a:ln>
        </p:spPr>
      </p:pic>
      <p:sp>
        <p:nvSpPr>
          <p:cNvPr id="748" name="Google Shape;748;gc4772aeaa7_2_0"/>
          <p:cNvSpPr txBox="1"/>
          <p:nvPr/>
        </p:nvSpPr>
        <p:spPr>
          <a:xfrm>
            <a:off x="4963396" y="1294825"/>
            <a:ext cx="93000" cy="98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700"/>
              <a:buFont typeface="Arial"/>
              <a:buNone/>
            </a:pPr>
            <a:r>
              <a:rPr b="1" i="0" lang="fr-FR" sz="9700" u="none" cap="none" strike="noStrike">
                <a:solidFill>
                  <a:srgbClr val="0A5882"/>
                </a:solidFill>
                <a:latin typeface="Corbel"/>
                <a:ea typeface="Corbel"/>
                <a:cs typeface="Corbel"/>
                <a:sym typeface="Corbel"/>
              </a:rPr>
              <a:t>=</a:t>
            </a:r>
            <a:endParaRPr b="0" i="0" sz="10100" u="none" cap="none" strike="noStrike">
              <a:solidFill>
                <a:srgbClr val="000000"/>
              </a:solidFill>
              <a:latin typeface="Arial"/>
              <a:ea typeface="Arial"/>
              <a:cs typeface="Arial"/>
              <a:sym typeface="Arial"/>
            </a:endParaRPr>
          </a:p>
        </p:txBody>
      </p:sp>
      <p:sp>
        <p:nvSpPr>
          <p:cNvPr id="749" name="Google Shape;749;gc4772aeaa7_2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Ten cyclists to bake a cake for an hour…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pic>
        <p:nvPicPr>
          <p:cNvPr id="754" name="Google Shape;754;g22f80a7e659_1_5"/>
          <p:cNvPicPr preferRelativeResize="0"/>
          <p:nvPr/>
        </p:nvPicPr>
        <p:blipFill rotWithShape="1">
          <a:blip r:embed="rId3">
            <a:alphaModFix/>
          </a:blip>
          <a:srcRect b="0" l="0" r="0" t="0"/>
          <a:stretch/>
        </p:blipFill>
        <p:spPr>
          <a:xfrm>
            <a:off x="4426645" y="1344996"/>
            <a:ext cx="576736" cy="354834"/>
          </a:xfrm>
          <a:prstGeom prst="rect">
            <a:avLst/>
          </a:prstGeom>
          <a:noFill/>
          <a:ln>
            <a:noFill/>
          </a:ln>
        </p:spPr>
      </p:pic>
      <p:pic>
        <p:nvPicPr>
          <p:cNvPr id="755" name="Google Shape;755;g22f80a7e659_1_5"/>
          <p:cNvPicPr preferRelativeResize="0"/>
          <p:nvPr/>
        </p:nvPicPr>
        <p:blipFill rotWithShape="1">
          <a:blip r:embed="rId3">
            <a:alphaModFix/>
          </a:blip>
          <a:srcRect b="0" l="0" r="0" t="0"/>
          <a:stretch/>
        </p:blipFill>
        <p:spPr>
          <a:xfrm>
            <a:off x="5085770" y="1344996"/>
            <a:ext cx="576736" cy="354834"/>
          </a:xfrm>
          <a:prstGeom prst="rect">
            <a:avLst/>
          </a:prstGeom>
          <a:noFill/>
          <a:ln>
            <a:noFill/>
          </a:ln>
        </p:spPr>
      </p:pic>
      <p:pic>
        <p:nvPicPr>
          <p:cNvPr id="756" name="Google Shape;756;g22f80a7e659_1_5"/>
          <p:cNvPicPr preferRelativeResize="0"/>
          <p:nvPr/>
        </p:nvPicPr>
        <p:blipFill rotWithShape="1">
          <a:blip r:embed="rId3">
            <a:alphaModFix/>
          </a:blip>
          <a:srcRect b="0" l="0" r="0" t="0"/>
          <a:stretch/>
        </p:blipFill>
        <p:spPr>
          <a:xfrm>
            <a:off x="5744898" y="1344996"/>
            <a:ext cx="576736" cy="354834"/>
          </a:xfrm>
          <a:prstGeom prst="rect">
            <a:avLst/>
          </a:prstGeom>
          <a:noFill/>
          <a:ln>
            <a:noFill/>
          </a:ln>
        </p:spPr>
      </p:pic>
      <p:pic>
        <p:nvPicPr>
          <p:cNvPr id="757" name="Google Shape;757;g22f80a7e659_1_5"/>
          <p:cNvPicPr preferRelativeResize="0"/>
          <p:nvPr/>
        </p:nvPicPr>
        <p:blipFill rotWithShape="1">
          <a:blip r:embed="rId3">
            <a:alphaModFix/>
          </a:blip>
          <a:srcRect b="0" l="0" r="0" t="0"/>
          <a:stretch/>
        </p:blipFill>
        <p:spPr>
          <a:xfrm>
            <a:off x="6404025" y="1344996"/>
            <a:ext cx="576736" cy="354834"/>
          </a:xfrm>
          <a:prstGeom prst="rect">
            <a:avLst/>
          </a:prstGeom>
          <a:noFill/>
          <a:ln>
            <a:noFill/>
          </a:ln>
        </p:spPr>
      </p:pic>
      <p:pic>
        <p:nvPicPr>
          <p:cNvPr id="758" name="Google Shape;758;g22f80a7e659_1_5"/>
          <p:cNvPicPr preferRelativeResize="0"/>
          <p:nvPr/>
        </p:nvPicPr>
        <p:blipFill rotWithShape="1">
          <a:blip r:embed="rId3">
            <a:alphaModFix/>
          </a:blip>
          <a:srcRect b="0" l="0" r="0" t="0"/>
          <a:stretch/>
        </p:blipFill>
        <p:spPr>
          <a:xfrm>
            <a:off x="4426645" y="1817568"/>
            <a:ext cx="576736" cy="354834"/>
          </a:xfrm>
          <a:prstGeom prst="rect">
            <a:avLst/>
          </a:prstGeom>
          <a:noFill/>
          <a:ln>
            <a:noFill/>
          </a:ln>
        </p:spPr>
      </p:pic>
      <p:pic>
        <p:nvPicPr>
          <p:cNvPr id="759" name="Google Shape;759;g22f80a7e659_1_5"/>
          <p:cNvPicPr preferRelativeResize="0"/>
          <p:nvPr/>
        </p:nvPicPr>
        <p:blipFill rotWithShape="1">
          <a:blip r:embed="rId3">
            <a:alphaModFix/>
          </a:blip>
          <a:srcRect b="0" l="0" r="0" t="0"/>
          <a:stretch/>
        </p:blipFill>
        <p:spPr>
          <a:xfrm>
            <a:off x="5085771" y="1817568"/>
            <a:ext cx="576736" cy="354834"/>
          </a:xfrm>
          <a:prstGeom prst="rect">
            <a:avLst/>
          </a:prstGeom>
          <a:noFill/>
          <a:ln>
            <a:noFill/>
          </a:ln>
        </p:spPr>
      </p:pic>
      <p:pic>
        <p:nvPicPr>
          <p:cNvPr id="760" name="Google Shape;760;g22f80a7e659_1_5"/>
          <p:cNvPicPr preferRelativeResize="0"/>
          <p:nvPr/>
        </p:nvPicPr>
        <p:blipFill rotWithShape="1">
          <a:blip r:embed="rId3">
            <a:alphaModFix/>
          </a:blip>
          <a:srcRect b="0" l="0" r="0" t="0"/>
          <a:stretch/>
        </p:blipFill>
        <p:spPr>
          <a:xfrm>
            <a:off x="5744899" y="1817568"/>
            <a:ext cx="576736" cy="354834"/>
          </a:xfrm>
          <a:prstGeom prst="rect">
            <a:avLst/>
          </a:prstGeom>
          <a:noFill/>
          <a:ln>
            <a:noFill/>
          </a:ln>
        </p:spPr>
      </p:pic>
      <p:pic>
        <p:nvPicPr>
          <p:cNvPr id="761" name="Google Shape;761;g22f80a7e659_1_5"/>
          <p:cNvPicPr preferRelativeResize="0"/>
          <p:nvPr/>
        </p:nvPicPr>
        <p:blipFill rotWithShape="1">
          <a:blip r:embed="rId3">
            <a:alphaModFix/>
          </a:blip>
          <a:srcRect b="0" l="0" r="0" t="0"/>
          <a:stretch/>
        </p:blipFill>
        <p:spPr>
          <a:xfrm>
            <a:off x="6404026" y="1817568"/>
            <a:ext cx="576736" cy="354834"/>
          </a:xfrm>
          <a:prstGeom prst="rect">
            <a:avLst/>
          </a:prstGeom>
          <a:noFill/>
          <a:ln>
            <a:noFill/>
          </a:ln>
        </p:spPr>
      </p:pic>
      <p:pic>
        <p:nvPicPr>
          <p:cNvPr id="762" name="Google Shape;762;g22f80a7e659_1_5"/>
          <p:cNvPicPr preferRelativeResize="0"/>
          <p:nvPr/>
        </p:nvPicPr>
        <p:blipFill rotWithShape="1">
          <a:blip r:embed="rId3">
            <a:alphaModFix/>
          </a:blip>
          <a:srcRect b="0" l="0" r="0" t="0"/>
          <a:stretch/>
        </p:blipFill>
        <p:spPr>
          <a:xfrm>
            <a:off x="7063154" y="1817568"/>
            <a:ext cx="576736" cy="354834"/>
          </a:xfrm>
          <a:prstGeom prst="rect">
            <a:avLst/>
          </a:prstGeom>
          <a:noFill/>
          <a:ln>
            <a:noFill/>
          </a:ln>
        </p:spPr>
      </p:pic>
      <p:pic>
        <p:nvPicPr>
          <p:cNvPr id="763" name="Google Shape;763;g22f80a7e659_1_5"/>
          <p:cNvPicPr preferRelativeResize="0"/>
          <p:nvPr/>
        </p:nvPicPr>
        <p:blipFill rotWithShape="1">
          <a:blip r:embed="rId3">
            <a:alphaModFix/>
          </a:blip>
          <a:srcRect b="0" l="0" r="0" t="0"/>
          <a:stretch/>
        </p:blipFill>
        <p:spPr>
          <a:xfrm>
            <a:off x="7722281" y="1817568"/>
            <a:ext cx="576736" cy="354834"/>
          </a:xfrm>
          <a:prstGeom prst="rect">
            <a:avLst/>
          </a:prstGeom>
          <a:noFill/>
          <a:ln>
            <a:noFill/>
          </a:ln>
        </p:spPr>
      </p:pic>
      <p:pic>
        <p:nvPicPr>
          <p:cNvPr id="764" name="Google Shape;764;g22f80a7e659_1_5"/>
          <p:cNvPicPr preferRelativeResize="0"/>
          <p:nvPr/>
        </p:nvPicPr>
        <p:blipFill rotWithShape="1">
          <a:blip r:embed="rId3">
            <a:alphaModFix/>
          </a:blip>
          <a:srcRect b="0" l="0" r="0" t="0"/>
          <a:stretch/>
        </p:blipFill>
        <p:spPr>
          <a:xfrm>
            <a:off x="8381408" y="1817568"/>
            <a:ext cx="576736" cy="354834"/>
          </a:xfrm>
          <a:prstGeom prst="rect">
            <a:avLst/>
          </a:prstGeom>
          <a:noFill/>
          <a:ln>
            <a:noFill/>
          </a:ln>
        </p:spPr>
      </p:pic>
      <p:pic>
        <p:nvPicPr>
          <p:cNvPr id="765" name="Google Shape;765;g22f80a7e659_1_5"/>
          <p:cNvPicPr preferRelativeResize="0"/>
          <p:nvPr/>
        </p:nvPicPr>
        <p:blipFill rotWithShape="1">
          <a:blip r:embed="rId3">
            <a:alphaModFix/>
          </a:blip>
          <a:srcRect b="0" l="0" r="0" t="0"/>
          <a:stretch/>
        </p:blipFill>
        <p:spPr>
          <a:xfrm>
            <a:off x="9040535" y="1817568"/>
            <a:ext cx="576736" cy="354834"/>
          </a:xfrm>
          <a:prstGeom prst="rect">
            <a:avLst/>
          </a:prstGeom>
          <a:noFill/>
          <a:ln>
            <a:noFill/>
          </a:ln>
        </p:spPr>
      </p:pic>
      <p:pic>
        <p:nvPicPr>
          <p:cNvPr id="766" name="Google Shape;766;g22f80a7e659_1_5"/>
          <p:cNvPicPr preferRelativeResize="0"/>
          <p:nvPr/>
        </p:nvPicPr>
        <p:blipFill rotWithShape="1">
          <a:blip r:embed="rId3">
            <a:alphaModFix/>
          </a:blip>
          <a:srcRect b="0" l="0" r="0" t="0"/>
          <a:stretch/>
        </p:blipFill>
        <p:spPr>
          <a:xfrm>
            <a:off x="9699662" y="1817568"/>
            <a:ext cx="576736" cy="354834"/>
          </a:xfrm>
          <a:prstGeom prst="rect">
            <a:avLst/>
          </a:prstGeom>
          <a:noFill/>
          <a:ln>
            <a:noFill/>
          </a:ln>
        </p:spPr>
      </p:pic>
      <p:pic>
        <p:nvPicPr>
          <p:cNvPr id="767" name="Google Shape;767;g22f80a7e659_1_5"/>
          <p:cNvPicPr preferRelativeResize="0"/>
          <p:nvPr/>
        </p:nvPicPr>
        <p:blipFill rotWithShape="1">
          <a:blip r:embed="rId3">
            <a:alphaModFix/>
          </a:blip>
          <a:srcRect b="0" l="0" r="0" t="0"/>
          <a:stretch/>
        </p:blipFill>
        <p:spPr>
          <a:xfrm>
            <a:off x="10358789" y="1817568"/>
            <a:ext cx="576736" cy="354834"/>
          </a:xfrm>
          <a:prstGeom prst="rect">
            <a:avLst/>
          </a:prstGeom>
          <a:noFill/>
          <a:ln>
            <a:noFill/>
          </a:ln>
        </p:spPr>
      </p:pic>
      <p:pic>
        <p:nvPicPr>
          <p:cNvPr id="768" name="Google Shape;768;g22f80a7e659_1_5"/>
          <p:cNvPicPr preferRelativeResize="0"/>
          <p:nvPr/>
        </p:nvPicPr>
        <p:blipFill rotWithShape="1">
          <a:blip r:embed="rId3">
            <a:alphaModFix/>
          </a:blip>
          <a:srcRect b="0" l="0" r="0" t="0"/>
          <a:stretch/>
        </p:blipFill>
        <p:spPr>
          <a:xfrm>
            <a:off x="4426645" y="2290140"/>
            <a:ext cx="576736" cy="354834"/>
          </a:xfrm>
          <a:prstGeom prst="rect">
            <a:avLst/>
          </a:prstGeom>
          <a:noFill/>
          <a:ln>
            <a:noFill/>
          </a:ln>
        </p:spPr>
      </p:pic>
      <p:pic>
        <p:nvPicPr>
          <p:cNvPr id="769" name="Google Shape;769;g22f80a7e659_1_5"/>
          <p:cNvPicPr preferRelativeResize="0"/>
          <p:nvPr/>
        </p:nvPicPr>
        <p:blipFill rotWithShape="1">
          <a:blip r:embed="rId3">
            <a:alphaModFix/>
          </a:blip>
          <a:srcRect b="0" l="0" r="0" t="0"/>
          <a:stretch/>
        </p:blipFill>
        <p:spPr>
          <a:xfrm>
            <a:off x="5085771" y="2290140"/>
            <a:ext cx="576736" cy="354834"/>
          </a:xfrm>
          <a:prstGeom prst="rect">
            <a:avLst/>
          </a:prstGeom>
          <a:noFill/>
          <a:ln>
            <a:noFill/>
          </a:ln>
        </p:spPr>
      </p:pic>
      <p:pic>
        <p:nvPicPr>
          <p:cNvPr id="770" name="Google Shape;770;g22f80a7e659_1_5"/>
          <p:cNvPicPr preferRelativeResize="0"/>
          <p:nvPr/>
        </p:nvPicPr>
        <p:blipFill rotWithShape="1">
          <a:blip r:embed="rId3">
            <a:alphaModFix/>
          </a:blip>
          <a:srcRect b="0" l="0" r="0" t="0"/>
          <a:stretch/>
        </p:blipFill>
        <p:spPr>
          <a:xfrm>
            <a:off x="5744899" y="2290140"/>
            <a:ext cx="576736" cy="354834"/>
          </a:xfrm>
          <a:prstGeom prst="rect">
            <a:avLst/>
          </a:prstGeom>
          <a:noFill/>
          <a:ln>
            <a:noFill/>
          </a:ln>
        </p:spPr>
      </p:pic>
      <p:pic>
        <p:nvPicPr>
          <p:cNvPr id="771" name="Google Shape;771;g22f80a7e659_1_5"/>
          <p:cNvPicPr preferRelativeResize="0"/>
          <p:nvPr/>
        </p:nvPicPr>
        <p:blipFill rotWithShape="1">
          <a:blip r:embed="rId3">
            <a:alphaModFix/>
          </a:blip>
          <a:srcRect b="0" l="0" r="0" t="0"/>
          <a:stretch/>
        </p:blipFill>
        <p:spPr>
          <a:xfrm>
            <a:off x="6404026" y="2290140"/>
            <a:ext cx="576736" cy="354834"/>
          </a:xfrm>
          <a:prstGeom prst="rect">
            <a:avLst/>
          </a:prstGeom>
          <a:noFill/>
          <a:ln>
            <a:noFill/>
          </a:ln>
        </p:spPr>
      </p:pic>
      <p:pic>
        <p:nvPicPr>
          <p:cNvPr id="772" name="Google Shape;772;g22f80a7e659_1_5"/>
          <p:cNvPicPr preferRelativeResize="0"/>
          <p:nvPr/>
        </p:nvPicPr>
        <p:blipFill rotWithShape="1">
          <a:blip r:embed="rId3">
            <a:alphaModFix/>
          </a:blip>
          <a:srcRect b="0" l="0" r="0" t="0"/>
          <a:stretch/>
        </p:blipFill>
        <p:spPr>
          <a:xfrm>
            <a:off x="7063154" y="2290140"/>
            <a:ext cx="576736" cy="354834"/>
          </a:xfrm>
          <a:prstGeom prst="rect">
            <a:avLst/>
          </a:prstGeom>
          <a:noFill/>
          <a:ln>
            <a:noFill/>
          </a:ln>
        </p:spPr>
      </p:pic>
      <p:pic>
        <p:nvPicPr>
          <p:cNvPr id="773" name="Google Shape;773;g22f80a7e659_1_5"/>
          <p:cNvPicPr preferRelativeResize="0"/>
          <p:nvPr/>
        </p:nvPicPr>
        <p:blipFill rotWithShape="1">
          <a:blip r:embed="rId3">
            <a:alphaModFix/>
          </a:blip>
          <a:srcRect b="0" l="0" r="0" t="0"/>
          <a:stretch/>
        </p:blipFill>
        <p:spPr>
          <a:xfrm>
            <a:off x="7722281" y="2290140"/>
            <a:ext cx="576736" cy="354834"/>
          </a:xfrm>
          <a:prstGeom prst="rect">
            <a:avLst/>
          </a:prstGeom>
          <a:noFill/>
          <a:ln>
            <a:noFill/>
          </a:ln>
        </p:spPr>
      </p:pic>
      <p:pic>
        <p:nvPicPr>
          <p:cNvPr id="774" name="Google Shape;774;g22f80a7e659_1_5"/>
          <p:cNvPicPr preferRelativeResize="0"/>
          <p:nvPr/>
        </p:nvPicPr>
        <p:blipFill rotWithShape="1">
          <a:blip r:embed="rId3">
            <a:alphaModFix/>
          </a:blip>
          <a:srcRect b="0" l="0" r="0" t="0"/>
          <a:stretch/>
        </p:blipFill>
        <p:spPr>
          <a:xfrm>
            <a:off x="8381408" y="2290140"/>
            <a:ext cx="576736" cy="354834"/>
          </a:xfrm>
          <a:prstGeom prst="rect">
            <a:avLst/>
          </a:prstGeom>
          <a:noFill/>
          <a:ln>
            <a:noFill/>
          </a:ln>
        </p:spPr>
      </p:pic>
      <p:pic>
        <p:nvPicPr>
          <p:cNvPr id="775" name="Google Shape;775;g22f80a7e659_1_5"/>
          <p:cNvPicPr preferRelativeResize="0"/>
          <p:nvPr/>
        </p:nvPicPr>
        <p:blipFill rotWithShape="1">
          <a:blip r:embed="rId3">
            <a:alphaModFix/>
          </a:blip>
          <a:srcRect b="0" l="0" r="0" t="0"/>
          <a:stretch/>
        </p:blipFill>
        <p:spPr>
          <a:xfrm>
            <a:off x="9040535" y="2290140"/>
            <a:ext cx="576736" cy="354834"/>
          </a:xfrm>
          <a:prstGeom prst="rect">
            <a:avLst/>
          </a:prstGeom>
          <a:noFill/>
          <a:ln>
            <a:noFill/>
          </a:ln>
        </p:spPr>
      </p:pic>
      <p:pic>
        <p:nvPicPr>
          <p:cNvPr id="776" name="Google Shape;776;g22f80a7e659_1_5"/>
          <p:cNvPicPr preferRelativeResize="0"/>
          <p:nvPr/>
        </p:nvPicPr>
        <p:blipFill rotWithShape="1">
          <a:blip r:embed="rId3">
            <a:alphaModFix/>
          </a:blip>
          <a:srcRect b="0" l="0" r="0" t="0"/>
          <a:stretch/>
        </p:blipFill>
        <p:spPr>
          <a:xfrm>
            <a:off x="9699662" y="2290140"/>
            <a:ext cx="576736" cy="354834"/>
          </a:xfrm>
          <a:prstGeom prst="rect">
            <a:avLst/>
          </a:prstGeom>
          <a:noFill/>
          <a:ln>
            <a:noFill/>
          </a:ln>
        </p:spPr>
      </p:pic>
      <p:pic>
        <p:nvPicPr>
          <p:cNvPr id="777" name="Google Shape;777;g22f80a7e659_1_5"/>
          <p:cNvPicPr preferRelativeResize="0"/>
          <p:nvPr/>
        </p:nvPicPr>
        <p:blipFill rotWithShape="1">
          <a:blip r:embed="rId3">
            <a:alphaModFix/>
          </a:blip>
          <a:srcRect b="0" l="0" r="0" t="0"/>
          <a:stretch/>
        </p:blipFill>
        <p:spPr>
          <a:xfrm>
            <a:off x="10358789" y="2290140"/>
            <a:ext cx="576736" cy="354834"/>
          </a:xfrm>
          <a:prstGeom prst="rect">
            <a:avLst/>
          </a:prstGeom>
          <a:noFill/>
          <a:ln>
            <a:noFill/>
          </a:ln>
        </p:spPr>
      </p:pic>
      <p:pic>
        <p:nvPicPr>
          <p:cNvPr id="778" name="Google Shape;778;g22f80a7e659_1_5"/>
          <p:cNvPicPr preferRelativeResize="0"/>
          <p:nvPr/>
        </p:nvPicPr>
        <p:blipFill rotWithShape="1">
          <a:blip r:embed="rId3">
            <a:alphaModFix/>
          </a:blip>
          <a:srcRect b="0" l="0" r="0" t="0"/>
          <a:stretch/>
        </p:blipFill>
        <p:spPr>
          <a:xfrm>
            <a:off x="4426645" y="2762712"/>
            <a:ext cx="576736" cy="354834"/>
          </a:xfrm>
          <a:prstGeom prst="rect">
            <a:avLst/>
          </a:prstGeom>
          <a:noFill/>
          <a:ln>
            <a:noFill/>
          </a:ln>
        </p:spPr>
      </p:pic>
      <p:pic>
        <p:nvPicPr>
          <p:cNvPr id="779" name="Google Shape;779;g22f80a7e659_1_5"/>
          <p:cNvPicPr preferRelativeResize="0"/>
          <p:nvPr/>
        </p:nvPicPr>
        <p:blipFill rotWithShape="1">
          <a:blip r:embed="rId3">
            <a:alphaModFix/>
          </a:blip>
          <a:srcRect b="0" l="0" r="0" t="0"/>
          <a:stretch/>
        </p:blipFill>
        <p:spPr>
          <a:xfrm>
            <a:off x="5085771" y="2762712"/>
            <a:ext cx="576736" cy="354834"/>
          </a:xfrm>
          <a:prstGeom prst="rect">
            <a:avLst/>
          </a:prstGeom>
          <a:noFill/>
          <a:ln>
            <a:noFill/>
          </a:ln>
        </p:spPr>
      </p:pic>
      <p:pic>
        <p:nvPicPr>
          <p:cNvPr id="780" name="Google Shape;780;g22f80a7e659_1_5"/>
          <p:cNvPicPr preferRelativeResize="0"/>
          <p:nvPr/>
        </p:nvPicPr>
        <p:blipFill rotWithShape="1">
          <a:blip r:embed="rId3">
            <a:alphaModFix/>
          </a:blip>
          <a:srcRect b="0" l="0" r="0" t="0"/>
          <a:stretch/>
        </p:blipFill>
        <p:spPr>
          <a:xfrm>
            <a:off x="5744899" y="2762712"/>
            <a:ext cx="576736" cy="354834"/>
          </a:xfrm>
          <a:prstGeom prst="rect">
            <a:avLst/>
          </a:prstGeom>
          <a:noFill/>
          <a:ln>
            <a:noFill/>
          </a:ln>
        </p:spPr>
      </p:pic>
      <p:pic>
        <p:nvPicPr>
          <p:cNvPr id="781" name="Google Shape;781;g22f80a7e659_1_5"/>
          <p:cNvPicPr preferRelativeResize="0"/>
          <p:nvPr/>
        </p:nvPicPr>
        <p:blipFill rotWithShape="1">
          <a:blip r:embed="rId3">
            <a:alphaModFix/>
          </a:blip>
          <a:srcRect b="0" l="0" r="0" t="0"/>
          <a:stretch/>
        </p:blipFill>
        <p:spPr>
          <a:xfrm>
            <a:off x="6404026" y="2762712"/>
            <a:ext cx="576736" cy="354834"/>
          </a:xfrm>
          <a:prstGeom prst="rect">
            <a:avLst/>
          </a:prstGeom>
          <a:noFill/>
          <a:ln>
            <a:noFill/>
          </a:ln>
        </p:spPr>
      </p:pic>
      <p:pic>
        <p:nvPicPr>
          <p:cNvPr id="782" name="Google Shape;782;g22f80a7e659_1_5"/>
          <p:cNvPicPr preferRelativeResize="0"/>
          <p:nvPr/>
        </p:nvPicPr>
        <p:blipFill rotWithShape="1">
          <a:blip r:embed="rId3">
            <a:alphaModFix/>
          </a:blip>
          <a:srcRect b="0" l="0" r="0" t="0"/>
          <a:stretch/>
        </p:blipFill>
        <p:spPr>
          <a:xfrm>
            <a:off x="7063154" y="2762712"/>
            <a:ext cx="576736" cy="354834"/>
          </a:xfrm>
          <a:prstGeom prst="rect">
            <a:avLst/>
          </a:prstGeom>
          <a:noFill/>
          <a:ln>
            <a:noFill/>
          </a:ln>
        </p:spPr>
      </p:pic>
      <p:pic>
        <p:nvPicPr>
          <p:cNvPr id="783" name="Google Shape;783;g22f80a7e659_1_5"/>
          <p:cNvPicPr preferRelativeResize="0"/>
          <p:nvPr/>
        </p:nvPicPr>
        <p:blipFill rotWithShape="1">
          <a:blip r:embed="rId3">
            <a:alphaModFix/>
          </a:blip>
          <a:srcRect b="0" l="0" r="0" t="0"/>
          <a:stretch/>
        </p:blipFill>
        <p:spPr>
          <a:xfrm>
            <a:off x="7722281" y="2762712"/>
            <a:ext cx="576736" cy="354834"/>
          </a:xfrm>
          <a:prstGeom prst="rect">
            <a:avLst/>
          </a:prstGeom>
          <a:noFill/>
          <a:ln>
            <a:noFill/>
          </a:ln>
        </p:spPr>
      </p:pic>
      <p:pic>
        <p:nvPicPr>
          <p:cNvPr id="784" name="Google Shape;784;g22f80a7e659_1_5"/>
          <p:cNvPicPr preferRelativeResize="0"/>
          <p:nvPr/>
        </p:nvPicPr>
        <p:blipFill rotWithShape="1">
          <a:blip r:embed="rId3">
            <a:alphaModFix/>
          </a:blip>
          <a:srcRect b="0" l="0" r="0" t="0"/>
          <a:stretch/>
        </p:blipFill>
        <p:spPr>
          <a:xfrm>
            <a:off x="8381408" y="2762712"/>
            <a:ext cx="576736" cy="354834"/>
          </a:xfrm>
          <a:prstGeom prst="rect">
            <a:avLst/>
          </a:prstGeom>
          <a:noFill/>
          <a:ln>
            <a:noFill/>
          </a:ln>
        </p:spPr>
      </p:pic>
      <p:pic>
        <p:nvPicPr>
          <p:cNvPr id="785" name="Google Shape;785;g22f80a7e659_1_5"/>
          <p:cNvPicPr preferRelativeResize="0"/>
          <p:nvPr/>
        </p:nvPicPr>
        <p:blipFill rotWithShape="1">
          <a:blip r:embed="rId3">
            <a:alphaModFix/>
          </a:blip>
          <a:srcRect b="0" l="0" r="0" t="0"/>
          <a:stretch/>
        </p:blipFill>
        <p:spPr>
          <a:xfrm>
            <a:off x="9040535" y="2762712"/>
            <a:ext cx="576736" cy="354834"/>
          </a:xfrm>
          <a:prstGeom prst="rect">
            <a:avLst/>
          </a:prstGeom>
          <a:noFill/>
          <a:ln>
            <a:noFill/>
          </a:ln>
        </p:spPr>
      </p:pic>
      <p:pic>
        <p:nvPicPr>
          <p:cNvPr id="786" name="Google Shape;786;g22f80a7e659_1_5"/>
          <p:cNvPicPr preferRelativeResize="0"/>
          <p:nvPr/>
        </p:nvPicPr>
        <p:blipFill rotWithShape="1">
          <a:blip r:embed="rId3">
            <a:alphaModFix/>
          </a:blip>
          <a:srcRect b="0" l="0" r="0" t="0"/>
          <a:stretch/>
        </p:blipFill>
        <p:spPr>
          <a:xfrm>
            <a:off x="9699662" y="2762712"/>
            <a:ext cx="576736" cy="354834"/>
          </a:xfrm>
          <a:prstGeom prst="rect">
            <a:avLst/>
          </a:prstGeom>
          <a:noFill/>
          <a:ln>
            <a:noFill/>
          </a:ln>
        </p:spPr>
      </p:pic>
      <p:pic>
        <p:nvPicPr>
          <p:cNvPr id="787" name="Google Shape;787;g22f80a7e659_1_5"/>
          <p:cNvPicPr preferRelativeResize="0"/>
          <p:nvPr/>
        </p:nvPicPr>
        <p:blipFill rotWithShape="1">
          <a:blip r:embed="rId3">
            <a:alphaModFix/>
          </a:blip>
          <a:srcRect b="0" l="0" r="0" t="0"/>
          <a:stretch/>
        </p:blipFill>
        <p:spPr>
          <a:xfrm>
            <a:off x="10358789" y="2762712"/>
            <a:ext cx="576736" cy="354834"/>
          </a:xfrm>
          <a:prstGeom prst="rect">
            <a:avLst/>
          </a:prstGeom>
          <a:noFill/>
          <a:ln>
            <a:noFill/>
          </a:ln>
        </p:spPr>
      </p:pic>
      <p:pic>
        <p:nvPicPr>
          <p:cNvPr id="788" name="Google Shape;788;g22f80a7e659_1_5"/>
          <p:cNvPicPr preferRelativeResize="0"/>
          <p:nvPr/>
        </p:nvPicPr>
        <p:blipFill rotWithShape="1">
          <a:blip r:embed="rId3">
            <a:alphaModFix/>
          </a:blip>
          <a:srcRect b="0" l="0" r="0" t="0"/>
          <a:stretch/>
        </p:blipFill>
        <p:spPr>
          <a:xfrm>
            <a:off x="4426645" y="3235284"/>
            <a:ext cx="576736" cy="354834"/>
          </a:xfrm>
          <a:prstGeom prst="rect">
            <a:avLst/>
          </a:prstGeom>
          <a:noFill/>
          <a:ln>
            <a:noFill/>
          </a:ln>
        </p:spPr>
      </p:pic>
      <p:pic>
        <p:nvPicPr>
          <p:cNvPr id="789" name="Google Shape;789;g22f80a7e659_1_5"/>
          <p:cNvPicPr preferRelativeResize="0"/>
          <p:nvPr/>
        </p:nvPicPr>
        <p:blipFill rotWithShape="1">
          <a:blip r:embed="rId3">
            <a:alphaModFix/>
          </a:blip>
          <a:srcRect b="0" l="0" r="0" t="0"/>
          <a:stretch/>
        </p:blipFill>
        <p:spPr>
          <a:xfrm>
            <a:off x="5085771" y="3235284"/>
            <a:ext cx="576736" cy="354834"/>
          </a:xfrm>
          <a:prstGeom prst="rect">
            <a:avLst/>
          </a:prstGeom>
          <a:noFill/>
          <a:ln>
            <a:noFill/>
          </a:ln>
        </p:spPr>
      </p:pic>
      <p:pic>
        <p:nvPicPr>
          <p:cNvPr id="790" name="Google Shape;790;g22f80a7e659_1_5"/>
          <p:cNvPicPr preferRelativeResize="0"/>
          <p:nvPr/>
        </p:nvPicPr>
        <p:blipFill rotWithShape="1">
          <a:blip r:embed="rId3">
            <a:alphaModFix/>
          </a:blip>
          <a:srcRect b="0" l="0" r="0" t="0"/>
          <a:stretch/>
        </p:blipFill>
        <p:spPr>
          <a:xfrm>
            <a:off x="5744899" y="3235284"/>
            <a:ext cx="576736" cy="354834"/>
          </a:xfrm>
          <a:prstGeom prst="rect">
            <a:avLst/>
          </a:prstGeom>
          <a:noFill/>
          <a:ln>
            <a:noFill/>
          </a:ln>
        </p:spPr>
      </p:pic>
      <p:pic>
        <p:nvPicPr>
          <p:cNvPr id="791" name="Google Shape;791;g22f80a7e659_1_5"/>
          <p:cNvPicPr preferRelativeResize="0"/>
          <p:nvPr/>
        </p:nvPicPr>
        <p:blipFill rotWithShape="1">
          <a:blip r:embed="rId3">
            <a:alphaModFix/>
          </a:blip>
          <a:srcRect b="0" l="0" r="0" t="0"/>
          <a:stretch/>
        </p:blipFill>
        <p:spPr>
          <a:xfrm>
            <a:off x="6404026" y="3235284"/>
            <a:ext cx="576736" cy="354834"/>
          </a:xfrm>
          <a:prstGeom prst="rect">
            <a:avLst/>
          </a:prstGeom>
          <a:noFill/>
          <a:ln>
            <a:noFill/>
          </a:ln>
        </p:spPr>
      </p:pic>
      <p:pic>
        <p:nvPicPr>
          <p:cNvPr id="792" name="Google Shape;792;g22f80a7e659_1_5"/>
          <p:cNvPicPr preferRelativeResize="0"/>
          <p:nvPr/>
        </p:nvPicPr>
        <p:blipFill rotWithShape="1">
          <a:blip r:embed="rId3">
            <a:alphaModFix/>
          </a:blip>
          <a:srcRect b="0" l="0" r="0" t="0"/>
          <a:stretch/>
        </p:blipFill>
        <p:spPr>
          <a:xfrm>
            <a:off x="7063154" y="3235284"/>
            <a:ext cx="576736" cy="354834"/>
          </a:xfrm>
          <a:prstGeom prst="rect">
            <a:avLst/>
          </a:prstGeom>
          <a:noFill/>
          <a:ln>
            <a:noFill/>
          </a:ln>
        </p:spPr>
      </p:pic>
      <p:pic>
        <p:nvPicPr>
          <p:cNvPr id="793" name="Google Shape;793;g22f80a7e659_1_5"/>
          <p:cNvPicPr preferRelativeResize="0"/>
          <p:nvPr/>
        </p:nvPicPr>
        <p:blipFill rotWithShape="1">
          <a:blip r:embed="rId3">
            <a:alphaModFix/>
          </a:blip>
          <a:srcRect b="0" l="0" r="0" t="0"/>
          <a:stretch/>
        </p:blipFill>
        <p:spPr>
          <a:xfrm>
            <a:off x="7722281" y="3235284"/>
            <a:ext cx="576736" cy="354834"/>
          </a:xfrm>
          <a:prstGeom prst="rect">
            <a:avLst/>
          </a:prstGeom>
          <a:noFill/>
          <a:ln>
            <a:noFill/>
          </a:ln>
        </p:spPr>
      </p:pic>
      <p:pic>
        <p:nvPicPr>
          <p:cNvPr id="794" name="Google Shape;794;g22f80a7e659_1_5"/>
          <p:cNvPicPr preferRelativeResize="0"/>
          <p:nvPr/>
        </p:nvPicPr>
        <p:blipFill rotWithShape="1">
          <a:blip r:embed="rId3">
            <a:alphaModFix/>
          </a:blip>
          <a:srcRect b="0" l="0" r="0" t="0"/>
          <a:stretch/>
        </p:blipFill>
        <p:spPr>
          <a:xfrm>
            <a:off x="8381408" y="3235284"/>
            <a:ext cx="576736" cy="354834"/>
          </a:xfrm>
          <a:prstGeom prst="rect">
            <a:avLst/>
          </a:prstGeom>
          <a:noFill/>
          <a:ln>
            <a:noFill/>
          </a:ln>
        </p:spPr>
      </p:pic>
      <p:pic>
        <p:nvPicPr>
          <p:cNvPr id="795" name="Google Shape;795;g22f80a7e659_1_5"/>
          <p:cNvPicPr preferRelativeResize="0"/>
          <p:nvPr/>
        </p:nvPicPr>
        <p:blipFill rotWithShape="1">
          <a:blip r:embed="rId3">
            <a:alphaModFix/>
          </a:blip>
          <a:srcRect b="0" l="0" r="0" t="0"/>
          <a:stretch/>
        </p:blipFill>
        <p:spPr>
          <a:xfrm>
            <a:off x="9040535" y="3235284"/>
            <a:ext cx="576736" cy="354834"/>
          </a:xfrm>
          <a:prstGeom prst="rect">
            <a:avLst/>
          </a:prstGeom>
          <a:noFill/>
          <a:ln>
            <a:noFill/>
          </a:ln>
        </p:spPr>
      </p:pic>
      <p:pic>
        <p:nvPicPr>
          <p:cNvPr id="796" name="Google Shape;796;g22f80a7e659_1_5"/>
          <p:cNvPicPr preferRelativeResize="0"/>
          <p:nvPr/>
        </p:nvPicPr>
        <p:blipFill rotWithShape="1">
          <a:blip r:embed="rId3">
            <a:alphaModFix/>
          </a:blip>
          <a:srcRect b="0" l="0" r="0" t="0"/>
          <a:stretch/>
        </p:blipFill>
        <p:spPr>
          <a:xfrm>
            <a:off x="9699662" y="3235284"/>
            <a:ext cx="576736" cy="354834"/>
          </a:xfrm>
          <a:prstGeom prst="rect">
            <a:avLst/>
          </a:prstGeom>
          <a:noFill/>
          <a:ln>
            <a:noFill/>
          </a:ln>
        </p:spPr>
      </p:pic>
      <p:pic>
        <p:nvPicPr>
          <p:cNvPr id="797" name="Google Shape;797;g22f80a7e659_1_5"/>
          <p:cNvPicPr preferRelativeResize="0"/>
          <p:nvPr/>
        </p:nvPicPr>
        <p:blipFill rotWithShape="1">
          <a:blip r:embed="rId3">
            <a:alphaModFix/>
          </a:blip>
          <a:srcRect b="0" l="0" r="0" t="0"/>
          <a:stretch/>
        </p:blipFill>
        <p:spPr>
          <a:xfrm>
            <a:off x="10358789" y="3235284"/>
            <a:ext cx="576736" cy="354834"/>
          </a:xfrm>
          <a:prstGeom prst="rect">
            <a:avLst/>
          </a:prstGeom>
          <a:noFill/>
          <a:ln>
            <a:noFill/>
          </a:ln>
        </p:spPr>
      </p:pic>
      <p:pic>
        <p:nvPicPr>
          <p:cNvPr id="798" name="Google Shape;798;g22f80a7e659_1_5"/>
          <p:cNvPicPr preferRelativeResize="0"/>
          <p:nvPr/>
        </p:nvPicPr>
        <p:blipFill rotWithShape="1">
          <a:blip r:embed="rId3">
            <a:alphaModFix/>
          </a:blip>
          <a:srcRect b="0" l="0" r="0" t="0"/>
          <a:stretch/>
        </p:blipFill>
        <p:spPr>
          <a:xfrm>
            <a:off x="4426645" y="3707856"/>
            <a:ext cx="576736" cy="354834"/>
          </a:xfrm>
          <a:prstGeom prst="rect">
            <a:avLst/>
          </a:prstGeom>
          <a:noFill/>
          <a:ln>
            <a:noFill/>
          </a:ln>
        </p:spPr>
      </p:pic>
      <p:pic>
        <p:nvPicPr>
          <p:cNvPr id="799" name="Google Shape;799;g22f80a7e659_1_5"/>
          <p:cNvPicPr preferRelativeResize="0"/>
          <p:nvPr/>
        </p:nvPicPr>
        <p:blipFill rotWithShape="1">
          <a:blip r:embed="rId3">
            <a:alphaModFix/>
          </a:blip>
          <a:srcRect b="0" l="0" r="0" t="0"/>
          <a:stretch/>
        </p:blipFill>
        <p:spPr>
          <a:xfrm>
            <a:off x="5085771" y="3707856"/>
            <a:ext cx="576736" cy="354834"/>
          </a:xfrm>
          <a:prstGeom prst="rect">
            <a:avLst/>
          </a:prstGeom>
          <a:noFill/>
          <a:ln>
            <a:noFill/>
          </a:ln>
        </p:spPr>
      </p:pic>
      <p:pic>
        <p:nvPicPr>
          <p:cNvPr id="800" name="Google Shape;800;g22f80a7e659_1_5"/>
          <p:cNvPicPr preferRelativeResize="0"/>
          <p:nvPr/>
        </p:nvPicPr>
        <p:blipFill rotWithShape="1">
          <a:blip r:embed="rId3">
            <a:alphaModFix/>
          </a:blip>
          <a:srcRect b="0" l="0" r="0" t="0"/>
          <a:stretch/>
        </p:blipFill>
        <p:spPr>
          <a:xfrm>
            <a:off x="5744899" y="3707856"/>
            <a:ext cx="576736" cy="354834"/>
          </a:xfrm>
          <a:prstGeom prst="rect">
            <a:avLst/>
          </a:prstGeom>
          <a:noFill/>
          <a:ln>
            <a:noFill/>
          </a:ln>
        </p:spPr>
      </p:pic>
      <p:pic>
        <p:nvPicPr>
          <p:cNvPr id="801" name="Google Shape;801;g22f80a7e659_1_5"/>
          <p:cNvPicPr preferRelativeResize="0"/>
          <p:nvPr/>
        </p:nvPicPr>
        <p:blipFill rotWithShape="1">
          <a:blip r:embed="rId3">
            <a:alphaModFix/>
          </a:blip>
          <a:srcRect b="0" l="0" r="0" t="0"/>
          <a:stretch/>
        </p:blipFill>
        <p:spPr>
          <a:xfrm>
            <a:off x="6404026" y="3707856"/>
            <a:ext cx="576736" cy="354834"/>
          </a:xfrm>
          <a:prstGeom prst="rect">
            <a:avLst/>
          </a:prstGeom>
          <a:noFill/>
          <a:ln>
            <a:noFill/>
          </a:ln>
        </p:spPr>
      </p:pic>
      <p:pic>
        <p:nvPicPr>
          <p:cNvPr id="802" name="Google Shape;802;g22f80a7e659_1_5"/>
          <p:cNvPicPr preferRelativeResize="0"/>
          <p:nvPr/>
        </p:nvPicPr>
        <p:blipFill rotWithShape="1">
          <a:blip r:embed="rId3">
            <a:alphaModFix/>
          </a:blip>
          <a:srcRect b="0" l="0" r="0" t="0"/>
          <a:stretch/>
        </p:blipFill>
        <p:spPr>
          <a:xfrm>
            <a:off x="7063154" y="3707856"/>
            <a:ext cx="576736" cy="354834"/>
          </a:xfrm>
          <a:prstGeom prst="rect">
            <a:avLst/>
          </a:prstGeom>
          <a:noFill/>
          <a:ln>
            <a:noFill/>
          </a:ln>
        </p:spPr>
      </p:pic>
      <p:pic>
        <p:nvPicPr>
          <p:cNvPr id="803" name="Google Shape;803;g22f80a7e659_1_5"/>
          <p:cNvPicPr preferRelativeResize="0"/>
          <p:nvPr/>
        </p:nvPicPr>
        <p:blipFill rotWithShape="1">
          <a:blip r:embed="rId3">
            <a:alphaModFix/>
          </a:blip>
          <a:srcRect b="0" l="0" r="0" t="0"/>
          <a:stretch/>
        </p:blipFill>
        <p:spPr>
          <a:xfrm>
            <a:off x="7722281" y="3707856"/>
            <a:ext cx="576736" cy="354834"/>
          </a:xfrm>
          <a:prstGeom prst="rect">
            <a:avLst/>
          </a:prstGeom>
          <a:noFill/>
          <a:ln>
            <a:noFill/>
          </a:ln>
        </p:spPr>
      </p:pic>
      <p:pic>
        <p:nvPicPr>
          <p:cNvPr id="804" name="Google Shape;804;g22f80a7e659_1_5"/>
          <p:cNvPicPr preferRelativeResize="0"/>
          <p:nvPr/>
        </p:nvPicPr>
        <p:blipFill rotWithShape="1">
          <a:blip r:embed="rId3">
            <a:alphaModFix/>
          </a:blip>
          <a:srcRect b="0" l="0" r="0" t="0"/>
          <a:stretch/>
        </p:blipFill>
        <p:spPr>
          <a:xfrm>
            <a:off x="8381408" y="3707856"/>
            <a:ext cx="576736" cy="354834"/>
          </a:xfrm>
          <a:prstGeom prst="rect">
            <a:avLst/>
          </a:prstGeom>
          <a:noFill/>
          <a:ln>
            <a:noFill/>
          </a:ln>
        </p:spPr>
      </p:pic>
      <p:pic>
        <p:nvPicPr>
          <p:cNvPr id="805" name="Google Shape;805;g22f80a7e659_1_5"/>
          <p:cNvPicPr preferRelativeResize="0"/>
          <p:nvPr/>
        </p:nvPicPr>
        <p:blipFill rotWithShape="1">
          <a:blip r:embed="rId3">
            <a:alphaModFix/>
          </a:blip>
          <a:srcRect b="0" l="0" r="0" t="0"/>
          <a:stretch/>
        </p:blipFill>
        <p:spPr>
          <a:xfrm>
            <a:off x="9040535" y="3707856"/>
            <a:ext cx="576736" cy="354834"/>
          </a:xfrm>
          <a:prstGeom prst="rect">
            <a:avLst/>
          </a:prstGeom>
          <a:noFill/>
          <a:ln>
            <a:noFill/>
          </a:ln>
        </p:spPr>
      </p:pic>
      <p:pic>
        <p:nvPicPr>
          <p:cNvPr id="806" name="Google Shape;806;g22f80a7e659_1_5"/>
          <p:cNvPicPr preferRelativeResize="0"/>
          <p:nvPr/>
        </p:nvPicPr>
        <p:blipFill rotWithShape="1">
          <a:blip r:embed="rId3">
            <a:alphaModFix/>
          </a:blip>
          <a:srcRect b="0" l="0" r="0" t="0"/>
          <a:stretch/>
        </p:blipFill>
        <p:spPr>
          <a:xfrm>
            <a:off x="9699662" y="3707856"/>
            <a:ext cx="576736" cy="354834"/>
          </a:xfrm>
          <a:prstGeom prst="rect">
            <a:avLst/>
          </a:prstGeom>
          <a:noFill/>
          <a:ln>
            <a:noFill/>
          </a:ln>
        </p:spPr>
      </p:pic>
      <p:pic>
        <p:nvPicPr>
          <p:cNvPr id="807" name="Google Shape;807;g22f80a7e659_1_5"/>
          <p:cNvPicPr preferRelativeResize="0"/>
          <p:nvPr/>
        </p:nvPicPr>
        <p:blipFill rotWithShape="1">
          <a:blip r:embed="rId3">
            <a:alphaModFix/>
          </a:blip>
          <a:srcRect b="0" l="0" r="0" t="0"/>
          <a:stretch/>
        </p:blipFill>
        <p:spPr>
          <a:xfrm>
            <a:off x="10358789" y="3707856"/>
            <a:ext cx="576736" cy="354834"/>
          </a:xfrm>
          <a:prstGeom prst="rect">
            <a:avLst/>
          </a:prstGeom>
          <a:noFill/>
          <a:ln>
            <a:noFill/>
          </a:ln>
        </p:spPr>
      </p:pic>
      <p:pic>
        <p:nvPicPr>
          <p:cNvPr id="808" name="Google Shape;808;g22f80a7e659_1_5"/>
          <p:cNvPicPr preferRelativeResize="0"/>
          <p:nvPr/>
        </p:nvPicPr>
        <p:blipFill rotWithShape="1">
          <a:blip r:embed="rId3">
            <a:alphaModFix/>
          </a:blip>
          <a:srcRect b="0" l="0" r="0" t="0"/>
          <a:stretch/>
        </p:blipFill>
        <p:spPr>
          <a:xfrm>
            <a:off x="4426645" y="4180429"/>
            <a:ext cx="576736" cy="354834"/>
          </a:xfrm>
          <a:prstGeom prst="rect">
            <a:avLst/>
          </a:prstGeom>
          <a:noFill/>
          <a:ln>
            <a:noFill/>
          </a:ln>
        </p:spPr>
      </p:pic>
      <p:pic>
        <p:nvPicPr>
          <p:cNvPr id="809" name="Google Shape;809;g22f80a7e659_1_5"/>
          <p:cNvPicPr preferRelativeResize="0"/>
          <p:nvPr/>
        </p:nvPicPr>
        <p:blipFill rotWithShape="1">
          <a:blip r:embed="rId3">
            <a:alphaModFix/>
          </a:blip>
          <a:srcRect b="0" l="0" r="0" t="0"/>
          <a:stretch/>
        </p:blipFill>
        <p:spPr>
          <a:xfrm>
            <a:off x="5085771" y="4180429"/>
            <a:ext cx="576736" cy="354834"/>
          </a:xfrm>
          <a:prstGeom prst="rect">
            <a:avLst/>
          </a:prstGeom>
          <a:noFill/>
          <a:ln>
            <a:noFill/>
          </a:ln>
        </p:spPr>
      </p:pic>
      <p:pic>
        <p:nvPicPr>
          <p:cNvPr id="810" name="Google Shape;810;g22f80a7e659_1_5"/>
          <p:cNvPicPr preferRelativeResize="0"/>
          <p:nvPr/>
        </p:nvPicPr>
        <p:blipFill rotWithShape="1">
          <a:blip r:embed="rId3">
            <a:alphaModFix/>
          </a:blip>
          <a:srcRect b="0" l="0" r="0" t="0"/>
          <a:stretch/>
        </p:blipFill>
        <p:spPr>
          <a:xfrm>
            <a:off x="5744899" y="4180429"/>
            <a:ext cx="576736" cy="354834"/>
          </a:xfrm>
          <a:prstGeom prst="rect">
            <a:avLst/>
          </a:prstGeom>
          <a:noFill/>
          <a:ln>
            <a:noFill/>
          </a:ln>
        </p:spPr>
      </p:pic>
      <p:pic>
        <p:nvPicPr>
          <p:cNvPr id="811" name="Google Shape;811;g22f80a7e659_1_5"/>
          <p:cNvPicPr preferRelativeResize="0"/>
          <p:nvPr/>
        </p:nvPicPr>
        <p:blipFill rotWithShape="1">
          <a:blip r:embed="rId3">
            <a:alphaModFix/>
          </a:blip>
          <a:srcRect b="0" l="0" r="0" t="0"/>
          <a:stretch/>
        </p:blipFill>
        <p:spPr>
          <a:xfrm>
            <a:off x="6404026" y="4180429"/>
            <a:ext cx="576736" cy="354834"/>
          </a:xfrm>
          <a:prstGeom prst="rect">
            <a:avLst/>
          </a:prstGeom>
          <a:noFill/>
          <a:ln>
            <a:noFill/>
          </a:ln>
        </p:spPr>
      </p:pic>
      <p:pic>
        <p:nvPicPr>
          <p:cNvPr id="812" name="Google Shape;812;g22f80a7e659_1_5"/>
          <p:cNvPicPr preferRelativeResize="0"/>
          <p:nvPr/>
        </p:nvPicPr>
        <p:blipFill rotWithShape="1">
          <a:blip r:embed="rId3">
            <a:alphaModFix/>
          </a:blip>
          <a:srcRect b="0" l="0" r="0" t="0"/>
          <a:stretch/>
        </p:blipFill>
        <p:spPr>
          <a:xfrm>
            <a:off x="7063154" y="4180429"/>
            <a:ext cx="576736" cy="354834"/>
          </a:xfrm>
          <a:prstGeom prst="rect">
            <a:avLst/>
          </a:prstGeom>
          <a:noFill/>
          <a:ln>
            <a:noFill/>
          </a:ln>
        </p:spPr>
      </p:pic>
      <p:pic>
        <p:nvPicPr>
          <p:cNvPr id="813" name="Google Shape;813;g22f80a7e659_1_5"/>
          <p:cNvPicPr preferRelativeResize="0"/>
          <p:nvPr/>
        </p:nvPicPr>
        <p:blipFill rotWithShape="1">
          <a:blip r:embed="rId3">
            <a:alphaModFix/>
          </a:blip>
          <a:srcRect b="0" l="0" r="0" t="0"/>
          <a:stretch/>
        </p:blipFill>
        <p:spPr>
          <a:xfrm>
            <a:off x="7722281" y="4180429"/>
            <a:ext cx="576736" cy="354834"/>
          </a:xfrm>
          <a:prstGeom prst="rect">
            <a:avLst/>
          </a:prstGeom>
          <a:noFill/>
          <a:ln>
            <a:noFill/>
          </a:ln>
        </p:spPr>
      </p:pic>
      <p:pic>
        <p:nvPicPr>
          <p:cNvPr id="814" name="Google Shape;814;g22f80a7e659_1_5"/>
          <p:cNvPicPr preferRelativeResize="0"/>
          <p:nvPr/>
        </p:nvPicPr>
        <p:blipFill rotWithShape="1">
          <a:blip r:embed="rId3">
            <a:alphaModFix/>
          </a:blip>
          <a:srcRect b="0" l="0" r="0" t="0"/>
          <a:stretch/>
        </p:blipFill>
        <p:spPr>
          <a:xfrm>
            <a:off x="8381408" y="4180429"/>
            <a:ext cx="576736" cy="354834"/>
          </a:xfrm>
          <a:prstGeom prst="rect">
            <a:avLst/>
          </a:prstGeom>
          <a:noFill/>
          <a:ln>
            <a:noFill/>
          </a:ln>
        </p:spPr>
      </p:pic>
      <p:pic>
        <p:nvPicPr>
          <p:cNvPr id="815" name="Google Shape;815;g22f80a7e659_1_5"/>
          <p:cNvPicPr preferRelativeResize="0"/>
          <p:nvPr/>
        </p:nvPicPr>
        <p:blipFill rotWithShape="1">
          <a:blip r:embed="rId3">
            <a:alphaModFix/>
          </a:blip>
          <a:srcRect b="0" l="0" r="0" t="0"/>
          <a:stretch/>
        </p:blipFill>
        <p:spPr>
          <a:xfrm>
            <a:off x="9040535" y="4180429"/>
            <a:ext cx="576736" cy="354834"/>
          </a:xfrm>
          <a:prstGeom prst="rect">
            <a:avLst/>
          </a:prstGeom>
          <a:noFill/>
          <a:ln>
            <a:noFill/>
          </a:ln>
        </p:spPr>
      </p:pic>
      <p:pic>
        <p:nvPicPr>
          <p:cNvPr id="816" name="Google Shape;816;g22f80a7e659_1_5"/>
          <p:cNvPicPr preferRelativeResize="0"/>
          <p:nvPr/>
        </p:nvPicPr>
        <p:blipFill rotWithShape="1">
          <a:blip r:embed="rId3">
            <a:alphaModFix/>
          </a:blip>
          <a:srcRect b="0" l="0" r="0" t="0"/>
          <a:stretch/>
        </p:blipFill>
        <p:spPr>
          <a:xfrm>
            <a:off x="9699662" y="4180429"/>
            <a:ext cx="576736" cy="354834"/>
          </a:xfrm>
          <a:prstGeom prst="rect">
            <a:avLst/>
          </a:prstGeom>
          <a:noFill/>
          <a:ln>
            <a:noFill/>
          </a:ln>
        </p:spPr>
      </p:pic>
      <p:pic>
        <p:nvPicPr>
          <p:cNvPr id="817" name="Google Shape;817;g22f80a7e659_1_5"/>
          <p:cNvPicPr preferRelativeResize="0"/>
          <p:nvPr/>
        </p:nvPicPr>
        <p:blipFill rotWithShape="1">
          <a:blip r:embed="rId3">
            <a:alphaModFix/>
          </a:blip>
          <a:srcRect b="0" l="0" r="0" t="0"/>
          <a:stretch/>
        </p:blipFill>
        <p:spPr>
          <a:xfrm>
            <a:off x="10358789" y="4180429"/>
            <a:ext cx="576736" cy="354834"/>
          </a:xfrm>
          <a:prstGeom prst="rect">
            <a:avLst/>
          </a:prstGeom>
          <a:noFill/>
          <a:ln>
            <a:noFill/>
          </a:ln>
        </p:spPr>
      </p:pic>
      <p:pic>
        <p:nvPicPr>
          <p:cNvPr id="818" name="Google Shape;818;g22f80a7e659_1_5"/>
          <p:cNvPicPr preferRelativeResize="0"/>
          <p:nvPr/>
        </p:nvPicPr>
        <p:blipFill rotWithShape="1">
          <a:blip r:embed="rId3">
            <a:alphaModFix/>
          </a:blip>
          <a:srcRect b="0" l="0" r="0" t="0"/>
          <a:stretch/>
        </p:blipFill>
        <p:spPr>
          <a:xfrm>
            <a:off x="4426645" y="4653000"/>
            <a:ext cx="576736" cy="354834"/>
          </a:xfrm>
          <a:prstGeom prst="rect">
            <a:avLst/>
          </a:prstGeom>
          <a:noFill/>
          <a:ln>
            <a:noFill/>
          </a:ln>
        </p:spPr>
      </p:pic>
      <p:pic>
        <p:nvPicPr>
          <p:cNvPr id="819" name="Google Shape;819;g22f80a7e659_1_5"/>
          <p:cNvPicPr preferRelativeResize="0"/>
          <p:nvPr/>
        </p:nvPicPr>
        <p:blipFill rotWithShape="1">
          <a:blip r:embed="rId3">
            <a:alphaModFix/>
          </a:blip>
          <a:srcRect b="0" l="0" r="0" t="0"/>
          <a:stretch/>
        </p:blipFill>
        <p:spPr>
          <a:xfrm>
            <a:off x="5085771" y="4653000"/>
            <a:ext cx="576736" cy="354834"/>
          </a:xfrm>
          <a:prstGeom prst="rect">
            <a:avLst/>
          </a:prstGeom>
          <a:noFill/>
          <a:ln>
            <a:noFill/>
          </a:ln>
        </p:spPr>
      </p:pic>
      <p:pic>
        <p:nvPicPr>
          <p:cNvPr id="820" name="Google Shape;820;g22f80a7e659_1_5"/>
          <p:cNvPicPr preferRelativeResize="0"/>
          <p:nvPr/>
        </p:nvPicPr>
        <p:blipFill rotWithShape="1">
          <a:blip r:embed="rId3">
            <a:alphaModFix/>
          </a:blip>
          <a:srcRect b="0" l="0" r="0" t="0"/>
          <a:stretch/>
        </p:blipFill>
        <p:spPr>
          <a:xfrm>
            <a:off x="5744899" y="4653000"/>
            <a:ext cx="576736" cy="354834"/>
          </a:xfrm>
          <a:prstGeom prst="rect">
            <a:avLst/>
          </a:prstGeom>
          <a:noFill/>
          <a:ln>
            <a:noFill/>
          </a:ln>
        </p:spPr>
      </p:pic>
      <p:pic>
        <p:nvPicPr>
          <p:cNvPr id="821" name="Google Shape;821;g22f80a7e659_1_5"/>
          <p:cNvPicPr preferRelativeResize="0"/>
          <p:nvPr/>
        </p:nvPicPr>
        <p:blipFill rotWithShape="1">
          <a:blip r:embed="rId3">
            <a:alphaModFix/>
          </a:blip>
          <a:srcRect b="0" l="0" r="0" t="0"/>
          <a:stretch/>
        </p:blipFill>
        <p:spPr>
          <a:xfrm>
            <a:off x="6404026" y="4653000"/>
            <a:ext cx="576736" cy="354834"/>
          </a:xfrm>
          <a:prstGeom prst="rect">
            <a:avLst/>
          </a:prstGeom>
          <a:noFill/>
          <a:ln>
            <a:noFill/>
          </a:ln>
        </p:spPr>
      </p:pic>
      <p:pic>
        <p:nvPicPr>
          <p:cNvPr id="822" name="Google Shape;822;g22f80a7e659_1_5"/>
          <p:cNvPicPr preferRelativeResize="0"/>
          <p:nvPr/>
        </p:nvPicPr>
        <p:blipFill rotWithShape="1">
          <a:blip r:embed="rId3">
            <a:alphaModFix/>
          </a:blip>
          <a:srcRect b="0" l="0" r="0" t="0"/>
          <a:stretch/>
        </p:blipFill>
        <p:spPr>
          <a:xfrm>
            <a:off x="7063154" y="4653000"/>
            <a:ext cx="576736" cy="354834"/>
          </a:xfrm>
          <a:prstGeom prst="rect">
            <a:avLst/>
          </a:prstGeom>
          <a:noFill/>
          <a:ln>
            <a:noFill/>
          </a:ln>
        </p:spPr>
      </p:pic>
      <p:pic>
        <p:nvPicPr>
          <p:cNvPr id="823" name="Google Shape;823;g22f80a7e659_1_5"/>
          <p:cNvPicPr preferRelativeResize="0"/>
          <p:nvPr/>
        </p:nvPicPr>
        <p:blipFill rotWithShape="1">
          <a:blip r:embed="rId4">
            <a:alphaModFix/>
          </a:blip>
          <a:srcRect b="0" l="0" r="0" t="0"/>
          <a:stretch/>
        </p:blipFill>
        <p:spPr>
          <a:xfrm>
            <a:off x="7722281" y="4653000"/>
            <a:ext cx="576736" cy="354834"/>
          </a:xfrm>
          <a:prstGeom prst="rect">
            <a:avLst/>
          </a:prstGeom>
          <a:noFill/>
          <a:ln>
            <a:noFill/>
          </a:ln>
        </p:spPr>
      </p:pic>
      <p:pic>
        <p:nvPicPr>
          <p:cNvPr id="824" name="Google Shape;824;g22f80a7e659_1_5"/>
          <p:cNvPicPr preferRelativeResize="0"/>
          <p:nvPr/>
        </p:nvPicPr>
        <p:blipFill rotWithShape="1">
          <a:blip r:embed="rId4">
            <a:alphaModFix/>
          </a:blip>
          <a:srcRect b="0" l="0" r="0" t="0"/>
          <a:stretch/>
        </p:blipFill>
        <p:spPr>
          <a:xfrm>
            <a:off x="8381408" y="4653000"/>
            <a:ext cx="576736" cy="354834"/>
          </a:xfrm>
          <a:prstGeom prst="rect">
            <a:avLst/>
          </a:prstGeom>
          <a:noFill/>
          <a:ln>
            <a:noFill/>
          </a:ln>
        </p:spPr>
      </p:pic>
      <p:pic>
        <p:nvPicPr>
          <p:cNvPr id="825" name="Google Shape;825;g22f80a7e659_1_5"/>
          <p:cNvPicPr preferRelativeResize="0"/>
          <p:nvPr/>
        </p:nvPicPr>
        <p:blipFill rotWithShape="1">
          <a:blip r:embed="rId4">
            <a:alphaModFix/>
          </a:blip>
          <a:srcRect b="0" l="0" r="0" t="0"/>
          <a:stretch/>
        </p:blipFill>
        <p:spPr>
          <a:xfrm>
            <a:off x="9040535" y="4653000"/>
            <a:ext cx="576736" cy="354834"/>
          </a:xfrm>
          <a:prstGeom prst="rect">
            <a:avLst/>
          </a:prstGeom>
          <a:noFill/>
          <a:ln>
            <a:noFill/>
          </a:ln>
        </p:spPr>
      </p:pic>
      <p:pic>
        <p:nvPicPr>
          <p:cNvPr id="826" name="Google Shape;826;g22f80a7e659_1_5"/>
          <p:cNvPicPr preferRelativeResize="0"/>
          <p:nvPr/>
        </p:nvPicPr>
        <p:blipFill rotWithShape="1">
          <a:blip r:embed="rId4">
            <a:alphaModFix/>
          </a:blip>
          <a:srcRect b="0" l="0" r="0" t="0"/>
          <a:stretch/>
        </p:blipFill>
        <p:spPr>
          <a:xfrm>
            <a:off x="9699662" y="4653000"/>
            <a:ext cx="576736" cy="354834"/>
          </a:xfrm>
          <a:prstGeom prst="rect">
            <a:avLst/>
          </a:prstGeom>
          <a:noFill/>
          <a:ln>
            <a:noFill/>
          </a:ln>
        </p:spPr>
      </p:pic>
      <p:pic>
        <p:nvPicPr>
          <p:cNvPr id="827" name="Google Shape;827;g22f80a7e659_1_5"/>
          <p:cNvPicPr preferRelativeResize="0"/>
          <p:nvPr/>
        </p:nvPicPr>
        <p:blipFill rotWithShape="1">
          <a:blip r:embed="rId4">
            <a:alphaModFix/>
          </a:blip>
          <a:srcRect b="0" l="0" r="0" t="0"/>
          <a:stretch/>
        </p:blipFill>
        <p:spPr>
          <a:xfrm>
            <a:off x="10358789" y="4653000"/>
            <a:ext cx="576736" cy="354834"/>
          </a:xfrm>
          <a:prstGeom prst="rect">
            <a:avLst/>
          </a:prstGeom>
          <a:noFill/>
          <a:ln>
            <a:noFill/>
          </a:ln>
        </p:spPr>
      </p:pic>
      <p:pic>
        <p:nvPicPr>
          <p:cNvPr id="828" name="Google Shape;828;g22f80a7e659_1_5"/>
          <p:cNvPicPr preferRelativeResize="0"/>
          <p:nvPr/>
        </p:nvPicPr>
        <p:blipFill rotWithShape="1">
          <a:blip r:embed="rId5">
            <a:alphaModFix/>
          </a:blip>
          <a:srcRect b="0" l="0" r="0" t="0"/>
          <a:stretch/>
        </p:blipFill>
        <p:spPr>
          <a:xfrm>
            <a:off x="4426645" y="5125573"/>
            <a:ext cx="576736" cy="354834"/>
          </a:xfrm>
          <a:prstGeom prst="rect">
            <a:avLst/>
          </a:prstGeom>
          <a:noFill/>
          <a:ln>
            <a:noFill/>
          </a:ln>
        </p:spPr>
      </p:pic>
      <p:pic>
        <p:nvPicPr>
          <p:cNvPr id="829" name="Google Shape;829;g22f80a7e659_1_5"/>
          <p:cNvPicPr preferRelativeResize="0"/>
          <p:nvPr/>
        </p:nvPicPr>
        <p:blipFill rotWithShape="1">
          <a:blip r:embed="rId5">
            <a:alphaModFix/>
          </a:blip>
          <a:srcRect b="0" l="0" r="0" t="0"/>
          <a:stretch/>
        </p:blipFill>
        <p:spPr>
          <a:xfrm>
            <a:off x="5085771" y="5125573"/>
            <a:ext cx="576736" cy="354834"/>
          </a:xfrm>
          <a:prstGeom prst="rect">
            <a:avLst/>
          </a:prstGeom>
          <a:noFill/>
          <a:ln>
            <a:noFill/>
          </a:ln>
        </p:spPr>
      </p:pic>
      <p:pic>
        <p:nvPicPr>
          <p:cNvPr id="830" name="Google Shape;830;g22f80a7e659_1_5"/>
          <p:cNvPicPr preferRelativeResize="0"/>
          <p:nvPr/>
        </p:nvPicPr>
        <p:blipFill rotWithShape="1">
          <a:blip r:embed="rId5">
            <a:alphaModFix/>
          </a:blip>
          <a:srcRect b="0" l="0" r="0" t="0"/>
          <a:stretch/>
        </p:blipFill>
        <p:spPr>
          <a:xfrm>
            <a:off x="5744899" y="5125573"/>
            <a:ext cx="576736" cy="354834"/>
          </a:xfrm>
          <a:prstGeom prst="rect">
            <a:avLst/>
          </a:prstGeom>
          <a:noFill/>
          <a:ln>
            <a:noFill/>
          </a:ln>
        </p:spPr>
      </p:pic>
      <p:pic>
        <p:nvPicPr>
          <p:cNvPr id="831" name="Google Shape;831;g22f80a7e659_1_5"/>
          <p:cNvPicPr preferRelativeResize="0"/>
          <p:nvPr/>
        </p:nvPicPr>
        <p:blipFill rotWithShape="1">
          <a:blip r:embed="rId5">
            <a:alphaModFix/>
          </a:blip>
          <a:srcRect b="0" l="0" r="0" t="0"/>
          <a:stretch/>
        </p:blipFill>
        <p:spPr>
          <a:xfrm>
            <a:off x="6404026" y="5125573"/>
            <a:ext cx="576736" cy="354834"/>
          </a:xfrm>
          <a:prstGeom prst="rect">
            <a:avLst/>
          </a:prstGeom>
          <a:noFill/>
          <a:ln>
            <a:noFill/>
          </a:ln>
        </p:spPr>
      </p:pic>
      <p:pic>
        <p:nvPicPr>
          <p:cNvPr id="832" name="Google Shape;832;g22f80a7e659_1_5"/>
          <p:cNvPicPr preferRelativeResize="0"/>
          <p:nvPr/>
        </p:nvPicPr>
        <p:blipFill rotWithShape="1">
          <a:blip r:embed="rId5">
            <a:alphaModFix/>
          </a:blip>
          <a:srcRect b="0" l="0" r="0" t="0"/>
          <a:stretch/>
        </p:blipFill>
        <p:spPr>
          <a:xfrm>
            <a:off x="7063154" y="5125573"/>
            <a:ext cx="576736" cy="354834"/>
          </a:xfrm>
          <a:prstGeom prst="rect">
            <a:avLst/>
          </a:prstGeom>
          <a:noFill/>
          <a:ln>
            <a:noFill/>
          </a:ln>
        </p:spPr>
      </p:pic>
      <p:pic>
        <p:nvPicPr>
          <p:cNvPr id="833" name="Google Shape;833;g22f80a7e659_1_5"/>
          <p:cNvPicPr preferRelativeResize="0"/>
          <p:nvPr/>
        </p:nvPicPr>
        <p:blipFill rotWithShape="1">
          <a:blip r:embed="rId4">
            <a:alphaModFix/>
          </a:blip>
          <a:srcRect b="0" l="0" r="0" t="0"/>
          <a:stretch/>
        </p:blipFill>
        <p:spPr>
          <a:xfrm>
            <a:off x="7722281" y="5125573"/>
            <a:ext cx="576736" cy="354834"/>
          </a:xfrm>
          <a:prstGeom prst="rect">
            <a:avLst/>
          </a:prstGeom>
          <a:noFill/>
          <a:ln>
            <a:noFill/>
          </a:ln>
        </p:spPr>
      </p:pic>
      <p:pic>
        <p:nvPicPr>
          <p:cNvPr id="834" name="Google Shape;834;g22f80a7e659_1_5"/>
          <p:cNvPicPr preferRelativeResize="0"/>
          <p:nvPr/>
        </p:nvPicPr>
        <p:blipFill rotWithShape="1">
          <a:blip r:embed="rId4">
            <a:alphaModFix/>
          </a:blip>
          <a:srcRect b="0" l="0" r="0" t="0"/>
          <a:stretch/>
        </p:blipFill>
        <p:spPr>
          <a:xfrm>
            <a:off x="8381408" y="5125573"/>
            <a:ext cx="576736" cy="354834"/>
          </a:xfrm>
          <a:prstGeom prst="rect">
            <a:avLst/>
          </a:prstGeom>
          <a:noFill/>
          <a:ln>
            <a:noFill/>
          </a:ln>
        </p:spPr>
      </p:pic>
      <p:pic>
        <p:nvPicPr>
          <p:cNvPr id="835" name="Google Shape;835;g22f80a7e659_1_5"/>
          <p:cNvPicPr preferRelativeResize="0"/>
          <p:nvPr/>
        </p:nvPicPr>
        <p:blipFill rotWithShape="1">
          <a:blip r:embed="rId4">
            <a:alphaModFix/>
          </a:blip>
          <a:srcRect b="0" l="0" r="0" t="0"/>
          <a:stretch/>
        </p:blipFill>
        <p:spPr>
          <a:xfrm>
            <a:off x="9040535" y="5125573"/>
            <a:ext cx="576736" cy="354834"/>
          </a:xfrm>
          <a:prstGeom prst="rect">
            <a:avLst/>
          </a:prstGeom>
          <a:noFill/>
          <a:ln>
            <a:noFill/>
          </a:ln>
        </p:spPr>
      </p:pic>
      <p:pic>
        <p:nvPicPr>
          <p:cNvPr id="836" name="Google Shape;836;g22f80a7e659_1_5"/>
          <p:cNvPicPr preferRelativeResize="0"/>
          <p:nvPr/>
        </p:nvPicPr>
        <p:blipFill rotWithShape="1">
          <a:blip r:embed="rId4">
            <a:alphaModFix/>
          </a:blip>
          <a:srcRect b="0" l="0" r="0" t="0"/>
          <a:stretch/>
        </p:blipFill>
        <p:spPr>
          <a:xfrm>
            <a:off x="9699662" y="5125573"/>
            <a:ext cx="576736" cy="354834"/>
          </a:xfrm>
          <a:prstGeom prst="rect">
            <a:avLst/>
          </a:prstGeom>
          <a:noFill/>
          <a:ln>
            <a:noFill/>
          </a:ln>
        </p:spPr>
      </p:pic>
      <p:pic>
        <p:nvPicPr>
          <p:cNvPr id="837" name="Google Shape;837;g22f80a7e659_1_5"/>
          <p:cNvPicPr preferRelativeResize="0"/>
          <p:nvPr/>
        </p:nvPicPr>
        <p:blipFill rotWithShape="1">
          <a:blip r:embed="rId4">
            <a:alphaModFix/>
          </a:blip>
          <a:srcRect b="0" l="0" r="0" t="0"/>
          <a:stretch/>
        </p:blipFill>
        <p:spPr>
          <a:xfrm>
            <a:off x="10358789" y="5125573"/>
            <a:ext cx="576736" cy="354834"/>
          </a:xfrm>
          <a:prstGeom prst="rect">
            <a:avLst/>
          </a:prstGeom>
          <a:noFill/>
          <a:ln>
            <a:noFill/>
          </a:ln>
        </p:spPr>
      </p:pic>
      <p:pic>
        <p:nvPicPr>
          <p:cNvPr id="838" name="Google Shape;838;g22f80a7e659_1_5"/>
          <p:cNvPicPr preferRelativeResize="0"/>
          <p:nvPr/>
        </p:nvPicPr>
        <p:blipFill rotWithShape="1">
          <a:blip r:embed="rId4">
            <a:alphaModFix/>
          </a:blip>
          <a:srcRect b="0" l="0" r="0" t="0"/>
          <a:stretch/>
        </p:blipFill>
        <p:spPr>
          <a:xfrm>
            <a:off x="7722281" y="5598144"/>
            <a:ext cx="576736" cy="354834"/>
          </a:xfrm>
          <a:prstGeom prst="rect">
            <a:avLst/>
          </a:prstGeom>
          <a:noFill/>
          <a:ln>
            <a:noFill/>
          </a:ln>
        </p:spPr>
      </p:pic>
      <p:pic>
        <p:nvPicPr>
          <p:cNvPr id="839" name="Google Shape;839;g22f80a7e659_1_5"/>
          <p:cNvPicPr preferRelativeResize="0"/>
          <p:nvPr/>
        </p:nvPicPr>
        <p:blipFill rotWithShape="1">
          <a:blip r:embed="rId4">
            <a:alphaModFix/>
          </a:blip>
          <a:srcRect b="0" l="0" r="0" t="0"/>
          <a:stretch/>
        </p:blipFill>
        <p:spPr>
          <a:xfrm>
            <a:off x="8381408" y="5598144"/>
            <a:ext cx="576736" cy="354834"/>
          </a:xfrm>
          <a:prstGeom prst="rect">
            <a:avLst/>
          </a:prstGeom>
          <a:noFill/>
          <a:ln>
            <a:noFill/>
          </a:ln>
        </p:spPr>
      </p:pic>
      <p:pic>
        <p:nvPicPr>
          <p:cNvPr id="840" name="Google Shape;840;g22f80a7e659_1_5"/>
          <p:cNvPicPr preferRelativeResize="0"/>
          <p:nvPr/>
        </p:nvPicPr>
        <p:blipFill rotWithShape="1">
          <a:blip r:embed="rId4">
            <a:alphaModFix/>
          </a:blip>
          <a:srcRect b="0" l="0" r="0" t="0"/>
          <a:stretch/>
        </p:blipFill>
        <p:spPr>
          <a:xfrm>
            <a:off x="9040535" y="5598144"/>
            <a:ext cx="576736" cy="354834"/>
          </a:xfrm>
          <a:prstGeom prst="rect">
            <a:avLst/>
          </a:prstGeom>
          <a:noFill/>
          <a:ln>
            <a:noFill/>
          </a:ln>
        </p:spPr>
      </p:pic>
      <p:pic>
        <p:nvPicPr>
          <p:cNvPr id="841" name="Google Shape;841;g22f80a7e659_1_5"/>
          <p:cNvPicPr preferRelativeResize="0"/>
          <p:nvPr/>
        </p:nvPicPr>
        <p:blipFill rotWithShape="1">
          <a:blip r:embed="rId4">
            <a:alphaModFix/>
          </a:blip>
          <a:srcRect b="0" l="0" r="0" t="0"/>
          <a:stretch/>
        </p:blipFill>
        <p:spPr>
          <a:xfrm>
            <a:off x="9699662" y="5598144"/>
            <a:ext cx="576736" cy="354834"/>
          </a:xfrm>
          <a:prstGeom prst="rect">
            <a:avLst/>
          </a:prstGeom>
          <a:noFill/>
          <a:ln>
            <a:noFill/>
          </a:ln>
        </p:spPr>
      </p:pic>
      <p:pic>
        <p:nvPicPr>
          <p:cNvPr id="842" name="Google Shape;842;g22f80a7e659_1_5"/>
          <p:cNvPicPr preferRelativeResize="0"/>
          <p:nvPr/>
        </p:nvPicPr>
        <p:blipFill rotWithShape="1">
          <a:blip r:embed="rId4">
            <a:alphaModFix/>
          </a:blip>
          <a:srcRect b="0" l="0" r="0" t="0"/>
          <a:stretch/>
        </p:blipFill>
        <p:spPr>
          <a:xfrm>
            <a:off x="10358789" y="5598144"/>
            <a:ext cx="576736" cy="354834"/>
          </a:xfrm>
          <a:prstGeom prst="rect">
            <a:avLst/>
          </a:prstGeom>
          <a:noFill/>
          <a:ln>
            <a:noFill/>
          </a:ln>
        </p:spPr>
      </p:pic>
      <p:pic>
        <p:nvPicPr>
          <p:cNvPr id="843" name="Google Shape;843;g22f80a7e659_1_5"/>
          <p:cNvPicPr preferRelativeResize="0"/>
          <p:nvPr/>
        </p:nvPicPr>
        <p:blipFill rotWithShape="1">
          <a:blip r:embed="rId5">
            <a:alphaModFix/>
          </a:blip>
          <a:srcRect b="0" l="0" r="0" t="0"/>
          <a:stretch/>
        </p:blipFill>
        <p:spPr>
          <a:xfrm>
            <a:off x="4426645" y="5598144"/>
            <a:ext cx="576736" cy="354834"/>
          </a:xfrm>
          <a:prstGeom prst="rect">
            <a:avLst/>
          </a:prstGeom>
          <a:noFill/>
          <a:ln>
            <a:noFill/>
          </a:ln>
        </p:spPr>
      </p:pic>
      <p:pic>
        <p:nvPicPr>
          <p:cNvPr id="844" name="Google Shape;844;g22f80a7e659_1_5"/>
          <p:cNvPicPr preferRelativeResize="0"/>
          <p:nvPr/>
        </p:nvPicPr>
        <p:blipFill rotWithShape="1">
          <a:blip r:embed="rId5">
            <a:alphaModFix/>
          </a:blip>
          <a:srcRect b="0" l="0" r="0" t="0"/>
          <a:stretch/>
        </p:blipFill>
        <p:spPr>
          <a:xfrm>
            <a:off x="5085771" y="5598144"/>
            <a:ext cx="576736" cy="354834"/>
          </a:xfrm>
          <a:prstGeom prst="rect">
            <a:avLst/>
          </a:prstGeom>
          <a:noFill/>
          <a:ln>
            <a:noFill/>
          </a:ln>
        </p:spPr>
      </p:pic>
      <p:pic>
        <p:nvPicPr>
          <p:cNvPr id="845" name="Google Shape;845;g22f80a7e659_1_5"/>
          <p:cNvPicPr preferRelativeResize="0"/>
          <p:nvPr/>
        </p:nvPicPr>
        <p:blipFill rotWithShape="1">
          <a:blip r:embed="rId5">
            <a:alphaModFix/>
          </a:blip>
          <a:srcRect b="0" l="0" r="0" t="0"/>
          <a:stretch/>
        </p:blipFill>
        <p:spPr>
          <a:xfrm>
            <a:off x="5744899" y="5598144"/>
            <a:ext cx="576736" cy="354834"/>
          </a:xfrm>
          <a:prstGeom prst="rect">
            <a:avLst/>
          </a:prstGeom>
          <a:noFill/>
          <a:ln>
            <a:noFill/>
          </a:ln>
        </p:spPr>
      </p:pic>
      <p:pic>
        <p:nvPicPr>
          <p:cNvPr id="846" name="Google Shape;846;g22f80a7e659_1_5"/>
          <p:cNvPicPr preferRelativeResize="0"/>
          <p:nvPr/>
        </p:nvPicPr>
        <p:blipFill rotWithShape="1">
          <a:blip r:embed="rId5">
            <a:alphaModFix/>
          </a:blip>
          <a:srcRect b="0" l="0" r="0" t="0"/>
          <a:stretch/>
        </p:blipFill>
        <p:spPr>
          <a:xfrm>
            <a:off x="6404026" y="5598144"/>
            <a:ext cx="576736" cy="354834"/>
          </a:xfrm>
          <a:prstGeom prst="rect">
            <a:avLst/>
          </a:prstGeom>
          <a:noFill/>
          <a:ln>
            <a:noFill/>
          </a:ln>
        </p:spPr>
      </p:pic>
      <p:pic>
        <p:nvPicPr>
          <p:cNvPr id="847" name="Google Shape;847;g22f80a7e659_1_5"/>
          <p:cNvPicPr preferRelativeResize="0"/>
          <p:nvPr/>
        </p:nvPicPr>
        <p:blipFill rotWithShape="1">
          <a:blip r:embed="rId5">
            <a:alphaModFix/>
          </a:blip>
          <a:srcRect b="0" l="0" r="0" t="0"/>
          <a:stretch/>
        </p:blipFill>
        <p:spPr>
          <a:xfrm>
            <a:off x="7063154" y="5598144"/>
            <a:ext cx="576736" cy="354834"/>
          </a:xfrm>
          <a:prstGeom prst="rect">
            <a:avLst/>
          </a:prstGeom>
          <a:noFill/>
          <a:ln>
            <a:noFill/>
          </a:ln>
        </p:spPr>
      </p:pic>
      <p:grpSp>
        <p:nvGrpSpPr>
          <p:cNvPr id="848" name="Google Shape;848;g22f80a7e659_1_5"/>
          <p:cNvGrpSpPr/>
          <p:nvPr/>
        </p:nvGrpSpPr>
        <p:grpSpPr>
          <a:xfrm>
            <a:off x="1805864" y="1345051"/>
            <a:ext cx="2545006" cy="4608447"/>
            <a:chOff x="933652" y="620688"/>
            <a:chExt cx="2775058" cy="5256584"/>
          </a:xfrm>
        </p:grpSpPr>
        <p:pic>
          <p:nvPicPr>
            <p:cNvPr id="849" name="Google Shape;849;g22f80a7e659_1_5"/>
            <p:cNvPicPr preferRelativeResize="0"/>
            <p:nvPr/>
          </p:nvPicPr>
          <p:blipFill rotWithShape="1">
            <a:blip r:embed="rId6">
              <a:alphaModFix/>
            </a:blip>
            <a:srcRect b="0" l="0" r="0" t="0"/>
            <a:stretch/>
          </p:blipFill>
          <p:spPr>
            <a:xfrm>
              <a:off x="3072958" y="620688"/>
              <a:ext cx="628938" cy="404780"/>
            </a:xfrm>
            <a:prstGeom prst="rect">
              <a:avLst/>
            </a:prstGeom>
            <a:noFill/>
            <a:ln>
              <a:noFill/>
            </a:ln>
          </p:spPr>
        </p:pic>
        <p:pic>
          <p:nvPicPr>
            <p:cNvPr id="850" name="Google Shape;850;g22f80a7e659_1_5"/>
            <p:cNvPicPr preferRelativeResize="0"/>
            <p:nvPr/>
          </p:nvPicPr>
          <p:blipFill rotWithShape="1">
            <a:blip r:embed="rId6">
              <a:alphaModFix/>
            </a:blip>
            <a:srcRect b="0" l="0" r="0" t="0"/>
            <a:stretch/>
          </p:blipFill>
          <p:spPr>
            <a:xfrm>
              <a:off x="3072958" y="1159777"/>
              <a:ext cx="628938" cy="404780"/>
            </a:xfrm>
            <a:prstGeom prst="rect">
              <a:avLst/>
            </a:prstGeom>
            <a:noFill/>
            <a:ln>
              <a:noFill/>
            </a:ln>
          </p:spPr>
        </p:pic>
        <p:pic>
          <p:nvPicPr>
            <p:cNvPr id="851" name="Google Shape;851;g22f80a7e659_1_5"/>
            <p:cNvPicPr preferRelativeResize="0"/>
            <p:nvPr/>
          </p:nvPicPr>
          <p:blipFill rotWithShape="1">
            <a:blip r:embed="rId6">
              <a:alphaModFix/>
            </a:blip>
            <a:srcRect b="0" l="0" r="0" t="0"/>
            <a:stretch/>
          </p:blipFill>
          <p:spPr>
            <a:xfrm>
              <a:off x="3072958" y="1698867"/>
              <a:ext cx="628938" cy="404780"/>
            </a:xfrm>
            <a:prstGeom prst="rect">
              <a:avLst/>
            </a:prstGeom>
            <a:noFill/>
            <a:ln>
              <a:noFill/>
            </a:ln>
          </p:spPr>
        </p:pic>
        <p:pic>
          <p:nvPicPr>
            <p:cNvPr id="852" name="Google Shape;852;g22f80a7e659_1_5"/>
            <p:cNvPicPr preferRelativeResize="0"/>
            <p:nvPr/>
          </p:nvPicPr>
          <p:blipFill rotWithShape="1">
            <a:blip r:embed="rId6">
              <a:alphaModFix/>
            </a:blip>
            <a:srcRect b="0" l="0" r="0" t="0"/>
            <a:stretch/>
          </p:blipFill>
          <p:spPr>
            <a:xfrm>
              <a:off x="3072958" y="2237955"/>
              <a:ext cx="628938" cy="404780"/>
            </a:xfrm>
            <a:prstGeom prst="rect">
              <a:avLst/>
            </a:prstGeom>
            <a:noFill/>
            <a:ln>
              <a:noFill/>
            </a:ln>
          </p:spPr>
        </p:pic>
        <p:pic>
          <p:nvPicPr>
            <p:cNvPr id="853" name="Google Shape;853;g22f80a7e659_1_5"/>
            <p:cNvPicPr preferRelativeResize="0"/>
            <p:nvPr/>
          </p:nvPicPr>
          <p:blipFill rotWithShape="1">
            <a:blip r:embed="rId6">
              <a:alphaModFix/>
            </a:blip>
            <a:srcRect b="0" l="0" r="0" t="0"/>
            <a:stretch/>
          </p:blipFill>
          <p:spPr>
            <a:xfrm>
              <a:off x="3072958" y="2762757"/>
              <a:ext cx="628938" cy="404780"/>
            </a:xfrm>
            <a:prstGeom prst="rect">
              <a:avLst/>
            </a:prstGeom>
            <a:noFill/>
            <a:ln>
              <a:noFill/>
            </a:ln>
          </p:spPr>
        </p:pic>
        <p:pic>
          <p:nvPicPr>
            <p:cNvPr id="854" name="Google Shape;854;g22f80a7e659_1_5"/>
            <p:cNvPicPr preferRelativeResize="0"/>
            <p:nvPr/>
          </p:nvPicPr>
          <p:blipFill rotWithShape="1">
            <a:blip r:embed="rId6">
              <a:alphaModFix/>
            </a:blip>
            <a:srcRect b="0" l="0" r="0" t="0"/>
            <a:stretch/>
          </p:blipFill>
          <p:spPr>
            <a:xfrm>
              <a:off x="3072958" y="3324388"/>
              <a:ext cx="628938" cy="404780"/>
            </a:xfrm>
            <a:prstGeom prst="rect">
              <a:avLst/>
            </a:prstGeom>
            <a:noFill/>
            <a:ln>
              <a:noFill/>
            </a:ln>
          </p:spPr>
        </p:pic>
        <p:pic>
          <p:nvPicPr>
            <p:cNvPr id="855" name="Google Shape;855;g22f80a7e659_1_5"/>
            <p:cNvPicPr preferRelativeResize="0"/>
            <p:nvPr/>
          </p:nvPicPr>
          <p:blipFill rotWithShape="1">
            <a:blip r:embed="rId6">
              <a:alphaModFix/>
            </a:blip>
            <a:srcRect b="0" l="0" r="0" t="0"/>
            <a:stretch/>
          </p:blipFill>
          <p:spPr>
            <a:xfrm>
              <a:off x="3072958" y="3856931"/>
              <a:ext cx="628938" cy="404780"/>
            </a:xfrm>
            <a:prstGeom prst="rect">
              <a:avLst/>
            </a:prstGeom>
            <a:noFill/>
            <a:ln>
              <a:noFill/>
            </a:ln>
          </p:spPr>
        </p:pic>
        <p:pic>
          <p:nvPicPr>
            <p:cNvPr id="856" name="Google Shape;856;g22f80a7e659_1_5"/>
            <p:cNvPicPr preferRelativeResize="0"/>
            <p:nvPr/>
          </p:nvPicPr>
          <p:blipFill rotWithShape="1">
            <a:blip r:embed="rId6">
              <a:alphaModFix/>
            </a:blip>
            <a:srcRect b="0" l="0" r="0" t="0"/>
            <a:stretch/>
          </p:blipFill>
          <p:spPr>
            <a:xfrm>
              <a:off x="3079772" y="4402697"/>
              <a:ext cx="628938" cy="404780"/>
            </a:xfrm>
            <a:prstGeom prst="rect">
              <a:avLst/>
            </a:prstGeom>
            <a:noFill/>
            <a:ln>
              <a:noFill/>
            </a:ln>
          </p:spPr>
        </p:pic>
        <p:pic>
          <p:nvPicPr>
            <p:cNvPr id="857" name="Google Shape;857;g22f80a7e659_1_5"/>
            <p:cNvPicPr preferRelativeResize="0"/>
            <p:nvPr/>
          </p:nvPicPr>
          <p:blipFill rotWithShape="1">
            <a:blip r:embed="rId6">
              <a:alphaModFix/>
            </a:blip>
            <a:srcRect b="0" l="0" r="0" t="0"/>
            <a:stretch/>
          </p:blipFill>
          <p:spPr>
            <a:xfrm>
              <a:off x="3072958" y="4935240"/>
              <a:ext cx="628938" cy="404780"/>
            </a:xfrm>
            <a:prstGeom prst="rect">
              <a:avLst/>
            </a:prstGeom>
            <a:noFill/>
            <a:ln>
              <a:noFill/>
            </a:ln>
          </p:spPr>
        </p:pic>
        <p:pic>
          <p:nvPicPr>
            <p:cNvPr id="858" name="Google Shape;858;g22f80a7e659_1_5"/>
            <p:cNvPicPr preferRelativeResize="0"/>
            <p:nvPr/>
          </p:nvPicPr>
          <p:blipFill rotWithShape="1">
            <a:blip r:embed="rId6">
              <a:alphaModFix/>
            </a:blip>
            <a:srcRect b="0" l="0" r="0" t="0"/>
            <a:stretch/>
          </p:blipFill>
          <p:spPr>
            <a:xfrm>
              <a:off x="3072958" y="5472492"/>
              <a:ext cx="628938" cy="404780"/>
            </a:xfrm>
            <a:prstGeom prst="rect">
              <a:avLst/>
            </a:prstGeom>
            <a:noFill/>
            <a:ln>
              <a:noFill/>
            </a:ln>
          </p:spPr>
        </p:pic>
        <p:pic>
          <p:nvPicPr>
            <p:cNvPr id="859" name="Google Shape;859;g22f80a7e659_1_5"/>
            <p:cNvPicPr preferRelativeResize="0"/>
            <p:nvPr/>
          </p:nvPicPr>
          <p:blipFill rotWithShape="1">
            <a:blip r:embed="rId6">
              <a:alphaModFix/>
            </a:blip>
            <a:srcRect b="0" l="0" r="0" t="0"/>
            <a:stretch/>
          </p:blipFill>
          <p:spPr>
            <a:xfrm>
              <a:off x="2360106" y="620688"/>
              <a:ext cx="628938" cy="404780"/>
            </a:xfrm>
            <a:prstGeom prst="rect">
              <a:avLst/>
            </a:prstGeom>
            <a:noFill/>
            <a:ln>
              <a:noFill/>
            </a:ln>
          </p:spPr>
        </p:pic>
        <p:pic>
          <p:nvPicPr>
            <p:cNvPr id="860" name="Google Shape;860;g22f80a7e659_1_5"/>
            <p:cNvPicPr preferRelativeResize="0"/>
            <p:nvPr/>
          </p:nvPicPr>
          <p:blipFill rotWithShape="1">
            <a:blip r:embed="rId6">
              <a:alphaModFix/>
            </a:blip>
            <a:srcRect b="0" l="0" r="0" t="0"/>
            <a:stretch/>
          </p:blipFill>
          <p:spPr>
            <a:xfrm>
              <a:off x="2360106" y="1159777"/>
              <a:ext cx="628938" cy="404780"/>
            </a:xfrm>
            <a:prstGeom prst="rect">
              <a:avLst/>
            </a:prstGeom>
            <a:noFill/>
            <a:ln>
              <a:noFill/>
            </a:ln>
          </p:spPr>
        </p:pic>
        <p:pic>
          <p:nvPicPr>
            <p:cNvPr id="861" name="Google Shape;861;g22f80a7e659_1_5"/>
            <p:cNvPicPr preferRelativeResize="0"/>
            <p:nvPr/>
          </p:nvPicPr>
          <p:blipFill rotWithShape="1">
            <a:blip r:embed="rId6">
              <a:alphaModFix/>
            </a:blip>
            <a:srcRect b="0" l="0" r="0" t="0"/>
            <a:stretch/>
          </p:blipFill>
          <p:spPr>
            <a:xfrm>
              <a:off x="2360106" y="1698867"/>
              <a:ext cx="628938" cy="404780"/>
            </a:xfrm>
            <a:prstGeom prst="rect">
              <a:avLst/>
            </a:prstGeom>
            <a:noFill/>
            <a:ln>
              <a:noFill/>
            </a:ln>
          </p:spPr>
        </p:pic>
        <p:pic>
          <p:nvPicPr>
            <p:cNvPr id="862" name="Google Shape;862;g22f80a7e659_1_5"/>
            <p:cNvPicPr preferRelativeResize="0"/>
            <p:nvPr/>
          </p:nvPicPr>
          <p:blipFill rotWithShape="1">
            <a:blip r:embed="rId6">
              <a:alphaModFix/>
            </a:blip>
            <a:srcRect b="0" l="0" r="0" t="0"/>
            <a:stretch/>
          </p:blipFill>
          <p:spPr>
            <a:xfrm>
              <a:off x="2360106" y="2237955"/>
              <a:ext cx="628938" cy="404780"/>
            </a:xfrm>
            <a:prstGeom prst="rect">
              <a:avLst/>
            </a:prstGeom>
            <a:noFill/>
            <a:ln>
              <a:noFill/>
            </a:ln>
          </p:spPr>
        </p:pic>
        <p:pic>
          <p:nvPicPr>
            <p:cNvPr id="863" name="Google Shape;863;g22f80a7e659_1_5"/>
            <p:cNvPicPr preferRelativeResize="0"/>
            <p:nvPr/>
          </p:nvPicPr>
          <p:blipFill rotWithShape="1">
            <a:blip r:embed="rId6">
              <a:alphaModFix/>
            </a:blip>
            <a:srcRect b="0" l="0" r="0" t="0"/>
            <a:stretch/>
          </p:blipFill>
          <p:spPr>
            <a:xfrm>
              <a:off x="2360106" y="2762757"/>
              <a:ext cx="628938" cy="404780"/>
            </a:xfrm>
            <a:prstGeom prst="rect">
              <a:avLst/>
            </a:prstGeom>
            <a:noFill/>
            <a:ln>
              <a:noFill/>
            </a:ln>
          </p:spPr>
        </p:pic>
        <p:pic>
          <p:nvPicPr>
            <p:cNvPr id="864" name="Google Shape;864;g22f80a7e659_1_5"/>
            <p:cNvPicPr preferRelativeResize="0"/>
            <p:nvPr/>
          </p:nvPicPr>
          <p:blipFill rotWithShape="1">
            <a:blip r:embed="rId6">
              <a:alphaModFix/>
            </a:blip>
            <a:srcRect b="0" l="0" r="0" t="0"/>
            <a:stretch/>
          </p:blipFill>
          <p:spPr>
            <a:xfrm>
              <a:off x="2360106" y="3324388"/>
              <a:ext cx="628938" cy="404780"/>
            </a:xfrm>
            <a:prstGeom prst="rect">
              <a:avLst/>
            </a:prstGeom>
            <a:noFill/>
            <a:ln>
              <a:noFill/>
            </a:ln>
          </p:spPr>
        </p:pic>
        <p:pic>
          <p:nvPicPr>
            <p:cNvPr id="865" name="Google Shape;865;g22f80a7e659_1_5"/>
            <p:cNvPicPr preferRelativeResize="0"/>
            <p:nvPr/>
          </p:nvPicPr>
          <p:blipFill rotWithShape="1">
            <a:blip r:embed="rId6">
              <a:alphaModFix/>
            </a:blip>
            <a:srcRect b="0" l="0" r="0" t="0"/>
            <a:stretch/>
          </p:blipFill>
          <p:spPr>
            <a:xfrm>
              <a:off x="2360106" y="3856931"/>
              <a:ext cx="628938" cy="404780"/>
            </a:xfrm>
            <a:prstGeom prst="rect">
              <a:avLst/>
            </a:prstGeom>
            <a:noFill/>
            <a:ln>
              <a:noFill/>
            </a:ln>
          </p:spPr>
        </p:pic>
        <p:pic>
          <p:nvPicPr>
            <p:cNvPr id="866" name="Google Shape;866;g22f80a7e659_1_5"/>
            <p:cNvPicPr preferRelativeResize="0"/>
            <p:nvPr/>
          </p:nvPicPr>
          <p:blipFill rotWithShape="1">
            <a:blip r:embed="rId6">
              <a:alphaModFix/>
            </a:blip>
            <a:srcRect b="0" l="0" r="0" t="0"/>
            <a:stretch/>
          </p:blipFill>
          <p:spPr>
            <a:xfrm>
              <a:off x="2366920" y="4402697"/>
              <a:ext cx="628938" cy="404780"/>
            </a:xfrm>
            <a:prstGeom prst="rect">
              <a:avLst/>
            </a:prstGeom>
            <a:noFill/>
            <a:ln>
              <a:noFill/>
            </a:ln>
          </p:spPr>
        </p:pic>
        <p:pic>
          <p:nvPicPr>
            <p:cNvPr id="867" name="Google Shape;867;g22f80a7e659_1_5"/>
            <p:cNvPicPr preferRelativeResize="0"/>
            <p:nvPr/>
          </p:nvPicPr>
          <p:blipFill rotWithShape="1">
            <a:blip r:embed="rId6">
              <a:alphaModFix/>
            </a:blip>
            <a:srcRect b="0" l="0" r="0" t="0"/>
            <a:stretch/>
          </p:blipFill>
          <p:spPr>
            <a:xfrm>
              <a:off x="2360106" y="4935240"/>
              <a:ext cx="628938" cy="404780"/>
            </a:xfrm>
            <a:prstGeom prst="rect">
              <a:avLst/>
            </a:prstGeom>
            <a:noFill/>
            <a:ln>
              <a:noFill/>
            </a:ln>
          </p:spPr>
        </p:pic>
        <p:pic>
          <p:nvPicPr>
            <p:cNvPr id="868" name="Google Shape;868;g22f80a7e659_1_5"/>
            <p:cNvPicPr preferRelativeResize="0"/>
            <p:nvPr/>
          </p:nvPicPr>
          <p:blipFill rotWithShape="1">
            <a:blip r:embed="rId6">
              <a:alphaModFix/>
            </a:blip>
            <a:srcRect b="0" l="0" r="0" t="0"/>
            <a:stretch/>
          </p:blipFill>
          <p:spPr>
            <a:xfrm>
              <a:off x="2360106" y="5472492"/>
              <a:ext cx="628938" cy="404780"/>
            </a:xfrm>
            <a:prstGeom prst="rect">
              <a:avLst/>
            </a:prstGeom>
            <a:noFill/>
            <a:ln>
              <a:noFill/>
            </a:ln>
          </p:spPr>
        </p:pic>
        <p:pic>
          <p:nvPicPr>
            <p:cNvPr id="869" name="Google Shape;869;g22f80a7e659_1_5"/>
            <p:cNvPicPr preferRelativeResize="0"/>
            <p:nvPr/>
          </p:nvPicPr>
          <p:blipFill rotWithShape="1">
            <a:blip r:embed="rId6">
              <a:alphaModFix/>
            </a:blip>
            <a:srcRect b="0" l="0" r="0" t="0"/>
            <a:stretch/>
          </p:blipFill>
          <p:spPr>
            <a:xfrm>
              <a:off x="1646483" y="620688"/>
              <a:ext cx="628938" cy="404780"/>
            </a:xfrm>
            <a:prstGeom prst="rect">
              <a:avLst/>
            </a:prstGeom>
            <a:noFill/>
            <a:ln>
              <a:noFill/>
            </a:ln>
          </p:spPr>
        </p:pic>
        <p:pic>
          <p:nvPicPr>
            <p:cNvPr id="870" name="Google Shape;870;g22f80a7e659_1_5"/>
            <p:cNvPicPr preferRelativeResize="0"/>
            <p:nvPr/>
          </p:nvPicPr>
          <p:blipFill rotWithShape="1">
            <a:blip r:embed="rId6">
              <a:alphaModFix/>
            </a:blip>
            <a:srcRect b="0" l="0" r="0" t="0"/>
            <a:stretch/>
          </p:blipFill>
          <p:spPr>
            <a:xfrm>
              <a:off x="1646483" y="1159777"/>
              <a:ext cx="628938" cy="404780"/>
            </a:xfrm>
            <a:prstGeom prst="rect">
              <a:avLst/>
            </a:prstGeom>
            <a:noFill/>
            <a:ln>
              <a:noFill/>
            </a:ln>
          </p:spPr>
        </p:pic>
        <p:pic>
          <p:nvPicPr>
            <p:cNvPr id="871" name="Google Shape;871;g22f80a7e659_1_5"/>
            <p:cNvPicPr preferRelativeResize="0"/>
            <p:nvPr/>
          </p:nvPicPr>
          <p:blipFill rotWithShape="1">
            <a:blip r:embed="rId6">
              <a:alphaModFix/>
            </a:blip>
            <a:srcRect b="0" l="0" r="0" t="0"/>
            <a:stretch/>
          </p:blipFill>
          <p:spPr>
            <a:xfrm>
              <a:off x="1646483" y="1698867"/>
              <a:ext cx="628938" cy="404780"/>
            </a:xfrm>
            <a:prstGeom prst="rect">
              <a:avLst/>
            </a:prstGeom>
            <a:noFill/>
            <a:ln>
              <a:noFill/>
            </a:ln>
          </p:spPr>
        </p:pic>
        <p:pic>
          <p:nvPicPr>
            <p:cNvPr id="872" name="Google Shape;872;g22f80a7e659_1_5"/>
            <p:cNvPicPr preferRelativeResize="0"/>
            <p:nvPr/>
          </p:nvPicPr>
          <p:blipFill rotWithShape="1">
            <a:blip r:embed="rId6">
              <a:alphaModFix/>
            </a:blip>
            <a:srcRect b="0" l="0" r="0" t="0"/>
            <a:stretch/>
          </p:blipFill>
          <p:spPr>
            <a:xfrm>
              <a:off x="1646483" y="2237955"/>
              <a:ext cx="628938" cy="404780"/>
            </a:xfrm>
            <a:prstGeom prst="rect">
              <a:avLst/>
            </a:prstGeom>
            <a:noFill/>
            <a:ln>
              <a:noFill/>
            </a:ln>
          </p:spPr>
        </p:pic>
        <p:pic>
          <p:nvPicPr>
            <p:cNvPr id="873" name="Google Shape;873;g22f80a7e659_1_5"/>
            <p:cNvPicPr preferRelativeResize="0"/>
            <p:nvPr/>
          </p:nvPicPr>
          <p:blipFill rotWithShape="1">
            <a:blip r:embed="rId6">
              <a:alphaModFix/>
            </a:blip>
            <a:srcRect b="0" l="0" r="0" t="0"/>
            <a:stretch/>
          </p:blipFill>
          <p:spPr>
            <a:xfrm>
              <a:off x="1646483" y="2762757"/>
              <a:ext cx="628938" cy="404780"/>
            </a:xfrm>
            <a:prstGeom prst="rect">
              <a:avLst/>
            </a:prstGeom>
            <a:noFill/>
            <a:ln>
              <a:noFill/>
            </a:ln>
          </p:spPr>
        </p:pic>
        <p:pic>
          <p:nvPicPr>
            <p:cNvPr id="874" name="Google Shape;874;g22f80a7e659_1_5"/>
            <p:cNvPicPr preferRelativeResize="0"/>
            <p:nvPr/>
          </p:nvPicPr>
          <p:blipFill rotWithShape="1">
            <a:blip r:embed="rId6">
              <a:alphaModFix/>
            </a:blip>
            <a:srcRect b="0" l="0" r="0" t="0"/>
            <a:stretch/>
          </p:blipFill>
          <p:spPr>
            <a:xfrm>
              <a:off x="1646483" y="3324388"/>
              <a:ext cx="628938" cy="404780"/>
            </a:xfrm>
            <a:prstGeom prst="rect">
              <a:avLst/>
            </a:prstGeom>
            <a:noFill/>
            <a:ln>
              <a:noFill/>
            </a:ln>
          </p:spPr>
        </p:pic>
        <p:pic>
          <p:nvPicPr>
            <p:cNvPr id="875" name="Google Shape;875;g22f80a7e659_1_5"/>
            <p:cNvPicPr preferRelativeResize="0"/>
            <p:nvPr/>
          </p:nvPicPr>
          <p:blipFill rotWithShape="1">
            <a:blip r:embed="rId6">
              <a:alphaModFix/>
            </a:blip>
            <a:srcRect b="0" l="0" r="0" t="0"/>
            <a:stretch/>
          </p:blipFill>
          <p:spPr>
            <a:xfrm>
              <a:off x="1646483" y="3856931"/>
              <a:ext cx="628938" cy="404780"/>
            </a:xfrm>
            <a:prstGeom prst="rect">
              <a:avLst/>
            </a:prstGeom>
            <a:noFill/>
            <a:ln>
              <a:noFill/>
            </a:ln>
          </p:spPr>
        </p:pic>
        <p:pic>
          <p:nvPicPr>
            <p:cNvPr id="876" name="Google Shape;876;g22f80a7e659_1_5"/>
            <p:cNvPicPr preferRelativeResize="0"/>
            <p:nvPr/>
          </p:nvPicPr>
          <p:blipFill rotWithShape="1">
            <a:blip r:embed="rId6">
              <a:alphaModFix/>
            </a:blip>
            <a:srcRect b="0" l="0" r="0" t="0"/>
            <a:stretch/>
          </p:blipFill>
          <p:spPr>
            <a:xfrm>
              <a:off x="1653297" y="4402697"/>
              <a:ext cx="628938" cy="404780"/>
            </a:xfrm>
            <a:prstGeom prst="rect">
              <a:avLst/>
            </a:prstGeom>
            <a:noFill/>
            <a:ln>
              <a:noFill/>
            </a:ln>
          </p:spPr>
        </p:pic>
        <p:pic>
          <p:nvPicPr>
            <p:cNvPr id="877" name="Google Shape;877;g22f80a7e659_1_5"/>
            <p:cNvPicPr preferRelativeResize="0"/>
            <p:nvPr/>
          </p:nvPicPr>
          <p:blipFill rotWithShape="1">
            <a:blip r:embed="rId6">
              <a:alphaModFix/>
            </a:blip>
            <a:srcRect b="0" l="0" r="0" t="0"/>
            <a:stretch/>
          </p:blipFill>
          <p:spPr>
            <a:xfrm>
              <a:off x="1646483" y="4935240"/>
              <a:ext cx="628938" cy="404780"/>
            </a:xfrm>
            <a:prstGeom prst="rect">
              <a:avLst/>
            </a:prstGeom>
            <a:noFill/>
            <a:ln>
              <a:noFill/>
            </a:ln>
          </p:spPr>
        </p:pic>
        <p:pic>
          <p:nvPicPr>
            <p:cNvPr id="878" name="Google Shape;878;g22f80a7e659_1_5"/>
            <p:cNvPicPr preferRelativeResize="0"/>
            <p:nvPr/>
          </p:nvPicPr>
          <p:blipFill rotWithShape="1">
            <a:blip r:embed="rId6">
              <a:alphaModFix/>
            </a:blip>
            <a:srcRect b="0" l="0" r="0" t="0"/>
            <a:stretch/>
          </p:blipFill>
          <p:spPr>
            <a:xfrm>
              <a:off x="1646483" y="5472492"/>
              <a:ext cx="628938" cy="404780"/>
            </a:xfrm>
            <a:prstGeom prst="rect">
              <a:avLst/>
            </a:prstGeom>
            <a:noFill/>
            <a:ln>
              <a:noFill/>
            </a:ln>
          </p:spPr>
        </p:pic>
        <p:pic>
          <p:nvPicPr>
            <p:cNvPr id="879" name="Google Shape;879;g22f80a7e659_1_5"/>
            <p:cNvPicPr preferRelativeResize="0"/>
            <p:nvPr/>
          </p:nvPicPr>
          <p:blipFill rotWithShape="1">
            <a:blip r:embed="rId6">
              <a:alphaModFix/>
            </a:blip>
            <a:srcRect b="0" l="0" r="0" t="0"/>
            <a:stretch/>
          </p:blipFill>
          <p:spPr>
            <a:xfrm>
              <a:off x="933652" y="620688"/>
              <a:ext cx="628938" cy="404780"/>
            </a:xfrm>
            <a:prstGeom prst="rect">
              <a:avLst/>
            </a:prstGeom>
            <a:noFill/>
            <a:ln>
              <a:noFill/>
            </a:ln>
          </p:spPr>
        </p:pic>
        <p:pic>
          <p:nvPicPr>
            <p:cNvPr id="880" name="Google Shape;880;g22f80a7e659_1_5"/>
            <p:cNvPicPr preferRelativeResize="0"/>
            <p:nvPr/>
          </p:nvPicPr>
          <p:blipFill rotWithShape="1">
            <a:blip r:embed="rId6">
              <a:alphaModFix/>
            </a:blip>
            <a:srcRect b="0" l="0" r="0" t="0"/>
            <a:stretch/>
          </p:blipFill>
          <p:spPr>
            <a:xfrm>
              <a:off x="933652" y="1159777"/>
              <a:ext cx="628938" cy="404780"/>
            </a:xfrm>
            <a:prstGeom prst="rect">
              <a:avLst/>
            </a:prstGeom>
            <a:noFill/>
            <a:ln>
              <a:noFill/>
            </a:ln>
          </p:spPr>
        </p:pic>
        <p:pic>
          <p:nvPicPr>
            <p:cNvPr id="881" name="Google Shape;881;g22f80a7e659_1_5"/>
            <p:cNvPicPr preferRelativeResize="0"/>
            <p:nvPr/>
          </p:nvPicPr>
          <p:blipFill rotWithShape="1">
            <a:blip r:embed="rId6">
              <a:alphaModFix/>
            </a:blip>
            <a:srcRect b="0" l="0" r="0" t="0"/>
            <a:stretch/>
          </p:blipFill>
          <p:spPr>
            <a:xfrm>
              <a:off x="933652" y="1698867"/>
              <a:ext cx="628938" cy="404780"/>
            </a:xfrm>
            <a:prstGeom prst="rect">
              <a:avLst/>
            </a:prstGeom>
            <a:noFill/>
            <a:ln>
              <a:noFill/>
            </a:ln>
          </p:spPr>
        </p:pic>
        <p:pic>
          <p:nvPicPr>
            <p:cNvPr id="882" name="Google Shape;882;g22f80a7e659_1_5"/>
            <p:cNvPicPr preferRelativeResize="0"/>
            <p:nvPr/>
          </p:nvPicPr>
          <p:blipFill rotWithShape="1">
            <a:blip r:embed="rId6">
              <a:alphaModFix/>
            </a:blip>
            <a:srcRect b="0" l="0" r="0" t="0"/>
            <a:stretch/>
          </p:blipFill>
          <p:spPr>
            <a:xfrm>
              <a:off x="933652" y="2237955"/>
              <a:ext cx="628938" cy="404780"/>
            </a:xfrm>
            <a:prstGeom prst="rect">
              <a:avLst/>
            </a:prstGeom>
            <a:noFill/>
            <a:ln>
              <a:noFill/>
            </a:ln>
          </p:spPr>
        </p:pic>
        <p:pic>
          <p:nvPicPr>
            <p:cNvPr id="883" name="Google Shape;883;g22f80a7e659_1_5"/>
            <p:cNvPicPr preferRelativeResize="0"/>
            <p:nvPr/>
          </p:nvPicPr>
          <p:blipFill rotWithShape="1">
            <a:blip r:embed="rId6">
              <a:alphaModFix/>
            </a:blip>
            <a:srcRect b="0" l="0" r="0" t="0"/>
            <a:stretch/>
          </p:blipFill>
          <p:spPr>
            <a:xfrm>
              <a:off x="933652" y="2762757"/>
              <a:ext cx="628938" cy="404780"/>
            </a:xfrm>
            <a:prstGeom prst="rect">
              <a:avLst/>
            </a:prstGeom>
            <a:noFill/>
            <a:ln>
              <a:noFill/>
            </a:ln>
          </p:spPr>
        </p:pic>
        <p:pic>
          <p:nvPicPr>
            <p:cNvPr id="884" name="Google Shape;884;g22f80a7e659_1_5"/>
            <p:cNvPicPr preferRelativeResize="0"/>
            <p:nvPr/>
          </p:nvPicPr>
          <p:blipFill rotWithShape="1">
            <a:blip r:embed="rId6">
              <a:alphaModFix/>
            </a:blip>
            <a:srcRect b="0" l="0" r="0" t="0"/>
            <a:stretch/>
          </p:blipFill>
          <p:spPr>
            <a:xfrm>
              <a:off x="933652" y="3324388"/>
              <a:ext cx="628938" cy="404780"/>
            </a:xfrm>
            <a:prstGeom prst="rect">
              <a:avLst/>
            </a:prstGeom>
            <a:noFill/>
            <a:ln>
              <a:noFill/>
            </a:ln>
          </p:spPr>
        </p:pic>
        <p:pic>
          <p:nvPicPr>
            <p:cNvPr id="885" name="Google Shape;885;g22f80a7e659_1_5"/>
            <p:cNvPicPr preferRelativeResize="0"/>
            <p:nvPr/>
          </p:nvPicPr>
          <p:blipFill rotWithShape="1">
            <a:blip r:embed="rId6">
              <a:alphaModFix/>
            </a:blip>
            <a:srcRect b="0" l="0" r="0" t="0"/>
            <a:stretch/>
          </p:blipFill>
          <p:spPr>
            <a:xfrm>
              <a:off x="933652" y="3856931"/>
              <a:ext cx="628938" cy="404780"/>
            </a:xfrm>
            <a:prstGeom prst="rect">
              <a:avLst/>
            </a:prstGeom>
            <a:noFill/>
            <a:ln>
              <a:noFill/>
            </a:ln>
          </p:spPr>
        </p:pic>
        <p:pic>
          <p:nvPicPr>
            <p:cNvPr id="886" name="Google Shape;886;g22f80a7e659_1_5"/>
            <p:cNvPicPr preferRelativeResize="0"/>
            <p:nvPr/>
          </p:nvPicPr>
          <p:blipFill rotWithShape="1">
            <a:blip r:embed="rId6">
              <a:alphaModFix/>
            </a:blip>
            <a:srcRect b="0" l="0" r="0" t="0"/>
            <a:stretch/>
          </p:blipFill>
          <p:spPr>
            <a:xfrm>
              <a:off x="940466" y="4402697"/>
              <a:ext cx="628938" cy="404780"/>
            </a:xfrm>
            <a:prstGeom prst="rect">
              <a:avLst/>
            </a:prstGeom>
            <a:noFill/>
            <a:ln>
              <a:noFill/>
            </a:ln>
          </p:spPr>
        </p:pic>
        <p:pic>
          <p:nvPicPr>
            <p:cNvPr id="887" name="Google Shape;887;g22f80a7e659_1_5"/>
            <p:cNvPicPr preferRelativeResize="0"/>
            <p:nvPr/>
          </p:nvPicPr>
          <p:blipFill rotWithShape="1">
            <a:blip r:embed="rId6">
              <a:alphaModFix/>
            </a:blip>
            <a:srcRect b="0" l="0" r="0" t="0"/>
            <a:stretch/>
          </p:blipFill>
          <p:spPr>
            <a:xfrm>
              <a:off x="933652" y="4935240"/>
              <a:ext cx="628938" cy="404780"/>
            </a:xfrm>
            <a:prstGeom prst="rect">
              <a:avLst/>
            </a:prstGeom>
            <a:noFill/>
            <a:ln>
              <a:noFill/>
            </a:ln>
          </p:spPr>
        </p:pic>
        <p:pic>
          <p:nvPicPr>
            <p:cNvPr id="888" name="Google Shape;888;g22f80a7e659_1_5"/>
            <p:cNvPicPr preferRelativeResize="0"/>
            <p:nvPr/>
          </p:nvPicPr>
          <p:blipFill rotWithShape="1">
            <a:blip r:embed="rId6">
              <a:alphaModFix/>
            </a:blip>
            <a:srcRect b="0" l="0" r="0" t="0"/>
            <a:stretch/>
          </p:blipFill>
          <p:spPr>
            <a:xfrm>
              <a:off x="933652" y="5472492"/>
              <a:ext cx="628938" cy="404780"/>
            </a:xfrm>
            <a:prstGeom prst="rect">
              <a:avLst/>
            </a:prstGeom>
            <a:noFill/>
            <a:ln>
              <a:noFill/>
            </a:ln>
          </p:spPr>
        </p:pic>
      </p:grpSp>
      <p:pic>
        <p:nvPicPr>
          <p:cNvPr id="889" name="Google Shape;889;g22f80a7e659_1_5"/>
          <p:cNvPicPr preferRelativeResize="0"/>
          <p:nvPr/>
        </p:nvPicPr>
        <p:blipFill rotWithShape="1">
          <a:blip r:embed="rId7">
            <a:alphaModFix/>
          </a:blip>
          <a:srcRect b="0" l="0" r="0" t="0"/>
          <a:stretch/>
        </p:blipFill>
        <p:spPr>
          <a:xfrm>
            <a:off x="4766505" y="5987914"/>
            <a:ext cx="638533" cy="574965"/>
          </a:xfrm>
          <a:prstGeom prst="rect">
            <a:avLst/>
          </a:prstGeom>
          <a:noFill/>
          <a:ln>
            <a:noFill/>
          </a:ln>
        </p:spPr>
      </p:pic>
      <p:sp>
        <p:nvSpPr>
          <p:cNvPr id="890" name="Google Shape;890;g22f80a7e659_1_5"/>
          <p:cNvSpPr/>
          <p:nvPr/>
        </p:nvSpPr>
        <p:spPr>
          <a:xfrm>
            <a:off x="5332934" y="5997608"/>
            <a:ext cx="1977300" cy="51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fr-FR" sz="1600">
                <a:solidFill>
                  <a:srgbClr val="2F5496"/>
                </a:solidFill>
                <a:latin typeface="Century Gothic"/>
                <a:ea typeface="Century Gothic"/>
                <a:cs typeface="Century Gothic"/>
                <a:sym typeface="Century Gothic"/>
              </a:rPr>
              <a:t>Known reserves   </a:t>
            </a:r>
            <a:r>
              <a:rPr b="0" i="0" lang="fr-FR" sz="1600" u="none" cap="none" strike="noStrike">
                <a:solidFill>
                  <a:srgbClr val="2F5496"/>
                </a:solidFill>
                <a:latin typeface="Century Gothic"/>
                <a:ea typeface="Century Gothic"/>
                <a:cs typeface="Century Gothic"/>
                <a:sym typeface="Century Gothic"/>
              </a:rPr>
              <a:t>= </a:t>
            </a:r>
            <a:r>
              <a:rPr b="1" i="0" lang="fr-FR" sz="1600" u="none" cap="none" strike="noStrike">
                <a:solidFill>
                  <a:srgbClr val="2F5496"/>
                </a:solidFill>
                <a:latin typeface="Century Gothic"/>
                <a:ea typeface="Century Gothic"/>
                <a:cs typeface="Century Gothic"/>
                <a:sym typeface="Century Gothic"/>
              </a:rPr>
              <a:t>525</a:t>
            </a:r>
            <a:r>
              <a:rPr b="0" i="0" lang="fr-FR" sz="1600" u="none" cap="none" strike="noStrike">
                <a:solidFill>
                  <a:srgbClr val="2F5496"/>
                </a:solidFill>
                <a:latin typeface="Century Gothic"/>
                <a:ea typeface="Century Gothic"/>
                <a:cs typeface="Century Gothic"/>
                <a:sym typeface="Century Gothic"/>
              </a:rPr>
              <a:t> GtCO2</a:t>
            </a:r>
            <a:endParaRPr b="0" i="0" sz="1400" u="none" cap="none" strike="noStrike">
              <a:solidFill>
                <a:srgbClr val="000000"/>
              </a:solidFill>
              <a:latin typeface="Arial"/>
              <a:ea typeface="Arial"/>
              <a:cs typeface="Arial"/>
              <a:sym typeface="Arial"/>
            </a:endParaRPr>
          </a:p>
        </p:txBody>
      </p:sp>
      <p:sp>
        <p:nvSpPr>
          <p:cNvPr id="891" name="Google Shape;891;g22f80a7e659_1_5"/>
          <p:cNvSpPr/>
          <p:nvPr/>
        </p:nvSpPr>
        <p:spPr>
          <a:xfrm>
            <a:off x="1651550" y="5987925"/>
            <a:ext cx="2980200" cy="51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fr-FR" sz="1600">
                <a:solidFill>
                  <a:srgbClr val="A5A5A5"/>
                </a:solidFill>
                <a:latin typeface="Century Gothic"/>
                <a:ea typeface="Century Gothic"/>
                <a:cs typeface="Century Gothic"/>
                <a:sym typeface="Century Gothic"/>
              </a:rPr>
              <a:t>Already emitted since 1850</a:t>
            </a:r>
            <a:endParaRPr sz="1600">
              <a:solidFill>
                <a:srgbClr val="A5A5A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A5A5A5"/>
                </a:solidFill>
                <a:latin typeface="Century Gothic"/>
                <a:ea typeface="Century Gothic"/>
                <a:cs typeface="Century Gothic"/>
                <a:sym typeface="Century Gothic"/>
              </a:rPr>
              <a:t>2390 </a:t>
            </a:r>
            <a:r>
              <a:rPr b="0" i="0" lang="fr-FR" sz="1600" u="none" cap="none" strike="noStrike">
                <a:solidFill>
                  <a:srgbClr val="A5A5A5"/>
                </a:solidFill>
                <a:latin typeface="Century Gothic"/>
                <a:ea typeface="Century Gothic"/>
                <a:cs typeface="Century Gothic"/>
                <a:sym typeface="Century Gothic"/>
              </a:rPr>
              <a:t>GtCO2</a:t>
            </a:r>
            <a:endParaRPr b="0" i="0" sz="1400" u="none" cap="none" strike="noStrike">
              <a:solidFill>
                <a:srgbClr val="000000"/>
              </a:solidFill>
              <a:latin typeface="Arial"/>
              <a:ea typeface="Arial"/>
              <a:cs typeface="Arial"/>
              <a:sym typeface="Arial"/>
            </a:endParaRPr>
          </a:p>
        </p:txBody>
      </p:sp>
      <p:sp>
        <p:nvSpPr>
          <p:cNvPr id="892" name="Google Shape;892;g22f80a7e659_1_5"/>
          <p:cNvSpPr/>
          <p:nvPr/>
        </p:nvSpPr>
        <p:spPr>
          <a:xfrm>
            <a:off x="8850747" y="5997608"/>
            <a:ext cx="1977300" cy="51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fr-FR" sz="1600">
                <a:solidFill>
                  <a:srgbClr val="595959"/>
                </a:solidFill>
                <a:latin typeface="Century Gothic"/>
                <a:ea typeface="Century Gothic"/>
                <a:cs typeface="Century Gothic"/>
                <a:sym typeface="Century Gothic"/>
              </a:rPr>
              <a:t>Known reserves</a:t>
            </a:r>
            <a:endParaRPr sz="1600">
              <a:solidFill>
                <a:srgbClr val="595959"/>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595959"/>
                </a:solidFill>
                <a:latin typeface="Century Gothic"/>
                <a:ea typeface="Century Gothic"/>
                <a:cs typeface="Century Gothic"/>
                <a:sym typeface="Century Gothic"/>
              </a:rPr>
              <a:t>= </a:t>
            </a:r>
            <a:r>
              <a:rPr b="1" i="0" lang="fr-FR" sz="1600" u="none" cap="none" strike="noStrike">
                <a:solidFill>
                  <a:srgbClr val="595959"/>
                </a:solidFill>
                <a:latin typeface="Century Gothic"/>
                <a:ea typeface="Century Gothic"/>
                <a:cs typeface="Century Gothic"/>
                <a:sym typeface="Century Gothic"/>
              </a:rPr>
              <a:t>730</a:t>
            </a:r>
            <a:r>
              <a:rPr b="0" i="0" lang="fr-FR" sz="1600" u="none" cap="none" strike="noStrike">
                <a:solidFill>
                  <a:srgbClr val="595959"/>
                </a:solidFill>
                <a:latin typeface="Century Gothic"/>
                <a:ea typeface="Century Gothic"/>
                <a:cs typeface="Century Gothic"/>
                <a:sym typeface="Century Gothic"/>
              </a:rPr>
              <a:t> GtCO2</a:t>
            </a:r>
            <a:endParaRPr b="0" i="0" sz="1400" u="none" cap="none" strike="noStrike">
              <a:solidFill>
                <a:srgbClr val="000000"/>
              </a:solidFill>
              <a:latin typeface="Arial"/>
              <a:ea typeface="Arial"/>
              <a:cs typeface="Arial"/>
              <a:sym typeface="Arial"/>
            </a:endParaRPr>
          </a:p>
        </p:txBody>
      </p:sp>
      <p:pic>
        <p:nvPicPr>
          <p:cNvPr id="893" name="Google Shape;893;g22f80a7e659_1_5"/>
          <p:cNvPicPr preferRelativeResize="0"/>
          <p:nvPr/>
        </p:nvPicPr>
        <p:blipFill rotWithShape="1">
          <a:blip r:embed="rId8">
            <a:alphaModFix/>
          </a:blip>
          <a:srcRect b="0" l="0" r="0" t="0"/>
          <a:stretch/>
        </p:blipFill>
        <p:spPr>
          <a:xfrm>
            <a:off x="8256465" y="5952978"/>
            <a:ext cx="701019" cy="631231"/>
          </a:xfrm>
          <a:prstGeom prst="rect">
            <a:avLst/>
          </a:prstGeom>
          <a:noFill/>
          <a:ln>
            <a:noFill/>
          </a:ln>
        </p:spPr>
      </p:pic>
      <p:pic>
        <p:nvPicPr>
          <p:cNvPr id="894" name="Google Shape;894;g22f80a7e659_1_5"/>
          <p:cNvPicPr preferRelativeResize="0"/>
          <p:nvPr/>
        </p:nvPicPr>
        <p:blipFill rotWithShape="1">
          <a:blip r:embed="rId9">
            <a:alphaModFix/>
          </a:blip>
          <a:srcRect b="6120" l="0" r="0" t="0"/>
          <a:stretch/>
        </p:blipFill>
        <p:spPr>
          <a:xfrm>
            <a:off x="7468077" y="1234000"/>
            <a:ext cx="718233" cy="603764"/>
          </a:xfrm>
          <a:prstGeom prst="rect">
            <a:avLst/>
          </a:prstGeom>
          <a:noFill/>
          <a:ln>
            <a:noFill/>
          </a:ln>
        </p:spPr>
      </p:pic>
      <p:sp>
        <p:nvSpPr>
          <p:cNvPr id="895" name="Google Shape;895;g22f80a7e659_1_5"/>
          <p:cNvSpPr/>
          <p:nvPr/>
        </p:nvSpPr>
        <p:spPr>
          <a:xfrm>
            <a:off x="8127203" y="1277806"/>
            <a:ext cx="1977300" cy="51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fr-FR" sz="1600">
                <a:solidFill>
                  <a:srgbClr val="993300"/>
                </a:solidFill>
                <a:latin typeface="Century Gothic"/>
                <a:ea typeface="Century Gothic"/>
                <a:cs typeface="Century Gothic"/>
                <a:sym typeface="Century Gothic"/>
              </a:rPr>
              <a:t>Known reserves   </a:t>
            </a:r>
            <a:r>
              <a:rPr b="0" i="0" lang="fr-FR" sz="1600" u="none" cap="none" strike="noStrike">
                <a:solidFill>
                  <a:srgbClr val="993300"/>
                </a:solidFill>
                <a:latin typeface="Century Gothic"/>
                <a:ea typeface="Century Gothic"/>
                <a:cs typeface="Century Gothic"/>
                <a:sym typeface="Century Gothic"/>
              </a:rPr>
              <a:t>= </a:t>
            </a:r>
            <a:r>
              <a:rPr b="1" i="0" lang="fr-FR" sz="1600" u="none" cap="none" strike="noStrike">
                <a:solidFill>
                  <a:srgbClr val="993300"/>
                </a:solidFill>
                <a:latin typeface="Century Gothic"/>
                <a:ea typeface="Century Gothic"/>
                <a:cs typeface="Century Gothic"/>
                <a:sym typeface="Century Gothic"/>
              </a:rPr>
              <a:t>2 950</a:t>
            </a:r>
            <a:r>
              <a:rPr b="0" i="0" lang="fr-FR" sz="1600" u="none" cap="none" strike="noStrike">
                <a:solidFill>
                  <a:srgbClr val="993300"/>
                </a:solidFill>
                <a:latin typeface="Century Gothic"/>
                <a:ea typeface="Century Gothic"/>
                <a:cs typeface="Century Gothic"/>
                <a:sym typeface="Century Gothic"/>
              </a:rPr>
              <a:t> GtCO2</a:t>
            </a:r>
            <a:endParaRPr b="0" i="0" sz="1400" u="none" cap="none" strike="noStrike">
              <a:solidFill>
                <a:srgbClr val="000000"/>
              </a:solidFill>
              <a:latin typeface="Arial"/>
              <a:ea typeface="Arial"/>
              <a:cs typeface="Arial"/>
              <a:sym typeface="Arial"/>
            </a:endParaRPr>
          </a:p>
        </p:txBody>
      </p:sp>
      <p:sp>
        <p:nvSpPr>
          <p:cNvPr id="896" name="Google Shape;896;g22f80a7e659_1_5"/>
          <p:cNvSpPr/>
          <p:nvPr/>
        </p:nvSpPr>
        <p:spPr>
          <a:xfrm>
            <a:off x="-2875" y="6573000"/>
            <a:ext cx="2155500" cy="260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1" lang="fr-FR" sz="1400" u="none" cap="none" strike="noStrike">
                <a:solidFill>
                  <a:srgbClr val="085160"/>
                </a:solidFill>
                <a:latin typeface="Corbel"/>
                <a:ea typeface="Corbel"/>
                <a:cs typeface="Corbel"/>
                <a:sym typeface="Corbel"/>
              </a:rPr>
              <a:t>Source : IPCC AR6 WG1</a:t>
            </a:r>
            <a:endParaRPr b="1" i="1" sz="1400" u="none" cap="none" strike="noStrike">
              <a:solidFill>
                <a:srgbClr val="ED7D31"/>
              </a:solidFill>
              <a:latin typeface="Corbel"/>
              <a:ea typeface="Corbel"/>
              <a:cs typeface="Corbel"/>
              <a:sym typeface="Corbel"/>
            </a:endParaRPr>
          </a:p>
        </p:txBody>
      </p:sp>
      <p:sp>
        <p:nvSpPr>
          <p:cNvPr id="897" name="Google Shape;897;g22f80a7e659_1_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 But fossil fuel reserves are limited!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3"/>
          <p:cNvSpPr txBox="1"/>
          <p:nvPr/>
        </p:nvSpPr>
        <p:spPr>
          <a:xfrm>
            <a:off x="5604870" y="2458693"/>
            <a:ext cx="437700" cy="6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E97"/>
              </a:buClr>
              <a:buSzPts val="3600"/>
              <a:buFont typeface="Noto Sans Symbols"/>
              <a:buNone/>
            </a:pPr>
            <a:r>
              <a:rPr b="0" i="0" lang="fr-FR" sz="3600" u="none" cap="none" strike="noStrike">
                <a:solidFill>
                  <a:srgbClr val="006E97"/>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04" name="Google Shape;904;p13"/>
          <p:cNvSpPr/>
          <p:nvPr/>
        </p:nvSpPr>
        <p:spPr>
          <a:xfrm>
            <a:off x="6264339" y="5042288"/>
            <a:ext cx="1831800" cy="473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05" name="Google Shape;905;p13"/>
          <p:cNvSpPr txBox="1"/>
          <p:nvPr/>
        </p:nvSpPr>
        <p:spPr>
          <a:xfrm>
            <a:off x="5467039" y="4593611"/>
            <a:ext cx="4887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E97"/>
              </a:buClr>
              <a:buSzPts val="3600"/>
              <a:buFont typeface="Noto Sans Symbols"/>
              <a:buNone/>
            </a:pPr>
            <a:r>
              <a:rPr b="0" i="0" lang="fr-FR" sz="3600" u="none" cap="none" strike="noStrike">
                <a:solidFill>
                  <a:srgbClr val="006E97"/>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906" name="Google Shape;906;p13"/>
          <p:cNvPicPr preferRelativeResize="0"/>
          <p:nvPr/>
        </p:nvPicPr>
        <p:blipFill rotWithShape="1">
          <a:blip r:embed="rId3">
            <a:alphaModFix/>
          </a:blip>
          <a:srcRect b="70050" l="0" r="61259" t="0"/>
          <a:stretch/>
        </p:blipFill>
        <p:spPr>
          <a:xfrm>
            <a:off x="2390056" y="2023121"/>
            <a:ext cx="2565720" cy="988969"/>
          </a:xfrm>
          <a:prstGeom prst="rect">
            <a:avLst/>
          </a:prstGeom>
          <a:noFill/>
          <a:ln>
            <a:noFill/>
          </a:ln>
        </p:spPr>
      </p:pic>
      <p:sp>
        <p:nvSpPr>
          <p:cNvPr id="907" name="Google Shape;907;p13"/>
          <p:cNvSpPr txBox="1"/>
          <p:nvPr/>
        </p:nvSpPr>
        <p:spPr>
          <a:xfrm>
            <a:off x="1428865" y="5278318"/>
            <a:ext cx="43173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2400">
                <a:solidFill>
                  <a:srgbClr val="4E3F2B"/>
                </a:solidFill>
                <a:latin typeface="Corbel"/>
                <a:ea typeface="Corbel"/>
                <a:cs typeface="Corbel"/>
                <a:sym typeface="Corbel"/>
              </a:rPr>
              <a:t>Power supply</a:t>
            </a:r>
            <a:endParaRPr b="0" i="0" sz="1400" u="none" cap="none" strike="noStrike">
              <a:solidFill>
                <a:srgbClr val="000000"/>
              </a:solidFill>
              <a:latin typeface="Arial"/>
              <a:ea typeface="Arial"/>
              <a:cs typeface="Arial"/>
              <a:sym typeface="Arial"/>
            </a:endParaRPr>
          </a:p>
        </p:txBody>
      </p:sp>
      <p:pic>
        <p:nvPicPr>
          <p:cNvPr descr="plug.png" id="908" name="Google Shape;908;p13"/>
          <p:cNvPicPr preferRelativeResize="0"/>
          <p:nvPr/>
        </p:nvPicPr>
        <p:blipFill rotWithShape="1">
          <a:blip r:embed="rId4">
            <a:alphaModFix/>
          </a:blip>
          <a:srcRect b="0" l="0" r="0" t="0"/>
          <a:stretch/>
        </p:blipFill>
        <p:spPr>
          <a:xfrm rot="1834807">
            <a:off x="2599858" y="3995836"/>
            <a:ext cx="1648996" cy="1841757"/>
          </a:xfrm>
          <a:prstGeom prst="rect">
            <a:avLst/>
          </a:prstGeom>
          <a:noFill/>
          <a:ln>
            <a:noFill/>
          </a:ln>
        </p:spPr>
      </p:pic>
      <p:sp>
        <p:nvSpPr>
          <p:cNvPr id="909" name="Google Shape;909;p13"/>
          <p:cNvSpPr txBox="1"/>
          <p:nvPr/>
        </p:nvSpPr>
        <p:spPr>
          <a:xfrm>
            <a:off x="2390056" y="3403849"/>
            <a:ext cx="24483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4E3F2B"/>
                </a:solidFill>
                <a:latin typeface="Corbel"/>
                <a:ea typeface="Corbel"/>
                <a:cs typeface="Corbel"/>
                <a:sym typeface="Corbel"/>
              </a:rPr>
              <a:t>10 cyclist</a:t>
            </a:r>
            <a:r>
              <a:rPr b="1" lang="fr-FR" sz="2400">
                <a:solidFill>
                  <a:srgbClr val="4E3F2B"/>
                </a:solidFill>
                <a:latin typeface="Corbel"/>
                <a:ea typeface="Corbel"/>
                <a:cs typeface="Corbel"/>
                <a:sym typeface="Corbel"/>
              </a:rPr>
              <a:t>s</a:t>
            </a:r>
            <a:endParaRPr b="0" i="0" sz="1400" u="none" cap="none" strike="noStrike">
              <a:solidFill>
                <a:srgbClr val="000000"/>
              </a:solidFill>
              <a:latin typeface="Arial"/>
              <a:ea typeface="Arial"/>
              <a:cs typeface="Arial"/>
              <a:sym typeface="Arial"/>
            </a:endParaRPr>
          </a:p>
        </p:txBody>
      </p:sp>
      <p:pic>
        <p:nvPicPr>
          <p:cNvPr descr="money.png" id="910" name="Google Shape;910;p13"/>
          <p:cNvPicPr preferRelativeResize="0"/>
          <p:nvPr/>
        </p:nvPicPr>
        <p:blipFill rotWithShape="1">
          <a:blip r:embed="rId5">
            <a:alphaModFix/>
          </a:blip>
          <a:srcRect b="0" l="0" r="0" t="0"/>
          <a:stretch/>
        </p:blipFill>
        <p:spPr>
          <a:xfrm>
            <a:off x="6502896" y="2018928"/>
            <a:ext cx="1291830" cy="1288702"/>
          </a:xfrm>
          <a:prstGeom prst="rect">
            <a:avLst/>
          </a:prstGeom>
          <a:noFill/>
          <a:ln>
            <a:noFill/>
          </a:ln>
        </p:spPr>
      </p:pic>
      <p:sp>
        <p:nvSpPr>
          <p:cNvPr id="911" name="Google Shape;911;p13"/>
          <p:cNvSpPr txBox="1"/>
          <p:nvPr/>
        </p:nvSpPr>
        <p:spPr>
          <a:xfrm>
            <a:off x="7757271" y="2251725"/>
            <a:ext cx="3067200" cy="7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fr-FR" sz="4400" u="none" cap="none" strike="noStrike">
                <a:solidFill>
                  <a:schemeClr val="accent6"/>
                </a:solidFill>
                <a:latin typeface="Corbel"/>
                <a:ea typeface="Corbel"/>
                <a:cs typeface="Corbel"/>
                <a:sym typeface="Corbel"/>
                <a:extLst>
                  <a:ext uri="http://customooxmlschemas.google.com/">
                    <go:slidesCustomData xmlns:go="http://customooxmlschemas.google.com/" textRoundtripDataId="0"/>
                  </a:ext>
                </a:extLst>
              </a:rPr>
              <a:t>110 </a:t>
            </a:r>
            <a:r>
              <a:rPr b="1" i="0" lang="fr-FR" sz="4400" u="none" cap="none" strike="noStrike">
                <a:solidFill>
                  <a:schemeClr val="accent6"/>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912" name="Google Shape;912;p13"/>
          <p:cNvSpPr txBox="1"/>
          <p:nvPr/>
        </p:nvSpPr>
        <p:spPr>
          <a:xfrm>
            <a:off x="7843431" y="4407199"/>
            <a:ext cx="2984400" cy="7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fr-FR" sz="4400" u="none" cap="none" strike="noStrike">
                <a:solidFill>
                  <a:schemeClr val="accent6"/>
                </a:solidFill>
                <a:latin typeface="Corbel"/>
                <a:ea typeface="Corbel"/>
                <a:cs typeface="Corbel"/>
                <a:sym typeface="Corbel"/>
              </a:rPr>
              <a:t>0,20 €</a:t>
            </a:r>
            <a:endParaRPr b="0" i="0" sz="1400" u="none" cap="none" strike="noStrike">
              <a:solidFill>
                <a:srgbClr val="000000"/>
              </a:solidFill>
              <a:latin typeface="Arial"/>
              <a:ea typeface="Arial"/>
              <a:cs typeface="Arial"/>
              <a:sym typeface="Arial"/>
            </a:endParaRPr>
          </a:p>
        </p:txBody>
      </p:sp>
      <p:pic>
        <p:nvPicPr>
          <p:cNvPr id="913" name="Google Shape;913;p13"/>
          <p:cNvPicPr preferRelativeResize="0"/>
          <p:nvPr/>
        </p:nvPicPr>
        <p:blipFill rotWithShape="1">
          <a:blip r:embed="rId6">
            <a:alphaModFix/>
          </a:blip>
          <a:srcRect b="0" l="0" r="0" t="0"/>
          <a:stretch/>
        </p:blipFill>
        <p:spPr>
          <a:xfrm rot="-1847292">
            <a:off x="6820125" y="4368350"/>
            <a:ext cx="1066875" cy="1066875"/>
          </a:xfrm>
          <a:prstGeom prst="rect">
            <a:avLst/>
          </a:prstGeom>
          <a:noFill/>
          <a:ln>
            <a:noFill/>
          </a:ln>
        </p:spPr>
      </p:pic>
      <p:sp>
        <p:nvSpPr>
          <p:cNvPr id="914" name="Google Shape;914;p1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But hiring 10 cyclists is expensive!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g2517465011c_0_1294"/>
          <p:cNvSpPr/>
          <p:nvPr/>
        </p:nvSpPr>
        <p:spPr>
          <a:xfrm>
            <a:off x="7840725" y="2299125"/>
            <a:ext cx="4086000" cy="3718500"/>
          </a:xfrm>
          <a:prstGeom prst="roundRect">
            <a:avLst>
              <a:gd fmla="val 6053" name="adj"/>
            </a:avLst>
          </a:prstGeom>
          <a:noFill/>
          <a:ln cap="flat" cmpd="sng" w="28575">
            <a:solidFill>
              <a:srgbClr val="3366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g2517465011c_0_1294"/>
          <p:cNvSpPr/>
          <p:nvPr/>
        </p:nvSpPr>
        <p:spPr>
          <a:xfrm>
            <a:off x="6287125" y="2299125"/>
            <a:ext cx="1478700" cy="3718500"/>
          </a:xfrm>
          <a:prstGeom prst="roundRect">
            <a:avLst>
              <a:gd fmla="val 6053" name="adj"/>
            </a:avLst>
          </a:prstGeom>
          <a:noFill/>
          <a:ln cap="flat" cmpd="sng" w="28575">
            <a:solidFill>
              <a:srgbClr val="3366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g2517465011c_0_1294"/>
          <p:cNvSpPr txBox="1"/>
          <p:nvPr/>
        </p:nvSpPr>
        <p:spPr>
          <a:xfrm>
            <a:off x="924575" y="1788288"/>
            <a:ext cx="45195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fr-FR" sz="2400">
                <a:solidFill>
                  <a:srgbClr val="1C82B8"/>
                </a:solidFill>
                <a:latin typeface="Corbel"/>
                <a:ea typeface="Corbel"/>
                <a:cs typeface="Corbel"/>
                <a:sym typeface="Corbel"/>
              </a:rPr>
              <a:t>Renewables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82B8"/>
              </a:solidFill>
              <a:latin typeface="Arial"/>
              <a:ea typeface="Arial"/>
              <a:cs typeface="Arial"/>
              <a:sym typeface="Arial"/>
            </a:endParaRPr>
          </a:p>
        </p:txBody>
      </p:sp>
      <p:sp>
        <p:nvSpPr>
          <p:cNvPr id="923" name="Google Shape;923;g2517465011c_0_1294"/>
          <p:cNvSpPr txBox="1"/>
          <p:nvPr/>
        </p:nvSpPr>
        <p:spPr>
          <a:xfrm>
            <a:off x="7840725" y="1832250"/>
            <a:ext cx="4086000" cy="619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fr-FR" sz="2400">
                <a:solidFill>
                  <a:srgbClr val="1C82B8"/>
                </a:solidFill>
                <a:latin typeface="Corbel"/>
                <a:ea typeface="Corbel"/>
                <a:cs typeface="Corbel"/>
                <a:sym typeface="Corbel"/>
              </a:rPr>
              <a:t>Fossils</a:t>
            </a:r>
            <a:endParaRPr b="0" i="0" sz="1400" u="none" cap="none" strike="noStrike">
              <a:solidFill>
                <a:srgbClr val="000000"/>
              </a:solidFill>
              <a:latin typeface="Arial"/>
              <a:ea typeface="Arial"/>
              <a:cs typeface="Arial"/>
              <a:sym typeface="Arial"/>
            </a:endParaRPr>
          </a:p>
        </p:txBody>
      </p:sp>
      <p:sp>
        <p:nvSpPr>
          <p:cNvPr id="924" name="Google Shape;924;g2517465011c_0_1294"/>
          <p:cNvSpPr/>
          <p:nvPr/>
        </p:nvSpPr>
        <p:spPr>
          <a:xfrm>
            <a:off x="254800" y="2299125"/>
            <a:ext cx="5898600" cy="3718500"/>
          </a:xfrm>
          <a:prstGeom prst="roundRect">
            <a:avLst>
              <a:gd fmla="val 6400" name="adj"/>
            </a:avLst>
          </a:prstGeom>
          <a:noFill/>
          <a:ln cap="flat" cmpd="sng" w="28575">
            <a:solidFill>
              <a:srgbClr val="3366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25" name="Google Shape;925;g2517465011c_0_1294"/>
          <p:cNvCxnSpPr/>
          <p:nvPr/>
        </p:nvCxnSpPr>
        <p:spPr>
          <a:xfrm>
            <a:off x="1933751" y="2351113"/>
            <a:ext cx="0" cy="3673800"/>
          </a:xfrm>
          <a:prstGeom prst="straightConnector1">
            <a:avLst/>
          </a:prstGeom>
          <a:noFill/>
          <a:ln cap="flat" cmpd="sng" w="9525">
            <a:solidFill>
              <a:srgbClr val="44546A"/>
            </a:solidFill>
            <a:prstDash val="dash"/>
            <a:round/>
            <a:headEnd len="sm" w="sm" type="none"/>
            <a:tailEnd len="sm" w="sm" type="none"/>
          </a:ln>
        </p:spPr>
      </p:cxnSp>
      <p:cxnSp>
        <p:nvCxnSpPr>
          <p:cNvPr id="926" name="Google Shape;926;g2517465011c_0_1294"/>
          <p:cNvCxnSpPr/>
          <p:nvPr/>
        </p:nvCxnSpPr>
        <p:spPr>
          <a:xfrm>
            <a:off x="3952150" y="2347976"/>
            <a:ext cx="0" cy="3673800"/>
          </a:xfrm>
          <a:prstGeom prst="straightConnector1">
            <a:avLst/>
          </a:prstGeom>
          <a:noFill/>
          <a:ln cap="flat" cmpd="sng" w="9525">
            <a:solidFill>
              <a:srgbClr val="44546A"/>
            </a:solidFill>
            <a:prstDash val="dash"/>
            <a:round/>
            <a:headEnd len="sm" w="sm" type="none"/>
            <a:tailEnd len="sm" w="sm" type="none"/>
          </a:ln>
        </p:spPr>
      </p:cxnSp>
      <p:pic>
        <p:nvPicPr>
          <p:cNvPr id="927" name="Google Shape;927;g2517465011c_0_1294"/>
          <p:cNvPicPr preferRelativeResize="0"/>
          <p:nvPr/>
        </p:nvPicPr>
        <p:blipFill rotWithShape="1">
          <a:blip r:embed="rId3">
            <a:alphaModFix/>
          </a:blip>
          <a:srcRect b="0" l="0" r="0" t="0"/>
          <a:stretch/>
        </p:blipFill>
        <p:spPr>
          <a:xfrm>
            <a:off x="583414" y="2778031"/>
            <a:ext cx="899951" cy="899923"/>
          </a:xfrm>
          <a:prstGeom prst="rect">
            <a:avLst/>
          </a:prstGeom>
          <a:noFill/>
          <a:ln>
            <a:noFill/>
          </a:ln>
        </p:spPr>
      </p:pic>
      <p:grpSp>
        <p:nvGrpSpPr>
          <p:cNvPr id="928" name="Google Shape;928;g2517465011c_0_1294"/>
          <p:cNvGrpSpPr/>
          <p:nvPr/>
        </p:nvGrpSpPr>
        <p:grpSpPr>
          <a:xfrm>
            <a:off x="1991463" y="2778064"/>
            <a:ext cx="1902966" cy="899856"/>
            <a:chOff x="1779649" y="3595907"/>
            <a:chExt cx="2283651" cy="1080000"/>
          </a:xfrm>
        </p:grpSpPr>
        <p:pic>
          <p:nvPicPr>
            <p:cNvPr id="929" name="Google Shape;929;g2517465011c_0_1294"/>
            <p:cNvPicPr preferRelativeResize="0"/>
            <p:nvPr/>
          </p:nvPicPr>
          <p:blipFill rotWithShape="1">
            <a:blip r:embed="rId4">
              <a:alphaModFix/>
            </a:blip>
            <a:srcRect b="0" l="0" r="0" t="0"/>
            <a:stretch/>
          </p:blipFill>
          <p:spPr>
            <a:xfrm>
              <a:off x="1779649" y="3595907"/>
              <a:ext cx="1080000" cy="1080000"/>
            </a:xfrm>
            <a:prstGeom prst="rect">
              <a:avLst/>
            </a:prstGeom>
            <a:noFill/>
            <a:ln>
              <a:noFill/>
            </a:ln>
          </p:spPr>
        </p:pic>
        <p:pic>
          <p:nvPicPr>
            <p:cNvPr id="930" name="Google Shape;930;g2517465011c_0_1294"/>
            <p:cNvPicPr preferRelativeResize="0"/>
            <p:nvPr/>
          </p:nvPicPr>
          <p:blipFill rotWithShape="1">
            <a:blip r:embed="rId5">
              <a:alphaModFix/>
            </a:blip>
            <a:srcRect b="0" l="0" r="0" t="0"/>
            <a:stretch/>
          </p:blipFill>
          <p:spPr>
            <a:xfrm>
              <a:off x="2983300" y="3595907"/>
              <a:ext cx="1080000" cy="1080000"/>
            </a:xfrm>
            <a:prstGeom prst="rect">
              <a:avLst/>
            </a:prstGeom>
            <a:noFill/>
            <a:ln>
              <a:noFill/>
            </a:ln>
          </p:spPr>
        </p:pic>
      </p:grpSp>
      <p:pic>
        <p:nvPicPr>
          <p:cNvPr id="931" name="Google Shape;931;g2517465011c_0_1294"/>
          <p:cNvPicPr preferRelativeResize="0"/>
          <p:nvPr/>
        </p:nvPicPr>
        <p:blipFill rotWithShape="1">
          <a:blip r:embed="rId6">
            <a:alphaModFix/>
          </a:blip>
          <a:srcRect b="0" l="0" r="0" t="0"/>
          <a:stretch/>
        </p:blipFill>
        <p:spPr>
          <a:xfrm>
            <a:off x="8269763" y="2778043"/>
            <a:ext cx="899951" cy="899923"/>
          </a:xfrm>
          <a:prstGeom prst="rect">
            <a:avLst/>
          </a:prstGeom>
          <a:noFill/>
          <a:ln>
            <a:noFill/>
          </a:ln>
        </p:spPr>
      </p:pic>
      <p:pic>
        <p:nvPicPr>
          <p:cNvPr id="932" name="Google Shape;932;g2517465011c_0_1294"/>
          <p:cNvPicPr preferRelativeResize="0"/>
          <p:nvPr/>
        </p:nvPicPr>
        <p:blipFill rotWithShape="1">
          <a:blip r:embed="rId7">
            <a:alphaModFix/>
          </a:blip>
          <a:srcRect b="0" l="0" r="0" t="0"/>
          <a:stretch/>
        </p:blipFill>
        <p:spPr>
          <a:xfrm>
            <a:off x="9478294" y="2778043"/>
            <a:ext cx="899951" cy="899923"/>
          </a:xfrm>
          <a:prstGeom prst="rect">
            <a:avLst/>
          </a:prstGeom>
          <a:noFill/>
          <a:ln>
            <a:noFill/>
          </a:ln>
        </p:spPr>
      </p:pic>
      <p:pic>
        <p:nvPicPr>
          <p:cNvPr id="933" name="Google Shape;933;g2517465011c_0_1294"/>
          <p:cNvPicPr preferRelativeResize="0"/>
          <p:nvPr/>
        </p:nvPicPr>
        <p:blipFill rotWithShape="1">
          <a:blip r:embed="rId8">
            <a:alphaModFix/>
          </a:blip>
          <a:srcRect b="0" l="0" r="0" t="0"/>
          <a:stretch/>
        </p:blipFill>
        <p:spPr>
          <a:xfrm>
            <a:off x="4656360" y="2778031"/>
            <a:ext cx="899951" cy="899923"/>
          </a:xfrm>
          <a:prstGeom prst="rect">
            <a:avLst/>
          </a:prstGeom>
          <a:noFill/>
          <a:ln>
            <a:noFill/>
          </a:ln>
        </p:spPr>
      </p:pic>
      <p:grpSp>
        <p:nvGrpSpPr>
          <p:cNvPr id="934" name="Google Shape;934;g2517465011c_0_1294"/>
          <p:cNvGrpSpPr/>
          <p:nvPr/>
        </p:nvGrpSpPr>
        <p:grpSpPr>
          <a:xfrm>
            <a:off x="6562527" y="2778064"/>
            <a:ext cx="899964" cy="899856"/>
            <a:chOff x="10438351" y="268692"/>
            <a:chExt cx="1080000" cy="1080000"/>
          </a:xfrm>
        </p:grpSpPr>
        <p:sp>
          <p:nvSpPr>
            <p:cNvPr id="935" name="Google Shape;935;g2517465011c_0_1294"/>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936" name="Google Shape;936;g2517465011c_0_1294"/>
            <p:cNvPicPr preferRelativeResize="0"/>
            <p:nvPr/>
          </p:nvPicPr>
          <p:blipFill rotWithShape="1">
            <a:blip r:embed="rId9">
              <a:alphaModFix/>
            </a:blip>
            <a:srcRect b="0" l="0" r="0" t="0"/>
            <a:stretch/>
          </p:blipFill>
          <p:spPr>
            <a:xfrm>
              <a:off x="10564385" y="388909"/>
              <a:ext cx="850880" cy="850880"/>
            </a:xfrm>
            <a:prstGeom prst="rect">
              <a:avLst/>
            </a:prstGeom>
            <a:noFill/>
            <a:ln>
              <a:noFill/>
            </a:ln>
          </p:spPr>
        </p:pic>
      </p:grpSp>
      <p:pic>
        <p:nvPicPr>
          <p:cNvPr id="937" name="Google Shape;937;g2517465011c_0_1294"/>
          <p:cNvPicPr preferRelativeResize="0"/>
          <p:nvPr/>
        </p:nvPicPr>
        <p:blipFill rotWithShape="1">
          <a:blip r:embed="rId10">
            <a:alphaModFix/>
          </a:blip>
          <a:srcRect b="0" l="0" r="0" t="0"/>
          <a:stretch/>
        </p:blipFill>
        <p:spPr>
          <a:xfrm>
            <a:off x="10610625" y="2778043"/>
            <a:ext cx="899951" cy="899923"/>
          </a:xfrm>
          <a:prstGeom prst="rect">
            <a:avLst/>
          </a:prstGeom>
          <a:noFill/>
          <a:ln>
            <a:noFill/>
          </a:ln>
        </p:spPr>
      </p:pic>
      <p:sp>
        <p:nvSpPr>
          <p:cNvPr id="938" name="Google Shape;938;g2517465011c_0_1294"/>
          <p:cNvSpPr txBox="1"/>
          <p:nvPr/>
        </p:nvSpPr>
        <p:spPr>
          <a:xfrm>
            <a:off x="6309789" y="2369378"/>
            <a:ext cx="14787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674EA7"/>
                </a:solidFill>
                <a:latin typeface="Corbel"/>
                <a:ea typeface="Corbel"/>
                <a:cs typeface="Corbel"/>
                <a:sym typeface="Corbel"/>
              </a:rPr>
              <a:t>Uranium</a:t>
            </a:r>
            <a:endParaRPr b="1" i="0" sz="1800" u="none" cap="none" strike="noStrike">
              <a:solidFill>
                <a:srgbClr val="674EA7"/>
              </a:solidFill>
              <a:latin typeface="Corbel"/>
              <a:ea typeface="Corbel"/>
              <a:cs typeface="Corbel"/>
              <a:sym typeface="Corbel"/>
            </a:endParaRPr>
          </a:p>
        </p:txBody>
      </p:sp>
      <p:sp>
        <p:nvSpPr>
          <p:cNvPr id="939" name="Google Shape;939;g2517465011c_0_1294"/>
          <p:cNvSpPr/>
          <p:nvPr/>
        </p:nvSpPr>
        <p:spPr>
          <a:xfrm>
            <a:off x="6392750" y="5128175"/>
            <a:ext cx="1263900" cy="684300"/>
          </a:xfrm>
          <a:prstGeom prst="roundRect">
            <a:avLst>
              <a:gd fmla="val 16667" name="adj"/>
            </a:avLst>
          </a:prstGeom>
          <a:solidFill>
            <a:srgbClr val="99000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Nuclear waste</a:t>
            </a:r>
            <a:endParaRPr b="1" i="0" sz="1600" u="none" cap="none" strike="noStrike">
              <a:solidFill>
                <a:srgbClr val="FFFFFF"/>
              </a:solidFill>
              <a:latin typeface="Corbel"/>
              <a:ea typeface="Corbel"/>
              <a:cs typeface="Corbel"/>
              <a:sym typeface="Corbel"/>
            </a:endParaRPr>
          </a:p>
        </p:txBody>
      </p:sp>
      <p:sp>
        <p:nvSpPr>
          <p:cNvPr id="940" name="Google Shape;940;g2517465011c_0_1294"/>
          <p:cNvSpPr/>
          <p:nvPr/>
        </p:nvSpPr>
        <p:spPr>
          <a:xfrm>
            <a:off x="6357375" y="4347375"/>
            <a:ext cx="1408500" cy="733800"/>
          </a:xfrm>
          <a:prstGeom prst="roundRect">
            <a:avLst>
              <a:gd fmla="val 16667" name="adj"/>
            </a:avLst>
          </a:prstGeom>
          <a:solidFill>
            <a:srgbClr val="6AA8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Highly concentrated energy</a:t>
            </a:r>
            <a:endParaRPr b="1" i="0" sz="1600" u="none" cap="none" strike="noStrike">
              <a:solidFill>
                <a:srgbClr val="FFFFFF"/>
              </a:solidFill>
              <a:latin typeface="Corbel"/>
              <a:ea typeface="Corbel"/>
              <a:cs typeface="Corbel"/>
              <a:sym typeface="Corbel"/>
            </a:endParaRPr>
          </a:p>
        </p:txBody>
      </p:sp>
      <p:sp>
        <p:nvSpPr>
          <p:cNvPr id="941" name="Google Shape;941;g2517465011c_0_1294"/>
          <p:cNvSpPr txBox="1"/>
          <p:nvPr/>
        </p:nvSpPr>
        <p:spPr>
          <a:xfrm>
            <a:off x="1701551" y="2404778"/>
            <a:ext cx="24864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1800">
                <a:solidFill>
                  <a:srgbClr val="38761D"/>
                </a:solidFill>
                <a:latin typeface="Corbel"/>
                <a:ea typeface="Corbel"/>
                <a:cs typeface="Corbel"/>
                <a:sym typeface="Corbel"/>
              </a:rPr>
              <a:t>Solar and wind</a:t>
            </a:r>
            <a:endParaRPr b="1" i="0" sz="1800" u="none" cap="none" strike="noStrike">
              <a:solidFill>
                <a:srgbClr val="38761D"/>
              </a:solidFill>
              <a:latin typeface="Corbel"/>
              <a:ea typeface="Corbel"/>
              <a:cs typeface="Corbel"/>
              <a:sym typeface="Corbel"/>
            </a:endParaRPr>
          </a:p>
        </p:txBody>
      </p:sp>
      <p:sp>
        <p:nvSpPr>
          <p:cNvPr id="942" name="Google Shape;942;g2517465011c_0_1294"/>
          <p:cNvSpPr/>
          <p:nvPr/>
        </p:nvSpPr>
        <p:spPr>
          <a:xfrm>
            <a:off x="2134900" y="4347150"/>
            <a:ext cx="1696200" cy="684300"/>
          </a:xfrm>
          <a:prstGeom prst="roundRect">
            <a:avLst>
              <a:gd fmla="val 16667" name="adj"/>
            </a:avLst>
          </a:prstGeom>
          <a:solidFill>
            <a:srgbClr val="6AA8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Unlimited</a:t>
            </a:r>
            <a:endParaRPr b="1" i="0" sz="1600" u="none" cap="none" strike="noStrike">
              <a:solidFill>
                <a:srgbClr val="FFFFFF"/>
              </a:solidFill>
              <a:latin typeface="Corbel"/>
              <a:ea typeface="Corbel"/>
              <a:cs typeface="Corbel"/>
              <a:sym typeface="Corbel"/>
            </a:endParaRPr>
          </a:p>
        </p:txBody>
      </p:sp>
      <p:sp>
        <p:nvSpPr>
          <p:cNvPr id="943" name="Google Shape;943;g2517465011c_0_1294"/>
          <p:cNvSpPr/>
          <p:nvPr/>
        </p:nvSpPr>
        <p:spPr>
          <a:xfrm>
            <a:off x="2134900" y="5081100"/>
            <a:ext cx="1696200" cy="705600"/>
          </a:xfrm>
          <a:prstGeom prst="roundRect">
            <a:avLst>
              <a:gd fmla="val 16667" name="adj"/>
            </a:avLst>
          </a:prstGeom>
          <a:solidFill>
            <a:srgbClr val="99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900"/>
              <a:buFont typeface="Arial"/>
              <a:buNone/>
            </a:pPr>
            <a:r>
              <a:rPr b="1" lang="fr-FR" sz="1600">
                <a:solidFill>
                  <a:srgbClr val="FFFFFF"/>
                </a:solidFill>
                <a:latin typeface="Corbel"/>
                <a:ea typeface="Corbel"/>
                <a:cs typeface="Corbel"/>
                <a:sym typeface="Corbel"/>
              </a:rPr>
              <a:t>Variable output</a:t>
            </a:r>
            <a:endParaRPr b="1" i="0" sz="1600" u="none" cap="none" strike="noStrike">
              <a:solidFill>
                <a:srgbClr val="FFFFFF"/>
              </a:solidFill>
              <a:latin typeface="Corbel"/>
              <a:ea typeface="Corbel"/>
              <a:cs typeface="Corbel"/>
              <a:sym typeface="Corbel"/>
            </a:endParaRPr>
          </a:p>
        </p:txBody>
      </p:sp>
      <p:sp>
        <p:nvSpPr>
          <p:cNvPr id="944" name="Google Shape;944;g2517465011c_0_1294"/>
          <p:cNvSpPr/>
          <p:nvPr/>
        </p:nvSpPr>
        <p:spPr>
          <a:xfrm>
            <a:off x="4136550" y="4347375"/>
            <a:ext cx="1913100" cy="705600"/>
          </a:xfrm>
          <a:prstGeom prst="roundRect">
            <a:avLst>
              <a:gd fmla="val 16667" name="adj"/>
            </a:avLst>
          </a:prstGeom>
          <a:solidFill>
            <a:srgbClr val="6AA8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Renewable</a:t>
            </a:r>
            <a:endParaRPr b="1" i="0" sz="1600" u="none" cap="none" strike="noStrike">
              <a:solidFill>
                <a:srgbClr val="FFFFFF"/>
              </a:solidFill>
              <a:latin typeface="Corbel"/>
              <a:ea typeface="Corbel"/>
              <a:cs typeface="Corbel"/>
              <a:sym typeface="Corbel"/>
            </a:endParaRPr>
          </a:p>
        </p:txBody>
      </p:sp>
      <p:sp>
        <p:nvSpPr>
          <p:cNvPr id="945" name="Google Shape;945;g2517465011c_0_1294"/>
          <p:cNvSpPr/>
          <p:nvPr/>
        </p:nvSpPr>
        <p:spPr>
          <a:xfrm>
            <a:off x="4136500" y="5102225"/>
            <a:ext cx="1913100" cy="684300"/>
          </a:xfrm>
          <a:prstGeom prst="roundRect">
            <a:avLst>
              <a:gd fmla="val 16667" name="adj"/>
            </a:avLst>
          </a:prstGeom>
          <a:solidFill>
            <a:srgbClr val="99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Competition for land use</a:t>
            </a:r>
            <a:endParaRPr b="1" i="0" sz="1600" u="none" cap="none" strike="noStrike">
              <a:solidFill>
                <a:srgbClr val="FFFFFF"/>
              </a:solidFill>
              <a:latin typeface="Corbel"/>
              <a:ea typeface="Corbel"/>
              <a:cs typeface="Corbel"/>
              <a:sym typeface="Corbel"/>
            </a:endParaRPr>
          </a:p>
        </p:txBody>
      </p:sp>
      <p:sp>
        <p:nvSpPr>
          <p:cNvPr id="946" name="Google Shape;946;g2517465011c_0_1294"/>
          <p:cNvSpPr txBox="1"/>
          <p:nvPr/>
        </p:nvSpPr>
        <p:spPr>
          <a:xfrm>
            <a:off x="3827076" y="2404778"/>
            <a:ext cx="24864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434343"/>
                </a:solidFill>
                <a:latin typeface="Corbel"/>
                <a:ea typeface="Corbel"/>
                <a:cs typeface="Corbel"/>
                <a:sym typeface="Corbel"/>
              </a:rPr>
              <a:t>Biomass</a:t>
            </a:r>
            <a:endParaRPr b="1" i="0" sz="1800" u="none" cap="none" strike="noStrike">
              <a:solidFill>
                <a:srgbClr val="434343"/>
              </a:solidFill>
              <a:latin typeface="Corbel"/>
              <a:ea typeface="Corbel"/>
              <a:cs typeface="Corbel"/>
              <a:sym typeface="Corbel"/>
            </a:endParaRPr>
          </a:p>
        </p:txBody>
      </p:sp>
      <p:sp>
        <p:nvSpPr>
          <p:cNvPr id="947" name="Google Shape;947;g2517465011c_0_1294"/>
          <p:cNvSpPr txBox="1"/>
          <p:nvPr/>
        </p:nvSpPr>
        <p:spPr>
          <a:xfrm>
            <a:off x="340775" y="2404775"/>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1800">
                <a:solidFill>
                  <a:srgbClr val="0B5394"/>
                </a:solidFill>
                <a:latin typeface="Corbel"/>
                <a:ea typeface="Corbel"/>
                <a:cs typeface="Corbel"/>
                <a:sym typeface="Corbel"/>
              </a:rPr>
              <a:t>Hydraulics</a:t>
            </a:r>
            <a:endParaRPr b="1" i="0" sz="1800" u="none" cap="none" strike="noStrike">
              <a:solidFill>
                <a:srgbClr val="0B5394"/>
              </a:solidFill>
              <a:latin typeface="Corbel"/>
              <a:ea typeface="Corbel"/>
              <a:cs typeface="Corbel"/>
              <a:sym typeface="Corbel"/>
            </a:endParaRPr>
          </a:p>
        </p:txBody>
      </p:sp>
      <p:sp>
        <p:nvSpPr>
          <p:cNvPr id="948" name="Google Shape;948;g2517465011c_0_1294"/>
          <p:cNvSpPr/>
          <p:nvPr/>
        </p:nvSpPr>
        <p:spPr>
          <a:xfrm>
            <a:off x="352550" y="4347375"/>
            <a:ext cx="1478700" cy="684300"/>
          </a:xfrm>
          <a:prstGeom prst="roundRect">
            <a:avLst>
              <a:gd fmla="val 16667" name="adj"/>
            </a:avLst>
          </a:prstGeom>
          <a:solidFill>
            <a:srgbClr val="6AA8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Easy to store</a:t>
            </a:r>
            <a:endParaRPr b="1" i="0" sz="1600" u="none" cap="none" strike="noStrike">
              <a:solidFill>
                <a:srgbClr val="FFFFFF"/>
              </a:solidFill>
              <a:latin typeface="Corbel"/>
              <a:ea typeface="Corbel"/>
              <a:cs typeface="Corbel"/>
              <a:sym typeface="Corbel"/>
            </a:endParaRPr>
          </a:p>
        </p:txBody>
      </p:sp>
      <p:sp>
        <p:nvSpPr>
          <p:cNvPr id="949" name="Google Shape;949;g2517465011c_0_1294"/>
          <p:cNvSpPr/>
          <p:nvPr/>
        </p:nvSpPr>
        <p:spPr>
          <a:xfrm>
            <a:off x="352550" y="5083200"/>
            <a:ext cx="1478700" cy="684300"/>
          </a:xfrm>
          <a:prstGeom prst="roundRect">
            <a:avLst>
              <a:gd fmla="val 16667" name="adj"/>
            </a:avLst>
          </a:prstGeom>
          <a:solidFill>
            <a:srgbClr val="99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Limited spaces</a:t>
            </a:r>
            <a:endParaRPr b="1" i="0" sz="1600" u="none" cap="none" strike="noStrike">
              <a:solidFill>
                <a:srgbClr val="FFFFFF"/>
              </a:solidFill>
              <a:latin typeface="Corbel"/>
              <a:ea typeface="Corbel"/>
              <a:cs typeface="Corbel"/>
              <a:sym typeface="Corbel"/>
            </a:endParaRPr>
          </a:p>
        </p:txBody>
      </p:sp>
      <p:sp>
        <p:nvSpPr>
          <p:cNvPr id="950" name="Google Shape;950;g2517465011c_0_1294"/>
          <p:cNvSpPr txBox="1"/>
          <p:nvPr/>
        </p:nvSpPr>
        <p:spPr>
          <a:xfrm>
            <a:off x="7978246" y="2404778"/>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000000"/>
                </a:solidFill>
                <a:latin typeface="Corbel"/>
                <a:ea typeface="Corbel"/>
                <a:cs typeface="Corbel"/>
                <a:sym typeface="Corbel"/>
              </a:rPr>
              <a:t>Ga</a:t>
            </a:r>
            <a:r>
              <a:rPr b="1" lang="fr-FR" sz="1800">
                <a:latin typeface="Corbel"/>
                <a:ea typeface="Corbel"/>
                <a:cs typeface="Corbel"/>
                <a:sym typeface="Corbel"/>
              </a:rPr>
              <a:t>s</a:t>
            </a:r>
            <a:endParaRPr b="1" i="0" sz="1800" u="none" cap="none" strike="noStrike">
              <a:solidFill>
                <a:srgbClr val="000000"/>
              </a:solidFill>
              <a:latin typeface="Corbel"/>
              <a:ea typeface="Corbel"/>
              <a:cs typeface="Corbel"/>
              <a:sym typeface="Corbel"/>
            </a:endParaRPr>
          </a:p>
        </p:txBody>
      </p:sp>
      <p:sp>
        <p:nvSpPr>
          <p:cNvPr id="951" name="Google Shape;951;g2517465011c_0_1294"/>
          <p:cNvSpPr txBox="1"/>
          <p:nvPr/>
        </p:nvSpPr>
        <p:spPr>
          <a:xfrm>
            <a:off x="9175096" y="2404778"/>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1800">
                <a:latin typeface="Corbel"/>
                <a:ea typeface="Corbel"/>
                <a:cs typeface="Corbel"/>
                <a:sym typeface="Corbel"/>
              </a:rPr>
              <a:t>Coal</a:t>
            </a:r>
            <a:endParaRPr b="1" i="0" sz="1800" u="none" cap="none" strike="noStrike">
              <a:solidFill>
                <a:srgbClr val="000000"/>
              </a:solidFill>
              <a:latin typeface="Corbel"/>
              <a:ea typeface="Corbel"/>
              <a:cs typeface="Corbel"/>
              <a:sym typeface="Corbel"/>
            </a:endParaRPr>
          </a:p>
        </p:txBody>
      </p:sp>
      <p:sp>
        <p:nvSpPr>
          <p:cNvPr id="952" name="Google Shape;952;g2517465011c_0_1294"/>
          <p:cNvSpPr txBox="1"/>
          <p:nvPr/>
        </p:nvSpPr>
        <p:spPr>
          <a:xfrm>
            <a:off x="10295746" y="2404778"/>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lang="fr-FR" sz="1800">
                <a:solidFill>
                  <a:schemeClr val="dk1"/>
                </a:solidFill>
                <a:latin typeface="Corbel"/>
                <a:ea typeface="Corbel"/>
                <a:cs typeface="Corbel"/>
                <a:sym typeface="Corbel"/>
              </a:rPr>
              <a:t>Oil</a:t>
            </a:r>
            <a:endParaRPr b="1" i="0" sz="1400" u="none" cap="none" strike="noStrike">
              <a:solidFill>
                <a:srgbClr val="000000"/>
              </a:solidFill>
              <a:latin typeface="Corbel"/>
              <a:ea typeface="Corbel"/>
              <a:cs typeface="Corbel"/>
              <a:sym typeface="Corbel"/>
            </a:endParaRPr>
          </a:p>
        </p:txBody>
      </p:sp>
      <p:sp>
        <p:nvSpPr>
          <p:cNvPr id="953" name="Google Shape;953;g2517465011c_0_1294"/>
          <p:cNvSpPr/>
          <p:nvPr/>
        </p:nvSpPr>
        <p:spPr>
          <a:xfrm>
            <a:off x="8003350" y="3802225"/>
            <a:ext cx="3816600" cy="5595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Easy to store and transport</a:t>
            </a:r>
            <a:endParaRPr b="1" i="0" sz="1600" u="none" cap="none" strike="noStrike">
              <a:solidFill>
                <a:srgbClr val="FFFFFF"/>
              </a:solidFill>
              <a:latin typeface="Corbel"/>
              <a:ea typeface="Corbel"/>
              <a:cs typeface="Corbel"/>
              <a:sym typeface="Corbel"/>
            </a:endParaRPr>
          </a:p>
        </p:txBody>
      </p:sp>
      <p:sp>
        <p:nvSpPr>
          <p:cNvPr id="954" name="Google Shape;954;g2517465011c_0_1294"/>
          <p:cNvSpPr/>
          <p:nvPr/>
        </p:nvSpPr>
        <p:spPr>
          <a:xfrm>
            <a:off x="8003350" y="5156100"/>
            <a:ext cx="3816600" cy="6447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900"/>
              <a:buFont typeface="Arial"/>
              <a:buNone/>
            </a:pPr>
            <a:r>
              <a:rPr b="1" lang="fr-FR" sz="1600">
                <a:solidFill>
                  <a:schemeClr val="lt1"/>
                </a:solidFill>
                <a:latin typeface="Corbel"/>
                <a:ea typeface="Corbel"/>
                <a:cs typeface="Corbel"/>
                <a:sym typeface="Corbel"/>
              </a:rPr>
              <a:t>High </a:t>
            </a:r>
            <a:r>
              <a:rPr b="1" lang="fr-FR" sz="1600">
                <a:solidFill>
                  <a:schemeClr val="lt1"/>
                </a:solidFill>
                <a:latin typeface="Corbel"/>
                <a:ea typeface="Corbel"/>
                <a:cs typeface="Corbel"/>
                <a:sym typeface="Corbel"/>
              </a:rPr>
              <a:t>CO</a:t>
            </a:r>
            <a:r>
              <a:rPr b="1" baseline="-25000" lang="fr-FR" sz="1600">
                <a:solidFill>
                  <a:schemeClr val="lt1"/>
                </a:solidFill>
                <a:latin typeface="Corbel"/>
                <a:ea typeface="Corbel"/>
                <a:cs typeface="Corbel"/>
                <a:sym typeface="Corbel"/>
              </a:rPr>
              <a:t>2 </a:t>
            </a:r>
            <a:r>
              <a:rPr b="1" lang="fr-FR" sz="1600">
                <a:solidFill>
                  <a:schemeClr val="lt1"/>
                </a:solidFill>
                <a:latin typeface="Corbel"/>
                <a:ea typeface="Corbel"/>
                <a:cs typeface="Corbel"/>
                <a:sym typeface="Corbel"/>
              </a:rPr>
              <a:t>emissions</a:t>
            </a:r>
            <a:endParaRPr b="1" sz="1600">
              <a:solidFill>
                <a:schemeClr val="lt1"/>
              </a:solidFill>
              <a:latin typeface="Corbel"/>
              <a:ea typeface="Corbel"/>
              <a:cs typeface="Corbel"/>
              <a:sym typeface="Corbel"/>
            </a:endParaRPr>
          </a:p>
        </p:txBody>
      </p:sp>
      <p:sp>
        <p:nvSpPr>
          <p:cNvPr id="955" name="Google Shape;955;g2517465011c_0_1294"/>
          <p:cNvSpPr/>
          <p:nvPr/>
        </p:nvSpPr>
        <p:spPr>
          <a:xfrm>
            <a:off x="8003300" y="4432470"/>
            <a:ext cx="3816600" cy="5595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Highly concentrated energies</a:t>
            </a:r>
            <a:endParaRPr b="0" i="0" sz="1600" u="none" cap="none" strike="noStrike">
              <a:solidFill>
                <a:srgbClr val="FFFFFF"/>
              </a:solidFill>
              <a:latin typeface="Corbel"/>
              <a:ea typeface="Corbel"/>
              <a:cs typeface="Corbel"/>
              <a:sym typeface="Corbel"/>
            </a:endParaRPr>
          </a:p>
        </p:txBody>
      </p:sp>
      <p:sp>
        <p:nvSpPr>
          <p:cNvPr id="956" name="Google Shape;956;g2517465011c_0_1294"/>
          <p:cNvSpPr txBox="1"/>
          <p:nvPr/>
        </p:nvSpPr>
        <p:spPr>
          <a:xfrm>
            <a:off x="6390175" y="1832250"/>
            <a:ext cx="1263900" cy="619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rgbClr val="1C82B8"/>
                </a:solidFill>
                <a:latin typeface="Corbel"/>
                <a:ea typeface="Corbel"/>
                <a:cs typeface="Corbel"/>
                <a:sym typeface="Corbel"/>
              </a:rPr>
              <a:t>Fissile</a:t>
            </a:r>
            <a:endParaRPr b="0" i="0" sz="1400" u="none" cap="none" strike="noStrike">
              <a:solidFill>
                <a:srgbClr val="000000"/>
              </a:solidFill>
              <a:latin typeface="Arial"/>
              <a:ea typeface="Arial"/>
              <a:cs typeface="Arial"/>
              <a:sym typeface="Arial"/>
            </a:endParaRPr>
          </a:p>
        </p:txBody>
      </p:sp>
      <p:sp>
        <p:nvSpPr>
          <p:cNvPr id="957" name="Google Shape;957;g2517465011c_0_1294"/>
          <p:cNvSpPr/>
          <p:nvPr/>
        </p:nvSpPr>
        <p:spPr>
          <a:xfrm>
            <a:off x="352550" y="3802225"/>
            <a:ext cx="7347000" cy="4209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lang="fr-FR" sz="1600">
                <a:solidFill>
                  <a:srgbClr val="FFFFFF"/>
                </a:solidFill>
                <a:latin typeface="Corbel"/>
                <a:ea typeface="Corbel"/>
                <a:cs typeface="Corbel"/>
                <a:sym typeface="Corbel"/>
              </a:rPr>
              <a:t>Low</a:t>
            </a:r>
            <a:r>
              <a:rPr b="1" i="0" lang="fr-FR" sz="1600" u="none" cap="none" strike="noStrike">
                <a:solidFill>
                  <a:srgbClr val="FFFFFF"/>
                </a:solidFill>
                <a:latin typeface="Corbel"/>
                <a:ea typeface="Corbel"/>
                <a:cs typeface="Corbel"/>
                <a:sym typeface="Corbel"/>
              </a:rPr>
              <a:t> CO</a:t>
            </a:r>
            <a:r>
              <a:rPr b="1" baseline="-25000" i="0" lang="fr-FR" sz="1600" u="none" cap="none" strike="noStrike">
                <a:solidFill>
                  <a:srgbClr val="FFFFFF"/>
                </a:solidFill>
                <a:latin typeface="Corbel"/>
                <a:ea typeface="Corbel"/>
                <a:cs typeface="Corbel"/>
                <a:sym typeface="Corbel"/>
              </a:rPr>
              <a:t>2 </a:t>
            </a:r>
            <a:r>
              <a:rPr b="1" i="0" lang="fr-FR" sz="1600" u="none" cap="none" strike="noStrike">
                <a:solidFill>
                  <a:srgbClr val="FFFFFF"/>
                </a:solidFill>
                <a:latin typeface="Corbel"/>
                <a:ea typeface="Corbel"/>
                <a:cs typeface="Corbel"/>
                <a:sym typeface="Corbel"/>
              </a:rPr>
              <a:t>emissions</a:t>
            </a:r>
            <a:endParaRPr b="1" i="0" sz="1600" u="none" cap="none" strike="noStrike">
              <a:solidFill>
                <a:srgbClr val="FFFFFF"/>
              </a:solidFill>
              <a:latin typeface="Corbel"/>
              <a:ea typeface="Corbel"/>
              <a:cs typeface="Corbel"/>
              <a:sym typeface="Corbel"/>
            </a:endParaRPr>
          </a:p>
        </p:txBody>
      </p:sp>
      <p:sp>
        <p:nvSpPr>
          <p:cNvPr id="958" name="Google Shape;958;g2517465011c_0_129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D</a:t>
            </a:r>
            <a:r>
              <a:rPr lang="fr-FR"/>
              <a:t>ifferent energy sources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4"/>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lang="fr-FR"/>
              <a:t>Global energy consumption </a:t>
            </a:r>
            <a:endParaRPr/>
          </a:p>
          <a:p>
            <a:pPr indent="0" lvl="0" marL="0" rtl="0" algn="ctr">
              <a:lnSpc>
                <a:spcPct val="90000"/>
              </a:lnSpc>
              <a:spcBef>
                <a:spcPts val="0"/>
              </a:spcBef>
              <a:spcAft>
                <a:spcPts val="0"/>
              </a:spcAft>
              <a:buNone/>
            </a:pPr>
            <a:r>
              <a:t/>
            </a:r>
            <a:endParaRPr/>
          </a:p>
          <a:p>
            <a:pPr indent="0" lvl="0" marL="0" rtl="0" algn="ctr">
              <a:lnSpc>
                <a:spcPct val="90000"/>
              </a:lnSpc>
              <a:spcBef>
                <a:spcPts val="0"/>
              </a:spcBef>
              <a:spcAft>
                <a:spcPts val="0"/>
              </a:spcAft>
              <a:buSzPts val="3500"/>
              <a:buNone/>
            </a:pPr>
            <a:r>
              <a:t/>
            </a:r>
            <a:endParaRPr/>
          </a:p>
          <a:p>
            <a:pPr indent="0" lvl="0" marL="0" rtl="0" algn="ctr">
              <a:lnSpc>
                <a:spcPct val="90000"/>
              </a:lnSpc>
              <a:spcBef>
                <a:spcPts val="0"/>
              </a:spcBef>
              <a:spcAft>
                <a:spcPts val="0"/>
              </a:spcAft>
              <a:buSzPts val="3500"/>
              <a:buNone/>
            </a:pPr>
            <a:r>
              <a:t/>
            </a:r>
            <a:endParaRPr/>
          </a:p>
          <a:p>
            <a:pPr indent="0" lvl="0" marL="0" rtl="0" algn="ctr">
              <a:lnSpc>
                <a:spcPct val="90000"/>
              </a:lnSpc>
              <a:spcBef>
                <a:spcPts val="0"/>
              </a:spcBef>
              <a:spcAft>
                <a:spcPts val="0"/>
              </a:spcAft>
              <a:buSzPts val="3500"/>
              <a:buNone/>
            </a:pPr>
            <a:r>
              <a:t/>
            </a:r>
            <a:endParaRPr/>
          </a:p>
        </p:txBody>
      </p:sp>
      <p:sp>
        <p:nvSpPr>
          <p:cNvPr id="964" name="Google Shape;964;p14"/>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500"/>
              <a:buNone/>
            </a:pPr>
            <a:r>
              <a:rPr lang="fr-FR"/>
              <a:t>Part 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25be50f038e_2_0"/>
          <p:cNvSpPr txBox="1"/>
          <p:nvPr/>
        </p:nvSpPr>
        <p:spPr>
          <a:xfrm>
            <a:off x="1468375" y="774643"/>
            <a:ext cx="10270200" cy="13416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Choose your path</a:t>
            </a:r>
            <a:r>
              <a:rPr b="1" lang="fr-FR" sz="2000">
                <a:solidFill>
                  <a:srgbClr val="0A5882"/>
                </a:solidFill>
                <a:latin typeface="Corbel"/>
                <a:ea typeface="Corbel"/>
                <a:cs typeface="Corbel"/>
                <a:sym typeface="Corbel"/>
              </a:rPr>
              <a:t>! </a:t>
            </a:r>
            <a:endParaRPr sz="2000">
              <a:solidFill>
                <a:srgbClr val="0A5882"/>
              </a:solidFill>
              <a:latin typeface="Corbel"/>
              <a:ea typeface="Corbel"/>
              <a:cs typeface="Corbel"/>
              <a:sym typeface="Corbel"/>
            </a:endParaRPr>
          </a:p>
          <a:p>
            <a:pPr indent="0" lvl="0" marL="457200" rtl="0" algn="just">
              <a:spcBef>
                <a:spcPts val="500"/>
              </a:spcBef>
              <a:spcAft>
                <a:spcPts val="0"/>
              </a:spcAft>
              <a:buNone/>
            </a:pPr>
            <a:r>
              <a:rPr lang="fr-FR" sz="1700">
                <a:solidFill>
                  <a:schemeClr val="dk2"/>
                </a:solidFill>
                <a:latin typeface="Corbel"/>
                <a:ea typeface="Corbel"/>
                <a:cs typeface="Corbel"/>
                <a:sym typeface="Corbel"/>
              </a:rPr>
              <a:t>You can tailor your presentation to suit the content of your class, the time you have available and the topics you want to explore! To make things easier for you, we've created two easy-to-identify slide types : the light and the complete initiative :</a:t>
            </a:r>
            <a:endParaRPr sz="1700">
              <a:solidFill>
                <a:schemeClr val="dk2"/>
              </a:solidFill>
              <a:latin typeface="Corbel"/>
              <a:ea typeface="Corbel"/>
              <a:cs typeface="Corbel"/>
              <a:sym typeface="Corbel"/>
            </a:endParaRPr>
          </a:p>
        </p:txBody>
      </p:sp>
      <p:sp>
        <p:nvSpPr>
          <p:cNvPr id="559" name="Google Shape;559;g25be50f038e_2_0"/>
          <p:cNvSpPr txBox="1"/>
          <p:nvPr/>
        </p:nvSpPr>
        <p:spPr>
          <a:xfrm>
            <a:off x="1456775" y="4321268"/>
            <a:ext cx="10281900" cy="2360100"/>
          </a:xfrm>
          <a:prstGeom prst="rect">
            <a:avLst/>
          </a:prstGeom>
          <a:noFill/>
          <a:ln>
            <a:noFill/>
          </a:ln>
        </p:spPr>
        <p:txBody>
          <a:bodyPr anchorCtr="0" anchor="ctr" bIns="91425" lIns="91425" spcFirstLastPara="1" rIns="91425" wrap="square" tIns="91425">
            <a:spAutoFit/>
          </a:bodyPr>
          <a:lstStyle/>
          <a:p>
            <a:pPr indent="-355600" lvl="0" marL="914400" marR="0" rtl="0" algn="l">
              <a:lnSpc>
                <a:spcPct val="100000"/>
              </a:lnSpc>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Don't forget the comments below the slides</a:t>
            </a:r>
            <a:endParaRPr b="1" sz="2000">
              <a:solidFill>
                <a:srgbClr val="0A588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Each slide is accompanied by notes to guide you through your presentation.</a:t>
            </a:r>
            <a:endParaRPr sz="1700">
              <a:solidFill>
                <a:schemeClr val="dk2"/>
              </a:solidFill>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Complete your session with suggested activities from the module </a:t>
            </a:r>
            <a:endParaRPr b="1" sz="2400">
              <a:solidFill>
                <a:srgbClr val="F6AB38"/>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You'll find suggested activities for each phase on our website!</a:t>
            </a:r>
            <a:endParaRPr b="1" sz="2300">
              <a:solidFill>
                <a:schemeClr val="dk2"/>
              </a:solidFill>
              <a:latin typeface="Corbel"/>
              <a:ea typeface="Corbel"/>
              <a:cs typeface="Corbel"/>
              <a:sym typeface="Corbel"/>
            </a:endParaRPr>
          </a:p>
          <a:p>
            <a:pPr indent="0" lvl="0" marL="0" rtl="0" algn="l">
              <a:spcBef>
                <a:spcPts val="0"/>
              </a:spcBef>
              <a:spcAft>
                <a:spcPts val="0"/>
              </a:spcAft>
              <a:buNone/>
            </a:pPr>
            <a:r>
              <a:t/>
            </a:r>
            <a:endParaRPr b="1" sz="1000">
              <a:solidFill>
                <a:schemeClr val="dk2"/>
              </a:solidFill>
              <a:latin typeface="Corbel"/>
              <a:ea typeface="Corbel"/>
              <a:cs typeface="Corbel"/>
              <a:sym typeface="Corbel"/>
            </a:endParaRPr>
          </a:p>
          <a:p>
            <a:pPr indent="0" lvl="0" marL="0" rtl="0" algn="l">
              <a:spcBef>
                <a:spcPts val="0"/>
              </a:spcBef>
              <a:spcAft>
                <a:spcPts val="0"/>
              </a:spcAft>
              <a:buNone/>
            </a:pPr>
            <a:r>
              <a:rPr b="1" lang="fr-FR" sz="2900">
                <a:solidFill>
                  <a:schemeClr val="accent1"/>
                </a:solidFill>
                <a:latin typeface="Corbel"/>
                <a:ea typeface="Corbel"/>
                <a:cs typeface="Corbel"/>
                <a:sym typeface="Corbel"/>
              </a:rPr>
              <a:t>Enjoy your session!</a:t>
            </a:r>
            <a:endParaRPr sz="1800">
              <a:solidFill>
                <a:schemeClr val="dk2"/>
              </a:solidFill>
              <a:latin typeface="Corbel"/>
              <a:ea typeface="Corbel"/>
              <a:cs typeface="Corbel"/>
              <a:sym typeface="Corbel"/>
            </a:endParaRPr>
          </a:p>
        </p:txBody>
      </p:sp>
      <p:pic>
        <p:nvPicPr>
          <p:cNvPr id="560" name="Google Shape;560;g25be50f038e_2_0"/>
          <p:cNvPicPr preferRelativeResize="0"/>
          <p:nvPr/>
        </p:nvPicPr>
        <p:blipFill rotWithShape="1">
          <a:blip r:embed="rId3">
            <a:alphaModFix/>
          </a:blip>
          <a:srcRect b="0" l="327" r="327" t="0"/>
          <a:stretch/>
        </p:blipFill>
        <p:spPr>
          <a:xfrm>
            <a:off x="2031741" y="2265580"/>
            <a:ext cx="3257498" cy="1844453"/>
          </a:xfrm>
          <a:prstGeom prst="rect">
            <a:avLst/>
          </a:prstGeom>
          <a:noFill/>
          <a:ln>
            <a:noFill/>
          </a:ln>
          <a:effectLst>
            <a:outerShdw blurRad="57150" rotWithShape="0" algn="bl" dir="5400000" dist="19050">
              <a:srgbClr val="000000">
                <a:alpha val="50000"/>
              </a:srgbClr>
            </a:outerShdw>
          </a:effectLst>
        </p:spPr>
      </p:pic>
      <p:grpSp>
        <p:nvGrpSpPr>
          <p:cNvPr id="561" name="Google Shape;561;g25be50f038e_2_0"/>
          <p:cNvGrpSpPr/>
          <p:nvPr/>
        </p:nvGrpSpPr>
        <p:grpSpPr>
          <a:xfrm>
            <a:off x="2731364" y="2804128"/>
            <a:ext cx="321494" cy="328026"/>
            <a:chOff x="10821672" y="5780925"/>
            <a:chExt cx="438600" cy="444600"/>
          </a:xfrm>
        </p:grpSpPr>
        <p:sp>
          <p:nvSpPr>
            <p:cNvPr id="562" name="Google Shape;562;g25be50f038e_2_0"/>
            <p:cNvSpPr/>
            <p:nvPr/>
          </p:nvSpPr>
          <p:spPr>
            <a:xfrm>
              <a:off x="10821672" y="57809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3" name="Google Shape;563;g25be50f038e_2_0"/>
            <p:cNvPicPr preferRelativeResize="0"/>
            <p:nvPr/>
          </p:nvPicPr>
          <p:blipFill rotWithShape="1">
            <a:blip r:embed="rId4">
              <a:alphaModFix/>
            </a:blip>
            <a:srcRect b="27999" l="52899" r="22598" t="33555"/>
            <a:stretch/>
          </p:blipFill>
          <p:spPr>
            <a:xfrm>
              <a:off x="10926884" y="5826327"/>
              <a:ext cx="249405" cy="340276"/>
            </a:xfrm>
            <a:prstGeom prst="rect">
              <a:avLst/>
            </a:prstGeom>
            <a:noFill/>
            <a:ln>
              <a:noFill/>
            </a:ln>
          </p:spPr>
        </p:pic>
      </p:grpSp>
      <p:sp>
        <p:nvSpPr>
          <p:cNvPr id="564" name="Google Shape;564;g25be50f038e_2_0"/>
          <p:cNvSpPr txBox="1"/>
          <p:nvPr/>
        </p:nvSpPr>
        <p:spPr>
          <a:xfrm>
            <a:off x="3037900" y="2723400"/>
            <a:ext cx="17193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F4A344"/>
                </a:solidFill>
                <a:latin typeface="Corbel"/>
                <a:ea typeface="Corbel"/>
                <a:cs typeface="Corbel"/>
                <a:sym typeface="Corbel"/>
              </a:rPr>
              <a:t>Light initiative</a:t>
            </a:r>
            <a:endParaRPr b="1">
              <a:solidFill>
                <a:srgbClr val="F4A344"/>
              </a:solidFill>
              <a:latin typeface="Corbel"/>
              <a:ea typeface="Corbel"/>
              <a:cs typeface="Corbel"/>
              <a:sym typeface="Corbel"/>
            </a:endParaRPr>
          </a:p>
        </p:txBody>
      </p:sp>
      <p:pic>
        <p:nvPicPr>
          <p:cNvPr id="565" name="Google Shape;565;g25be50f038e_2_0"/>
          <p:cNvPicPr preferRelativeResize="0"/>
          <p:nvPr/>
        </p:nvPicPr>
        <p:blipFill rotWithShape="1">
          <a:blip r:embed="rId5">
            <a:alphaModFix/>
          </a:blip>
          <a:srcRect b="0" l="327" r="327" t="0"/>
          <a:stretch/>
        </p:blipFill>
        <p:spPr>
          <a:xfrm>
            <a:off x="6097986" y="2251495"/>
            <a:ext cx="3257498" cy="1844453"/>
          </a:xfrm>
          <a:prstGeom prst="rect">
            <a:avLst/>
          </a:prstGeom>
          <a:noFill/>
          <a:ln>
            <a:noFill/>
          </a:ln>
          <a:effectLst>
            <a:outerShdw blurRad="57150" rotWithShape="0" algn="bl" dir="5400000" dist="19050">
              <a:srgbClr val="000000">
                <a:alpha val="50000"/>
              </a:srgbClr>
            </a:outerShdw>
          </a:effectLst>
        </p:spPr>
      </p:pic>
      <p:grpSp>
        <p:nvGrpSpPr>
          <p:cNvPr id="566" name="Google Shape;566;g25be50f038e_2_0"/>
          <p:cNvGrpSpPr/>
          <p:nvPr/>
        </p:nvGrpSpPr>
        <p:grpSpPr>
          <a:xfrm>
            <a:off x="6602358" y="2802454"/>
            <a:ext cx="321461" cy="328185"/>
            <a:chOff x="11662148" y="6309124"/>
            <a:chExt cx="443700" cy="450000"/>
          </a:xfrm>
        </p:grpSpPr>
        <p:sp>
          <p:nvSpPr>
            <p:cNvPr id="567" name="Google Shape;567;g25be50f038e_2_0"/>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8" name="Google Shape;568;g25be50f038e_2_0"/>
            <p:cNvGrpSpPr/>
            <p:nvPr/>
          </p:nvGrpSpPr>
          <p:grpSpPr>
            <a:xfrm>
              <a:off x="11777233" y="6364855"/>
              <a:ext cx="217178" cy="355351"/>
              <a:chOff x="11157555" y="6024051"/>
              <a:chExt cx="370295" cy="605885"/>
            </a:xfrm>
          </p:grpSpPr>
          <p:sp>
            <p:nvSpPr>
              <p:cNvPr id="569" name="Google Shape;569;g25be50f038e_2_0"/>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70" name="Google Shape;570;g25be50f038e_2_0"/>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71" name="Google Shape;571;g25be50f038e_2_0"/>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sp>
        <p:nvSpPr>
          <p:cNvPr id="572" name="Google Shape;572;g25be50f038e_2_0"/>
          <p:cNvSpPr txBox="1"/>
          <p:nvPr/>
        </p:nvSpPr>
        <p:spPr>
          <a:xfrm>
            <a:off x="6865624" y="2724725"/>
            <a:ext cx="22242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1C82B8"/>
                </a:solidFill>
                <a:latin typeface="Corbel"/>
                <a:ea typeface="Corbel"/>
                <a:cs typeface="Corbel"/>
                <a:sym typeface="Corbel"/>
              </a:rPr>
              <a:t> Complete initiative</a:t>
            </a:r>
            <a:endParaRPr b="1">
              <a:solidFill>
                <a:srgbClr val="1C82B8"/>
              </a:solidFill>
              <a:latin typeface="Corbel"/>
              <a:ea typeface="Corbel"/>
              <a:cs typeface="Corbel"/>
              <a:sym typeface="Corbel"/>
            </a:endParaRPr>
          </a:p>
        </p:txBody>
      </p:sp>
      <p:sp>
        <p:nvSpPr>
          <p:cNvPr id="573" name="Google Shape;573;g25be50f038e_2_0"/>
          <p:cNvSpPr txBox="1"/>
          <p:nvPr/>
        </p:nvSpPr>
        <p:spPr>
          <a:xfrm>
            <a:off x="2031768" y="3122668"/>
            <a:ext cx="3257400" cy="6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a:t>
            </a:r>
            <a:r>
              <a:rPr lang="fr-FR" sz="1600">
                <a:latin typeface="Corbel"/>
                <a:ea typeface="Corbel"/>
                <a:cs typeface="Corbel"/>
                <a:sym typeface="Corbel"/>
              </a:rPr>
              <a:t>the red wire and fundamental concepts of the module</a:t>
            </a:r>
            <a:endParaRPr sz="1600"/>
          </a:p>
        </p:txBody>
      </p:sp>
      <p:sp>
        <p:nvSpPr>
          <p:cNvPr id="574" name="Google Shape;574;g25be50f038e_2_0"/>
          <p:cNvSpPr txBox="1"/>
          <p:nvPr/>
        </p:nvSpPr>
        <p:spPr>
          <a:xfrm>
            <a:off x="6097993" y="3122668"/>
            <a:ext cx="3257400" cy="83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a:t>
            </a:r>
            <a:r>
              <a:rPr lang="fr-FR" sz="1600">
                <a:latin typeface="Corbel"/>
                <a:ea typeface="Corbel"/>
                <a:cs typeface="Corbel"/>
                <a:sym typeface="Corbel"/>
              </a:rPr>
              <a:t>slides and activities to deepen your knowledge!</a:t>
            </a:r>
            <a:endParaRPr sz="1200"/>
          </a:p>
        </p:txBody>
      </p:sp>
      <p:sp>
        <p:nvSpPr>
          <p:cNvPr id="575" name="Google Shape;575;g25be50f038e_2_0"/>
          <p:cNvSpPr txBox="1"/>
          <p:nvPr>
            <p:ph type="title"/>
          </p:nvPr>
        </p:nvSpPr>
        <p:spPr>
          <a:xfrm>
            <a:off x="1456775" y="241454"/>
            <a:ext cx="10570500" cy="46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fr-FR" sz="2900">
                <a:solidFill>
                  <a:schemeClr val="accent1"/>
                </a:solidFill>
              </a:rPr>
              <a:t>Welcome to Clicks On educational content!</a:t>
            </a:r>
            <a:endParaRPr b="1" sz="2900">
              <a:solidFill>
                <a:schemeClr val="accent1"/>
              </a:solidFill>
            </a:endParaRPr>
          </a:p>
        </p:txBody>
      </p:sp>
      <p:pic>
        <p:nvPicPr>
          <p:cNvPr id="576" name="Google Shape;576;g25be50f038e_2_0"/>
          <p:cNvPicPr preferRelativeResize="0"/>
          <p:nvPr/>
        </p:nvPicPr>
        <p:blipFill>
          <a:blip r:embed="rId6">
            <a:alphaModFix/>
          </a:blip>
          <a:stretch>
            <a:fillRect/>
          </a:stretch>
        </p:blipFill>
        <p:spPr>
          <a:xfrm>
            <a:off x="9625624" y="4321276"/>
            <a:ext cx="2113050" cy="11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pic>
        <p:nvPicPr>
          <p:cNvPr id="970" name="Google Shape;970;g13e5ec5c7de_0_0"/>
          <p:cNvPicPr preferRelativeResize="0"/>
          <p:nvPr/>
        </p:nvPicPr>
        <p:blipFill rotWithShape="1">
          <a:blip r:embed="rId3">
            <a:alphaModFix/>
          </a:blip>
          <a:srcRect b="0" l="0" r="0" t="0"/>
          <a:stretch/>
        </p:blipFill>
        <p:spPr>
          <a:xfrm>
            <a:off x="1206237" y="1885800"/>
            <a:ext cx="8273764" cy="4654301"/>
          </a:xfrm>
          <a:prstGeom prst="rect">
            <a:avLst/>
          </a:prstGeom>
          <a:noFill/>
          <a:ln>
            <a:noFill/>
          </a:ln>
        </p:spPr>
      </p:pic>
      <p:pic>
        <p:nvPicPr>
          <p:cNvPr id="971" name="Google Shape;971;g13e5ec5c7de_0_0"/>
          <p:cNvPicPr preferRelativeResize="0"/>
          <p:nvPr/>
        </p:nvPicPr>
        <p:blipFill rotWithShape="1">
          <a:blip r:embed="rId4">
            <a:alphaModFix/>
          </a:blip>
          <a:srcRect b="0" l="0" r="0" t="0"/>
          <a:stretch/>
        </p:blipFill>
        <p:spPr>
          <a:xfrm>
            <a:off x="9636036" y="5521329"/>
            <a:ext cx="511364" cy="546576"/>
          </a:xfrm>
          <a:prstGeom prst="rect">
            <a:avLst/>
          </a:prstGeom>
          <a:noFill/>
          <a:ln>
            <a:noFill/>
          </a:ln>
        </p:spPr>
      </p:pic>
      <p:cxnSp>
        <p:nvCxnSpPr>
          <p:cNvPr id="972" name="Google Shape;972;g13e5ec5c7de_0_0"/>
          <p:cNvCxnSpPr>
            <a:stCxn id="971" idx="1"/>
          </p:cNvCxnSpPr>
          <p:nvPr/>
        </p:nvCxnSpPr>
        <p:spPr>
          <a:xfrm flipH="1">
            <a:off x="9087636" y="5794617"/>
            <a:ext cx="548400" cy="10200"/>
          </a:xfrm>
          <a:prstGeom prst="straightConnector1">
            <a:avLst/>
          </a:prstGeom>
          <a:noFill/>
          <a:ln cap="flat" cmpd="sng" w="38100">
            <a:solidFill>
              <a:srgbClr val="A1A1A1"/>
            </a:solidFill>
            <a:prstDash val="solid"/>
            <a:round/>
            <a:headEnd len="sm" w="sm" type="none"/>
            <a:tailEnd len="med" w="med" type="triangle"/>
          </a:ln>
        </p:spPr>
      </p:cxnSp>
      <p:pic>
        <p:nvPicPr>
          <p:cNvPr id="973" name="Google Shape;973;g13e5ec5c7de_0_0"/>
          <p:cNvPicPr preferRelativeResize="0"/>
          <p:nvPr/>
        </p:nvPicPr>
        <p:blipFill rotWithShape="1">
          <a:blip r:embed="rId5">
            <a:alphaModFix/>
          </a:blip>
          <a:srcRect b="0" l="0" r="0" t="0"/>
          <a:stretch/>
        </p:blipFill>
        <p:spPr>
          <a:xfrm>
            <a:off x="9631752" y="3903964"/>
            <a:ext cx="511364" cy="488716"/>
          </a:xfrm>
          <a:prstGeom prst="rect">
            <a:avLst/>
          </a:prstGeom>
          <a:noFill/>
          <a:ln>
            <a:noFill/>
          </a:ln>
        </p:spPr>
      </p:pic>
      <p:pic>
        <p:nvPicPr>
          <p:cNvPr id="974" name="Google Shape;974;g13e5ec5c7de_0_0"/>
          <p:cNvPicPr preferRelativeResize="0"/>
          <p:nvPr/>
        </p:nvPicPr>
        <p:blipFill rotWithShape="1">
          <a:blip r:embed="rId6">
            <a:alphaModFix/>
          </a:blip>
          <a:srcRect b="0" l="0" r="0" t="0"/>
          <a:stretch/>
        </p:blipFill>
        <p:spPr>
          <a:xfrm>
            <a:off x="9624000" y="4796399"/>
            <a:ext cx="522600" cy="536970"/>
          </a:xfrm>
          <a:prstGeom prst="rect">
            <a:avLst/>
          </a:prstGeom>
          <a:noFill/>
          <a:ln>
            <a:noFill/>
          </a:ln>
        </p:spPr>
      </p:pic>
      <p:pic>
        <p:nvPicPr>
          <p:cNvPr id="975" name="Google Shape;975;g13e5ec5c7de_0_0"/>
          <p:cNvPicPr preferRelativeResize="0"/>
          <p:nvPr/>
        </p:nvPicPr>
        <p:blipFill rotWithShape="1">
          <a:blip r:embed="rId7">
            <a:alphaModFix/>
          </a:blip>
          <a:srcRect b="0" l="0" r="0" t="0"/>
          <a:stretch/>
        </p:blipFill>
        <p:spPr>
          <a:xfrm>
            <a:off x="9624000" y="2964349"/>
            <a:ext cx="569033" cy="525426"/>
          </a:xfrm>
          <a:prstGeom prst="rect">
            <a:avLst/>
          </a:prstGeom>
          <a:noFill/>
          <a:ln>
            <a:noFill/>
          </a:ln>
        </p:spPr>
      </p:pic>
      <p:cxnSp>
        <p:nvCxnSpPr>
          <p:cNvPr id="976" name="Google Shape;976;g13e5ec5c7de_0_0"/>
          <p:cNvCxnSpPr>
            <a:stCxn id="974" idx="1"/>
          </p:cNvCxnSpPr>
          <p:nvPr/>
        </p:nvCxnSpPr>
        <p:spPr>
          <a:xfrm flipH="1">
            <a:off x="9066300" y="5064884"/>
            <a:ext cx="557700" cy="26700"/>
          </a:xfrm>
          <a:prstGeom prst="straightConnector1">
            <a:avLst/>
          </a:prstGeom>
          <a:noFill/>
          <a:ln cap="flat" cmpd="sng" w="38100">
            <a:solidFill>
              <a:srgbClr val="A1A1A1"/>
            </a:solidFill>
            <a:prstDash val="solid"/>
            <a:round/>
            <a:headEnd len="sm" w="sm" type="none"/>
            <a:tailEnd len="med" w="med" type="triangle"/>
          </a:ln>
        </p:spPr>
      </p:cxnSp>
      <p:cxnSp>
        <p:nvCxnSpPr>
          <p:cNvPr id="977" name="Google Shape;977;g13e5ec5c7de_0_0"/>
          <p:cNvCxnSpPr>
            <a:stCxn id="973" idx="1"/>
          </p:cNvCxnSpPr>
          <p:nvPr/>
        </p:nvCxnSpPr>
        <p:spPr>
          <a:xfrm rot="10800000">
            <a:off x="9066252" y="4148322"/>
            <a:ext cx="565500" cy="0"/>
          </a:xfrm>
          <a:prstGeom prst="straightConnector1">
            <a:avLst/>
          </a:prstGeom>
          <a:noFill/>
          <a:ln cap="flat" cmpd="sng" w="38100">
            <a:solidFill>
              <a:srgbClr val="A1A1A1"/>
            </a:solidFill>
            <a:prstDash val="solid"/>
            <a:round/>
            <a:headEnd len="sm" w="sm" type="none"/>
            <a:tailEnd len="med" w="med" type="triangle"/>
          </a:ln>
        </p:spPr>
      </p:cxnSp>
      <p:cxnSp>
        <p:nvCxnSpPr>
          <p:cNvPr id="978" name="Google Shape;978;g13e5ec5c7de_0_0"/>
          <p:cNvCxnSpPr>
            <a:stCxn id="975" idx="1"/>
          </p:cNvCxnSpPr>
          <p:nvPr/>
        </p:nvCxnSpPr>
        <p:spPr>
          <a:xfrm rot="10800000">
            <a:off x="9080100" y="3227062"/>
            <a:ext cx="543900" cy="0"/>
          </a:xfrm>
          <a:prstGeom prst="straightConnector1">
            <a:avLst/>
          </a:prstGeom>
          <a:noFill/>
          <a:ln cap="flat" cmpd="sng" w="38100">
            <a:solidFill>
              <a:srgbClr val="A1A1A1"/>
            </a:solidFill>
            <a:prstDash val="solid"/>
            <a:round/>
            <a:headEnd len="sm" w="sm" type="none"/>
            <a:tailEnd len="med" w="med" type="triangle"/>
          </a:ln>
        </p:spPr>
      </p:cxnSp>
      <p:cxnSp>
        <p:nvCxnSpPr>
          <p:cNvPr id="979" name="Google Shape;979;g13e5ec5c7de_0_0"/>
          <p:cNvCxnSpPr/>
          <p:nvPr/>
        </p:nvCxnSpPr>
        <p:spPr>
          <a:xfrm rot="10800000">
            <a:off x="9233510" y="2457500"/>
            <a:ext cx="470100" cy="900"/>
          </a:xfrm>
          <a:prstGeom prst="straightConnector1">
            <a:avLst/>
          </a:prstGeom>
          <a:noFill/>
          <a:ln cap="flat" cmpd="sng" w="38100">
            <a:solidFill>
              <a:srgbClr val="A1A1A1"/>
            </a:solidFill>
            <a:prstDash val="solid"/>
            <a:round/>
            <a:headEnd len="sm" w="sm" type="none"/>
            <a:tailEnd len="sm" w="sm" type="none"/>
          </a:ln>
        </p:spPr>
      </p:cxnSp>
      <p:cxnSp>
        <p:nvCxnSpPr>
          <p:cNvPr id="980" name="Google Shape;980;g13e5ec5c7de_0_0"/>
          <p:cNvCxnSpPr/>
          <p:nvPr/>
        </p:nvCxnSpPr>
        <p:spPr>
          <a:xfrm>
            <a:off x="9703610" y="2152348"/>
            <a:ext cx="0" cy="321600"/>
          </a:xfrm>
          <a:prstGeom prst="straightConnector1">
            <a:avLst/>
          </a:prstGeom>
          <a:noFill/>
          <a:ln cap="flat" cmpd="sng" w="38100">
            <a:solidFill>
              <a:srgbClr val="AEABAB"/>
            </a:solidFill>
            <a:prstDash val="solid"/>
            <a:round/>
            <a:headEnd len="sm" w="sm" type="none"/>
            <a:tailEnd len="sm" w="sm" type="none"/>
          </a:ln>
        </p:spPr>
      </p:cxnSp>
      <p:sp>
        <p:nvSpPr>
          <p:cNvPr id="981" name="Google Shape;981;g13e5ec5c7de_0_0"/>
          <p:cNvSpPr/>
          <p:nvPr/>
        </p:nvSpPr>
        <p:spPr>
          <a:xfrm>
            <a:off x="10303416" y="5620191"/>
            <a:ext cx="734100" cy="44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800"/>
              <a:buFont typeface="Arial"/>
              <a:buNone/>
            </a:pPr>
            <a:r>
              <a:rPr b="1" i="0" lang="fr-FR" sz="1800" u="none" cap="none" strike="noStrike">
                <a:solidFill>
                  <a:srgbClr val="2A6176"/>
                </a:solidFill>
                <a:latin typeface="Corbel"/>
                <a:ea typeface="Corbel"/>
                <a:cs typeface="Corbel"/>
                <a:sym typeface="Corbel"/>
              </a:rPr>
              <a:t>6 %</a:t>
            </a:r>
            <a:endParaRPr b="0" i="0" sz="1400" u="none" cap="none" strike="noStrike">
              <a:solidFill>
                <a:srgbClr val="000000"/>
              </a:solidFill>
              <a:latin typeface="Arial"/>
              <a:ea typeface="Arial"/>
              <a:cs typeface="Arial"/>
              <a:sym typeface="Arial"/>
            </a:endParaRPr>
          </a:p>
        </p:txBody>
      </p:sp>
      <p:cxnSp>
        <p:nvCxnSpPr>
          <p:cNvPr id="982" name="Google Shape;982;g13e5ec5c7de_0_0"/>
          <p:cNvCxnSpPr/>
          <p:nvPr/>
        </p:nvCxnSpPr>
        <p:spPr>
          <a:xfrm>
            <a:off x="10465300" y="3048000"/>
            <a:ext cx="13800" cy="2359200"/>
          </a:xfrm>
          <a:prstGeom prst="straightConnector1">
            <a:avLst/>
          </a:prstGeom>
          <a:noFill/>
          <a:ln cap="flat" cmpd="sng" w="38100">
            <a:solidFill>
              <a:srgbClr val="C00000"/>
            </a:solidFill>
            <a:prstDash val="solid"/>
            <a:round/>
            <a:headEnd len="med" w="med" type="triangle"/>
            <a:tailEnd len="sm" w="sm" type="none"/>
          </a:ln>
        </p:spPr>
      </p:cxnSp>
      <p:sp>
        <p:nvSpPr>
          <p:cNvPr id="983" name="Google Shape;983;g13e5ec5c7de_0_0"/>
          <p:cNvSpPr/>
          <p:nvPr/>
        </p:nvSpPr>
        <p:spPr>
          <a:xfrm>
            <a:off x="10025926" y="2262038"/>
            <a:ext cx="1842900" cy="7395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Arial"/>
              <a:buNone/>
            </a:pPr>
            <a:r>
              <a:rPr b="1" lang="fr-FR">
                <a:solidFill>
                  <a:srgbClr val="FFFFFF"/>
                </a:solidFill>
                <a:latin typeface="Corbel"/>
                <a:ea typeface="Corbel"/>
                <a:cs typeface="Corbel"/>
                <a:sym typeface="Corbel"/>
              </a:rPr>
              <a:t>79% of energy consumption comes from fossil fuels</a:t>
            </a:r>
            <a:endParaRPr b="0" i="0" sz="1400" u="none" cap="none" strike="noStrike">
              <a:solidFill>
                <a:srgbClr val="000000"/>
              </a:solidFill>
              <a:latin typeface="Arial"/>
              <a:ea typeface="Arial"/>
              <a:cs typeface="Arial"/>
              <a:sym typeface="Arial"/>
            </a:endParaRPr>
          </a:p>
        </p:txBody>
      </p:sp>
      <p:sp>
        <p:nvSpPr>
          <p:cNvPr id="984" name="Google Shape;984;g13e5ec5c7de_0_0"/>
          <p:cNvSpPr/>
          <p:nvPr/>
        </p:nvSpPr>
        <p:spPr>
          <a:xfrm>
            <a:off x="26078" y="1400769"/>
            <a:ext cx="88323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1" lang="fr-FR" sz="1400" u="none" cap="none" strike="noStrike">
                <a:solidFill>
                  <a:srgbClr val="085160"/>
                </a:solidFill>
                <a:latin typeface="Corbel"/>
                <a:ea typeface="Corbel"/>
                <a:cs typeface="Corbel"/>
                <a:sym typeface="Corbel"/>
              </a:rPr>
              <a:t>Source :</a:t>
            </a:r>
            <a:r>
              <a:rPr b="0" i="1" lang="fr-FR" sz="1400" u="none" cap="none" strike="noStrike">
                <a:solidFill>
                  <a:schemeClr val="dk1"/>
                </a:solidFill>
                <a:latin typeface="Corbel"/>
                <a:ea typeface="Corbel"/>
                <a:cs typeface="Corbel"/>
                <a:sym typeface="Corbel"/>
              </a:rPr>
              <a:t> </a:t>
            </a:r>
            <a:r>
              <a:rPr b="0" i="1" lang="fr-FR" sz="1400" u="sng" cap="none" strike="noStrike">
                <a:solidFill>
                  <a:schemeClr val="dk1"/>
                </a:solidFill>
                <a:latin typeface="Corbel"/>
                <a:ea typeface="Corbel"/>
                <a:cs typeface="Corbel"/>
                <a:sym typeface="Corbel"/>
                <a:hlinkClick r:id="rId8">
                  <a:extLst>
                    <a:ext uri="{A12FA001-AC4F-418D-AE19-62706E023703}">
                      <ahyp:hlinkClr val="tx"/>
                    </a:ext>
                  </a:extLst>
                </a:hlinkClick>
              </a:rPr>
              <a:t>https://ourworldindata.org/global-energy-200-years</a:t>
            </a:r>
            <a:r>
              <a:rPr b="0" i="1" lang="fr-FR" sz="1400" u="none" cap="none" strike="noStrike">
                <a:solidFill>
                  <a:schemeClr val="dk1"/>
                </a:solidFill>
                <a:latin typeface="Corbel"/>
                <a:ea typeface="Corbel"/>
                <a:cs typeface="Corbel"/>
                <a:sym typeface="Corbel"/>
              </a:rPr>
              <a:t> </a:t>
            </a:r>
            <a:endParaRPr b="0" i="1" sz="1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85160"/>
              </a:buClr>
              <a:buSzPts val="1100"/>
              <a:buFont typeface="Arial"/>
              <a:buNone/>
            </a:pPr>
            <a:r>
              <a:t/>
            </a:r>
            <a:endParaRPr b="0" i="1" sz="1100" u="none" cap="none" strike="noStrike">
              <a:solidFill>
                <a:srgbClr val="085160"/>
              </a:solidFill>
              <a:latin typeface="Corbel"/>
              <a:ea typeface="Corbel"/>
              <a:cs typeface="Corbel"/>
              <a:sym typeface="Corbel"/>
            </a:endParaRPr>
          </a:p>
        </p:txBody>
      </p:sp>
      <p:pic>
        <p:nvPicPr>
          <p:cNvPr id="985" name="Google Shape;985;g13e5ec5c7de_0_0"/>
          <p:cNvPicPr preferRelativeResize="0"/>
          <p:nvPr/>
        </p:nvPicPr>
        <p:blipFill rotWithShape="1">
          <a:blip r:embed="rId9">
            <a:alphaModFix/>
          </a:blip>
          <a:srcRect b="0" l="0" r="0" t="0"/>
          <a:stretch/>
        </p:blipFill>
        <p:spPr>
          <a:xfrm>
            <a:off x="11332925" y="1551181"/>
            <a:ext cx="432300" cy="473469"/>
          </a:xfrm>
          <a:prstGeom prst="rect">
            <a:avLst/>
          </a:prstGeom>
          <a:noFill/>
          <a:ln>
            <a:noFill/>
          </a:ln>
        </p:spPr>
      </p:pic>
      <p:pic>
        <p:nvPicPr>
          <p:cNvPr id="986" name="Google Shape;986;g13e5ec5c7de_0_0"/>
          <p:cNvPicPr preferRelativeResize="0"/>
          <p:nvPr/>
        </p:nvPicPr>
        <p:blipFill rotWithShape="1">
          <a:blip r:embed="rId10">
            <a:alphaModFix/>
          </a:blip>
          <a:srcRect b="0" l="0" r="0" t="0"/>
          <a:stretch/>
        </p:blipFill>
        <p:spPr>
          <a:xfrm>
            <a:off x="10721482" y="1580989"/>
            <a:ext cx="443666" cy="443666"/>
          </a:xfrm>
          <a:prstGeom prst="rect">
            <a:avLst/>
          </a:prstGeom>
          <a:noFill/>
          <a:ln>
            <a:noFill/>
          </a:ln>
        </p:spPr>
      </p:pic>
      <p:cxnSp>
        <p:nvCxnSpPr>
          <p:cNvPr id="987" name="Google Shape;987;g13e5ec5c7de_0_0"/>
          <p:cNvCxnSpPr/>
          <p:nvPr/>
        </p:nvCxnSpPr>
        <p:spPr>
          <a:xfrm flipH="1" rot="10800000">
            <a:off x="9694675" y="2169950"/>
            <a:ext cx="2061000" cy="5100"/>
          </a:xfrm>
          <a:prstGeom prst="straightConnector1">
            <a:avLst/>
          </a:prstGeom>
          <a:noFill/>
          <a:ln cap="flat" cmpd="sng" w="38100">
            <a:solidFill>
              <a:srgbClr val="AEABAB"/>
            </a:solidFill>
            <a:prstDash val="solid"/>
            <a:round/>
            <a:headEnd len="sm" w="sm" type="none"/>
            <a:tailEnd len="sm" w="sm" type="none"/>
          </a:ln>
        </p:spPr>
      </p:cxnSp>
      <p:sp>
        <p:nvSpPr>
          <p:cNvPr id="988" name="Google Shape;988;g13e5ec5c7de_0_0"/>
          <p:cNvSpPr/>
          <p:nvPr/>
        </p:nvSpPr>
        <p:spPr>
          <a:xfrm>
            <a:off x="9457147" y="1266971"/>
            <a:ext cx="5901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6 %</a:t>
            </a:r>
            <a:endParaRPr b="0" i="0" sz="1400" u="none" cap="none" strike="noStrike">
              <a:solidFill>
                <a:srgbClr val="000000"/>
              </a:solidFill>
              <a:latin typeface="Arial"/>
              <a:ea typeface="Arial"/>
              <a:cs typeface="Arial"/>
              <a:sym typeface="Arial"/>
            </a:endParaRPr>
          </a:p>
        </p:txBody>
      </p:sp>
      <p:sp>
        <p:nvSpPr>
          <p:cNvPr id="989" name="Google Shape;989;g13e5ec5c7de_0_0"/>
          <p:cNvSpPr/>
          <p:nvPr/>
        </p:nvSpPr>
        <p:spPr>
          <a:xfrm>
            <a:off x="9997518" y="1222625"/>
            <a:ext cx="690300" cy="328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4 %</a:t>
            </a:r>
            <a:endParaRPr b="0" i="0" sz="1400" u="none" cap="none" strike="noStrike">
              <a:solidFill>
                <a:srgbClr val="000000"/>
              </a:solidFill>
              <a:latin typeface="Arial"/>
              <a:ea typeface="Arial"/>
              <a:cs typeface="Arial"/>
              <a:sym typeface="Arial"/>
            </a:endParaRPr>
          </a:p>
        </p:txBody>
      </p:sp>
      <p:sp>
        <p:nvSpPr>
          <p:cNvPr id="990" name="Google Shape;990;g13e5ec5c7de_0_0"/>
          <p:cNvSpPr/>
          <p:nvPr/>
        </p:nvSpPr>
        <p:spPr>
          <a:xfrm>
            <a:off x="10675928" y="1252465"/>
            <a:ext cx="812400" cy="26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2 %</a:t>
            </a:r>
            <a:endParaRPr b="0" i="0" sz="1400" u="none" cap="none" strike="noStrike">
              <a:solidFill>
                <a:srgbClr val="000000"/>
              </a:solidFill>
              <a:latin typeface="Arial"/>
              <a:ea typeface="Arial"/>
              <a:cs typeface="Arial"/>
              <a:sym typeface="Arial"/>
            </a:endParaRPr>
          </a:p>
        </p:txBody>
      </p:sp>
      <p:sp>
        <p:nvSpPr>
          <p:cNvPr id="991" name="Google Shape;991;g13e5ec5c7de_0_0"/>
          <p:cNvSpPr/>
          <p:nvPr/>
        </p:nvSpPr>
        <p:spPr>
          <a:xfrm>
            <a:off x="11350997" y="1256400"/>
            <a:ext cx="766800" cy="32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1 %</a:t>
            </a:r>
            <a:endParaRPr b="0" i="0" sz="1400" u="none" cap="none" strike="noStrike">
              <a:solidFill>
                <a:srgbClr val="000000"/>
              </a:solidFill>
              <a:latin typeface="Arial"/>
              <a:ea typeface="Arial"/>
              <a:cs typeface="Arial"/>
              <a:sym typeface="Arial"/>
            </a:endParaRPr>
          </a:p>
        </p:txBody>
      </p:sp>
      <p:sp>
        <p:nvSpPr>
          <p:cNvPr id="992" name="Google Shape;992;g13e5ec5c7de_0_0"/>
          <p:cNvSpPr/>
          <p:nvPr/>
        </p:nvSpPr>
        <p:spPr>
          <a:xfrm>
            <a:off x="102275" y="1942400"/>
            <a:ext cx="1268700" cy="98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1200"/>
              <a:buFont typeface="Arial"/>
              <a:buNone/>
            </a:pPr>
            <a:r>
              <a:rPr b="1" lang="fr-FR" sz="1200">
                <a:solidFill>
                  <a:srgbClr val="595959"/>
                </a:solidFill>
                <a:latin typeface="Corbel"/>
                <a:ea typeface="Corbel"/>
                <a:cs typeface="Corbel"/>
                <a:sym typeface="Corbel"/>
              </a:rPr>
              <a:t>Billions of tonnes of oil equivalent (Gtoe)</a:t>
            </a:r>
            <a:endParaRPr b="0" i="0" sz="1400" u="none" cap="none" strike="noStrike">
              <a:solidFill>
                <a:srgbClr val="000000"/>
              </a:solidFill>
              <a:latin typeface="Arial"/>
              <a:ea typeface="Arial"/>
              <a:cs typeface="Arial"/>
              <a:sym typeface="Arial"/>
            </a:endParaRPr>
          </a:p>
        </p:txBody>
      </p:sp>
      <p:sp>
        <p:nvSpPr>
          <p:cNvPr id="993" name="Google Shape;993;g13e5ec5c7de_0_0"/>
          <p:cNvSpPr/>
          <p:nvPr/>
        </p:nvSpPr>
        <p:spPr>
          <a:xfrm>
            <a:off x="10545599" y="4905050"/>
            <a:ext cx="1207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Corbel"/>
                <a:ea typeface="Corbel"/>
                <a:cs typeface="Corbel"/>
                <a:sym typeface="Corbel"/>
              </a:rPr>
              <a:t>≈ 1/4 </a:t>
            </a:r>
            <a:r>
              <a:rPr b="1" i="0" lang="fr-FR" sz="1400" u="none" cap="none" strike="noStrike">
                <a:solidFill>
                  <a:srgbClr val="C00000"/>
                </a:solidFill>
                <a:latin typeface="Corbel"/>
                <a:ea typeface="Corbel"/>
                <a:cs typeface="Corbel"/>
                <a:sym typeface="Corbel"/>
              </a:rPr>
              <a:t>(25  %)</a:t>
            </a:r>
            <a:endParaRPr b="0" i="0" sz="1600" u="none" cap="none" strike="noStrike">
              <a:solidFill>
                <a:srgbClr val="000000"/>
              </a:solidFill>
              <a:latin typeface="Arial"/>
              <a:ea typeface="Arial"/>
              <a:cs typeface="Arial"/>
              <a:sym typeface="Arial"/>
            </a:endParaRPr>
          </a:p>
        </p:txBody>
      </p:sp>
      <p:sp>
        <p:nvSpPr>
          <p:cNvPr id="994" name="Google Shape;994;g13e5ec5c7de_0_0"/>
          <p:cNvSpPr/>
          <p:nvPr/>
        </p:nvSpPr>
        <p:spPr>
          <a:xfrm>
            <a:off x="10509474" y="4039850"/>
            <a:ext cx="1359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Corbel"/>
                <a:ea typeface="Corbel"/>
                <a:cs typeface="Corbel"/>
                <a:sym typeface="Corbel"/>
              </a:rPr>
              <a:t>≈ 1/3 </a:t>
            </a:r>
            <a:r>
              <a:rPr b="1" i="0" lang="fr-FR" sz="1400" u="none" cap="none" strike="noStrike">
                <a:solidFill>
                  <a:srgbClr val="C00000"/>
                </a:solidFill>
                <a:latin typeface="Corbel"/>
                <a:ea typeface="Corbel"/>
                <a:cs typeface="Corbel"/>
                <a:sym typeface="Corbel"/>
              </a:rPr>
              <a:t>(31  %)  </a:t>
            </a:r>
            <a:endParaRPr b="1" i="0" sz="1600" u="none" cap="none" strike="noStrike">
              <a:solidFill>
                <a:srgbClr val="000000"/>
              </a:solidFill>
              <a:latin typeface="Arial"/>
              <a:ea typeface="Arial"/>
              <a:cs typeface="Arial"/>
              <a:sym typeface="Arial"/>
            </a:endParaRPr>
          </a:p>
        </p:txBody>
      </p:sp>
      <p:sp>
        <p:nvSpPr>
          <p:cNvPr id="995" name="Google Shape;995;g13e5ec5c7de_0_0"/>
          <p:cNvSpPr/>
          <p:nvPr/>
        </p:nvSpPr>
        <p:spPr>
          <a:xfrm>
            <a:off x="10531919" y="3193421"/>
            <a:ext cx="1207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Corbel"/>
                <a:ea typeface="Corbel"/>
                <a:cs typeface="Corbel"/>
                <a:sym typeface="Corbel"/>
              </a:rPr>
              <a:t>≈ 1/4 </a:t>
            </a:r>
            <a:r>
              <a:rPr b="1" i="0" lang="fr-FR" sz="1400" u="none" cap="none" strike="noStrike">
                <a:solidFill>
                  <a:srgbClr val="C00000"/>
                </a:solidFill>
                <a:latin typeface="Corbel"/>
                <a:ea typeface="Corbel"/>
                <a:cs typeface="Corbel"/>
                <a:sym typeface="Corbel"/>
              </a:rPr>
              <a:t>(23 %)  </a:t>
            </a:r>
            <a:endParaRPr b="0" i="0" sz="1400" u="none" cap="none" strike="noStrike">
              <a:solidFill>
                <a:srgbClr val="000000"/>
              </a:solidFill>
              <a:latin typeface="Arial"/>
              <a:ea typeface="Arial"/>
              <a:cs typeface="Arial"/>
              <a:sym typeface="Arial"/>
            </a:endParaRPr>
          </a:p>
        </p:txBody>
      </p:sp>
      <p:sp>
        <p:nvSpPr>
          <p:cNvPr id="996" name="Google Shape;996;g13e5ec5c7de_0_0"/>
          <p:cNvSpPr txBox="1"/>
          <p:nvPr/>
        </p:nvSpPr>
        <p:spPr>
          <a:xfrm>
            <a:off x="1651683" y="6470234"/>
            <a:ext cx="7417200" cy="340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600"/>
              <a:buFont typeface="Arial"/>
              <a:buNone/>
            </a:pPr>
            <a:r>
              <a:rPr b="1" lang="fr-FR" sz="1600">
                <a:latin typeface="Corbel"/>
                <a:ea typeface="Corbel"/>
                <a:cs typeface="Corbel"/>
                <a:sym typeface="Corbel"/>
              </a:rPr>
              <a:t>World primary energy consumption over time</a:t>
            </a:r>
            <a:endParaRPr b="0" i="0" sz="1400" u="none" cap="none" strike="noStrike">
              <a:solidFill>
                <a:srgbClr val="000000"/>
              </a:solidFill>
              <a:latin typeface="Arial"/>
              <a:ea typeface="Arial"/>
              <a:cs typeface="Arial"/>
              <a:sym typeface="Arial"/>
            </a:endParaRPr>
          </a:p>
        </p:txBody>
      </p:sp>
      <p:cxnSp>
        <p:nvCxnSpPr>
          <p:cNvPr id="997" name="Google Shape;997;g13e5ec5c7de_0_0"/>
          <p:cNvCxnSpPr/>
          <p:nvPr/>
        </p:nvCxnSpPr>
        <p:spPr>
          <a:xfrm>
            <a:off x="8564267" y="1620375"/>
            <a:ext cx="0" cy="508500"/>
          </a:xfrm>
          <a:prstGeom prst="straightConnector1">
            <a:avLst/>
          </a:prstGeom>
          <a:noFill/>
          <a:ln cap="flat" cmpd="sng" w="38100">
            <a:solidFill>
              <a:srgbClr val="065260"/>
            </a:solidFill>
            <a:prstDash val="solid"/>
            <a:round/>
            <a:headEnd len="sm" w="sm" type="none"/>
            <a:tailEnd len="med" w="med" type="triangle"/>
          </a:ln>
        </p:spPr>
      </p:cxnSp>
      <p:cxnSp>
        <p:nvCxnSpPr>
          <p:cNvPr id="998" name="Google Shape;998;g13e5ec5c7de_0_0"/>
          <p:cNvCxnSpPr/>
          <p:nvPr/>
        </p:nvCxnSpPr>
        <p:spPr>
          <a:xfrm>
            <a:off x="6668118" y="3403864"/>
            <a:ext cx="0" cy="1080000"/>
          </a:xfrm>
          <a:prstGeom prst="straightConnector1">
            <a:avLst/>
          </a:prstGeom>
          <a:noFill/>
          <a:ln cap="flat" cmpd="sng" w="38100">
            <a:solidFill>
              <a:srgbClr val="065260"/>
            </a:solidFill>
            <a:prstDash val="solid"/>
            <a:round/>
            <a:headEnd len="sm" w="sm" type="none"/>
            <a:tailEnd len="med" w="med" type="triangle"/>
          </a:ln>
        </p:spPr>
      </p:cxnSp>
      <p:cxnSp>
        <p:nvCxnSpPr>
          <p:cNvPr id="999" name="Google Shape;999;g13e5ec5c7de_0_0"/>
          <p:cNvCxnSpPr>
            <a:endCxn id="1000" idx="0"/>
          </p:cNvCxnSpPr>
          <p:nvPr/>
        </p:nvCxnSpPr>
        <p:spPr>
          <a:xfrm>
            <a:off x="7633227" y="2543052"/>
            <a:ext cx="0" cy="810600"/>
          </a:xfrm>
          <a:prstGeom prst="straightConnector1">
            <a:avLst/>
          </a:prstGeom>
          <a:noFill/>
          <a:ln cap="flat" cmpd="sng" w="38100">
            <a:solidFill>
              <a:srgbClr val="065260"/>
            </a:solidFill>
            <a:prstDash val="solid"/>
            <a:round/>
            <a:headEnd len="sm" w="sm" type="none"/>
            <a:tailEnd len="med" w="med" type="triangle"/>
          </a:ln>
        </p:spPr>
      </p:cxnSp>
      <p:sp>
        <p:nvSpPr>
          <p:cNvPr id="1001" name="Google Shape;1001;g13e5ec5c7de_0_0"/>
          <p:cNvSpPr txBox="1"/>
          <p:nvPr/>
        </p:nvSpPr>
        <p:spPr>
          <a:xfrm>
            <a:off x="7678225" y="1314096"/>
            <a:ext cx="1772100" cy="3261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fr-FR" sz="1600">
                <a:solidFill>
                  <a:srgbClr val="075161"/>
                </a:solidFill>
                <a:latin typeface="Corbel"/>
                <a:ea typeface="Corbel"/>
                <a:cs typeface="Corbel"/>
                <a:sym typeface="Corbel"/>
              </a:rPr>
              <a:t>Your birth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600" u="none" cap="none" strike="noStrike">
              <a:solidFill>
                <a:srgbClr val="075161"/>
              </a:solidFill>
              <a:latin typeface="Corbel"/>
              <a:ea typeface="Corbel"/>
              <a:cs typeface="Corbel"/>
              <a:sym typeface="Corbel"/>
            </a:endParaRPr>
          </a:p>
        </p:txBody>
      </p:sp>
      <p:sp>
        <p:nvSpPr>
          <p:cNvPr id="1002" name="Google Shape;1002;g13e5ec5c7de_0_0"/>
          <p:cNvSpPr txBox="1"/>
          <p:nvPr/>
        </p:nvSpPr>
        <p:spPr>
          <a:xfrm>
            <a:off x="6656732" y="2278520"/>
            <a:ext cx="1616400" cy="5901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fr-FR" sz="1600">
                <a:solidFill>
                  <a:srgbClr val="075161"/>
                </a:solidFill>
                <a:latin typeface="Corbel"/>
                <a:ea typeface="Corbel"/>
                <a:cs typeface="Corbel"/>
                <a:sym typeface="Corbel"/>
              </a:rPr>
              <a:t>Birth of your parents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600" u="none" cap="none" strike="noStrike">
              <a:solidFill>
                <a:srgbClr val="075161"/>
              </a:solidFill>
              <a:latin typeface="Corbel"/>
              <a:ea typeface="Corbel"/>
              <a:cs typeface="Corbel"/>
              <a:sym typeface="Corbel"/>
            </a:endParaRPr>
          </a:p>
        </p:txBody>
      </p:sp>
      <p:sp>
        <p:nvSpPr>
          <p:cNvPr id="1003" name="Google Shape;1003;g13e5ec5c7de_0_0"/>
          <p:cNvSpPr txBox="1"/>
          <p:nvPr/>
        </p:nvSpPr>
        <p:spPr>
          <a:xfrm>
            <a:off x="5455225" y="3078450"/>
            <a:ext cx="1772100" cy="6360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sz="1600">
                <a:solidFill>
                  <a:srgbClr val="075161"/>
                </a:solidFill>
                <a:latin typeface="Corbel"/>
                <a:ea typeface="Corbel"/>
                <a:cs typeface="Corbel"/>
                <a:sym typeface="Corbel"/>
              </a:rPr>
              <a:t>Birth of your grandparents</a:t>
            </a:r>
            <a:endParaRPr b="0" i="0" sz="1050" u="none" cap="none" strike="noStrike">
              <a:solidFill>
                <a:srgbClr val="000000"/>
              </a:solidFill>
              <a:latin typeface="Corbel"/>
              <a:ea typeface="Corbel"/>
              <a:cs typeface="Corbel"/>
              <a:sym typeface="Corbel"/>
            </a:endParaRPr>
          </a:p>
        </p:txBody>
      </p:sp>
      <p:pic>
        <p:nvPicPr>
          <p:cNvPr id="1004" name="Google Shape;1004;g13e5ec5c7de_0_0"/>
          <p:cNvPicPr preferRelativeResize="0"/>
          <p:nvPr/>
        </p:nvPicPr>
        <p:blipFill rotWithShape="1">
          <a:blip r:embed="rId11">
            <a:alphaModFix/>
          </a:blip>
          <a:srcRect b="0" l="0" r="0" t="0"/>
          <a:stretch/>
        </p:blipFill>
        <p:spPr>
          <a:xfrm>
            <a:off x="9541825" y="1603106"/>
            <a:ext cx="432301" cy="432301"/>
          </a:xfrm>
          <a:prstGeom prst="rect">
            <a:avLst/>
          </a:prstGeom>
          <a:noFill/>
          <a:ln>
            <a:noFill/>
          </a:ln>
        </p:spPr>
      </p:pic>
      <p:grpSp>
        <p:nvGrpSpPr>
          <p:cNvPr id="1005" name="Google Shape;1005;g13e5ec5c7de_0_0"/>
          <p:cNvGrpSpPr/>
          <p:nvPr/>
        </p:nvGrpSpPr>
        <p:grpSpPr>
          <a:xfrm>
            <a:off x="10093067" y="1545997"/>
            <a:ext cx="499176" cy="508464"/>
            <a:chOff x="10438351" y="268692"/>
            <a:chExt cx="1080000" cy="1080000"/>
          </a:xfrm>
        </p:grpSpPr>
        <p:sp>
          <p:nvSpPr>
            <p:cNvPr id="1006" name="Google Shape;1006;g13e5ec5c7de_0_0"/>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id="1007" name="Google Shape;1007;g13e5ec5c7de_0_0"/>
            <p:cNvPicPr preferRelativeResize="0"/>
            <p:nvPr/>
          </p:nvPicPr>
          <p:blipFill rotWithShape="1">
            <a:blip r:embed="rId12">
              <a:alphaModFix/>
            </a:blip>
            <a:srcRect b="0" l="0" r="0" t="0"/>
            <a:stretch/>
          </p:blipFill>
          <p:spPr>
            <a:xfrm>
              <a:off x="10564385" y="388909"/>
              <a:ext cx="850880" cy="850880"/>
            </a:xfrm>
            <a:prstGeom prst="rect">
              <a:avLst/>
            </a:prstGeom>
            <a:noFill/>
            <a:ln>
              <a:noFill/>
            </a:ln>
          </p:spPr>
        </p:pic>
      </p:grpSp>
      <p:grpSp>
        <p:nvGrpSpPr>
          <p:cNvPr id="1008" name="Google Shape;1008;g13e5ec5c7de_0_0"/>
          <p:cNvGrpSpPr/>
          <p:nvPr/>
        </p:nvGrpSpPr>
        <p:grpSpPr>
          <a:xfrm>
            <a:off x="8273125" y="2112488"/>
            <a:ext cx="582300" cy="582300"/>
            <a:chOff x="8220350" y="2202850"/>
            <a:chExt cx="582300" cy="582300"/>
          </a:xfrm>
        </p:grpSpPr>
        <p:sp>
          <p:nvSpPr>
            <p:cNvPr id="1009" name="Google Shape;1009;g13e5ec5c7de_0_0"/>
            <p:cNvSpPr/>
            <p:nvPr/>
          </p:nvSpPr>
          <p:spPr>
            <a:xfrm>
              <a:off x="8220350" y="2202850"/>
              <a:ext cx="582300" cy="582300"/>
            </a:xfrm>
            <a:prstGeom prst="ellipse">
              <a:avLst/>
            </a:pr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010" name="Google Shape;1010;g13e5ec5c7de_0_0"/>
            <p:cNvPicPr preferRelativeResize="0"/>
            <p:nvPr/>
          </p:nvPicPr>
          <p:blipFill rotWithShape="1">
            <a:blip r:embed="rId13">
              <a:alphaModFix/>
            </a:blip>
            <a:srcRect b="0" l="0" r="0" t="0"/>
            <a:stretch/>
          </p:blipFill>
          <p:spPr>
            <a:xfrm>
              <a:off x="8324376" y="2256937"/>
              <a:ext cx="360000" cy="474146"/>
            </a:xfrm>
            <a:prstGeom prst="rect">
              <a:avLst/>
            </a:prstGeom>
            <a:noFill/>
            <a:ln>
              <a:noFill/>
            </a:ln>
          </p:spPr>
        </p:pic>
      </p:grpSp>
      <p:grpSp>
        <p:nvGrpSpPr>
          <p:cNvPr id="1011" name="Google Shape;1011;g13e5ec5c7de_0_0"/>
          <p:cNvGrpSpPr/>
          <p:nvPr/>
        </p:nvGrpSpPr>
        <p:grpSpPr>
          <a:xfrm>
            <a:off x="6406825" y="4520734"/>
            <a:ext cx="522600" cy="528391"/>
            <a:chOff x="5074100" y="4475634"/>
            <a:chExt cx="522600" cy="528391"/>
          </a:xfrm>
        </p:grpSpPr>
        <p:sp>
          <p:nvSpPr>
            <p:cNvPr id="1012" name="Google Shape;1012;g13e5ec5c7de_0_0"/>
            <p:cNvSpPr/>
            <p:nvPr/>
          </p:nvSpPr>
          <p:spPr>
            <a:xfrm>
              <a:off x="5074100" y="4481425"/>
              <a:ext cx="522600" cy="5226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013" name="Google Shape;1013;g13e5ec5c7de_0_0"/>
            <p:cNvPicPr preferRelativeResize="0"/>
            <p:nvPr/>
          </p:nvPicPr>
          <p:blipFill rotWithShape="1">
            <a:blip r:embed="rId14">
              <a:alphaModFix/>
            </a:blip>
            <a:srcRect b="0" l="0" r="0" t="0"/>
            <a:stretch/>
          </p:blipFill>
          <p:spPr>
            <a:xfrm>
              <a:off x="5118079" y="4475634"/>
              <a:ext cx="434700" cy="474000"/>
            </a:xfrm>
            <a:prstGeom prst="roundRect">
              <a:avLst>
                <a:gd fmla="val 16667" name="adj"/>
              </a:avLst>
            </a:prstGeom>
            <a:noFill/>
            <a:ln>
              <a:noFill/>
            </a:ln>
          </p:spPr>
        </p:pic>
      </p:grpSp>
      <p:pic>
        <p:nvPicPr>
          <p:cNvPr id="1000" name="Google Shape;1000;g13e5ec5c7de_0_0"/>
          <p:cNvPicPr preferRelativeResize="0"/>
          <p:nvPr/>
        </p:nvPicPr>
        <p:blipFill rotWithShape="1">
          <a:blip r:embed="rId15">
            <a:alphaModFix/>
          </a:blip>
          <a:srcRect b="0" l="0" r="0" t="0"/>
          <a:stretch/>
        </p:blipFill>
        <p:spPr>
          <a:xfrm>
            <a:off x="7342077" y="3353652"/>
            <a:ext cx="582300" cy="584026"/>
          </a:xfrm>
          <a:prstGeom prst="rect">
            <a:avLst/>
          </a:prstGeom>
          <a:noFill/>
          <a:ln>
            <a:noFill/>
          </a:ln>
        </p:spPr>
      </p:pic>
      <p:sp>
        <p:nvSpPr>
          <p:cNvPr id="1014" name="Google Shape;1014;g13e5ec5c7de_0_0"/>
          <p:cNvSpPr/>
          <p:nvPr/>
        </p:nvSpPr>
        <p:spPr>
          <a:xfrm>
            <a:off x="8636675" y="6230938"/>
            <a:ext cx="976800" cy="34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1200"/>
              <a:buFont typeface="Arial"/>
              <a:buNone/>
            </a:pPr>
            <a:r>
              <a:rPr b="1" i="0" lang="fr-FR" sz="1200" u="none" cap="none" strike="noStrike">
                <a:solidFill>
                  <a:schemeClr val="dk1"/>
                </a:solidFill>
                <a:latin typeface="Corbel"/>
                <a:ea typeface="Corbel"/>
                <a:cs typeface="Corbel"/>
                <a:sym typeface="Corbel"/>
              </a:rPr>
              <a:t>Années</a:t>
            </a:r>
            <a:endParaRPr b="0" i="0" sz="1400" u="none" cap="none" strike="noStrike">
              <a:solidFill>
                <a:schemeClr val="dk1"/>
              </a:solidFill>
              <a:latin typeface="Arial"/>
              <a:ea typeface="Arial"/>
              <a:cs typeface="Arial"/>
              <a:sym typeface="Arial"/>
            </a:endParaRPr>
          </a:p>
        </p:txBody>
      </p:sp>
      <p:sp>
        <p:nvSpPr>
          <p:cNvPr id="1015" name="Google Shape;1015;g13e5ec5c7de_0_0"/>
          <p:cNvSpPr/>
          <p:nvPr/>
        </p:nvSpPr>
        <p:spPr>
          <a:xfrm>
            <a:off x="9066250" y="2162900"/>
            <a:ext cx="234000" cy="590100"/>
          </a:xfrm>
          <a:prstGeom prst="rightBrace">
            <a:avLst>
              <a:gd fmla="val 50000" name="adj1"/>
              <a:gd fmla="val 50000" name="adj2"/>
            </a:avLst>
          </a:prstGeom>
          <a:noFill/>
          <a:ln cap="flat" cmpd="sng" w="38100">
            <a:solidFill>
              <a:srgbClr val="AEABA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g13e5ec5c7de_0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fr-FR"/>
              <a:t>Global energy consumption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6"/>
          <p:cNvSpPr txBox="1"/>
          <p:nvPr>
            <p:ph idx="4294967295" type="body"/>
          </p:nvPr>
        </p:nvSpPr>
        <p:spPr>
          <a:xfrm>
            <a:off x="532350" y="2717625"/>
            <a:ext cx="10831500" cy="3678600"/>
          </a:xfrm>
          <a:prstGeom prst="rect">
            <a:avLst/>
          </a:prstGeom>
          <a:noFill/>
          <a:ln>
            <a:noFill/>
          </a:ln>
        </p:spPr>
        <p:txBody>
          <a:bodyPr anchorCtr="0" anchor="t" bIns="45700" lIns="91425" spcFirstLastPara="1" rIns="91425" wrap="square" tIns="45700">
            <a:noAutofit/>
          </a:bodyPr>
          <a:lstStyle/>
          <a:p>
            <a:pPr indent="-330200" lvl="0" marL="457200" rtl="0" algn="just">
              <a:lnSpc>
                <a:spcPct val="90000"/>
              </a:lnSpc>
              <a:spcBef>
                <a:spcPts val="1000"/>
              </a:spcBef>
              <a:spcAft>
                <a:spcPts val="0"/>
              </a:spcAft>
              <a:buSzPts val="1600"/>
              <a:buFont typeface="Century Gothic"/>
              <a:buChar char="●"/>
            </a:pPr>
            <a:r>
              <a:rPr lang="fr-FR" sz="2350"/>
              <a:t>The world relies on fossil fuels.</a:t>
            </a:r>
            <a:endParaRPr sz="2350"/>
          </a:p>
          <a:p>
            <a:pPr indent="-330200" lvl="0" marL="457200" rtl="0" algn="just">
              <a:lnSpc>
                <a:spcPct val="90000"/>
              </a:lnSpc>
              <a:spcBef>
                <a:spcPts val="1000"/>
              </a:spcBef>
              <a:spcAft>
                <a:spcPts val="0"/>
              </a:spcAft>
              <a:buSzPts val="1600"/>
              <a:buFont typeface="Century Gothic"/>
              <a:buChar char="●"/>
            </a:pPr>
            <a:r>
              <a:rPr lang="fr-FR" sz="2350"/>
              <a:t>Coal was the first fossil resource used in the past, and is found in many parts of the world.</a:t>
            </a:r>
            <a:endParaRPr sz="2350"/>
          </a:p>
          <a:p>
            <a:pPr indent="-330200" lvl="0" marL="457200" rtl="0" algn="just">
              <a:lnSpc>
                <a:spcPct val="90000"/>
              </a:lnSpc>
              <a:spcBef>
                <a:spcPts val="1000"/>
              </a:spcBef>
              <a:spcAft>
                <a:spcPts val="0"/>
              </a:spcAft>
              <a:buSzPts val="1600"/>
              <a:buFont typeface="Century Gothic"/>
              <a:buChar char="●"/>
            </a:pPr>
            <a:r>
              <a:rPr lang="fr-FR" sz="2350"/>
              <a:t>Oil is by far the most widely used energy resource, as it is more concentrated and easier to transport. </a:t>
            </a:r>
            <a:endParaRPr sz="2350"/>
          </a:p>
          <a:p>
            <a:pPr indent="-330200" lvl="0" marL="457200" rtl="0" algn="just">
              <a:lnSpc>
                <a:spcPct val="90000"/>
              </a:lnSpc>
              <a:spcBef>
                <a:spcPts val="1000"/>
              </a:spcBef>
              <a:spcAft>
                <a:spcPts val="0"/>
              </a:spcAft>
              <a:buSzPts val="1600"/>
              <a:buFont typeface="Century Gothic"/>
              <a:buChar char="●"/>
            </a:pPr>
            <a:r>
              <a:rPr lang="fr-FR" sz="2350"/>
              <a:t>We've never switched from one energy source to another, we've just used more and more energy.</a:t>
            </a:r>
            <a:endParaRPr sz="2350"/>
          </a:p>
          <a:p>
            <a:pPr indent="-330200" lvl="0" marL="457200" rtl="0" algn="just">
              <a:lnSpc>
                <a:spcPct val="90000"/>
              </a:lnSpc>
              <a:spcBef>
                <a:spcPts val="1000"/>
              </a:spcBef>
              <a:spcAft>
                <a:spcPts val="0"/>
              </a:spcAft>
              <a:buSzPts val="1600"/>
              <a:buFont typeface="Century Gothic"/>
              <a:buChar char="●"/>
            </a:pPr>
            <a:r>
              <a:rPr lang="fr-FR" sz="2350"/>
              <a:t>Low-carbon and renewable energy sources are still the minority in our global energy consumption.</a:t>
            </a:r>
            <a:endParaRPr sz="2350"/>
          </a:p>
          <a:p>
            <a:pPr indent="0" lvl="0" marL="0" rtl="0" algn="just">
              <a:lnSpc>
                <a:spcPct val="90000"/>
              </a:lnSpc>
              <a:spcBef>
                <a:spcPts val="1000"/>
              </a:spcBef>
              <a:spcAft>
                <a:spcPts val="0"/>
              </a:spcAft>
              <a:buSzPts val="2400"/>
              <a:buNone/>
            </a:pPr>
            <a:r>
              <a:t/>
            </a:r>
            <a:endParaRPr sz="2350">
              <a:solidFill>
                <a:srgbClr val="666666"/>
              </a:solidFill>
              <a:latin typeface="Corbel"/>
              <a:ea typeface="Corbel"/>
              <a:cs typeface="Corbel"/>
              <a:sym typeface="Corbel"/>
            </a:endParaRPr>
          </a:p>
          <a:p>
            <a:pPr indent="0" lvl="0" marL="76200" rtl="0" algn="l">
              <a:lnSpc>
                <a:spcPct val="90000"/>
              </a:lnSpc>
              <a:spcBef>
                <a:spcPts val="1000"/>
              </a:spcBef>
              <a:spcAft>
                <a:spcPts val="0"/>
              </a:spcAft>
              <a:buSzPts val="2400"/>
              <a:buNone/>
            </a:pPr>
            <a:r>
              <a:t/>
            </a:r>
            <a:endParaRPr b="1" sz="2350">
              <a:solidFill>
                <a:srgbClr val="666666"/>
              </a:solidFill>
              <a:latin typeface="Corbel"/>
              <a:ea typeface="Corbel"/>
              <a:cs typeface="Corbel"/>
              <a:sym typeface="Corbel"/>
            </a:endParaRPr>
          </a:p>
        </p:txBody>
      </p:sp>
      <p:pic>
        <p:nvPicPr>
          <p:cNvPr id="1022" name="Google Shape;1022;p16"/>
          <p:cNvPicPr preferRelativeResize="0"/>
          <p:nvPr/>
        </p:nvPicPr>
        <p:blipFill rotWithShape="1">
          <a:blip r:embed="rId3">
            <a:alphaModFix/>
          </a:blip>
          <a:srcRect b="0" l="0" r="0" t="0"/>
          <a:stretch/>
        </p:blipFill>
        <p:spPr>
          <a:xfrm>
            <a:off x="5556009" y="1352185"/>
            <a:ext cx="1080000" cy="1080000"/>
          </a:xfrm>
          <a:prstGeom prst="rect">
            <a:avLst/>
          </a:prstGeom>
          <a:noFill/>
          <a:ln>
            <a:noFill/>
          </a:ln>
        </p:spPr>
      </p:pic>
      <p:pic>
        <p:nvPicPr>
          <p:cNvPr id="1023" name="Google Shape;1023;p16"/>
          <p:cNvPicPr preferRelativeResize="0"/>
          <p:nvPr/>
        </p:nvPicPr>
        <p:blipFill rotWithShape="1">
          <a:blip r:embed="rId4">
            <a:alphaModFix/>
          </a:blip>
          <a:srcRect b="0" l="0" r="0" t="0"/>
          <a:stretch/>
        </p:blipFill>
        <p:spPr>
          <a:xfrm>
            <a:off x="4364349" y="1352185"/>
            <a:ext cx="1080000" cy="1080000"/>
          </a:xfrm>
          <a:prstGeom prst="rect">
            <a:avLst/>
          </a:prstGeom>
          <a:noFill/>
          <a:ln>
            <a:noFill/>
          </a:ln>
        </p:spPr>
      </p:pic>
      <p:pic>
        <p:nvPicPr>
          <p:cNvPr id="1024" name="Google Shape;1024;p16"/>
          <p:cNvPicPr preferRelativeResize="0"/>
          <p:nvPr/>
        </p:nvPicPr>
        <p:blipFill rotWithShape="1">
          <a:blip r:embed="rId5">
            <a:alphaModFix/>
          </a:blip>
          <a:srcRect b="0" l="0" r="0" t="0"/>
          <a:stretch/>
        </p:blipFill>
        <p:spPr>
          <a:xfrm>
            <a:off x="6747652" y="1352185"/>
            <a:ext cx="1080000" cy="1080000"/>
          </a:xfrm>
          <a:prstGeom prst="rect">
            <a:avLst/>
          </a:prstGeom>
          <a:noFill/>
          <a:ln>
            <a:noFill/>
          </a:ln>
        </p:spPr>
      </p:pic>
      <p:sp>
        <p:nvSpPr>
          <p:cNvPr id="1025" name="Google Shape;1025;p1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Global energy consumption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20"/>
          <p:cNvSpPr txBox="1"/>
          <p:nvPr>
            <p:ph idx="4294967295" type="body"/>
          </p:nvPr>
        </p:nvSpPr>
        <p:spPr>
          <a:xfrm>
            <a:off x="532350" y="1686450"/>
            <a:ext cx="10872000" cy="41760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SzPts val="2000"/>
              <a:buFont typeface="Arial"/>
              <a:buChar char="•"/>
            </a:pPr>
            <a:r>
              <a:rPr b="1" lang="fr-FR" sz="2400">
                <a:solidFill>
                  <a:srgbClr val="0A5882"/>
                </a:solidFill>
              </a:rPr>
              <a:t>Primary energy</a:t>
            </a:r>
            <a:r>
              <a:rPr lang="fr-FR" sz="2400">
                <a:latin typeface="Corbel"/>
                <a:ea typeface="Corbel"/>
                <a:cs typeface="Corbel"/>
                <a:sym typeface="Corbel"/>
              </a:rPr>
              <a:t> is a </a:t>
            </a:r>
            <a:r>
              <a:rPr b="1" lang="fr-FR" sz="2400">
                <a:solidFill>
                  <a:srgbClr val="0A5882"/>
                </a:solidFill>
              </a:rPr>
              <a:t>raw energy resource</a:t>
            </a:r>
            <a:r>
              <a:rPr lang="fr-FR" sz="2400">
                <a:latin typeface="Corbel"/>
                <a:ea typeface="Corbel"/>
                <a:cs typeface="Corbel"/>
                <a:sym typeface="Corbel"/>
              </a:rPr>
              <a:t> that has not been transformed and is found in its "natural" state in the environment.</a:t>
            </a:r>
            <a:endParaRPr sz="2400"/>
          </a:p>
          <a:p>
            <a:pPr indent="-355600" lvl="0" marL="457200" rtl="0" algn="l">
              <a:lnSpc>
                <a:spcPct val="90000"/>
              </a:lnSpc>
              <a:spcBef>
                <a:spcPts val="1000"/>
              </a:spcBef>
              <a:spcAft>
                <a:spcPts val="0"/>
              </a:spcAft>
              <a:buSzPts val="2000"/>
              <a:buFont typeface="Arial"/>
              <a:buChar char="•"/>
            </a:pPr>
            <a:r>
              <a:rPr b="1" lang="fr-FR" sz="2400">
                <a:solidFill>
                  <a:srgbClr val="0A5882"/>
                </a:solidFill>
              </a:rPr>
              <a:t>Final energy</a:t>
            </a:r>
            <a:r>
              <a:rPr lang="fr-FR" sz="2400">
                <a:latin typeface="Corbel"/>
                <a:ea typeface="Corbel"/>
                <a:cs typeface="Corbel"/>
                <a:sym typeface="Corbel"/>
              </a:rPr>
              <a:t> is obtained through </a:t>
            </a:r>
            <a:r>
              <a:rPr b="1" lang="fr-FR" sz="2400">
                <a:solidFill>
                  <a:srgbClr val="0A5882"/>
                </a:solidFill>
              </a:rPr>
              <a:t>the industrial conversion of a primary energy resource</a:t>
            </a:r>
            <a:r>
              <a:rPr lang="fr-FR" sz="2400">
                <a:latin typeface="Corbel"/>
                <a:ea typeface="Corbel"/>
                <a:cs typeface="Corbel"/>
                <a:sym typeface="Corbel"/>
              </a:rPr>
              <a:t>. It is this energy that is </a:t>
            </a:r>
            <a:r>
              <a:rPr b="1" lang="fr-FR" sz="2400">
                <a:solidFill>
                  <a:srgbClr val="0A5882"/>
                </a:solidFill>
              </a:rPr>
              <a:t>available to the end user</a:t>
            </a:r>
            <a:r>
              <a:rPr lang="fr-FR" sz="2400">
                <a:latin typeface="Corbel"/>
                <a:ea typeface="Corbel"/>
                <a:cs typeface="Corbel"/>
                <a:sym typeface="Corbel"/>
              </a:rPr>
              <a:t>.</a:t>
            </a:r>
            <a:endParaRPr sz="2400"/>
          </a:p>
          <a:p>
            <a:pPr indent="0" lvl="0" marL="0" rtl="0" algn="l">
              <a:lnSpc>
                <a:spcPct val="100000"/>
              </a:lnSpc>
              <a:spcBef>
                <a:spcPts val="1000"/>
              </a:spcBef>
              <a:spcAft>
                <a:spcPts val="0"/>
              </a:spcAft>
              <a:buClr>
                <a:srgbClr val="000000"/>
              </a:buClr>
              <a:buSzPts val="2400"/>
              <a:buFont typeface="Arial"/>
              <a:buNone/>
            </a:pPr>
            <a:r>
              <a:t/>
            </a:r>
            <a:endParaRPr sz="2400">
              <a:solidFill>
                <a:srgbClr val="666666"/>
              </a:solidFill>
              <a:latin typeface="Corbel"/>
              <a:ea typeface="Corbel"/>
              <a:cs typeface="Corbel"/>
              <a:sym typeface="Corbel"/>
            </a:endParaRPr>
          </a:p>
          <a:p>
            <a:pPr indent="0" lvl="0" marL="0" rtl="0" algn="l">
              <a:lnSpc>
                <a:spcPct val="100000"/>
              </a:lnSpc>
              <a:spcBef>
                <a:spcPts val="1000"/>
              </a:spcBef>
              <a:spcAft>
                <a:spcPts val="0"/>
              </a:spcAft>
              <a:buClr>
                <a:srgbClr val="000000"/>
              </a:buClr>
              <a:buSzPts val="2400"/>
              <a:buFont typeface="Arial"/>
              <a:buNone/>
            </a:pPr>
            <a:r>
              <a:t/>
            </a:r>
            <a:endParaRPr sz="2400">
              <a:solidFill>
                <a:srgbClr val="666666"/>
              </a:solidFill>
              <a:latin typeface="Corbel"/>
              <a:ea typeface="Corbel"/>
              <a:cs typeface="Corbel"/>
              <a:sym typeface="Corbel"/>
            </a:endParaRPr>
          </a:p>
          <a:p>
            <a:pPr indent="0" lvl="0" marL="0" rtl="0" algn="l">
              <a:lnSpc>
                <a:spcPct val="100000"/>
              </a:lnSpc>
              <a:spcBef>
                <a:spcPts val="1000"/>
              </a:spcBef>
              <a:spcAft>
                <a:spcPts val="0"/>
              </a:spcAft>
              <a:buClr>
                <a:srgbClr val="000000"/>
              </a:buClr>
              <a:buSzPts val="2400"/>
              <a:buFont typeface="Arial"/>
              <a:buNone/>
            </a:pPr>
            <a:r>
              <a:t/>
            </a:r>
            <a:endParaRPr sz="2400">
              <a:solidFill>
                <a:srgbClr val="666666"/>
              </a:solidFill>
              <a:latin typeface="Corbel"/>
              <a:ea typeface="Corbel"/>
              <a:cs typeface="Corbel"/>
              <a:sym typeface="Corbel"/>
            </a:endParaRPr>
          </a:p>
          <a:p>
            <a:pPr indent="0" lvl="0" marL="0" rtl="0" algn="ctr">
              <a:lnSpc>
                <a:spcPct val="100000"/>
              </a:lnSpc>
              <a:spcBef>
                <a:spcPts val="1000"/>
              </a:spcBef>
              <a:spcAft>
                <a:spcPts val="0"/>
              </a:spcAft>
              <a:buClr>
                <a:srgbClr val="000000"/>
              </a:buClr>
              <a:buSzPts val="2400"/>
              <a:buFont typeface="Arial"/>
              <a:buNone/>
            </a:pPr>
            <a:br>
              <a:rPr lang="fr-FR" sz="2400">
                <a:solidFill>
                  <a:srgbClr val="666666"/>
                </a:solidFill>
                <a:latin typeface="Corbel"/>
                <a:ea typeface="Corbel"/>
                <a:cs typeface="Corbel"/>
                <a:sym typeface="Corbel"/>
              </a:rPr>
            </a:br>
            <a:r>
              <a:rPr lang="fr-FR" sz="2400"/>
              <a:t>Find some examples of primary and final energy!</a:t>
            </a:r>
            <a:endParaRPr sz="2400"/>
          </a:p>
        </p:txBody>
      </p:sp>
      <p:grpSp>
        <p:nvGrpSpPr>
          <p:cNvPr id="1031" name="Google Shape;1031;p20"/>
          <p:cNvGrpSpPr/>
          <p:nvPr/>
        </p:nvGrpSpPr>
        <p:grpSpPr>
          <a:xfrm>
            <a:off x="2999800" y="3655650"/>
            <a:ext cx="6192401" cy="1015750"/>
            <a:chOff x="2758449" y="3655650"/>
            <a:chExt cx="6192401" cy="1015750"/>
          </a:xfrm>
        </p:grpSpPr>
        <p:sp>
          <p:nvSpPr>
            <p:cNvPr id="1032" name="Google Shape;1032;p20"/>
            <p:cNvSpPr txBox="1"/>
            <p:nvPr/>
          </p:nvSpPr>
          <p:spPr>
            <a:xfrm>
              <a:off x="2758449" y="4302100"/>
              <a:ext cx="2682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fr-FR" sz="1800">
                  <a:solidFill>
                    <a:schemeClr val="accent2"/>
                  </a:solidFill>
                  <a:latin typeface="Montserrat"/>
                  <a:ea typeface="Montserrat"/>
                  <a:cs typeface="Montserrat"/>
                  <a:sym typeface="Montserrat"/>
                </a:rPr>
                <a:t>Primary energy	</a:t>
              </a:r>
              <a:endParaRPr b="1" i="0" sz="1400" u="none" cap="none" strike="noStrike">
                <a:solidFill>
                  <a:schemeClr val="accent2"/>
                </a:solidFill>
                <a:latin typeface="Montserrat"/>
                <a:ea typeface="Montserrat"/>
                <a:cs typeface="Montserrat"/>
                <a:sym typeface="Montserrat"/>
              </a:endParaRPr>
            </a:p>
          </p:txBody>
        </p:sp>
        <p:cxnSp>
          <p:nvCxnSpPr>
            <p:cNvPr id="1033" name="Google Shape;1033;p20"/>
            <p:cNvCxnSpPr/>
            <p:nvPr/>
          </p:nvCxnSpPr>
          <p:spPr>
            <a:xfrm>
              <a:off x="5113482" y="4461350"/>
              <a:ext cx="1656000" cy="0"/>
            </a:xfrm>
            <a:prstGeom prst="straightConnector1">
              <a:avLst/>
            </a:prstGeom>
            <a:noFill/>
            <a:ln cap="flat" cmpd="sng" w="28575">
              <a:solidFill>
                <a:schemeClr val="dk1"/>
              </a:solidFill>
              <a:prstDash val="solid"/>
              <a:round/>
              <a:headEnd len="sm" w="sm" type="none"/>
              <a:tailEnd len="med" w="med" type="triangle"/>
            </a:ln>
          </p:spPr>
        </p:cxnSp>
        <p:sp>
          <p:nvSpPr>
            <p:cNvPr id="1034" name="Google Shape;1034;p20"/>
            <p:cNvSpPr txBox="1"/>
            <p:nvPr/>
          </p:nvSpPr>
          <p:spPr>
            <a:xfrm>
              <a:off x="7172450" y="4276675"/>
              <a:ext cx="1778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fr-FR" sz="1800">
                  <a:solidFill>
                    <a:schemeClr val="accent2"/>
                  </a:solidFill>
                  <a:latin typeface="Montserrat"/>
                  <a:ea typeface="Montserrat"/>
                  <a:cs typeface="Montserrat"/>
                  <a:sym typeface="Montserrat"/>
                </a:rPr>
                <a:t>Final energy</a:t>
              </a:r>
              <a:endParaRPr b="1" i="0" sz="1400" u="none" cap="none" strike="noStrike">
                <a:solidFill>
                  <a:srgbClr val="FF9E00"/>
                </a:solidFill>
                <a:latin typeface="Montserrat"/>
                <a:ea typeface="Montserrat"/>
                <a:cs typeface="Montserrat"/>
                <a:sym typeface="Montserrat"/>
              </a:endParaRPr>
            </a:p>
          </p:txBody>
        </p:sp>
        <p:pic>
          <p:nvPicPr>
            <p:cNvPr id="1035" name="Google Shape;1035;p20"/>
            <p:cNvPicPr preferRelativeResize="0"/>
            <p:nvPr/>
          </p:nvPicPr>
          <p:blipFill rotWithShape="1">
            <a:blip r:embed="rId3">
              <a:alphaModFix/>
            </a:blip>
            <a:srcRect b="0" l="0" r="0" t="0"/>
            <a:stretch/>
          </p:blipFill>
          <p:spPr>
            <a:xfrm>
              <a:off x="5567787" y="3655650"/>
              <a:ext cx="747412" cy="747412"/>
            </a:xfrm>
            <a:prstGeom prst="rect">
              <a:avLst/>
            </a:prstGeom>
            <a:noFill/>
            <a:ln>
              <a:noFill/>
            </a:ln>
          </p:spPr>
        </p:pic>
      </p:grpSp>
      <p:sp>
        <p:nvSpPr>
          <p:cNvPr id="1036" name="Google Shape;1036;p2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Primary and final energy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pic>
        <p:nvPicPr>
          <p:cNvPr id="1041" name="Google Shape;1041;p21"/>
          <p:cNvPicPr preferRelativeResize="0"/>
          <p:nvPr/>
        </p:nvPicPr>
        <p:blipFill rotWithShape="1">
          <a:blip r:embed="rId3">
            <a:alphaModFix/>
          </a:blip>
          <a:srcRect b="0" l="0" r="0" t="0"/>
          <a:stretch/>
        </p:blipFill>
        <p:spPr>
          <a:xfrm>
            <a:off x="953473" y="2775778"/>
            <a:ext cx="1552792" cy="1066949"/>
          </a:xfrm>
          <a:prstGeom prst="rect">
            <a:avLst/>
          </a:prstGeom>
          <a:noFill/>
          <a:ln>
            <a:noFill/>
          </a:ln>
        </p:spPr>
      </p:pic>
      <p:pic>
        <p:nvPicPr>
          <p:cNvPr id="1042" name="Google Shape;1042;p21"/>
          <p:cNvPicPr preferRelativeResize="0"/>
          <p:nvPr/>
        </p:nvPicPr>
        <p:blipFill rotWithShape="1">
          <a:blip r:embed="rId4">
            <a:alphaModFix/>
          </a:blip>
          <a:srcRect b="0" l="0" r="0" t="0"/>
          <a:stretch/>
        </p:blipFill>
        <p:spPr>
          <a:xfrm>
            <a:off x="9237889" y="4946681"/>
            <a:ext cx="1086002" cy="743054"/>
          </a:xfrm>
          <a:prstGeom prst="rect">
            <a:avLst/>
          </a:prstGeom>
          <a:noFill/>
          <a:ln>
            <a:noFill/>
          </a:ln>
        </p:spPr>
      </p:pic>
      <p:pic>
        <p:nvPicPr>
          <p:cNvPr id="1043" name="Google Shape;1043;p21"/>
          <p:cNvPicPr preferRelativeResize="0"/>
          <p:nvPr/>
        </p:nvPicPr>
        <p:blipFill rotWithShape="1">
          <a:blip r:embed="rId5">
            <a:alphaModFix/>
          </a:blip>
          <a:srcRect b="0" l="0" r="0" t="0"/>
          <a:stretch/>
        </p:blipFill>
        <p:spPr>
          <a:xfrm>
            <a:off x="10475850" y="3552635"/>
            <a:ext cx="1162212" cy="1047896"/>
          </a:xfrm>
          <a:prstGeom prst="rect">
            <a:avLst/>
          </a:prstGeom>
          <a:noFill/>
          <a:ln>
            <a:noFill/>
          </a:ln>
        </p:spPr>
      </p:pic>
      <p:pic>
        <p:nvPicPr>
          <p:cNvPr id="1044" name="Google Shape;1044;p21"/>
          <p:cNvPicPr preferRelativeResize="0"/>
          <p:nvPr/>
        </p:nvPicPr>
        <p:blipFill rotWithShape="1">
          <a:blip r:embed="rId6">
            <a:alphaModFix/>
          </a:blip>
          <a:srcRect b="0" l="0" r="0" t="0"/>
          <a:stretch/>
        </p:blipFill>
        <p:spPr>
          <a:xfrm>
            <a:off x="4092784" y="3766513"/>
            <a:ext cx="809738" cy="743054"/>
          </a:xfrm>
          <a:prstGeom prst="rect">
            <a:avLst/>
          </a:prstGeom>
          <a:noFill/>
          <a:ln>
            <a:noFill/>
          </a:ln>
        </p:spPr>
      </p:pic>
      <p:cxnSp>
        <p:nvCxnSpPr>
          <p:cNvPr id="1045" name="Google Shape;1045;p21"/>
          <p:cNvCxnSpPr/>
          <p:nvPr/>
        </p:nvCxnSpPr>
        <p:spPr>
          <a:xfrm>
            <a:off x="3504950" y="3510725"/>
            <a:ext cx="1985400" cy="14400"/>
          </a:xfrm>
          <a:prstGeom prst="straightConnector1">
            <a:avLst/>
          </a:prstGeom>
          <a:noFill/>
          <a:ln cap="flat" cmpd="sng" w="28575">
            <a:solidFill>
              <a:schemeClr val="dk1"/>
            </a:solidFill>
            <a:prstDash val="solid"/>
            <a:round/>
            <a:headEnd len="sm" w="sm" type="none"/>
            <a:tailEnd len="med" w="med" type="triangle"/>
          </a:ln>
        </p:spPr>
      </p:cxnSp>
      <p:sp>
        <p:nvSpPr>
          <p:cNvPr id="1046" name="Google Shape;1046;p21"/>
          <p:cNvSpPr txBox="1"/>
          <p:nvPr/>
        </p:nvSpPr>
        <p:spPr>
          <a:xfrm>
            <a:off x="762075" y="3832375"/>
            <a:ext cx="2891100" cy="85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fr-FR" sz="1600">
                <a:latin typeface="Comfortaa"/>
                <a:ea typeface="Comfortaa"/>
                <a:cs typeface="Comfortaa"/>
                <a:sym typeface="Comfortaa"/>
              </a:rPr>
              <a:t>Extraction of primary energy resources: in this case, coal</a:t>
            </a:r>
            <a:endParaRPr b="0" i="0" sz="1400" u="none" cap="none" strike="noStrike">
              <a:solidFill>
                <a:srgbClr val="000000"/>
              </a:solidFill>
              <a:latin typeface="Comfortaa"/>
              <a:ea typeface="Comfortaa"/>
              <a:cs typeface="Comfortaa"/>
              <a:sym typeface="Comfortaa"/>
            </a:endParaRPr>
          </a:p>
        </p:txBody>
      </p:sp>
      <p:sp>
        <p:nvSpPr>
          <p:cNvPr id="1047" name="Google Shape;1047;p21"/>
          <p:cNvSpPr txBox="1"/>
          <p:nvPr/>
        </p:nvSpPr>
        <p:spPr>
          <a:xfrm>
            <a:off x="4138950" y="4473175"/>
            <a:ext cx="74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fr-FR">
                <a:latin typeface="Comfortaa"/>
                <a:ea typeface="Comfortaa"/>
                <a:cs typeface="Comfortaa"/>
                <a:sym typeface="Comfortaa"/>
              </a:rPr>
              <a:t>Leaks</a:t>
            </a:r>
            <a:endParaRPr b="0" i="0" sz="1400" u="none" cap="none" strike="noStrike">
              <a:solidFill>
                <a:srgbClr val="000000"/>
              </a:solidFill>
              <a:latin typeface="Comfortaa"/>
              <a:ea typeface="Comfortaa"/>
              <a:cs typeface="Comfortaa"/>
              <a:sym typeface="Comfortaa"/>
            </a:endParaRPr>
          </a:p>
        </p:txBody>
      </p:sp>
      <p:sp>
        <p:nvSpPr>
          <p:cNvPr id="1048" name="Google Shape;1048;p21"/>
          <p:cNvSpPr txBox="1"/>
          <p:nvPr/>
        </p:nvSpPr>
        <p:spPr>
          <a:xfrm>
            <a:off x="10182550" y="4473175"/>
            <a:ext cx="1916400" cy="42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fr-FR" sz="1600">
                <a:latin typeface="Comfortaa"/>
                <a:ea typeface="Comfortaa"/>
                <a:cs typeface="Comfortaa"/>
                <a:sym typeface="Comfortaa"/>
              </a:rPr>
              <a:t>Transport losses</a:t>
            </a:r>
            <a:endParaRPr b="0" i="0" sz="1400" u="none" cap="none" strike="noStrike">
              <a:solidFill>
                <a:srgbClr val="000000"/>
              </a:solidFill>
              <a:latin typeface="Comfortaa"/>
              <a:ea typeface="Comfortaa"/>
              <a:cs typeface="Comfortaa"/>
              <a:sym typeface="Comfortaa"/>
            </a:endParaRPr>
          </a:p>
        </p:txBody>
      </p:sp>
      <p:cxnSp>
        <p:nvCxnSpPr>
          <p:cNvPr id="1049" name="Google Shape;1049;p21"/>
          <p:cNvCxnSpPr>
            <a:endCxn id="1044" idx="0"/>
          </p:cNvCxnSpPr>
          <p:nvPr/>
        </p:nvCxnSpPr>
        <p:spPr>
          <a:xfrm>
            <a:off x="3920153" y="3515113"/>
            <a:ext cx="577500" cy="251400"/>
          </a:xfrm>
          <a:prstGeom prst="curvedConnector2">
            <a:avLst/>
          </a:prstGeom>
          <a:noFill/>
          <a:ln cap="flat" cmpd="sng" w="9525">
            <a:solidFill>
              <a:schemeClr val="dk1"/>
            </a:solidFill>
            <a:prstDash val="solid"/>
            <a:round/>
            <a:headEnd len="sm" w="sm" type="none"/>
            <a:tailEnd len="med" w="med" type="triangle"/>
          </a:ln>
        </p:spPr>
      </p:cxnSp>
      <p:cxnSp>
        <p:nvCxnSpPr>
          <p:cNvPr id="1050" name="Google Shape;1050;p21"/>
          <p:cNvCxnSpPr/>
          <p:nvPr/>
        </p:nvCxnSpPr>
        <p:spPr>
          <a:xfrm flipH="1" rot="10800000">
            <a:off x="9836097" y="4092499"/>
            <a:ext cx="749700" cy="263400"/>
          </a:xfrm>
          <a:prstGeom prst="curvedConnector3">
            <a:avLst>
              <a:gd fmla="val 50000" name="adj1"/>
            </a:avLst>
          </a:prstGeom>
          <a:noFill/>
          <a:ln cap="flat" cmpd="sng" w="9525">
            <a:solidFill>
              <a:schemeClr val="dk1"/>
            </a:solidFill>
            <a:prstDash val="solid"/>
            <a:round/>
            <a:headEnd len="sm" w="sm" type="none"/>
            <a:tailEnd len="med" w="med" type="triangle"/>
          </a:ln>
        </p:spPr>
      </p:cxnSp>
      <p:sp>
        <p:nvSpPr>
          <p:cNvPr id="1051" name="Google Shape;1051;p21"/>
          <p:cNvSpPr txBox="1"/>
          <p:nvPr>
            <p:ph idx="4294967295" type="body"/>
          </p:nvPr>
        </p:nvSpPr>
        <p:spPr>
          <a:xfrm>
            <a:off x="557150" y="5197725"/>
            <a:ext cx="8134200" cy="10773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b="1" lang="fr-FR" sz="2200">
                <a:solidFill>
                  <a:srgbClr val="0A5882"/>
                </a:solidFill>
              </a:rPr>
              <a:t>Only a primary energy resource can replace another primary energy resource: transition from a fossil energy source to a renewable energy source</a:t>
            </a:r>
            <a:endParaRPr>
              <a:solidFill>
                <a:srgbClr val="0A5882"/>
              </a:solidFill>
            </a:endParaRPr>
          </a:p>
        </p:txBody>
      </p:sp>
      <p:sp>
        <p:nvSpPr>
          <p:cNvPr id="1052" name="Google Shape;1052;p21"/>
          <p:cNvSpPr txBox="1"/>
          <p:nvPr>
            <p:ph idx="4294967295" type="body"/>
          </p:nvPr>
        </p:nvSpPr>
        <p:spPr>
          <a:xfrm>
            <a:off x="557150" y="1599131"/>
            <a:ext cx="10515600" cy="4242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fr-FR" sz="2400" u="sng">
                <a:latin typeface="Corbel"/>
                <a:ea typeface="Corbel"/>
                <a:cs typeface="Corbel"/>
                <a:sym typeface="Corbel"/>
              </a:rPr>
              <a:t>Ex</a:t>
            </a:r>
            <a:r>
              <a:rPr lang="fr-FR" sz="2400" u="sng"/>
              <a:t>am</a:t>
            </a:r>
            <a:r>
              <a:rPr lang="fr-FR" sz="2400" u="sng">
                <a:latin typeface="Corbel"/>
                <a:ea typeface="Corbel"/>
                <a:cs typeface="Corbel"/>
                <a:sym typeface="Corbel"/>
              </a:rPr>
              <a:t>ple :</a:t>
            </a:r>
            <a:r>
              <a:rPr lang="fr-FR" sz="2400">
                <a:latin typeface="Corbel"/>
                <a:ea typeface="Corbel"/>
                <a:cs typeface="Corbel"/>
                <a:sym typeface="Corbel"/>
              </a:rPr>
              <a:t> </a:t>
            </a:r>
            <a:r>
              <a:rPr lang="fr-FR" sz="2400"/>
              <a:t>Electricity production via coal combustion</a:t>
            </a:r>
            <a:endParaRPr sz="2400"/>
          </a:p>
        </p:txBody>
      </p:sp>
      <p:pic>
        <p:nvPicPr>
          <p:cNvPr id="1053" name="Google Shape;1053;p21"/>
          <p:cNvPicPr preferRelativeResize="0"/>
          <p:nvPr/>
        </p:nvPicPr>
        <p:blipFill rotWithShape="1">
          <a:blip r:embed="rId7">
            <a:alphaModFix/>
          </a:blip>
          <a:srcRect b="0" l="0" r="0" t="0"/>
          <a:stretch/>
        </p:blipFill>
        <p:spPr>
          <a:xfrm>
            <a:off x="2484925" y="2853077"/>
            <a:ext cx="876850" cy="876850"/>
          </a:xfrm>
          <a:prstGeom prst="rect">
            <a:avLst/>
          </a:prstGeom>
          <a:noFill/>
          <a:ln>
            <a:noFill/>
          </a:ln>
        </p:spPr>
      </p:pic>
      <p:pic>
        <p:nvPicPr>
          <p:cNvPr id="1054" name="Google Shape;1054;p21"/>
          <p:cNvPicPr preferRelativeResize="0"/>
          <p:nvPr/>
        </p:nvPicPr>
        <p:blipFill rotWithShape="1">
          <a:blip r:embed="rId8">
            <a:alphaModFix/>
          </a:blip>
          <a:srcRect b="0" l="0" r="0" t="0"/>
          <a:stretch/>
        </p:blipFill>
        <p:spPr>
          <a:xfrm>
            <a:off x="9235650" y="2883725"/>
            <a:ext cx="1116000" cy="1116000"/>
          </a:xfrm>
          <a:prstGeom prst="rect">
            <a:avLst/>
          </a:prstGeom>
          <a:noFill/>
          <a:ln>
            <a:noFill/>
          </a:ln>
        </p:spPr>
      </p:pic>
      <p:pic>
        <p:nvPicPr>
          <p:cNvPr id="1055" name="Google Shape;1055;p21"/>
          <p:cNvPicPr preferRelativeResize="0"/>
          <p:nvPr/>
        </p:nvPicPr>
        <p:blipFill rotWithShape="1">
          <a:blip r:embed="rId9">
            <a:alphaModFix/>
          </a:blip>
          <a:srcRect b="0" l="0" r="0" t="0"/>
          <a:stretch/>
        </p:blipFill>
        <p:spPr>
          <a:xfrm>
            <a:off x="5569875" y="2691498"/>
            <a:ext cx="1225350" cy="1225350"/>
          </a:xfrm>
          <a:prstGeom prst="rect">
            <a:avLst/>
          </a:prstGeom>
          <a:noFill/>
          <a:ln>
            <a:noFill/>
          </a:ln>
        </p:spPr>
      </p:pic>
      <p:sp>
        <p:nvSpPr>
          <p:cNvPr id="1056" name="Google Shape;1056;p21"/>
          <p:cNvSpPr txBox="1"/>
          <p:nvPr/>
        </p:nvSpPr>
        <p:spPr>
          <a:xfrm>
            <a:off x="770100" y="2285325"/>
            <a:ext cx="3239700" cy="465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2200">
                <a:latin typeface="Corbel"/>
                <a:ea typeface="Corbel"/>
                <a:cs typeface="Corbel"/>
                <a:sym typeface="Corbel"/>
              </a:rPr>
              <a:t>Chemical energy	</a:t>
            </a:r>
            <a:endParaRPr b="0" i="0" sz="1400" u="none" cap="none" strike="noStrike">
              <a:solidFill>
                <a:srgbClr val="000000"/>
              </a:solidFill>
              <a:latin typeface="Arial"/>
              <a:ea typeface="Arial"/>
              <a:cs typeface="Arial"/>
              <a:sym typeface="Arial"/>
            </a:endParaRPr>
          </a:p>
        </p:txBody>
      </p:sp>
      <p:sp>
        <p:nvSpPr>
          <p:cNvPr id="1057" name="Google Shape;1057;p21"/>
          <p:cNvSpPr txBox="1"/>
          <p:nvPr/>
        </p:nvSpPr>
        <p:spPr>
          <a:xfrm>
            <a:off x="4735675" y="2285325"/>
            <a:ext cx="28911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2200">
                <a:latin typeface="Corbel"/>
                <a:ea typeface="Corbel"/>
                <a:cs typeface="Corbel"/>
                <a:sym typeface="Corbel"/>
              </a:rPr>
              <a:t>Thermal energy</a:t>
            </a:r>
            <a:endParaRPr b="0" i="0" sz="1400" u="none" cap="none" strike="noStrike">
              <a:solidFill>
                <a:srgbClr val="000000"/>
              </a:solidFill>
              <a:latin typeface="Arial"/>
              <a:ea typeface="Arial"/>
              <a:cs typeface="Arial"/>
              <a:sym typeface="Arial"/>
            </a:endParaRPr>
          </a:p>
        </p:txBody>
      </p:sp>
      <p:sp>
        <p:nvSpPr>
          <p:cNvPr id="1058" name="Google Shape;1058;p21"/>
          <p:cNvSpPr txBox="1"/>
          <p:nvPr/>
        </p:nvSpPr>
        <p:spPr>
          <a:xfrm>
            <a:off x="8276450" y="2285325"/>
            <a:ext cx="3082200" cy="51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2200">
                <a:latin typeface="Corbel"/>
                <a:ea typeface="Corbel"/>
                <a:cs typeface="Corbel"/>
                <a:sym typeface="Corbel"/>
              </a:rPr>
              <a:t>Mechanical energy</a:t>
            </a:r>
            <a:endParaRPr b="0" i="0" sz="1400" u="none" cap="none" strike="noStrike">
              <a:solidFill>
                <a:srgbClr val="000000"/>
              </a:solidFill>
              <a:latin typeface="Arial"/>
              <a:ea typeface="Arial"/>
              <a:cs typeface="Arial"/>
              <a:sym typeface="Arial"/>
            </a:endParaRPr>
          </a:p>
        </p:txBody>
      </p:sp>
      <p:cxnSp>
        <p:nvCxnSpPr>
          <p:cNvPr id="1059" name="Google Shape;1059;p21"/>
          <p:cNvCxnSpPr/>
          <p:nvPr/>
        </p:nvCxnSpPr>
        <p:spPr>
          <a:xfrm>
            <a:off x="7012608" y="3521955"/>
            <a:ext cx="1985400" cy="14400"/>
          </a:xfrm>
          <a:prstGeom prst="straightConnector1">
            <a:avLst/>
          </a:prstGeom>
          <a:noFill/>
          <a:ln cap="flat" cmpd="sng" w="28575">
            <a:solidFill>
              <a:schemeClr val="dk1"/>
            </a:solidFill>
            <a:prstDash val="solid"/>
            <a:round/>
            <a:headEnd len="sm" w="sm" type="none"/>
            <a:tailEnd len="med" w="med" type="triangle"/>
          </a:ln>
        </p:spPr>
      </p:cxnSp>
      <p:cxnSp>
        <p:nvCxnSpPr>
          <p:cNvPr id="1060" name="Google Shape;1060;p21"/>
          <p:cNvCxnSpPr>
            <a:stCxn id="1054" idx="2"/>
          </p:cNvCxnSpPr>
          <p:nvPr/>
        </p:nvCxnSpPr>
        <p:spPr>
          <a:xfrm>
            <a:off x="9793650" y="3999725"/>
            <a:ext cx="0" cy="751200"/>
          </a:xfrm>
          <a:prstGeom prst="straightConnector1">
            <a:avLst/>
          </a:prstGeom>
          <a:noFill/>
          <a:ln cap="flat" cmpd="sng" w="28575">
            <a:solidFill>
              <a:schemeClr val="dk1"/>
            </a:solidFill>
            <a:prstDash val="solid"/>
            <a:round/>
            <a:headEnd len="sm" w="sm" type="none"/>
            <a:tailEnd len="med" w="med" type="triangle"/>
          </a:ln>
        </p:spPr>
      </p:cxnSp>
      <p:sp>
        <p:nvSpPr>
          <p:cNvPr id="1061" name="Google Shape;1061;p21"/>
          <p:cNvSpPr txBox="1"/>
          <p:nvPr/>
        </p:nvSpPr>
        <p:spPr>
          <a:xfrm>
            <a:off x="8544200" y="5694575"/>
            <a:ext cx="2483400" cy="51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2200">
                <a:latin typeface="Corbel"/>
                <a:ea typeface="Corbel"/>
                <a:cs typeface="Corbel"/>
                <a:sym typeface="Corbel"/>
              </a:rPr>
              <a:t>Electricity</a:t>
            </a:r>
            <a:endParaRPr b="1" sz="2200">
              <a:latin typeface="Corbel"/>
              <a:ea typeface="Corbel"/>
              <a:cs typeface="Corbel"/>
              <a:sym typeface="Corbel"/>
            </a:endParaRPr>
          </a:p>
          <a:p>
            <a:pPr indent="0" lvl="0" marL="0" marR="0" rtl="0" algn="ctr">
              <a:lnSpc>
                <a:spcPct val="100000"/>
              </a:lnSpc>
              <a:spcBef>
                <a:spcPts val="0"/>
              </a:spcBef>
              <a:spcAft>
                <a:spcPts val="0"/>
              </a:spcAft>
              <a:buClr>
                <a:srgbClr val="000000"/>
              </a:buClr>
              <a:buSzPts val="2400"/>
              <a:buFont typeface="Arial"/>
              <a:buNone/>
            </a:pPr>
            <a:r>
              <a:rPr b="1" lang="fr-FR" sz="2200">
                <a:latin typeface="Corbel"/>
                <a:ea typeface="Corbel"/>
                <a:cs typeface="Corbel"/>
                <a:sym typeface="Corbel"/>
              </a:rPr>
              <a:t>Final energy</a:t>
            </a:r>
            <a:endParaRPr b="1" sz="2200">
              <a:latin typeface="Corbel"/>
              <a:ea typeface="Corbel"/>
              <a:cs typeface="Corbel"/>
              <a:sym typeface="Corbel"/>
            </a:endParaRPr>
          </a:p>
        </p:txBody>
      </p:sp>
      <p:sp>
        <p:nvSpPr>
          <p:cNvPr id="1062" name="Google Shape;1062;p2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900"/>
              <a:buNone/>
            </a:pPr>
            <a:r>
              <a:rPr lang="fr-FR"/>
              <a:t>Primary and final energy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18"/>
          <p:cNvSpPr txBox="1"/>
          <p:nvPr/>
        </p:nvSpPr>
        <p:spPr>
          <a:xfrm>
            <a:off x="525400" y="1665000"/>
            <a:ext cx="10890600" cy="4031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1000"/>
              </a:spcBef>
              <a:spcAft>
                <a:spcPts val="0"/>
              </a:spcAft>
              <a:buSzPts val="2400"/>
              <a:buFont typeface="Corbel"/>
              <a:buChar char="●"/>
            </a:pPr>
            <a:r>
              <a:rPr lang="fr-FR" sz="2400">
                <a:latin typeface="Corbel"/>
                <a:ea typeface="Corbel"/>
                <a:cs typeface="Corbel"/>
                <a:sym typeface="Corbel"/>
              </a:rPr>
              <a:t>Energy reflects the </a:t>
            </a:r>
            <a:r>
              <a:rPr b="1" lang="fr-FR" sz="2400">
                <a:solidFill>
                  <a:schemeClr val="accent6"/>
                </a:solidFill>
                <a:latin typeface="Corbel"/>
                <a:ea typeface="Corbel"/>
                <a:cs typeface="Corbel"/>
                <a:sym typeface="Corbel"/>
              </a:rPr>
              <a:t>changes taking place in the world</a:t>
            </a:r>
            <a:r>
              <a:rPr lang="fr-FR" sz="2400">
                <a:latin typeface="Corbel"/>
                <a:ea typeface="Corbel"/>
                <a:cs typeface="Corbel"/>
                <a:sym typeface="Corbel"/>
              </a:rPr>
              <a:t>. Energy is everywhere, in many different forms.</a:t>
            </a:r>
            <a:endParaRPr sz="2400">
              <a:latin typeface="Corbel"/>
              <a:ea typeface="Corbel"/>
              <a:cs typeface="Corbel"/>
              <a:sym typeface="Corbel"/>
            </a:endParaRPr>
          </a:p>
          <a:p>
            <a:pPr indent="-381000" lvl="0" marL="457200" marR="0" rtl="0" algn="l">
              <a:lnSpc>
                <a:spcPct val="100000"/>
              </a:lnSpc>
              <a:spcBef>
                <a:spcPts val="1500"/>
              </a:spcBef>
              <a:spcAft>
                <a:spcPts val="0"/>
              </a:spcAft>
              <a:buSzPts val="2400"/>
              <a:buFont typeface="Corbel"/>
              <a:buChar char="●"/>
            </a:pPr>
            <a:r>
              <a:rPr lang="fr-FR" sz="2400">
                <a:latin typeface="Corbel"/>
                <a:ea typeface="Corbel"/>
                <a:cs typeface="Corbel"/>
                <a:sym typeface="Corbel"/>
              </a:rPr>
              <a:t>Not all </a:t>
            </a:r>
            <a:r>
              <a:rPr b="1" lang="fr-FR" sz="2400">
                <a:solidFill>
                  <a:schemeClr val="accent6"/>
                </a:solidFill>
                <a:latin typeface="Corbel"/>
                <a:ea typeface="Corbel"/>
                <a:cs typeface="Corbel"/>
                <a:sym typeface="Corbel"/>
              </a:rPr>
              <a:t>energy sources are equivalent</a:t>
            </a:r>
            <a:r>
              <a:rPr lang="fr-FR" sz="2400">
                <a:latin typeface="Corbel"/>
                <a:ea typeface="Corbel"/>
                <a:cs typeface="Corbel"/>
                <a:sym typeface="Corbel"/>
              </a:rPr>
              <a:t>, and each has its advantages and disadvantages.</a:t>
            </a:r>
            <a:endParaRPr sz="2400">
              <a:latin typeface="Corbel"/>
              <a:ea typeface="Corbel"/>
              <a:cs typeface="Corbel"/>
              <a:sym typeface="Corbel"/>
            </a:endParaRPr>
          </a:p>
          <a:p>
            <a:pPr indent="-381000" lvl="0" marL="457200" marR="0" rtl="0" algn="l">
              <a:lnSpc>
                <a:spcPct val="100000"/>
              </a:lnSpc>
              <a:spcBef>
                <a:spcPts val="1500"/>
              </a:spcBef>
              <a:spcAft>
                <a:spcPts val="0"/>
              </a:spcAft>
              <a:buSzPts val="2400"/>
              <a:buFont typeface="Corbel"/>
              <a:buChar char="●"/>
            </a:pPr>
            <a:r>
              <a:rPr lang="fr-FR" sz="2400">
                <a:latin typeface="Corbel"/>
                <a:ea typeface="Corbel"/>
                <a:cs typeface="Corbel"/>
                <a:sym typeface="Corbel"/>
              </a:rPr>
              <a:t>It's </a:t>
            </a:r>
            <a:r>
              <a:rPr b="1" lang="fr-FR" sz="2400">
                <a:solidFill>
                  <a:schemeClr val="accent6"/>
                </a:solidFill>
                <a:latin typeface="Corbel"/>
                <a:ea typeface="Corbel"/>
                <a:cs typeface="Corbel"/>
                <a:sym typeface="Corbel"/>
              </a:rPr>
              <a:t>more practical</a:t>
            </a:r>
            <a:r>
              <a:rPr lang="fr-FR" sz="2400">
                <a:latin typeface="Corbel"/>
                <a:ea typeface="Corbel"/>
                <a:cs typeface="Corbel"/>
                <a:sym typeface="Corbel"/>
              </a:rPr>
              <a:t> and </a:t>
            </a:r>
            <a:r>
              <a:rPr b="1" lang="fr-FR" sz="2400">
                <a:solidFill>
                  <a:schemeClr val="accent6"/>
                </a:solidFill>
                <a:latin typeface="Corbel"/>
                <a:ea typeface="Corbel"/>
                <a:cs typeface="Corbel"/>
                <a:sym typeface="Corbel"/>
              </a:rPr>
              <a:t>less expensive</a:t>
            </a:r>
            <a:r>
              <a:rPr lang="fr-FR" sz="2400">
                <a:latin typeface="Corbel"/>
                <a:ea typeface="Corbel"/>
                <a:cs typeface="Corbel"/>
                <a:sym typeface="Corbel"/>
              </a:rPr>
              <a:t> to use power supply than to hire cyclists!</a:t>
            </a:r>
            <a:endParaRPr sz="2400">
              <a:latin typeface="Corbel"/>
              <a:ea typeface="Corbel"/>
              <a:cs typeface="Corbel"/>
              <a:sym typeface="Corbel"/>
            </a:endParaRPr>
          </a:p>
          <a:p>
            <a:pPr indent="-381000" lvl="0" marL="457200" marR="0" rtl="0" algn="l">
              <a:lnSpc>
                <a:spcPct val="100000"/>
              </a:lnSpc>
              <a:spcBef>
                <a:spcPts val="1500"/>
              </a:spcBef>
              <a:spcAft>
                <a:spcPts val="0"/>
              </a:spcAft>
              <a:buSzPts val="2400"/>
              <a:buFont typeface="Corbel"/>
              <a:buChar char="●"/>
            </a:pPr>
            <a:r>
              <a:rPr b="1" lang="fr-FR" sz="2400">
                <a:solidFill>
                  <a:schemeClr val="accent6"/>
                </a:solidFill>
                <a:latin typeface="Corbel"/>
                <a:ea typeface="Corbel"/>
                <a:cs typeface="Corbel"/>
                <a:sym typeface="Corbel"/>
              </a:rPr>
              <a:t>Fossil fuels provide most of our energy</a:t>
            </a:r>
            <a:endParaRPr sz="2400">
              <a:latin typeface="Corbel"/>
              <a:ea typeface="Corbel"/>
              <a:cs typeface="Corbel"/>
              <a:sym typeface="Corbel"/>
            </a:endParaRPr>
          </a:p>
          <a:p>
            <a:pPr indent="-381000" lvl="0" marL="457200" marR="0" rtl="0" algn="l">
              <a:lnSpc>
                <a:spcPct val="100000"/>
              </a:lnSpc>
              <a:spcBef>
                <a:spcPts val="1500"/>
              </a:spcBef>
              <a:spcAft>
                <a:spcPts val="0"/>
              </a:spcAft>
              <a:buSzPts val="2400"/>
              <a:buFont typeface="Corbel"/>
              <a:buChar char="●"/>
            </a:pPr>
            <a:r>
              <a:rPr lang="fr-FR" sz="2400">
                <a:latin typeface="Corbel"/>
                <a:ea typeface="Corbel"/>
                <a:cs typeface="Corbel"/>
                <a:sym typeface="Corbel"/>
              </a:rPr>
              <a:t>Only one </a:t>
            </a:r>
            <a:r>
              <a:rPr b="1" lang="fr-FR" sz="2400">
                <a:solidFill>
                  <a:schemeClr val="accent6"/>
                </a:solidFill>
                <a:latin typeface="Corbel"/>
                <a:ea typeface="Corbel"/>
                <a:cs typeface="Corbel"/>
                <a:sym typeface="Corbel"/>
              </a:rPr>
              <a:t>primary energy resource</a:t>
            </a:r>
            <a:r>
              <a:rPr lang="fr-FR" sz="2400">
                <a:latin typeface="Corbel"/>
                <a:ea typeface="Corbel"/>
                <a:cs typeface="Corbel"/>
                <a:sym typeface="Corbel"/>
              </a:rPr>
              <a:t> can replace another primary energy resource.</a:t>
            </a:r>
            <a:endParaRPr sz="2400">
              <a:latin typeface="Corbel"/>
              <a:ea typeface="Corbel"/>
              <a:cs typeface="Corbel"/>
              <a:sym typeface="Corbel"/>
            </a:endParaRPr>
          </a:p>
          <a:p>
            <a:pPr indent="0" lvl="0" marL="0" marR="0" rtl="0" algn="l">
              <a:lnSpc>
                <a:spcPct val="100000"/>
              </a:lnSpc>
              <a:spcBef>
                <a:spcPts val="1500"/>
              </a:spcBef>
              <a:spcAft>
                <a:spcPts val="0"/>
              </a:spcAft>
              <a:buNone/>
            </a:pPr>
            <a:r>
              <a:t/>
            </a:r>
            <a:endParaRPr sz="2400">
              <a:latin typeface="Corbel"/>
              <a:ea typeface="Corbel"/>
              <a:cs typeface="Corbel"/>
              <a:sym typeface="Corbel"/>
            </a:endParaRPr>
          </a:p>
        </p:txBody>
      </p:sp>
      <p:sp>
        <p:nvSpPr>
          <p:cNvPr id="1069" name="Google Shape;1069;p1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Summary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gc865d7ea15_0_7"/>
          <p:cNvSpPr txBox="1"/>
          <p:nvPr/>
        </p:nvSpPr>
        <p:spPr>
          <a:xfrm>
            <a:off x="2165699" y="2505000"/>
            <a:ext cx="86493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omfortaa"/>
              <a:ea typeface="Comfortaa"/>
              <a:cs typeface="Comfortaa"/>
              <a:sym typeface="Comfortaa"/>
            </a:endParaRPr>
          </a:p>
        </p:txBody>
      </p:sp>
      <p:sp>
        <p:nvSpPr>
          <p:cNvPr id="1075" name="Google Shape;1075;gc865d7ea15_0_7"/>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500"/>
              <a:buNone/>
            </a:pPr>
            <a:r>
              <a:rPr lang="fr-FR"/>
              <a:t>Focus :</a:t>
            </a:r>
            <a:endParaRPr/>
          </a:p>
          <a:p>
            <a:pPr indent="0" lvl="0" marL="0" rtl="0" algn="ctr">
              <a:lnSpc>
                <a:spcPct val="90000"/>
              </a:lnSpc>
              <a:spcBef>
                <a:spcPts val="0"/>
              </a:spcBef>
              <a:spcAft>
                <a:spcPts val="0"/>
              </a:spcAft>
              <a:buSzPts val="3500"/>
              <a:buNone/>
            </a:pPr>
            <a:r>
              <a:rPr lang="fr-FR"/>
              <a:t>Oil, Uranium et Solar</a:t>
            </a:r>
            <a:r>
              <a:rPr lang="fr-FR"/>
              <a:t> </a:t>
            </a:r>
            <a:endParaRPr/>
          </a:p>
          <a:p>
            <a:pPr indent="0" lvl="0" marL="0" rtl="0" algn="ctr">
              <a:lnSpc>
                <a:spcPct val="90000"/>
              </a:lnSpc>
              <a:spcBef>
                <a:spcPts val="0"/>
              </a:spcBef>
              <a:spcAft>
                <a:spcPts val="0"/>
              </a:spcAft>
              <a:buSzPts val="3500"/>
              <a:buNone/>
            </a:pPr>
            <a:r>
              <a:t/>
            </a:r>
            <a:endParaRPr/>
          </a:p>
          <a:p>
            <a:pPr indent="0" lvl="0" marL="0" rtl="0" algn="ctr">
              <a:lnSpc>
                <a:spcPct val="90000"/>
              </a:lnSpc>
              <a:spcBef>
                <a:spcPts val="0"/>
              </a:spcBef>
              <a:spcAft>
                <a:spcPts val="0"/>
              </a:spcAft>
              <a:buSzPts val="3500"/>
              <a:buNone/>
            </a:pPr>
            <a:r>
              <a:t/>
            </a:r>
            <a:endParaRPr/>
          </a:p>
        </p:txBody>
      </p:sp>
      <p:sp>
        <p:nvSpPr>
          <p:cNvPr id="1076" name="Google Shape;1076;gc865d7ea15_0_7"/>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500"/>
              <a:buNone/>
            </a:pPr>
            <a:r>
              <a:rPr lang="fr-FR"/>
              <a:t>Part 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pic>
        <p:nvPicPr>
          <p:cNvPr descr="https://mocomi.com/ presents: Where do we get oil from?&#10;&#10;The Earth’s surface, millions of years ago, was covered with more water than what it has today and living in this were billions of tiny plants and animals.&#10;&#10;When these plants and animals died, they fell to the ocean floor and piled up. Sand from eroding rocks and mud covered them up.&#10;&#10;These layers of sand and mud were heavy and this weight turned them into sedimentary rocks.&#10;&#10;Heat from the earth and the weight of the rocks caused the dead plants and animals to compress into oil. &#10;&#10;Once the oil is formed, it slowly moves up through pores in the rocks. However in some cases, rocks without any pores leaves oil trapped underground.&#10;&#10;Oil is found in different parts of the world. The places where oil is extracted are called oil fields. More than half of the world’s oil is produced in the Middle East. To get to the oil, a company must first drill down to it. A rig is set up to support the drill. Then a well is drilled into the ground until the oil is reached. If the oilfield is in the sea, then offshore rigs are used.&#10;&#10;Watch this interesting video on how oil is formed from fossils which are compressed under the ocean floor.&#10;&#10;#WeGetOilFrom #Facts #Geography&#10;&#10;To learn more about where we get oil from, go to: https://mocomi.com/where-do-we-get-oil-from/&#10;&#10;Watch more geography  videos in one go here https://www.youtube.com/watch?v=urr53arh--E&amp;list=PL6vCwGtCTVtPLInDKcxw_Lp6T67VJL-Mx&#10;&#10;For more such interesting videos and interactive articles related to earth and geography, visit: https://mocomi.com/learn/geography/ &#10;&#10;Subscribe here for new and interesting content every week ► ► https://www.youtube.com/mocomikids?sub_confirmation=1&#10;&#10;Press Bell Icon 🔔; For Latest Updates. &#10;Thanks for watching! Don't forget to give us a Thumbs Up 👍!&#10;&#10;Follow Mocomi Kids - Top educational website for kids, &#10;&#10;on Facebook https://www.facebook.com/mocomikids/&#10;on Twitter https://twitter.com/MocomiKids&#10;on Pinterest https://www.pinterest.com/mocomikids/&#10;on Instagram - https://www.instagram.com/mocomikids/&#10;on LinkedIn https://www.linkedin.com/company/mocomi-kids" id="1081" name="Google Shape;1081;p23" title="Where Do We Get Oil From? - Geography for Kids | Educational Videos by Mocomi">
            <a:hlinkClick r:id="rId3"/>
          </p:cNvPr>
          <p:cNvPicPr preferRelativeResize="0"/>
          <p:nvPr/>
        </p:nvPicPr>
        <p:blipFill rotWithShape="1">
          <a:blip r:embed="rId4">
            <a:alphaModFix/>
          </a:blip>
          <a:srcRect b="0" l="0" r="0" t="0"/>
          <a:stretch/>
        </p:blipFill>
        <p:spPr>
          <a:xfrm>
            <a:off x="1978402" y="1571444"/>
            <a:ext cx="6236476" cy="4677356"/>
          </a:xfrm>
          <a:prstGeom prst="rect">
            <a:avLst/>
          </a:prstGeom>
          <a:noFill/>
          <a:ln>
            <a:noFill/>
          </a:ln>
        </p:spPr>
      </p:pic>
      <p:sp>
        <p:nvSpPr>
          <p:cNvPr id="1082" name="Google Shape;1082;p2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Focus 1 : Oil</a:t>
            </a:r>
            <a:endParaRPr/>
          </a:p>
        </p:txBody>
      </p:sp>
      <p:pic>
        <p:nvPicPr>
          <p:cNvPr id="1083" name="Google Shape;1083;p23"/>
          <p:cNvPicPr preferRelativeResize="0"/>
          <p:nvPr/>
        </p:nvPicPr>
        <p:blipFill rotWithShape="1">
          <a:blip r:embed="rId5">
            <a:alphaModFix/>
          </a:blip>
          <a:srcRect b="0" l="0" r="0" t="0"/>
          <a:stretch/>
        </p:blipFill>
        <p:spPr>
          <a:xfrm>
            <a:off x="8857328" y="3485818"/>
            <a:ext cx="445026" cy="296684"/>
          </a:xfrm>
          <a:prstGeom prst="rect">
            <a:avLst/>
          </a:prstGeom>
          <a:noFill/>
          <a:ln>
            <a:noFill/>
          </a:ln>
        </p:spPr>
      </p:pic>
      <p:pic>
        <p:nvPicPr>
          <p:cNvPr id="1084" name="Google Shape;1084;p23"/>
          <p:cNvPicPr preferRelativeResize="0"/>
          <p:nvPr/>
        </p:nvPicPr>
        <p:blipFill rotWithShape="1">
          <a:blip r:embed="rId6">
            <a:alphaModFix/>
          </a:blip>
          <a:srcRect b="0" l="0" r="0" t="0"/>
          <a:stretch/>
        </p:blipFill>
        <p:spPr>
          <a:xfrm>
            <a:off x="7769850" y="1571450"/>
            <a:ext cx="445026" cy="296876"/>
          </a:xfrm>
          <a:prstGeom prst="rect">
            <a:avLst/>
          </a:prstGeom>
          <a:noFill/>
          <a:ln>
            <a:noFill/>
          </a:ln>
        </p:spPr>
      </p:pic>
      <p:sp>
        <p:nvSpPr>
          <p:cNvPr id="1085" name="Google Shape;1085;p23"/>
          <p:cNvSpPr txBox="1"/>
          <p:nvPr/>
        </p:nvSpPr>
        <p:spPr>
          <a:xfrm>
            <a:off x="9407498" y="3464543"/>
            <a:ext cx="806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fr-FR" sz="1400" u="sng" cap="none" strike="noStrike">
                <a:solidFill>
                  <a:schemeClr val="dk1"/>
                </a:solidFill>
                <a:latin typeface="Comfortaa"/>
                <a:ea typeface="Comfortaa"/>
                <a:cs typeface="Comfortaa"/>
                <a:sym typeface="Comfortaa"/>
                <a:hlinkClick r:id="rId7">
                  <a:extLst>
                    <a:ext uri="{A12FA001-AC4F-418D-AE19-62706E023703}">
                      <ahyp:hlinkClr val="tx"/>
                    </a:ext>
                  </a:extLst>
                </a:hlinkClick>
              </a:rPr>
              <a:t>FR</a:t>
            </a:r>
            <a:endParaRPr i="0" sz="1400" u="none" cap="none" strike="noStrike">
              <a:solidFill>
                <a:schemeClr val="dk1"/>
              </a:solidFill>
              <a:latin typeface="Comfortaa"/>
              <a:ea typeface="Comfortaa"/>
              <a:cs typeface="Comfortaa"/>
              <a:sym typeface="Comfortaa"/>
            </a:endParaRPr>
          </a:p>
        </p:txBody>
      </p:sp>
      <p:pic>
        <p:nvPicPr>
          <p:cNvPr id="1086" name="Google Shape;1086;p23"/>
          <p:cNvPicPr preferRelativeResize="0"/>
          <p:nvPr/>
        </p:nvPicPr>
        <p:blipFill rotWithShape="1">
          <a:blip r:embed="rId8">
            <a:alphaModFix/>
          </a:blip>
          <a:srcRect b="0" l="0" r="0" t="0"/>
          <a:stretch/>
        </p:blipFill>
        <p:spPr>
          <a:xfrm>
            <a:off x="8857328" y="3883156"/>
            <a:ext cx="445033" cy="291068"/>
          </a:xfrm>
          <a:prstGeom prst="rect">
            <a:avLst/>
          </a:prstGeom>
          <a:noFill/>
          <a:ln>
            <a:noFill/>
          </a:ln>
        </p:spPr>
      </p:pic>
      <p:sp>
        <p:nvSpPr>
          <p:cNvPr id="1087" name="Google Shape;1087;p23">
            <a:hlinkClick r:id="rId9"/>
          </p:cNvPr>
          <p:cNvSpPr txBox="1"/>
          <p:nvPr/>
        </p:nvSpPr>
        <p:spPr>
          <a:xfrm>
            <a:off x="9417078" y="3820200"/>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fr-FR" sz="1400" u="sng" cap="none" strike="noStrike">
                <a:solidFill>
                  <a:schemeClr val="dk1"/>
                </a:solidFill>
                <a:latin typeface="Comfortaa"/>
                <a:ea typeface="Comfortaa"/>
                <a:cs typeface="Comfortaa"/>
                <a:sym typeface="Comfortaa"/>
                <a:hlinkClick r:id="rId10">
                  <a:extLst>
                    <a:ext uri="{A12FA001-AC4F-418D-AE19-62706E023703}">
                      <ahyp:hlinkClr val="tx"/>
                    </a:ext>
                  </a:extLst>
                </a:hlinkClick>
              </a:rPr>
              <a:t>ES</a:t>
            </a:r>
            <a:endParaRPr i="0" sz="1400" u="none" cap="none" strike="noStrike">
              <a:solidFill>
                <a:schemeClr val="dk1"/>
              </a:solidFill>
              <a:latin typeface="Comfortaa"/>
              <a:ea typeface="Comfortaa"/>
              <a:cs typeface="Comfortaa"/>
              <a:sym typeface="Comfortaa"/>
            </a:endParaRPr>
          </a:p>
        </p:txBody>
      </p:sp>
      <p:pic>
        <p:nvPicPr>
          <p:cNvPr id="1088" name="Google Shape;1088;p23"/>
          <p:cNvPicPr preferRelativeResize="0"/>
          <p:nvPr/>
        </p:nvPicPr>
        <p:blipFill rotWithShape="1">
          <a:blip r:embed="rId11">
            <a:alphaModFix/>
          </a:blip>
          <a:srcRect b="0" l="0" r="0" t="0"/>
          <a:stretch/>
        </p:blipFill>
        <p:spPr>
          <a:xfrm>
            <a:off x="8857328" y="4307815"/>
            <a:ext cx="445025" cy="290685"/>
          </a:xfrm>
          <a:prstGeom prst="rect">
            <a:avLst/>
          </a:prstGeom>
          <a:noFill/>
          <a:ln>
            <a:noFill/>
          </a:ln>
        </p:spPr>
      </p:pic>
      <p:sp>
        <p:nvSpPr>
          <p:cNvPr id="1089" name="Google Shape;1089;p23">
            <a:hlinkClick r:id="rId12"/>
          </p:cNvPr>
          <p:cNvSpPr txBox="1"/>
          <p:nvPr/>
        </p:nvSpPr>
        <p:spPr>
          <a:xfrm>
            <a:off x="9417078" y="4253063"/>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fr-FR" sz="1400" u="sng" cap="none" strike="noStrike">
                <a:solidFill>
                  <a:srgbClr val="000000"/>
                </a:solidFill>
                <a:latin typeface="Comfortaa"/>
                <a:ea typeface="Comfortaa"/>
                <a:cs typeface="Comfortaa"/>
                <a:sym typeface="Comfortaa"/>
              </a:rPr>
              <a:t>IT</a:t>
            </a:r>
            <a:endParaRPr i="0" sz="1400" u="sng" cap="none" strike="noStrike">
              <a:solidFill>
                <a:srgbClr val="000000"/>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1"/>
                                        </p:tgtEl>
                                        <p:attrNameLst>
                                          <p:attrName>style.visibility</p:attrName>
                                        </p:attrNameLst>
                                      </p:cBhvr>
                                      <p:to>
                                        <p:strVal val="visible"/>
                                      </p:to>
                                    </p:set>
                                    <p:animEffect filter="fade" transition="in">
                                      <p:cBhvr>
                                        <p:cTn dur="1000"/>
                                        <p:tgtEl>
                                          <p:spTgt spid="10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24"/>
          <p:cNvSpPr txBox="1"/>
          <p:nvPr>
            <p:ph idx="4294967295" type="body"/>
          </p:nvPr>
        </p:nvSpPr>
        <p:spPr>
          <a:xfrm>
            <a:off x="410450" y="1803225"/>
            <a:ext cx="10943400" cy="2799000"/>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SzPts val="2400"/>
              <a:buFont typeface="Corbel"/>
              <a:buChar char="•"/>
            </a:pPr>
            <a:r>
              <a:rPr lang="fr-FR" sz="2400"/>
              <a:t>Oil is a fossil fuel because it is derived from organic and plant matter accumulated and stored in the ground over millions of years. It is one of the hydrocarbons.</a:t>
            </a:r>
            <a:endParaRPr sz="2600"/>
          </a:p>
          <a:p>
            <a:pPr indent="-381000" lvl="0" marL="457200" rtl="0" algn="just">
              <a:lnSpc>
                <a:spcPct val="100000"/>
              </a:lnSpc>
              <a:spcBef>
                <a:spcPts val="2000"/>
              </a:spcBef>
              <a:spcAft>
                <a:spcPts val="0"/>
              </a:spcAft>
              <a:buSzPts val="2400"/>
              <a:buFont typeface="Corbel"/>
              <a:buChar char="•"/>
            </a:pPr>
            <a:r>
              <a:rPr lang="fr-FR" sz="2400"/>
              <a:t>Oil is a non-renewable resource</a:t>
            </a:r>
            <a:endParaRPr sz="2600"/>
          </a:p>
          <a:p>
            <a:pPr indent="-381000" lvl="0" marL="457200" rtl="0" algn="just">
              <a:lnSpc>
                <a:spcPct val="100000"/>
              </a:lnSpc>
              <a:spcBef>
                <a:spcPts val="2000"/>
              </a:spcBef>
              <a:spcAft>
                <a:spcPts val="2000"/>
              </a:spcAft>
              <a:buSzPts val="2400"/>
              <a:buFont typeface="Corbel"/>
              <a:buChar char="•"/>
            </a:pPr>
            <a:r>
              <a:rPr b="1" lang="fr-FR" sz="2400">
                <a:solidFill>
                  <a:srgbClr val="0A5882"/>
                </a:solidFill>
              </a:rPr>
              <a:t>Where is oil found? How much of it do we consume?</a:t>
            </a:r>
            <a:endParaRPr b="1" sz="2400">
              <a:solidFill>
                <a:srgbClr val="0A5882"/>
              </a:solidFill>
            </a:endParaRPr>
          </a:p>
        </p:txBody>
      </p:sp>
      <p:sp>
        <p:nvSpPr>
          <p:cNvPr id="1095" name="Google Shape;1095;p2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What is oil?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25"/>
          <p:cNvSpPr txBox="1"/>
          <p:nvPr/>
        </p:nvSpPr>
        <p:spPr>
          <a:xfrm>
            <a:off x="8654600" y="2276250"/>
            <a:ext cx="3382500" cy="15654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rgbClr val="FFFFFF"/>
                </a:solidFill>
                <a:latin typeface="Corbel"/>
                <a:ea typeface="Corbel"/>
                <a:cs typeface="Corbel"/>
                <a:sym typeface="Corbel"/>
              </a:rPr>
              <a:t>Energy resources give some countries leverage over countries without resources</a:t>
            </a:r>
            <a:endParaRPr b="0" i="0" sz="1300" u="none" cap="none" strike="noStrike">
              <a:solidFill>
                <a:srgbClr val="000000"/>
              </a:solidFill>
              <a:latin typeface="Arial"/>
              <a:ea typeface="Arial"/>
              <a:cs typeface="Arial"/>
              <a:sym typeface="Arial"/>
            </a:endParaRPr>
          </a:p>
        </p:txBody>
      </p:sp>
      <p:sp>
        <p:nvSpPr>
          <p:cNvPr id="1105" name="Google Shape;1105;p25"/>
          <p:cNvSpPr txBox="1"/>
          <p:nvPr/>
        </p:nvSpPr>
        <p:spPr>
          <a:xfrm>
            <a:off x="1703388" y="1"/>
            <a:ext cx="8064500" cy="620713"/>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Century Gothic"/>
              <a:ea typeface="Century Gothic"/>
              <a:cs typeface="Century Gothic"/>
              <a:sym typeface="Century Gothic"/>
            </a:endParaRPr>
          </a:p>
        </p:txBody>
      </p:sp>
      <p:sp>
        <p:nvSpPr>
          <p:cNvPr id="1106" name="Google Shape;1106;p25"/>
          <p:cNvSpPr txBox="1"/>
          <p:nvPr/>
        </p:nvSpPr>
        <p:spPr>
          <a:xfrm>
            <a:off x="8654610" y="3977377"/>
            <a:ext cx="3382500" cy="17262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rgbClr val="FFFFFF"/>
                </a:solidFill>
                <a:latin typeface="Corbel"/>
                <a:ea typeface="Corbel"/>
                <a:cs typeface="Corbel"/>
                <a:sym typeface="Corbel"/>
              </a:rPr>
              <a:t>Because of its energy dependence, Europe has a lot to lose if the energy transition fails.</a:t>
            </a:r>
            <a:endParaRPr b="0" i="0" sz="1200" u="none" cap="none" strike="noStrike">
              <a:solidFill>
                <a:srgbClr val="000000"/>
              </a:solidFill>
              <a:latin typeface="Arial"/>
              <a:ea typeface="Arial"/>
              <a:cs typeface="Arial"/>
              <a:sym typeface="Arial"/>
            </a:endParaRPr>
          </a:p>
        </p:txBody>
      </p:sp>
      <p:sp>
        <p:nvSpPr>
          <p:cNvPr id="1107" name="Google Shape;1107;p25"/>
          <p:cNvSpPr/>
          <p:nvPr/>
        </p:nvSpPr>
        <p:spPr>
          <a:xfrm>
            <a:off x="47328" y="6581040"/>
            <a:ext cx="6566700" cy="276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85160"/>
              </a:buClr>
              <a:buSzPts val="1400"/>
              <a:buFont typeface="Century Gothic"/>
              <a:buNone/>
            </a:pPr>
            <a:r>
              <a:rPr i="1" lang="fr-FR">
                <a:solidFill>
                  <a:srgbClr val="085160"/>
                </a:solidFill>
                <a:latin typeface="Corbel"/>
                <a:ea typeface="Corbel"/>
                <a:cs typeface="Corbel"/>
                <a:sym typeface="Corbel"/>
              </a:rPr>
              <a:t>Source: Avenir Climatique based on data from BP Statistical Review</a:t>
            </a:r>
            <a:endParaRPr b="1" i="1" sz="1400" u="none" cap="none" strike="noStrike">
              <a:solidFill>
                <a:srgbClr val="ED7D31"/>
              </a:solidFill>
              <a:latin typeface="Corbel"/>
              <a:ea typeface="Corbel"/>
              <a:cs typeface="Corbel"/>
              <a:sym typeface="Corbel"/>
            </a:endParaRPr>
          </a:p>
        </p:txBody>
      </p:sp>
      <p:sp>
        <p:nvSpPr>
          <p:cNvPr id="1108" name="Google Shape;1108;p2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Where do we find fossil fuels?</a:t>
            </a:r>
            <a:endParaRPr/>
          </a:p>
        </p:txBody>
      </p:sp>
      <p:grpSp>
        <p:nvGrpSpPr>
          <p:cNvPr id="1109" name="Google Shape;1109;p25"/>
          <p:cNvGrpSpPr/>
          <p:nvPr/>
        </p:nvGrpSpPr>
        <p:grpSpPr>
          <a:xfrm>
            <a:off x="-152394" y="1611625"/>
            <a:ext cx="8430600" cy="5050104"/>
            <a:chOff x="-152394" y="1611625"/>
            <a:chExt cx="8430600" cy="5050104"/>
          </a:xfrm>
        </p:grpSpPr>
        <p:pic>
          <p:nvPicPr>
            <p:cNvPr id="1110" name="Google Shape;1110;p25"/>
            <p:cNvPicPr preferRelativeResize="0"/>
            <p:nvPr/>
          </p:nvPicPr>
          <p:blipFill rotWithShape="1">
            <a:blip r:embed="rId3">
              <a:alphaModFix/>
            </a:blip>
            <a:srcRect b="0" l="0" r="0" t="0"/>
            <a:stretch/>
          </p:blipFill>
          <p:spPr>
            <a:xfrm>
              <a:off x="-152394" y="1761829"/>
              <a:ext cx="8430600" cy="4899900"/>
            </a:xfrm>
            <a:prstGeom prst="rect">
              <a:avLst/>
            </a:prstGeom>
            <a:noFill/>
            <a:ln>
              <a:noFill/>
            </a:ln>
          </p:spPr>
        </p:pic>
        <p:sp>
          <p:nvSpPr>
            <p:cNvPr id="1111" name="Google Shape;1111;p25"/>
            <p:cNvSpPr txBox="1"/>
            <p:nvPr/>
          </p:nvSpPr>
          <p:spPr>
            <a:xfrm rot="-5400000">
              <a:off x="-1673625" y="3754350"/>
              <a:ext cx="39036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137500"/>
                </a:lnSpc>
                <a:spcBef>
                  <a:spcPts val="0"/>
                </a:spcBef>
                <a:spcAft>
                  <a:spcPts val="0"/>
                </a:spcAft>
                <a:buNone/>
              </a:pPr>
              <a:r>
                <a:rPr lang="fr-FR" sz="1800">
                  <a:solidFill>
                    <a:schemeClr val="dk2"/>
                  </a:solidFill>
                  <a:highlight>
                    <a:srgbClr val="FFFFFF"/>
                  </a:highlight>
                  <a:latin typeface="Corbel"/>
                  <a:ea typeface="Corbel"/>
                  <a:cs typeface="Corbel"/>
                  <a:sym typeface="Corbel"/>
                </a:rPr>
                <a:t>Tonnes of oil equivalent per capita</a:t>
              </a:r>
              <a:endParaRPr sz="1800">
                <a:solidFill>
                  <a:schemeClr val="dk2"/>
                </a:solidFill>
                <a:latin typeface="Corbel"/>
                <a:ea typeface="Corbel"/>
                <a:cs typeface="Corbel"/>
                <a:sym typeface="Corbel"/>
              </a:endParaRPr>
            </a:p>
          </p:txBody>
        </p:sp>
        <p:sp>
          <p:nvSpPr>
            <p:cNvPr id="1112" name="Google Shape;1112;p25"/>
            <p:cNvSpPr txBox="1"/>
            <p:nvPr/>
          </p:nvSpPr>
          <p:spPr>
            <a:xfrm>
              <a:off x="1007600" y="1611625"/>
              <a:ext cx="6239400" cy="507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137500"/>
                </a:lnSpc>
                <a:spcBef>
                  <a:spcPts val="0"/>
                </a:spcBef>
                <a:spcAft>
                  <a:spcPts val="0"/>
                </a:spcAft>
                <a:buNone/>
              </a:pPr>
              <a:r>
                <a:rPr lang="fr-FR" sz="2100">
                  <a:highlight>
                    <a:srgbClr val="FFFFFF"/>
                  </a:highlight>
                  <a:latin typeface="Corbel"/>
                  <a:ea typeface="Corbel"/>
                  <a:cs typeface="Corbel"/>
                  <a:sym typeface="Corbel"/>
                </a:rPr>
                <a:t>Proven fossil fuel reserves per capita in 2016</a:t>
              </a:r>
              <a:endParaRPr sz="2100">
                <a:highlight>
                  <a:srgbClr val="FFFFFF"/>
                </a:highlight>
                <a:latin typeface="Corbel"/>
                <a:ea typeface="Corbel"/>
                <a:cs typeface="Corbel"/>
                <a:sym typeface="Corbel"/>
              </a:endParaRPr>
            </a:p>
          </p:txBody>
        </p:sp>
        <p:sp>
          <p:nvSpPr>
            <p:cNvPr id="1113" name="Google Shape;1113;p25"/>
            <p:cNvSpPr txBox="1"/>
            <p:nvPr/>
          </p:nvSpPr>
          <p:spPr>
            <a:xfrm>
              <a:off x="5315299" y="2254102"/>
              <a:ext cx="1756500" cy="831300"/>
            </a:xfrm>
            <a:prstGeom prst="rect">
              <a:avLst/>
            </a:prstGeom>
            <a:solidFill>
              <a:schemeClr val="lt1"/>
            </a:solidFill>
            <a:ln>
              <a:noFill/>
            </a:ln>
          </p:spPr>
          <p:txBody>
            <a:bodyPr anchorCtr="0" anchor="ctr" bIns="18000" lIns="91425" spcFirstLastPara="1" rIns="91425" wrap="square" tIns="18000">
              <a:noAutofit/>
            </a:bodyPr>
            <a:lstStyle/>
            <a:p>
              <a:pPr indent="0" lvl="0" marL="0" rtl="0" algn="l">
                <a:spcBef>
                  <a:spcPts val="0"/>
                </a:spcBef>
                <a:spcAft>
                  <a:spcPts val="0"/>
                </a:spcAft>
                <a:buNone/>
              </a:pPr>
              <a:r>
                <a:rPr lang="fr-FR" sz="1500">
                  <a:latin typeface="Corbel"/>
                  <a:ea typeface="Corbel"/>
                  <a:cs typeface="Corbel"/>
                  <a:sym typeface="Corbel"/>
                </a:rPr>
                <a:t>Coal (toe/cap)</a:t>
              </a:r>
              <a:endParaRPr sz="1500">
                <a:latin typeface="Corbel"/>
                <a:ea typeface="Corbel"/>
                <a:cs typeface="Corbel"/>
                <a:sym typeface="Corbel"/>
              </a:endParaRPr>
            </a:p>
            <a:p>
              <a:pPr indent="0" lvl="0" marL="0" rtl="0" algn="l">
                <a:spcBef>
                  <a:spcPts val="0"/>
                </a:spcBef>
                <a:spcAft>
                  <a:spcPts val="0"/>
                </a:spcAft>
                <a:buNone/>
              </a:pPr>
              <a:r>
                <a:rPr lang="fr-FR" sz="1500">
                  <a:latin typeface="Corbel"/>
                  <a:ea typeface="Corbel"/>
                  <a:cs typeface="Corbel"/>
                  <a:sym typeface="Corbel"/>
                </a:rPr>
                <a:t>Gas</a:t>
              </a:r>
              <a:r>
                <a:rPr lang="fr-FR" sz="1500">
                  <a:latin typeface="Corbel"/>
                  <a:ea typeface="Corbel"/>
                  <a:cs typeface="Corbel"/>
                  <a:sym typeface="Corbel"/>
                </a:rPr>
                <a:t> (toe/cap)</a:t>
              </a:r>
              <a:endParaRPr sz="1500">
                <a:latin typeface="Corbel"/>
                <a:ea typeface="Corbel"/>
                <a:cs typeface="Corbel"/>
                <a:sym typeface="Corbel"/>
              </a:endParaRPr>
            </a:p>
            <a:p>
              <a:pPr indent="0" lvl="0" marL="0" rtl="0" algn="l">
                <a:spcBef>
                  <a:spcPts val="0"/>
                </a:spcBef>
                <a:spcAft>
                  <a:spcPts val="0"/>
                </a:spcAft>
                <a:buNone/>
              </a:pPr>
              <a:r>
                <a:rPr lang="fr-FR" sz="1500">
                  <a:latin typeface="Corbel"/>
                  <a:ea typeface="Corbel"/>
                  <a:cs typeface="Corbel"/>
                  <a:sym typeface="Corbel"/>
                </a:rPr>
                <a:t>Oil</a:t>
              </a:r>
              <a:r>
                <a:rPr lang="fr-FR" sz="1500">
                  <a:latin typeface="Corbel"/>
                  <a:ea typeface="Corbel"/>
                  <a:cs typeface="Corbel"/>
                  <a:sym typeface="Corbel"/>
                </a:rPr>
                <a:t> (toe/cap)</a:t>
              </a:r>
              <a:endParaRPr sz="1500">
                <a:latin typeface="Corbel"/>
                <a:ea typeface="Corbel"/>
                <a:cs typeface="Corbel"/>
                <a:sym typeface="Corbel"/>
              </a:endParaRPr>
            </a:p>
          </p:txBody>
        </p:sp>
        <p:pic>
          <p:nvPicPr>
            <p:cNvPr id="1114" name="Google Shape;1114;p25"/>
            <p:cNvPicPr preferRelativeResize="0"/>
            <p:nvPr/>
          </p:nvPicPr>
          <p:blipFill rotWithShape="1">
            <a:blip r:embed="rId3">
              <a:alphaModFix/>
            </a:blip>
            <a:srcRect b="74256" l="85081" r="0" t="8778"/>
            <a:stretch/>
          </p:blipFill>
          <p:spPr>
            <a:xfrm>
              <a:off x="5315300" y="2191950"/>
              <a:ext cx="1774800" cy="831300"/>
            </a:xfrm>
            <a:prstGeom prst="rect">
              <a:avLst/>
            </a:prstGeom>
            <a:noFill/>
            <a:ln>
              <a:noFill/>
            </a:ln>
          </p:spPr>
        </p:pic>
        <p:sp>
          <p:nvSpPr>
            <p:cNvPr id="1115" name="Google Shape;1115;p25"/>
            <p:cNvSpPr txBox="1"/>
            <p:nvPr/>
          </p:nvSpPr>
          <p:spPr>
            <a:xfrm>
              <a:off x="862400" y="5622825"/>
              <a:ext cx="1030800" cy="369300"/>
            </a:xfrm>
            <a:prstGeom prst="rect">
              <a:avLst/>
            </a:prstGeom>
            <a:solidFill>
              <a:schemeClr val="lt1"/>
            </a:solid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fr-FR" sz="1200">
                  <a:latin typeface="Corbel"/>
                  <a:ea typeface="Corbel"/>
                  <a:cs typeface="Corbel"/>
                  <a:sym typeface="Corbel"/>
                </a:rPr>
                <a:t>Middle East</a:t>
              </a:r>
              <a:endParaRPr sz="1200">
                <a:latin typeface="Corbel"/>
                <a:ea typeface="Corbel"/>
                <a:cs typeface="Corbel"/>
                <a:sym typeface="Corbel"/>
              </a:endParaRPr>
            </a:p>
            <a:p>
              <a:pPr indent="0" lvl="0" marL="0" rtl="0" algn="ctr">
                <a:lnSpc>
                  <a:spcPct val="100000"/>
                </a:lnSpc>
                <a:spcBef>
                  <a:spcPts val="0"/>
                </a:spcBef>
                <a:spcAft>
                  <a:spcPts val="0"/>
                </a:spcAft>
                <a:buNone/>
              </a:pPr>
              <a:r>
                <a:rPr lang="fr-FR" sz="1200">
                  <a:latin typeface="Corbel"/>
                  <a:ea typeface="Corbel"/>
                  <a:cs typeface="Corbel"/>
                  <a:sym typeface="Corbel"/>
                </a:rPr>
                <a:t>(247 Minhab.)</a:t>
              </a:r>
              <a:endParaRPr sz="1200">
                <a:latin typeface="Corbel"/>
                <a:ea typeface="Corbel"/>
                <a:cs typeface="Corbel"/>
                <a:sym typeface="Corbel"/>
              </a:endParaRPr>
            </a:p>
          </p:txBody>
        </p:sp>
        <p:sp>
          <p:nvSpPr>
            <p:cNvPr id="1116" name="Google Shape;1116;p25"/>
            <p:cNvSpPr txBox="1"/>
            <p:nvPr/>
          </p:nvSpPr>
          <p:spPr>
            <a:xfrm>
              <a:off x="6078199" y="5622830"/>
              <a:ext cx="1106400" cy="369300"/>
            </a:xfrm>
            <a:prstGeom prst="rect">
              <a:avLst/>
            </a:prstGeom>
            <a:solidFill>
              <a:schemeClr val="lt1"/>
            </a:solid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fr-FR" sz="1200">
                  <a:latin typeface="Corbel"/>
                  <a:ea typeface="Corbel"/>
                  <a:cs typeface="Corbel"/>
                  <a:sym typeface="Corbel"/>
                </a:rPr>
                <a:t>P</a:t>
              </a:r>
              <a:r>
                <a:rPr lang="fr-FR" sz="1200">
                  <a:latin typeface="Corbel"/>
                  <a:ea typeface="Corbel"/>
                  <a:cs typeface="Corbel"/>
                  <a:sym typeface="Corbel"/>
                </a:rPr>
                <a:t>acific Asia</a:t>
              </a:r>
              <a:endParaRPr sz="1200">
                <a:latin typeface="Corbel"/>
                <a:ea typeface="Corbel"/>
                <a:cs typeface="Corbel"/>
                <a:sym typeface="Corbel"/>
              </a:endParaRPr>
            </a:p>
            <a:p>
              <a:pPr indent="0" lvl="0" marL="0" rtl="0" algn="ctr">
                <a:lnSpc>
                  <a:spcPct val="100000"/>
                </a:lnSpc>
                <a:spcBef>
                  <a:spcPts val="0"/>
                </a:spcBef>
                <a:spcAft>
                  <a:spcPts val="0"/>
                </a:spcAft>
                <a:buNone/>
              </a:pPr>
              <a:r>
                <a:rPr lang="fr-FR" sz="1200">
                  <a:latin typeface="Corbel"/>
                  <a:ea typeface="Corbel"/>
                  <a:cs typeface="Corbel"/>
                  <a:sym typeface="Corbel"/>
                </a:rPr>
                <a:t>(4 500</a:t>
              </a:r>
              <a:r>
                <a:rPr lang="fr-FR" sz="1200">
                  <a:latin typeface="Corbel"/>
                  <a:ea typeface="Corbel"/>
                  <a:cs typeface="Corbel"/>
                  <a:sym typeface="Corbel"/>
                </a:rPr>
                <a:t> Minhab.)</a:t>
              </a:r>
              <a:endParaRPr sz="1200">
                <a:latin typeface="Corbel"/>
                <a:ea typeface="Corbel"/>
                <a:cs typeface="Corbel"/>
                <a:sym typeface="Corbel"/>
              </a:endParaRPr>
            </a:p>
          </p:txBody>
        </p:sp>
        <p:sp>
          <p:nvSpPr>
            <p:cNvPr id="1117" name="Google Shape;1117;p25"/>
            <p:cNvSpPr txBox="1"/>
            <p:nvPr/>
          </p:nvSpPr>
          <p:spPr>
            <a:xfrm>
              <a:off x="7170800" y="5622830"/>
              <a:ext cx="1106400" cy="369300"/>
            </a:xfrm>
            <a:prstGeom prst="rect">
              <a:avLst/>
            </a:prstGeom>
            <a:solidFill>
              <a:schemeClr val="lt1"/>
            </a:solid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fr-FR" sz="1200">
                  <a:latin typeface="Corbel"/>
                  <a:ea typeface="Corbel"/>
                  <a:cs typeface="Corbel"/>
                  <a:sym typeface="Corbel"/>
                </a:rPr>
                <a:t>A</a:t>
              </a:r>
              <a:r>
                <a:rPr lang="fr-FR" sz="1200">
                  <a:latin typeface="Corbel"/>
                  <a:ea typeface="Corbel"/>
                  <a:cs typeface="Corbel"/>
                  <a:sym typeface="Corbel"/>
                </a:rPr>
                <a:t>frica</a:t>
              </a:r>
              <a:endParaRPr sz="1200">
                <a:latin typeface="Corbel"/>
                <a:ea typeface="Corbel"/>
                <a:cs typeface="Corbel"/>
                <a:sym typeface="Corbel"/>
              </a:endParaRPr>
            </a:p>
            <a:p>
              <a:pPr indent="0" lvl="0" marL="0" rtl="0" algn="ctr">
                <a:lnSpc>
                  <a:spcPct val="100000"/>
                </a:lnSpc>
                <a:spcBef>
                  <a:spcPts val="0"/>
                </a:spcBef>
                <a:spcAft>
                  <a:spcPts val="0"/>
                </a:spcAft>
                <a:buNone/>
              </a:pPr>
              <a:r>
                <a:rPr lang="fr-FR" sz="1200">
                  <a:latin typeface="Corbel"/>
                  <a:ea typeface="Corbel"/>
                  <a:cs typeface="Corbel"/>
                  <a:sym typeface="Corbel"/>
                </a:rPr>
                <a:t>(1 200</a:t>
              </a:r>
              <a:r>
                <a:rPr lang="fr-FR" sz="1200">
                  <a:latin typeface="Corbel"/>
                  <a:ea typeface="Corbel"/>
                  <a:cs typeface="Corbel"/>
                  <a:sym typeface="Corbel"/>
                </a:rPr>
                <a:t> Minhab.)</a:t>
              </a:r>
              <a:endParaRPr sz="1200">
                <a:latin typeface="Corbel"/>
                <a:ea typeface="Corbel"/>
                <a:cs typeface="Corbel"/>
                <a:sym typeface="Corbel"/>
              </a:endParaRPr>
            </a:p>
          </p:txBody>
        </p:sp>
        <p:sp>
          <p:nvSpPr>
            <p:cNvPr id="1118" name="Google Shape;1118;p25"/>
            <p:cNvSpPr txBox="1"/>
            <p:nvPr/>
          </p:nvSpPr>
          <p:spPr>
            <a:xfrm>
              <a:off x="5044688" y="5622830"/>
              <a:ext cx="1106400" cy="554100"/>
            </a:xfrm>
            <a:prstGeom prst="rect">
              <a:avLst/>
            </a:prstGeom>
            <a:solidFill>
              <a:schemeClr val="lt1"/>
            </a:solid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fr-FR" sz="1200">
                  <a:latin typeface="Corbel"/>
                  <a:ea typeface="Corbel"/>
                  <a:cs typeface="Corbel"/>
                  <a:sym typeface="Corbel"/>
                </a:rPr>
                <a:t>European </a:t>
              </a:r>
              <a:endParaRPr sz="1200">
                <a:latin typeface="Corbel"/>
                <a:ea typeface="Corbel"/>
                <a:cs typeface="Corbel"/>
                <a:sym typeface="Corbel"/>
              </a:endParaRPr>
            </a:p>
            <a:p>
              <a:pPr indent="0" lvl="0" marL="0" rtl="0" algn="ctr">
                <a:lnSpc>
                  <a:spcPct val="100000"/>
                </a:lnSpc>
                <a:spcBef>
                  <a:spcPts val="0"/>
                </a:spcBef>
                <a:spcAft>
                  <a:spcPts val="0"/>
                </a:spcAft>
                <a:buNone/>
              </a:pPr>
              <a:r>
                <a:rPr lang="fr-FR" sz="1200">
                  <a:latin typeface="Corbel"/>
                  <a:ea typeface="Corbel"/>
                  <a:cs typeface="Corbel"/>
                  <a:sym typeface="Corbel"/>
                </a:rPr>
                <a:t>Union</a:t>
              </a:r>
              <a:endParaRPr sz="1200">
                <a:latin typeface="Corbel"/>
                <a:ea typeface="Corbel"/>
                <a:cs typeface="Corbel"/>
                <a:sym typeface="Corbel"/>
              </a:endParaRPr>
            </a:p>
            <a:p>
              <a:pPr indent="0" lvl="0" marL="0" rtl="0" algn="ctr">
                <a:lnSpc>
                  <a:spcPct val="100000"/>
                </a:lnSpc>
                <a:spcBef>
                  <a:spcPts val="0"/>
                </a:spcBef>
                <a:spcAft>
                  <a:spcPts val="0"/>
                </a:spcAft>
                <a:buNone/>
              </a:pPr>
              <a:r>
                <a:rPr lang="fr-FR" sz="1200">
                  <a:latin typeface="Corbel"/>
                  <a:ea typeface="Corbel"/>
                  <a:cs typeface="Corbel"/>
                  <a:sym typeface="Corbel"/>
                </a:rPr>
                <a:t>(511</a:t>
              </a:r>
              <a:r>
                <a:rPr lang="fr-FR" sz="1200">
                  <a:latin typeface="Corbel"/>
                  <a:ea typeface="Corbel"/>
                  <a:cs typeface="Corbel"/>
                  <a:sym typeface="Corbel"/>
                </a:rPr>
                <a:t> Minhab.)</a:t>
              </a:r>
              <a:endParaRPr sz="1200">
                <a:latin typeface="Corbel"/>
                <a:ea typeface="Corbel"/>
                <a:cs typeface="Corbel"/>
                <a:sym typeface="Corbel"/>
              </a:endParaRPr>
            </a:p>
          </p:txBody>
        </p:sp>
        <p:sp>
          <p:nvSpPr>
            <p:cNvPr id="1119" name="Google Shape;1119;p25"/>
            <p:cNvSpPr txBox="1"/>
            <p:nvPr/>
          </p:nvSpPr>
          <p:spPr>
            <a:xfrm>
              <a:off x="2953550" y="5622817"/>
              <a:ext cx="1106400" cy="554100"/>
            </a:xfrm>
            <a:prstGeom prst="rect">
              <a:avLst/>
            </a:prstGeom>
            <a:solidFill>
              <a:schemeClr val="lt1"/>
            </a:solid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fr-FR" sz="1200">
                  <a:latin typeface="Corbel"/>
                  <a:ea typeface="Corbel"/>
                  <a:cs typeface="Corbel"/>
                  <a:sym typeface="Corbel"/>
                </a:rPr>
                <a:t>North</a:t>
              </a:r>
              <a:endParaRPr sz="1200">
                <a:latin typeface="Corbel"/>
                <a:ea typeface="Corbel"/>
                <a:cs typeface="Corbel"/>
                <a:sym typeface="Corbel"/>
              </a:endParaRPr>
            </a:p>
            <a:p>
              <a:pPr indent="0" lvl="0" marL="0" rtl="0" algn="ctr">
                <a:lnSpc>
                  <a:spcPct val="100000"/>
                </a:lnSpc>
                <a:spcBef>
                  <a:spcPts val="0"/>
                </a:spcBef>
                <a:spcAft>
                  <a:spcPts val="0"/>
                </a:spcAft>
                <a:buNone/>
              </a:pPr>
              <a:r>
                <a:rPr lang="fr-FR" sz="1200">
                  <a:latin typeface="Corbel"/>
                  <a:ea typeface="Corbel"/>
                  <a:cs typeface="Corbel"/>
                  <a:sym typeface="Corbel"/>
                </a:rPr>
                <a:t>America</a:t>
              </a:r>
              <a:endParaRPr sz="1200">
                <a:latin typeface="Corbel"/>
                <a:ea typeface="Corbel"/>
                <a:cs typeface="Corbel"/>
                <a:sym typeface="Corbel"/>
              </a:endParaRPr>
            </a:p>
            <a:p>
              <a:pPr indent="0" lvl="0" marL="0" rtl="0" algn="ctr">
                <a:lnSpc>
                  <a:spcPct val="100000"/>
                </a:lnSpc>
                <a:spcBef>
                  <a:spcPts val="0"/>
                </a:spcBef>
                <a:spcAft>
                  <a:spcPts val="0"/>
                </a:spcAft>
                <a:buNone/>
              </a:pPr>
              <a:r>
                <a:rPr lang="fr-FR" sz="1200">
                  <a:latin typeface="Corbel"/>
                  <a:ea typeface="Corbel"/>
                  <a:cs typeface="Corbel"/>
                  <a:sym typeface="Corbel"/>
                </a:rPr>
                <a:t>(580</a:t>
              </a:r>
              <a:r>
                <a:rPr lang="fr-FR" sz="1200">
                  <a:latin typeface="Corbel"/>
                  <a:ea typeface="Corbel"/>
                  <a:cs typeface="Corbel"/>
                  <a:sym typeface="Corbel"/>
                </a:rPr>
                <a:t> Minhab.)</a:t>
              </a:r>
              <a:endParaRPr sz="1200">
                <a:latin typeface="Corbel"/>
                <a:ea typeface="Corbel"/>
                <a:cs typeface="Corbel"/>
                <a:sym typeface="Corbel"/>
              </a:endParaRPr>
            </a:p>
          </p:txBody>
        </p:sp>
        <p:sp>
          <p:nvSpPr>
            <p:cNvPr id="1120" name="Google Shape;1120;p25"/>
            <p:cNvSpPr txBox="1"/>
            <p:nvPr/>
          </p:nvSpPr>
          <p:spPr>
            <a:xfrm>
              <a:off x="1893200" y="5622850"/>
              <a:ext cx="1182000" cy="554100"/>
            </a:xfrm>
            <a:prstGeom prst="rect">
              <a:avLst/>
            </a:prstGeom>
            <a:solidFill>
              <a:schemeClr val="lt1"/>
            </a:solid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fr-FR" sz="1200">
                  <a:latin typeface="Corbel"/>
                  <a:ea typeface="Corbel"/>
                  <a:cs typeface="Corbel"/>
                  <a:sym typeface="Corbel"/>
                </a:rPr>
                <a:t>R</a:t>
              </a:r>
              <a:r>
                <a:rPr lang="fr-FR" sz="1200">
                  <a:latin typeface="Corbel"/>
                  <a:ea typeface="Corbel"/>
                  <a:cs typeface="Corbel"/>
                  <a:sym typeface="Corbel"/>
                </a:rPr>
                <a:t>ussia and Eurasia outside EU</a:t>
              </a:r>
              <a:endParaRPr sz="1200">
                <a:latin typeface="Corbel"/>
                <a:ea typeface="Corbel"/>
                <a:cs typeface="Corbel"/>
                <a:sym typeface="Corbel"/>
              </a:endParaRPr>
            </a:p>
            <a:p>
              <a:pPr indent="0" lvl="0" marL="0" rtl="0" algn="ctr">
                <a:lnSpc>
                  <a:spcPct val="100000"/>
                </a:lnSpc>
                <a:spcBef>
                  <a:spcPts val="0"/>
                </a:spcBef>
                <a:spcAft>
                  <a:spcPts val="0"/>
                </a:spcAft>
                <a:buNone/>
              </a:pPr>
              <a:r>
                <a:rPr lang="fr-FR" sz="1200">
                  <a:latin typeface="Corbel"/>
                  <a:ea typeface="Corbel"/>
                  <a:cs typeface="Corbel"/>
                  <a:sym typeface="Corbel"/>
                </a:rPr>
                <a:t>(300 Minhab.)</a:t>
              </a:r>
              <a:endParaRPr sz="1200">
                <a:latin typeface="Corbel"/>
                <a:ea typeface="Corbel"/>
                <a:cs typeface="Corbel"/>
                <a:sym typeface="Corbel"/>
              </a:endParaRPr>
            </a:p>
          </p:txBody>
        </p:sp>
        <p:sp>
          <p:nvSpPr>
            <p:cNvPr id="1121" name="Google Shape;1121;p25"/>
            <p:cNvSpPr txBox="1"/>
            <p:nvPr/>
          </p:nvSpPr>
          <p:spPr>
            <a:xfrm>
              <a:off x="4008225" y="5622830"/>
              <a:ext cx="1106400" cy="554100"/>
            </a:xfrm>
            <a:prstGeom prst="rect">
              <a:avLst/>
            </a:prstGeom>
            <a:solidFill>
              <a:schemeClr val="lt1"/>
            </a:solid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fr-FR" sz="1200">
                  <a:latin typeface="Corbel"/>
                  <a:ea typeface="Corbel"/>
                  <a:cs typeface="Corbel"/>
                  <a:sym typeface="Corbel"/>
                </a:rPr>
                <a:t>S</a:t>
              </a:r>
              <a:r>
                <a:rPr lang="fr-FR" sz="1200">
                  <a:latin typeface="Corbel"/>
                  <a:ea typeface="Corbel"/>
                  <a:cs typeface="Corbel"/>
                  <a:sym typeface="Corbel"/>
                </a:rPr>
                <a:t>outh and Central America</a:t>
              </a:r>
              <a:endParaRPr sz="1200">
                <a:latin typeface="Corbel"/>
                <a:ea typeface="Corbel"/>
                <a:cs typeface="Corbel"/>
                <a:sym typeface="Corbel"/>
              </a:endParaRPr>
            </a:p>
            <a:p>
              <a:pPr indent="0" lvl="0" marL="0" rtl="0" algn="ctr">
                <a:lnSpc>
                  <a:spcPct val="100000"/>
                </a:lnSpc>
                <a:spcBef>
                  <a:spcPts val="0"/>
                </a:spcBef>
                <a:spcAft>
                  <a:spcPts val="0"/>
                </a:spcAft>
                <a:buNone/>
              </a:pPr>
              <a:r>
                <a:rPr lang="fr-FR" sz="1200">
                  <a:latin typeface="Corbel"/>
                  <a:ea typeface="Corbel"/>
                  <a:cs typeface="Corbel"/>
                  <a:sym typeface="Corbel"/>
                </a:rPr>
                <a:t>(465</a:t>
              </a:r>
              <a:r>
                <a:rPr lang="fr-FR" sz="1200">
                  <a:latin typeface="Corbel"/>
                  <a:ea typeface="Corbel"/>
                  <a:cs typeface="Corbel"/>
                  <a:sym typeface="Corbel"/>
                </a:rPr>
                <a:t> Minhab.)</a:t>
              </a:r>
              <a:endParaRPr sz="1200">
                <a:latin typeface="Corbel"/>
                <a:ea typeface="Corbel"/>
                <a:cs typeface="Corbel"/>
                <a:sym typeface="Corbe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500"/>
                                        <p:tgtEl>
                                          <p:spTgt spid="1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6"/>
                                        </p:tgtEl>
                                        <p:attrNameLst>
                                          <p:attrName>style.visibility</p:attrName>
                                        </p:attrNameLst>
                                      </p:cBhvr>
                                      <p:to>
                                        <p:strVal val="visible"/>
                                      </p:to>
                                    </p:set>
                                    <p:animEffect filter="fade" transition="in">
                                      <p:cBhvr>
                                        <p:cTn dur="500"/>
                                        <p:tgtEl>
                                          <p:spTgt spid="1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pic>
        <p:nvPicPr>
          <p:cNvPr id="1127" name="Google Shape;1127;g25be50f038e_8_43"/>
          <p:cNvPicPr preferRelativeResize="0"/>
          <p:nvPr/>
        </p:nvPicPr>
        <p:blipFill rotWithShape="1">
          <a:blip r:embed="rId3">
            <a:alphaModFix/>
          </a:blip>
          <a:srcRect b="0" l="0" r="0" t="0"/>
          <a:stretch/>
        </p:blipFill>
        <p:spPr>
          <a:xfrm>
            <a:off x="574018" y="2120983"/>
            <a:ext cx="4996694" cy="2831883"/>
          </a:xfrm>
          <a:prstGeom prst="rect">
            <a:avLst/>
          </a:prstGeom>
          <a:noFill/>
          <a:ln>
            <a:noFill/>
          </a:ln>
        </p:spPr>
      </p:pic>
      <p:sp>
        <p:nvSpPr>
          <p:cNvPr id="1128" name="Google Shape;1128;g25be50f038e_8_43"/>
          <p:cNvSpPr/>
          <p:nvPr/>
        </p:nvSpPr>
        <p:spPr>
          <a:xfrm>
            <a:off x="-36600" y="6556575"/>
            <a:ext cx="6566700" cy="307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1" lang="fr-FR" sz="1400" u="none" cap="none" strike="noStrike">
                <a:solidFill>
                  <a:srgbClr val="085160"/>
                </a:solidFill>
                <a:latin typeface="Corbel"/>
                <a:ea typeface="Corbel"/>
                <a:cs typeface="Corbel"/>
                <a:sym typeface="Corbel"/>
              </a:rPr>
              <a:t>Source : Association for the Study of Peak Oil (ASPO)</a:t>
            </a:r>
            <a:endParaRPr b="0" i="0" sz="1400" u="none" cap="none" strike="noStrike">
              <a:solidFill>
                <a:srgbClr val="000000"/>
              </a:solidFill>
              <a:latin typeface="Corbel"/>
              <a:ea typeface="Corbel"/>
              <a:cs typeface="Corbel"/>
              <a:sym typeface="Corbel"/>
            </a:endParaRPr>
          </a:p>
        </p:txBody>
      </p:sp>
      <p:sp>
        <p:nvSpPr>
          <p:cNvPr id="1129" name="Google Shape;1129;g25be50f038e_8_43"/>
          <p:cNvSpPr/>
          <p:nvPr/>
        </p:nvSpPr>
        <p:spPr>
          <a:xfrm>
            <a:off x="1729500" y="1934550"/>
            <a:ext cx="2819100" cy="549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g25be50f038e_8_43"/>
          <p:cNvSpPr txBox="1"/>
          <p:nvPr/>
        </p:nvSpPr>
        <p:spPr>
          <a:xfrm>
            <a:off x="376575" y="1549026"/>
            <a:ext cx="5319000" cy="89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fr-FR" sz="1800">
                <a:latin typeface="Comfortaa"/>
                <a:ea typeface="Comfortaa"/>
                <a:cs typeface="Comfortaa"/>
                <a:sym typeface="Comfortaa"/>
              </a:rPr>
              <a:t>Conventional oil discoveries</a:t>
            </a:r>
            <a:endParaRPr sz="1800">
              <a:latin typeface="Comfortaa"/>
              <a:ea typeface="Comfortaa"/>
              <a:cs typeface="Comfortaa"/>
              <a:sym typeface="Comfortaa"/>
            </a:endParaRPr>
          </a:p>
          <a:p>
            <a:pPr indent="0" lvl="0" marL="0" marR="0" rtl="0" algn="ctr">
              <a:lnSpc>
                <a:spcPct val="100000"/>
              </a:lnSpc>
              <a:spcBef>
                <a:spcPts val="500"/>
              </a:spcBef>
              <a:spcAft>
                <a:spcPts val="0"/>
              </a:spcAft>
              <a:buNone/>
            </a:pPr>
            <a:r>
              <a:rPr lang="fr-FR" sz="1200">
                <a:latin typeface="Comfortaa"/>
                <a:ea typeface="Comfortaa"/>
                <a:cs typeface="Comfortaa"/>
                <a:sym typeface="Comfortaa"/>
              </a:rPr>
              <a:t>Discovered quantities listed by year</a:t>
            </a:r>
            <a:endParaRPr sz="1200">
              <a:latin typeface="Comfortaa"/>
              <a:ea typeface="Comfortaa"/>
              <a:cs typeface="Comfortaa"/>
              <a:sym typeface="Comfortaa"/>
            </a:endParaRPr>
          </a:p>
          <a:p>
            <a:pPr indent="0" lvl="0" marL="0" marR="0" rtl="0" algn="ctr">
              <a:lnSpc>
                <a:spcPct val="100000"/>
              </a:lnSpc>
              <a:spcBef>
                <a:spcPts val="0"/>
              </a:spcBef>
              <a:spcAft>
                <a:spcPts val="0"/>
              </a:spcAft>
              <a:buNone/>
            </a:pPr>
            <a:r>
              <a:rPr lang="fr-FR" sz="1200">
                <a:latin typeface="Comfortaa"/>
                <a:ea typeface="Comfortaa"/>
                <a:cs typeface="Comfortaa"/>
                <a:sym typeface="Comfortaa"/>
              </a:rPr>
              <a:t>Smoothed by 3-year average</a:t>
            </a:r>
            <a:endParaRPr sz="1800">
              <a:latin typeface="Corbel"/>
              <a:ea typeface="Corbel"/>
              <a:cs typeface="Corbel"/>
              <a:sym typeface="Corbel"/>
            </a:endParaRPr>
          </a:p>
        </p:txBody>
      </p:sp>
      <p:sp>
        <p:nvSpPr>
          <p:cNvPr id="1131" name="Google Shape;1131;g25be50f038e_8_43"/>
          <p:cNvSpPr/>
          <p:nvPr/>
        </p:nvSpPr>
        <p:spPr>
          <a:xfrm>
            <a:off x="429875" y="2878060"/>
            <a:ext cx="259800" cy="1449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g25be50f038e_8_43"/>
          <p:cNvSpPr txBox="1"/>
          <p:nvPr/>
        </p:nvSpPr>
        <p:spPr>
          <a:xfrm rot="-5400000">
            <a:off x="-1263219" y="3819241"/>
            <a:ext cx="36489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lang="fr-FR" sz="1200">
                <a:latin typeface="Corbel"/>
                <a:ea typeface="Corbel"/>
                <a:cs typeface="Corbel"/>
                <a:sym typeface="Corbel"/>
              </a:rPr>
              <a:t>Billions of barrels/year</a:t>
            </a:r>
            <a:endParaRPr b="0" i="0" sz="1400" u="none" cap="none" strike="noStrike">
              <a:solidFill>
                <a:srgbClr val="000000"/>
              </a:solidFill>
              <a:latin typeface="Arial"/>
              <a:ea typeface="Arial"/>
              <a:cs typeface="Arial"/>
              <a:sym typeface="Arial"/>
            </a:endParaRPr>
          </a:p>
        </p:txBody>
      </p:sp>
      <p:sp>
        <p:nvSpPr>
          <p:cNvPr id="1133" name="Google Shape;1133;g25be50f038e_8_43"/>
          <p:cNvSpPr/>
          <p:nvPr/>
        </p:nvSpPr>
        <p:spPr>
          <a:xfrm>
            <a:off x="4128800" y="2774300"/>
            <a:ext cx="1209600" cy="669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g25be50f038e_8_43"/>
          <p:cNvSpPr txBox="1"/>
          <p:nvPr/>
        </p:nvSpPr>
        <p:spPr>
          <a:xfrm>
            <a:off x="4079000" y="2688115"/>
            <a:ext cx="1209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lang="fr-FR" sz="900">
                <a:latin typeface="Corbel"/>
                <a:ea typeface="Corbel"/>
                <a:cs typeface="Corbel"/>
                <a:sym typeface="Corbel"/>
              </a:rPr>
              <a:t>Past discoveries</a:t>
            </a:r>
            <a:endParaRPr sz="900">
              <a:latin typeface="Corbel"/>
              <a:ea typeface="Corbel"/>
              <a:cs typeface="Corbel"/>
              <a:sym typeface="Corbel"/>
            </a:endParaRPr>
          </a:p>
          <a:p>
            <a:pPr indent="0" lvl="0" marL="0" marR="0" rtl="0" algn="l">
              <a:lnSpc>
                <a:spcPct val="90000"/>
              </a:lnSpc>
              <a:spcBef>
                <a:spcPts val="0"/>
              </a:spcBef>
              <a:spcAft>
                <a:spcPts val="0"/>
              </a:spcAft>
              <a:buClr>
                <a:schemeClr val="dk1"/>
              </a:buClr>
              <a:buSzPts val="1100"/>
              <a:buFont typeface="Arial"/>
              <a:buNone/>
            </a:pPr>
            <a:r>
              <a:t/>
            </a:r>
            <a:endParaRPr sz="900">
              <a:latin typeface="Corbel"/>
              <a:ea typeface="Corbel"/>
              <a:cs typeface="Corbel"/>
              <a:sym typeface="Corbel"/>
            </a:endParaRPr>
          </a:p>
          <a:p>
            <a:pPr indent="0" lvl="0" marL="0" marR="0" rtl="0" algn="l">
              <a:lnSpc>
                <a:spcPct val="90000"/>
              </a:lnSpc>
              <a:spcBef>
                <a:spcPts val="0"/>
              </a:spcBef>
              <a:spcAft>
                <a:spcPts val="0"/>
              </a:spcAft>
              <a:buClr>
                <a:schemeClr val="dk1"/>
              </a:buClr>
              <a:buSzPts val="1100"/>
              <a:buFont typeface="Arial"/>
              <a:buNone/>
            </a:pPr>
            <a:r>
              <a:rPr lang="fr-FR" sz="900">
                <a:latin typeface="Corbel"/>
                <a:ea typeface="Corbel"/>
                <a:cs typeface="Corbel"/>
                <a:sym typeface="Corbel"/>
              </a:rPr>
              <a:t>Predicted discoveries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900"/>
              <a:buFont typeface="Arial"/>
              <a:buNone/>
            </a:pPr>
            <a:br>
              <a:rPr b="0" i="0" lang="fr-FR" sz="900" u="none" cap="none" strike="noStrike">
                <a:solidFill>
                  <a:srgbClr val="000000"/>
                </a:solidFill>
                <a:latin typeface="Corbel"/>
                <a:ea typeface="Corbel"/>
                <a:cs typeface="Corbel"/>
                <a:sym typeface="Corbel"/>
              </a:rPr>
            </a:br>
            <a:r>
              <a:rPr b="0" i="0" lang="fr-FR" sz="900" u="none" cap="none" strike="noStrike">
                <a:solidFill>
                  <a:srgbClr val="000000"/>
                </a:solidFill>
                <a:latin typeface="Corbel"/>
                <a:ea typeface="Corbel"/>
                <a:cs typeface="Corbel"/>
                <a:sym typeface="Corbel"/>
              </a:rPr>
              <a:t>Production</a:t>
            </a:r>
            <a:endParaRPr b="0" i="0" sz="1400" u="none" cap="none" strike="noStrike">
              <a:solidFill>
                <a:srgbClr val="000000"/>
              </a:solidFill>
              <a:latin typeface="Arial"/>
              <a:ea typeface="Arial"/>
              <a:cs typeface="Arial"/>
              <a:sym typeface="Arial"/>
            </a:endParaRPr>
          </a:p>
        </p:txBody>
      </p:sp>
      <p:sp>
        <p:nvSpPr>
          <p:cNvPr id="1135" name="Google Shape;1135;g25be50f038e_8_43"/>
          <p:cNvSpPr/>
          <p:nvPr/>
        </p:nvSpPr>
        <p:spPr>
          <a:xfrm>
            <a:off x="1099675" y="3227935"/>
            <a:ext cx="369300" cy="11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g25be50f038e_8_43"/>
          <p:cNvSpPr txBox="1"/>
          <p:nvPr/>
        </p:nvSpPr>
        <p:spPr>
          <a:xfrm>
            <a:off x="1099675" y="3217960"/>
            <a:ext cx="36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Corbel"/>
                <a:ea typeface="Corbel"/>
                <a:cs typeface="Corbel"/>
                <a:sym typeface="Corbel"/>
              </a:rPr>
              <a:t>Koweït</a:t>
            </a:r>
            <a:endParaRPr b="0" i="0" sz="1400" u="none" cap="none" strike="noStrike">
              <a:solidFill>
                <a:srgbClr val="000000"/>
              </a:solidFill>
              <a:latin typeface="Arial"/>
              <a:ea typeface="Arial"/>
              <a:cs typeface="Arial"/>
              <a:sym typeface="Arial"/>
            </a:endParaRPr>
          </a:p>
        </p:txBody>
      </p:sp>
      <p:sp>
        <p:nvSpPr>
          <p:cNvPr id="1137" name="Google Shape;1137;g25be50f038e_8_43"/>
          <p:cNvSpPr/>
          <p:nvPr/>
        </p:nvSpPr>
        <p:spPr>
          <a:xfrm rot="5400000">
            <a:off x="2443125" y="2138175"/>
            <a:ext cx="93600" cy="846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g25be50f038e_8_43"/>
          <p:cNvSpPr/>
          <p:nvPr/>
        </p:nvSpPr>
        <p:spPr>
          <a:xfrm>
            <a:off x="1280072" y="2522153"/>
            <a:ext cx="759300" cy="11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g25be50f038e_8_43"/>
          <p:cNvSpPr txBox="1"/>
          <p:nvPr/>
        </p:nvSpPr>
        <p:spPr>
          <a:xfrm>
            <a:off x="1346275" y="2502178"/>
            <a:ext cx="693000" cy="22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lang="fr-FR" sz="900">
                <a:solidFill>
                  <a:srgbClr val="38761D"/>
                </a:solidFill>
                <a:latin typeface="Corbel"/>
                <a:ea typeface="Corbel"/>
                <a:cs typeface="Corbel"/>
                <a:sym typeface="Corbel"/>
              </a:rPr>
              <a:t>Saudi Arabia</a:t>
            </a:r>
            <a:endParaRPr b="0" i="0" sz="1400" u="none" cap="none" strike="noStrike">
              <a:solidFill>
                <a:srgbClr val="000000"/>
              </a:solidFill>
              <a:latin typeface="Arial"/>
              <a:ea typeface="Arial"/>
              <a:cs typeface="Arial"/>
              <a:sym typeface="Arial"/>
            </a:endParaRPr>
          </a:p>
        </p:txBody>
      </p:sp>
      <p:sp>
        <p:nvSpPr>
          <p:cNvPr id="1140" name="Google Shape;1140;g25be50f038e_8_43"/>
          <p:cNvSpPr txBox="1"/>
          <p:nvPr/>
        </p:nvSpPr>
        <p:spPr>
          <a:xfrm>
            <a:off x="2077305" y="2481901"/>
            <a:ext cx="36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lang="fr-FR" sz="900">
                <a:solidFill>
                  <a:srgbClr val="38761D"/>
                </a:solidFill>
                <a:latin typeface="Corbel"/>
                <a:ea typeface="Corbel"/>
                <a:cs typeface="Corbel"/>
                <a:sym typeface="Corbel"/>
              </a:rPr>
              <a:t>Siberia</a:t>
            </a:r>
            <a:endParaRPr b="0" i="0" sz="1400" u="none" cap="none" strike="noStrike">
              <a:solidFill>
                <a:srgbClr val="000000"/>
              </a:solidFill>
              <a:latin typeface="Arial"/>
              <a:ea typeface="Arial"/>
              <a:cs typeface="Arial"/>
              <a:sym typeface="Arial"/>
            </a:endParaRPr>
          </a:p>
        </p:txBody>
      </p:sp>
      <p:sp>
        <p:nvSpPr>
          <p:cNvPr id="1141" name="Google Shape;1141;g25be50f038e_8_43"/>
          <p:cNvSpPr/>
          <p:nvPr/>
        </p:nvSpPr>
        <p:spPr>
          <a:xfrm rot="5400000">
            <a:off x="2709150" y="2686250"/>
            <a:ext cx="93600" cy="846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g25be50f038e_8_43"/>
          <p:cNvSpPr txBox="1"/>
          <p:nvPr/>
        </p:nvSpPr>
        <p:spPr>
          <a:xfrm>
            <a:off x="2534497" y="3015300"/>
            <a:ext cx="5916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lang="fr-FR" sz="900">
                <a:solidFill>
                  <a:srgbClr val="38761D"/>
                </a:solidFill>
                <a:latin typeface="Corbel"/>
                <a:ea typeface="Corbel"/>
                <a:cs typeface="Corbel"/>
                <a:sym typeface="Corbel"/>
              </a:rPr>
              <a:t>Mexico</a:t>
            </a:r>
            <a:endParaRPr b="0" i="0" sz="1400" u="none" cap="none" strike="noStrike">
              <a:solidFill>
                <a:srgbClr val="000000"/>
              </a:solidFill>
              <a:latin typeface="Arial"/>
              <a:ea typeface="Arial"/>
              <a:cs typeface="Arial"/>
              <a:sym typeface="Arial"/>
            </a:endParaRPr>
          </a:p>
        </p:txBody>
      </p:sp>
      <p:sp>
        <p:nvSpPr>
          <p:cNvPr id="1143" name="Google Shape;1143;g25be50f038e_8_43"/>
          <p:cNvSpPr/>
          <p:nvPr/>
        </p:nvSpPr>
        <p:spPr>
          <a:xfrm rot="5400000">
            <a:off x="3173831" y="3455731"/>
            <a:ext cx="93600" cy="630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g25be50f038e_8_43"/>
          <p:cNvSpPr txBox="1"/>
          <p:nvPr/>
        </p:nvSpPr>
        <p:spPr>
          <a:xfrm>
            <a:off x="2940200" y="3667950"/>
            <a:ext cx="533400" cy="22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lang="fr-FR" sz="900">
                <a:solidFill>
                  <a:srgbClr val="38761D"/>
                </a:solidFill>
                <a:latin typeface="Corbel"/>
                <a:ea typeface="Corbel"/>
                <a:cs typeface="Corbel"/>
                <a:sym typeface="Corbel"/>
              </a:rPr>
              <a:t>North Sea</a:t>
            </a:r>
            <a:endParaRPr b="0" i="0" sz="1400" u="none" cap="none" strike="noStrike">
              <a:solidFill>
                <a:srgbClr val="000000"/>
              </a:solidFill>
              <a:latin typeface="Arial"/>
              <a:ea typeface="Arial"/>
              <a:cs typeface="Arial"/>
              <a:sym typeface="Arial"/>
            </a:endParaRPr>
          </a:p>
        </p:txBody>
      </p:sp>
      <p:sp>
        <p:nvSpPr>
          <p:cNvPr id="1145" name="Google Shape;1145;g25be50f038e_8_4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Oil supplies will eventually peak</a:t>
            </a:r>
            <a:endParaRPr/>
          </a:p>
        </p:txBody>
      </p:sp>
      <p:pic>
        <p:nvPicPr>
          <p:cNvPr id="1146" name="Google Shape;1146;g25be50f038e_8_43"/>
          <p:cNvPicPr preferRelativeResize="0"/>
          <p:nvPr/>
        </p:nvPicPr>
        <p:blipFill rotWithShape="1">
          <a:blip r:embed="rId4">
            <a:alphaModFix/>
          </a:blip>
          <a:srcRect b="0" l="0" r="0" t="0"/>
          <a:stretch/>
        </p:blipFill>
        <p:spPr>
          <a:xfrm>
            <a:off x="7201586" y="2392168"/>
            <a:ext cx="3524600" cy="2412939"/>
          </a:xfrm>
          <a:prstGeom prst="rect">
            <a:avLst/>
          </a:prstGeom>
          <a:noFill/>
          <a:ln>
            <a:noFill/>
          </a:ln>
        </p:spPr>
      </p:pic>
      <p:sp>
        <p:nvSpPr>
          <p:cNvPr id="1147" name="Google Shape;1147;g25be50f038e_8_43"/>
          <p:cNvSpPr txBox="1"/>
          <p:nvPr/>
        </p:nvSpPr>
        <p:spPr>
          <a:xfrm>
            <a:off x="7932575" y="2056125"/>
            <a:ext cx="21051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fr-FR" sz="1500">
                <a:solidFill>
                  <a:srgbClr val="212121"/>
                </a:solidFill>
                <a:latin typeface="Corbel"/>
                <a:ea typeface="Corbel"/>
                <a:cs typeface="Corbel"/>
                <a:sym typeface="Corbel"/>
              </a:rPr>
              <a:t>Peak of production</a:t>
            </a:r>
            <a:endParaRPr b="1" sz="1500">
              <a:solidFill>
                <a:srgbClr val="212121"/>
              </a:solidFill>
              <a:latin typeface="Corbel"/>
              <a:ea typeface="Corbel"/>
              <a:cs typeface="Corbel"/>
              <a:sym typeface="Corbel"/>
            </a:endParaRPr>
          </a:p>
        </p:txBody>
      </p:sp>
      <p:sp>
        <p:nvSpPr>
          <p:cNvPr id="1148" name="Google Shape;1148;g25be50f038e_8_43"/>
          <p:cNvSpPr txBox="1"/>
          <p:nvPr/>
        </p:nvSpPr>
        <p:spPr>
          <a:xfrm>
            <a:off x="834750" y="5314025"/>
            <a:ext cx="4608600" cy="8814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None/>
            </a:pPr>
            <a:r>
              <a:rPr b="1" lang="fr-FR" sz="2000">
                <a:solidFill>
                  <a:srgbClr val="FFFFFF"/>
                </a:solidFill>
                <a:latin typeface="Corbel"/>
                <a:ea typeface="Corbel"/>
                <a:cs typeface="Corbel"/>
                <a:sym typeface="Corbel"/>
              </a:rPr>
              <a:t>Almost all oil reserves have already </a:t>
            </a:r>
            <a:endParaRPr b="1" sz="2000">
              <a:solidFill>
                <a:srgbClr val="FFFFFF"/>
              </a:solidFill>
              <a:latin typeface="Corbel"/>
              <a:ea typeface="Corbel"/>
              <a:cs typeface="Corbel"/>
              <a:sym typeface="Corbel"/>
            </a:endParaRPr>
          </a:p>
          <a:p>
            <a:pPr indent="0" lvl="0" marL="0" marR="0" rtl="0" algn="ctr">
              <a:lnSpc>
                <a:spcPct val="100000"/>
              </a:lnSpc>
              <a:spcBef>
                <a:spcPts val="0"/>
              </a:spcBef>
              <a:spcAft>
                <a:spcPts val="0"/>
              </a:spcAft>
              <a:buNone/>
            </a:pPr>
            <a:r>
              <a:rPr b="1" lang="fr-FR" sz="2000">
                <a:solidFill>
                  <a:srgbClr val="FFFFFF"/>
                </a:solidFill>
                <a:latin typeface="Corbel"/>
                <a:ea typeface="Corbel"/>
                <a:cs typeface="Corbel"/>
                <a:sym typeface="Corbel"/>
              </a:rPr>
              <a:t>been discovered</a:t>
            </a:r>
            <a:endParaRPr b="1" sz="2000">
              <a:solidFill>
                <a:srgbClr val="FFFFFF"/>
              </a:solidFill>
              <a:latin typeface="Corbel"/>
              <a:ea typeface="Corbel"/>
              <a:cs typeface="Corbel"/>
              <a:sym typeface="Corbel"/>
            </a:endParaRPr>
          </a:p>
        </p:txBody>
      </p:sp>
      <p:sp>
        <p:nvSpPr>
          <p:cNvPr id="1149" name="Google Shape;1149;g25be50f038e_8_43"/>
          <p:cNvSpPr txBox="1"/>
          <p:nvPr/>
        </p:nvSpPr>
        <p:spPr>
          <a:xfrm>
            <a:off x="6892303" y="5324375"/>
            <a:ext cx="4419000" cy="8607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None/>
            </a:pPr>
            <a:r>
              <a:rPr b="1" lang="fr-FR" sz="2000">
                <a:solidFill>
                  <a:srgbClr val="FFFFFF"/>
                </a:solidFill>
                <a:latin typeface="Corbel"/>
                <a:ea typeface="Corbel"/>
                <a:cs typeface="Corbel"/>
                <a:sym typeface="Corbel"/>
              </a:rPr>
              <a:t>We are approaching peak oil production</a:t>
            </a:r>
            <a:endParaRPr b="1" sz="2000">
              <a:solidFill>
                <a:srgbClr val="FFFFFF"/>
              </a:solidFill>
              <a:latin typeface="Corbel"/>
              <a:ea typeface="Corbel"/>
              <a:cs typeface="Corbel"/>
              <a:sym typeface="Corbel"/>
            </a:endParaRPr>
          </a:p>
        </p:txBody>
      </p:sp>
      <p:grpSp>
        <p:nvGrpSpPr>
          <p:cNvPr id="1150" name="Google Shape;1150;g25be50f038e_8_43"/>
          <p:cNvGrpSpPr/>
          <p:nvPr/>
        </p:nvGrpSpPr>
        <p:grpSpPr>
          <a:xfrm>
            <a:off x="6904827" y="4788495"/>
            <a:ext cx="4693658" cy="421898"/>
            <a:chOff x="703" y="3385"/>
            <a:chExt cx="5014" cy="365"/>
          </a:xfrm>
        </p:grpSpPr>
        <p:cxnSp>
          <p:nvCxnSpPr>
            <p:cNvPr id="1151" name="Google Shape;1151;g25be50f038e_8_43"/>
            <p:cNvCxnSpPr/>
            <p:nvPr/>
          </p:nvCxnSpPr>
          <p:spPr>
            <a:xfrm>
              <a:off x="703" y="3385"/>
              <a:ext cx="4500" cy="0"/>
            </a:xfrm>
            <a:prstGeom prst="straightConnector1">
              <a:avLst/>
            </a:prstGeom>
            <a:noFill/>
            <a:ln cap="flat" cmpd="sng" w="50800">
              <a:solidFill>
                <a:srgbClr val="212121"/>
              </a:solidFill>
              <a:prstDash val="solid"/>
              <a:round/>
              <a:headEnd len="sm" w="sm" type="none"/>
              <a:tailEnd len="med" w="med" type="triangle"/>
            </a:ln>
          </p:spPr>
        </p:cxnSp>
        <p:sp>
          <p:nvSpPr>
            <p:cNvPr id="1152" name="Google Shape;1152;g25be50f038e_8_43"/>
            <p:cNvSpPr txBox="1"/>
            <p:nvPr/>
          </p:nvSpPr>
          <p:spPr>
            <a:xfrm>
              <a:off x="4817" y="3450"/>
              <a:ext cx="9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fr-FR" sz="1500">
                  <a:solidFill>
                    <a:srgbClr val="212121"/>
                  </a:solidFill>
                  <a:latin typeface="Corbel"/>
                  <a:ea typeface="Corbel"/>
                  <a:cs typeface="Corbel"/>
                  <a:sym typeface="Corbel"/>
                </a:rPr>
                <a:t>Time</a:t>
              </a:r>
              <a:endParaRPr b="0" i="0" sz="1400" u="none" cap="none" strike="noStrike">
                <a:solidFill>
                  <a:srgbClr val="000000"/>
                </a:solidFill>
                <a:latin typeface="Arial"/>
                <a:ea typeface="Arial"/>
                <a:cs typeface="Arial"/>
                <a:sym typeface="Arial"/>
              </a:endParaRPr>
            </a:p>
          </p:txBody>
        </p:sp>
      </p:grpSp>
      <p:grpSp>
        <p:nvGrpSpPr>
          <p:cNvPr id="1153" name="Google Shape;1153;g25be50f038e_8_43"/>
          <p:cNvGrpSpPr/>
          <p:nvPr/>
        </p:nvGrpSpPr>
        <p:grpSpPr>
          <a:xfrm>
            <a:off x="5929781" y="1803247"/>
            <a:ext cx="1404223" cy="3351755"/>
            <a:chOff x="-339" y="803"/>
            <a:chExt cx="1500" cy="2899"/>
          </a:xfrm>
        </p:grpSpPr>
        <p:cxnSp>
          <p:nvCxnSpPr>
            <p:cNvPr id="1154" name="Google Shape;1154;g25be50f038e_8_43"/>
            <p:cNvCxnSpPr/>
            <p:nvPr/>
          </p:nvCxnSpPr>
          <p:spPr>
            <a:xfrm rot="10800000">
              <a:off x="1020" y="1002"/>
              <a:ext cx="0" cy="2700"/>
            </a:xfrm>
            <a:prstGeom prst="straightConnector1">
              <a:avLst/>
            </a:prstGeom>
            <a:noFill/>
            <a:ln cap="flat" cmpd="sng" w="50800">
              <a:solidFill>
                <a:srgbClr val="212121"/>
              </a:solidFill>
              <a:prstDash val="solid"/>
              <a:round/>
              <a:headEnd len="sm" w="sm" type="none"/>
              <a:tailEnd len="med" w="med" type="triangle"/>
            </a:ln>
          </p:spPr>
        </p:cxnSp>
        <p:sp>
          <p:nvSpPr>
            <p:cNvPr id="1155" name="Google Shape;1155;g25be50f038e_8_43"/>
            <p:cNvSpPr txBox="1"/>
            <p:nvPr/>
          </p:nvSpPr>
          <p:spPr>
            <a:xfrm>
              <a:off x="-339" y="803"/>
              <a:ext cx="15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500" u="none" cap="none" strike="noStrike">
                  <a:solidFill>
                    <a:srgbClr val="212121"/>
                  </a:solidFill>
                  <a:latin typeface="Corbel"/>
                  <a:ea typeface="Corbel"/>
                  <a:cs typeface="Corbel"/>
                  <a:sym typeface="Corbel"/>
                </a:rPr>
                <a:t>Production</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12"/>
          <p:cNvSpPr txBox="1"/>
          <p:nvPr/>
        </p:nvSpPr>
        <p:spPr>
          <a:xfrm>
            <a:off x="8611480" y="5468313"/>
            <a:ext cx="2715110" cy="831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212121"/>
              </a:solidFill>
              <a:latin typeface="Corbel"/>
              <a:ea typeface="Corbel"/>
              <a:cs typeface="Corbel"/>
              <a:sym typeface="Corbel"/>
            </a:endParaRPr>
          </a:p>
        </p:txBody>
      </p:sp>
      <p:sp>
        <p:nvSpPr>
          <p:cNvPr id="582" name="Google Shape;582;p12"/>
          <p:cNvSpPr txBox="1"/>
          <p:nvPr>
            <p:ph type="title"/>
          </p:nvPr>
        </p:nvSpPr>
        <p:spPr>
          <a:xfrm>
            <a:off x="0" y="915200"/>
            <a:ext cx="12285000" cy="1541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fr-FR"/>
              <a:t>Energy issues</a:t>
            </a:r>
            <a:endParaRPr/>
          </a:p>
        </p:txBody>
      </p:sp>
      <p:sp>
        <p:nvSpPr>
          <p:cNvPr id="583" name="Google Shape;583;p12"/>
          <p:cNvSpPr txBox="1"/>
          <p:nvPr>
            <p:ph idx="1" type="subTitle"/>
          </p:nvPr>
        </p:nvSpPr>
        <p:spPr>
          <a:xfrm>
            <a:off x="3006600" y="3031200"/>
            <a:ext cx="8268000" cy="31815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Font typeface="Corbel"/>
              <a:buAutoNum type="arabicPeriod"/>
            </a:pPr>
            <a:r>
              <a:rPr lang="fr-FR"/>
              <a:t>What is energy ?</a:t>
            </a:r>
            <a:endParaRPr/>
          </a:p>
          <a:p>
            <a:pPr indent="0" lvl="0" marL="457200" rtl="0" algn="l">
              <a:lnSpc>
                <a:spcPct val="100000"/>
              </a:lnSpc>
              <a:spcBef>
                <a:spcPts val="0"/>
              </a:spcBef>
              <a:spcAft>
                <a:spcPts val="0"/>
              </a:spcAft>
              <a:buNone/>
            </a:pPr>
            <a:r>
              <a:t/>
            </a:r>
            <a:endParaRPr/>
          </a:p>
          <a:p>
            <a:pPr indent="-381000" lvl="0" marL="457200" rtl="0" algn="l">
              <a:lnSpc>
                <a:spcPct val="100000"/>
              </a:lnSpc>
              <a:spcBef>
                <a:spcPts val="0"/>
              </a:spcBef>
              <a:spcAft>
                <a:spcPts val="0"/>
              </a:spcAft>
              <a:buSzPts val="2400"/>
              <a:buFont typeface="Corbel"/>
              <a:buAutoNum type="arabicPeriod"/>
            </a:pPr>
            <a:r>
              <a:rPr lang="fr-FR"/>
              <a:t>Where does energy comes from ?</a:t>
            </a:r>
            <a:endParaRPr/>
          </a:p>
          <a:p>
            <a:pPr indent="0" lvl="0" marL="457200" rtl="0" algn="l">
              <a:lnSpc>
                <a:spcPct val="100000"/>
              </a:lnSpc>
              <a:spcBef>
                <a:spcPts val="0"/>
              </a:spcBef>
              <a:spcAft>
                <a:spcPts val="0"/>
              </a:spcAft>
              <a:buNone/>
            </a:pPr>
            <a:r>
              <a:t/>
            </a:r>
            <a:endParaRPr/>
          </a:p>
          <a:p>
            <a:pPr indent="-381000" lvl="0" marL="457200" rtl="0" algn="l">
              <a:lnSpc>
                <a:spcPct val="100000"/>
              </a:lnSpc>
              <a:spcBef>
                <a:spcPts val="0"/>
              </a:spcBef>
              <a:spcAft>
                <a:spcPts val="0"/>
              </a:spcAft>
              <a:buSzPts val="2400"/>
              <a:buFont typeface="Corbel"/>
              <a:buAutoNum type="arabicPeriod"/>
            </a:pPr>
            <a:r>
              <a:rPr lang="fr-FR"/>
              <a:t>Global energy consumption </a:t>
            </a:r>
            <a:endParaRPr/>
          </a:p>
          <a:p>
            <a:pPr indent="0" lvl="0" marL="457200" rtl="0" algn="l">
              <a:lnSpc>
                <a:spcPct val="100000"/>
              </a:lnSpc>
              <a:spcBef>
                <a:spcPts val="0"/>
              </a:spcBef>
              <a:spcAft>
                <a:spcPts val="0"/>
              </a:spcAft>
              <a:buNone/>
            </a:pPr>
            <a:r>
              <a:t/>
            </a:r>
            <a:endParaRPr/>
          </a:p>
          <a:p>
            <a:pPr indent="-381000" lvl="0" marL="457200" rtl="0" algn="l">
              <a:lnSpc>
                <a:spcPct val="100000"/>
              </a:lnSpc>
              <a:spcBef>
                <a:spcPts val="0"/>
              </a:spcBef>
              <a:spcAft>
                <a:spcPts val="0"/>
              </a:spcAft>
              <a:buSzPts val="2400"/>
              <a:buFont typeface="Corbel"/>
              <a:buAutoNum type="arabicPeriod"/>
            </a:pPr>
            <a:r>
              <a:rPr lang="fr-FR"/>
              <a:t>Focus : Oil, Uranium et Solar</a:t>
            </a:r>
            <a:endParaRPr/>
          </a:p>
        </p:txBody>
      </p:sp>
      <p:sp>
        <p:nvSpPr>
          <p:cNvPr id="584" name="Google Shape;584;p12"/>
          <p:cNvSpPr/>
          <p:nvPr/>
        </p:nvSpPr>
        <p:spPr>
          <a:xfrm>
            <a:off x="8744400" y="3570723"/>
            <a:ext cx="3914700" cy="3914700"/>
          </a:xfrm>
          <a:prstGeom prst="ellipse">
            <a:avLst/>
          </a:prstGeom>
          <a:solidFill>
            <a:srgbClr val="FCD79D"/>
          </a:solidFill>
          <a:ln cap="flat" cmpd="sng" w="762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585" name="Google Shape;585;p12"/>
          <p:cNvPicPr preferRelativeResize="0"/>
          <p:nvPr/>
        </p:nvPicPr>
        <p:blipFill rotWithShape="1">
          <a:blip r:embed="rId3">
            <a:alphaModFix amt="90000"/>
          </a:blip>
          <a:srcRect b="0" l="0" r="0" t="0"/>
          <a:stretch/>
        </p:blipFill>
        <p:spPr>
          <a:xfrm>
            <a:off x="9739500" y="4542974"/>
            <a:ext cx="1970225" cy="1970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g2310fa8b7a5_0_84"/>
          <p:cNvSpPr txBox="1"/>
          <p:nvPr/>
        </p:nvSpPr>
        <p:spPr>
          <a:xfrm>
            <a:off x="76200" y="3087725"/>
            <a:ext cx="25962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1" lang="fr-FR" sz="1600">
                <a:solidFill>
                  <a:schemeClr val="dk1"/>
                </a:solidFill>
                <a:latin typeface="Corbel"/>
                <a:ea typeface="Corbel"/>
                <a:cs typeface="Corbel"/>
                <a:sym typeface="Corbel"/>
              </a:rPr>
              <a:t>For conventional oil</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3600"/>
              <a:buFont typeface="Arial"/>
              <a:buNone/>
            </a:pPr>
            <a:r>
              <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3600"/>
              <a:buFont typeface="Arial"/>
              <a:buNone/>
            </a:pPr>
            <a:r>
              <a:rPr b="1" lang="fr-FR" sz="1600">
                <a:solidFill>
                  <a:schemeClr val="dk1"/>
                </a:solidFill>
                <a:latin typeface="Corbel"/>
                <a:ea typeface="Corbel"/>
                <a:cs typeface="Corbel"/>
                <a:sym typeface="Corbel"/>
              </a:rPr>
              <a:t>with </a:t>
            </a:r>
            <a:r>
              <a:rPr b="1" i="0" lang="fr-FR" sz="1600" u="none" cap="none" strike="noStrike">
                <a:solidFill>
                  <a:schemeClr val="dk1"/>
                </a:solidFill>
                <a:latin typeface="Corbel"/>
                <a:ea typeface="Corbel"/>
                <a:cs typeface="Corbel"/>
                <a:sym typeface="Corbel"/>
              </a:rPr>
              <a:t>1</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3600"/>
              <a:buFont typeface="Arial"/>
              <a:buNone/>
            </a:pPr>
            <a:r>
              <a:t/>
            </a:r>
            <a:endParaRPr b="1" sz="1600">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3600"/>
              <a:buFont typeface="Arial"/>
              <a:buNone/>
            </a:pPr>
            <a:r>
              <a:rPr b="1" lang="fr-FR" sz="1600">
                <a:latin typeface="Corbel"/>
                <a:ea typeface="Corbel"/>
                <a:cs typeface="Corbel"/>
                <a:sym typeface="Corbel"/>
              </a:rPr>
              <a:t>we used to obtain</a:t>
            </a:r>
            <a:r>
              <a:rPr b="1" i="0" lang="fr-FR" sz="1600" u="none" cap="none" strike="noStrike">
                <a:solidFill>
                  <a:srgbClr val="000000"/>
                </a:solidFill>
                <a:latin typeface="Corbel"/>
                <a:ea typeface="Corbel"/>
                <a:cs typeface="Corbel"/>
                <a:sym typeface="Corbel"/>
              </a:rPr>
              <a:t> 100</a:t>
            </a:r>
            <a:endParaRPr b="0" i="0" sz="1400" u="none" cap="none" strike="noStrike">
              <a:solidFill>
                <a:srgbClr val="000000"/>
              </a:solidFill>
              <a:latin typeface="Arial"/>
              <a:ea typeface="Arial"/>
              <a:cs typeface="Arial"/>
              <a:sym typeface="Arial"/>
            </a:endParaRPr>
          </a:p>
        </p:txBody>
      </p:sp>
      <p:sp>
        <p:nvSpPr>
          <p:cNvPr id="1162" name="Google Shape;1162;g2310fa8b7a5_0_84"/>
          <p:cNvSpPr txBox="1"/>
          <p:nvPr/>
        </p:nvSpPr>
        <p:spPr>
          <a:xfrm>
            <a:off x="1703388" y="1"/>
            <a:ext cx="8064600" cy="62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Corbel"/>
              <a:ea typeface="Corbel"/>
              <a:cs typeface="Corbel"/>
              <a:sym typeface="Corbel"/>
            </a:endParaRPr>
          </a:p>
        </p:txBody>
      </p:sp>
      <p:sp>
        <p:nvSpPr>
          <p:cNvPr id="1163" name="Google Shape;1163;g2310fa8b7a5_0_84"/>
          <p:cNvSpPr txBox="1"/>
          <p:nvPr/>
        </p:nvSpPr>
        <p:spPr>
          <a:xfrm>
            <a:off x="129721" y="2659944"/>
            <a:ext cx="1440600" cy="318900"/>
          </a:xfrm>
          <a:prstGeom prst="rect">
            <a:avLst/>
          </a:prstGeom>
          <a:solidFill>
            <a:srgbClr val="3486C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1900</a:t>
            </a:r>
            <a:endParaRPr b="0" i="0" sz="1400" u="none" cap="none" strike="noStrike">
              <a:solidFill>
                <a:srgbClr val="000000"/>
              </a:solidFill>
              <a:latin typeface="Arial"/>
              <a:ea typeface="Arial"/>
              <a:cs typeface="Arial"/>
              <a:sym typeface="Arial"/>
            </a:endParaRPr>
          </a:p>
        </p:txBody>
      </p:sp>
      <p:sp>
        <p:nvSpPr>
          <p:cNvPr id="1164" name="Google Shape;1164;g2310fa8b7a5_0_84"/>
          <p:cNvSpPr txBox="1"/>
          <p:nvPr/>
        </p:nvSpPr>
        <p:spPr>
          <a:xfrm>
            <a:off x="10153164" y="2576644"/>
            <a:ext cx="1440000" cy="318900"/>
          </a:xfrm>
          <a:prstGeom prst="rect">
            <a:avLst/>
          </a:prstGeom>
          <a:solidFill>
            <a:srgbClr val="3486C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fr-FR">
                <a:solidFill>
                  <a:schemeClr val="lt1"/>
                </a:solidFill>
                <a:latin typeface="Corbel"/>
                <a:ea typeface="Corbel"/>
                <a:cs typeface="Corbel"/>
                <a:sym typeface="Corbel"/>
              </a:rPr>
              <a:t>Today</a:t>
            </a:r>
            <a:endParaRPr b="0" i="0" sz="1400" u="none" cap="none" strike="noStrike">
              <a:solidFill>
                <a:srgbClr val="000000"/>
              </a:solidFill>
              <a:latin typeface="Arial"/>
              <a:ea typeface="Arial"/>
              <a:cs typeface="Arial"/>
              <a:sym typeface="Arial"/>
            </a:endParaRPr>
          </a:p>
        </p:txBody>
      </p:sp>
      <p:pic>
        <p:nvPicPr>
          <p:cNvPr descr="C:\Users\Guizz\Downloads\oil-drum.png" id="1165" name="Google Shape;1165;g2310fa8b7a5_0_84"/>
          <p:cNvPicPr preferRelativeResize="0"/>
          <p:nvPr/>
        </p:nvPicPr>
        <p:blipFill rotWithShape="1">
          <a:blip r:embed="rId3">
            <a:alphaModFix/>
          </a:blip>
          <a:srcRect b="0" l="0" r="0" t="0"/>
          <a:stretch/>
        </p:blipFill>
        <p:spPr>
          <a:xfrm>
            <a:off x="2159401" y="4099445"/>
            <a:ext cx="260700" cy="260700"/>
          </a:xfrm>
          <a:prstGeom prst="rect">
            <a:avLst/>
          </a:prstGeom>
          <a:noFill/>
          <a:ln>
            <a:noFill/>
          </a:ln>
        </p:spPr>
      </p:pic>
      <p:pic>
        <p:nvPicPr>
          <p:cNvPr descr="C:\Users\Guizz\Downloads\oil-drum.png" id="1166" name="Google Shape;1166;g2310fa8b7a5_0_84"/>
          <p:cNvPicPr preferRelativeResize="0"/>
          <p:nvPr/>
        </p:nvPicPr>
        <p:blipFill rotWithShape="1">
          <a:blip r:embed="rId3">
            <a:alphaModFix/>
          </a:blip>
          <a:srcRect b="0" l="0" r="0" t="0"/>
          <a:stretch/>
        </p:blipFill>
        <p:spPr>
          <a:xfrm>
            <a:off x="779000" y="3638103"/>
            <a:ext cx="260700" cy="260700"/>
          </a:xfrm>
          <a:prstGeom prst="rect">
            <a:avLst/>
          </a:prstGeom>
          <a:noFill/>
          <a:ln>
            <a:noFill/>
          </a:ln>
        </p:spPr>
      </p:pic>
      <p:sp>
        <p:nvSpPr>
          <p:cNvPr id="1167" name="Google Shape;1167;g2310fa8b7a5_0_84"/>
          <p:cNvSpPr txBox="1"/>
          <p:nvPr/>
        </p:nvSpPr>
        <p:spPr>
          <a:xfrm>
            <a:off x="9827850" y="3041525"/>
            <a:ext cx="25146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fr-FR" sz="1600">
                <a:solidFill>
                  <a:schemeClr val="dk1"/>
                </a:solidFill>
                <a:latin typeface="Corbel"/>
                <a:ea typeface="Corbel"/>
                <a:cs typeface="Corbel"/>
                <a:sym typeface="Corbel"/>
              </a:rPr>
              <a:t>For non-conventional oil</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Corbel"/>
                <a:ea typeface="Corbel"/>
                <a:cs typeface="Corbel"/>
                <a:sym typeface="Corbel"/>
              </a:rPr>
            </a:br>
            <a:r>
              <a:rPr b="1" lang="fr-FR" sz="1600">
                <a:solidFill>
                  <a:schemeClr val="dk1"/>
                </a:solidFill>
                <a:latin typeface="Corbel"/>
                <a:ea typeface="Corbel"/>
                <a:cs typeface="Corbel"/>
                <a:sym typeface="Corbel"/>
              </a:rPr>
              <a:t>with </a:t>
            </a:r>
            <a:r>
              <a:rPr b="1" i="0" lang="fr-FR" sz="1600" u="none" cap="none" strike="noStrike">
                <a:solidFill>
                  <a:schemeClr val="dk1"/>
                </a:solidFill>
                <a:latin typeface="Corbel"/>
                <a:ea typeface="Corbel"/>
                <a:cs typeface="Corbel"/>
                <a:sym typeface="Corbel"/>
              </a:rPr>
              <a:t>1        </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r>
              <a:rPr b="1" lang="fr-FR" sz="1600">
                <a:solidFill>
                  <a:schemeClr val="dk1"/>
                </a:solidFill>
                <a:latin typeface="Corbel"/>
                <a:ea typeface="Corbel"/>
                <a:cs typeface="Corbel"/>
                <a:sym typeface="Corbel"/>
              </a:rPr>
              <a:t>we obtain </a:t>
            </a:r>
            <a:r>
              <a:rPr b="1" i="0" lang="fr-FR" sz="1600" u="none" cap="none" strike="noStrike">
                <a:solidFill>
                  <a:schemeClr val="dk1"/>
                </a:solidFill>
                <a:latin typeface="Corbel"/>
                <a:ea typeface="Corbel"/>
                <a:cs typeface="Corbel"/>
                <a:sym typeface="Corbel"/>
              </a:rPr>
              <a:t> 3    </a:t>
            </a:r>
            <a:endParaRPr b="0" i="0" sz="1400" u="none" cap="none" strike="noStrike">
              <a:solidFill>
                <a:srgbClr val="000000"/>
              </a:solidFill>
              <a:latin typeface="Arial"/>
              <a:ea typeface="Arial"/>
              <a:cs typeface="Arial"/>
              <a:sym typeface="Arial"/>
            </a:endParaRPr>
          </a:p>
        </p:txBody>
      </p:sp>
      <p:pic>
        <p:nvPicPr>
          <p:cNvPr descr="C:\Users\Guizz\Downloads\oil-drum.png" id="1168" name="Google Shape;1168;g2310fa8b7a5_0_84"/>
          <p:cNvPicPr preferRelativeResize="0"/>
          <p:nvPr/>
        </p:nvPicPr>
        <p:blipFill rotWithShape="1">
          <a:blip r:embed="rId3">
            <a:alphaModFix/>
          </a:blip>
          <a:srcRect b="0" l="0" r="0" t="0"/>
          <a:stretch/>
        </p:blipFill>
        <p:spPr>
          <a:xfrm>
            <a:off x="10550721" y="3665524"/>
            <a:ext cx="260700" cy="260700"/>
          </a:xfrm>
          <a:prstGeom prst="rect">
            <a:avLst/>
          </a:prstGeom>
          <a:noFill/>
          <a:ln>
            <a:noFill/>
          </a:ln>
        </p:spPr>
      </p:pic>
      <p:pic>
        <p:nvPicPr>
          <p:cNvPr descr="C:\Users\Guizz\Downloads\oil-drum.png" id="1169" name="Google Shape;1169;g2310fa8b7a5_0_84"/>
          <p:cNvPicPr preferRelativeResize="0"/>
          <p:nvPr/>
        </p:nvPicPr>
        <p:blipFill rotWithShape="1">
          <a:blip r:embed="rId3">
            <a:alphaModFix/>
          </a:blip>
          <a:srcRect b="0" l="0" r="0" t="0"/>
          <a:stretch/>
        </p:blipFill>
        <p:spPr>
          <a:xfrm>
            <a:off x="11095025" y="4099462"/>
            <a:ext cx="260700" cy="260700"/>
          </a:xfrm>
          <a:prstGeom prst="rect">
            <a:avLst/>
          </a:prstGeom>
          <a:noFill/>
          <a:ln>
            <a:noFill/>
          </a:ln>
        </p:spPr>
      </p:pic>
      <p:sp>
        <p:nvSpPr>
          <p:cNvPr id="1170" name="Google Shape;1170;g2310fa8b7a5_0_84"/>
          <p:cNvSpPr txBox="1"/>
          <p:nvPr/>
        </p:nvSpPr>
        <p:spPr>
          <a:xfrm>
            <a:off x="1709250" y="5159775"/>
            <a:ext cx="8814900" cy="923400"/>
          </a:xfrm>
          <a:prstGeom prst="rect">
            <a:avLst/>
          </a:prstGeom>
          <a:solidFill>
            <a:srgbClr val="F6AB38"/>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1800">
                <a:solidFill>
                  <a:srgbClr val="FFFFFF"/>
                </a:solidFill>
                <a:latin typeface="Century Gothic"/>
                <a:ea typeface="Century Gothic"/>
                <a:cs typeface="Century Gothic"/>
                <a:sym typeface="Century Gothic"/>
              </a:rPr>
              <a:t>Conventional and non-conventional oils are increasingly difficult to extract, as they are located deeper underground or require more complex extraction processes.</a:t>
            </a:r>
            <a:endParaRPr b="0" i="0" sz="1800" u="none" cap="none" strike="noStrike">
              <a:solidFill>
                <a:srgbClr val="000000"/>
              </a:solidFill>
              <a:latin typeface="Arial"/>
              <a:ea typeface="Arial"/>
              <a:cs typeface="Arial"/>
              <a:sym typeface="Arial"/>
            </a:endParaRPr>
          </a:p>
        </p:txBody>
      </p:sp>
      <p:sp>
        <p:nvSpPr>
          <p:cNvPr id="1171" name="Google Shape;1171;g2310fa8b7a5_0_84"/>
          <p:cNvSpPr txBox="1"/>
          <p:nvPr/>
        </p:nvSpPr>
        <p:spPr>
          <a:xfrm>
            <a:off x="1711125" y="6222625"/>
            <a:ext cx="8814900" cy="502200"/>
          </a:xfrm>
          <a:prstGeom prst="rect">
            <a:avLst/>
          </a:prstGeom>
          <a:solidFill>
            <a:srgbClr val="F6AB38"/>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1800">
                <a:solidFill>
                  <a:srgbClr val="FFFFFF"/>
                </a:solidFill>
                <a:latin typeface="Century Gothic"/>
                <a:ea typeface="Century Gothic"/>
                <a:cs typeface="Century Gothic"/>
                <a:sym typeface="Century Gothic"/>
              </a:rPr>
              <a:t>By 2021, we were consuming 94 million barrels of oil a day.</a:t>
            </a:r>
            <a:endParaRPr b="0" i="0" sz="1800" u="none" cap="none" strike="noStrike">
              <a:solidFill>
                <a:srgbClr val="000000"/>
              </a:solidFill>
              <a:latin typeface="Arial"/>
              <a:ea typeface="Arial"/>
              <a:cs typeface="Arial"/>
              <a:sym typeface="Arial"/>
            </a:endParaRPr>
          </a:p>
        </p:txBody>
      </p:sp>
      <p:sp>
        <p:nvSpPr>
          <p:cNvPr id="1172" name="Google Shape;1172;g2310fa8b7a5_0_84"/>
          <p:cNvSpPr txBox="1"/>
          <p:nvPr>
            <p:ph type="title"/>
          </p:nvPr>
        </p:nvSpPr>
        <p:spPr>
          <a:xfrm>
            <a:off x="1007600" y="102675"/>
            <a:ext cx="100617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sz="2650"/>
              <a:t>Oil extraction, an increasingly costly and energy-intensive process</a:t>
            </a:r>
            <a:endParaRPr sz="2650"/>
          </a:p>
        </p:txBody>
      </p:sp>
      <p:grpSp>
        <p:nvGrpSpPr>
          <p:cNvPr id="1173" name="Google Shape;1173;g2310fa8b7a5_0_84"/>
          <p:cNvGrpSpPr/>
          <p:nvPr/>
        </p:nvGrpSpPr>
        <p:grpSpPr>
          <a:xfrm>
            <a:off x="2602803" y="1410025"/>
            <a:ext cx="7166390" cy="3580750"/>
            <a:chOff x="2602803" y="1410025"/>
            <a:chExt cx="7166390" cy="3580750"/>
          </a:xfrm>
        </p:grpSpPr>
        <p:pic>
          <p:nvPicPr>
            <p:cNvPr id="1174" name="Google Shape;1174;g2310fa8b7a5_0_84"/>
            <p:cNvPicPr preferRelativeResize="0"/>
            <p:nvPr/>
          </p:nvPicPr>
          <p:blipFill rotWithShape="1">
            <a:blip r:embed="rId4">
              <a:alphaModFix/>
            </a:blip>
            <a:srcRect b="0" l="0" r="53742" t="0"/>
            <a:stretch/>
          </p:blipFill>
          <p:spPr>
            <a:xfrm>
              <a:off x="2602803" y="1410025"/>
              <a:ext cx="2243950" cy="3580750"/>
            </a:xfrm>
            <a:prstGeom prst="rect">
              <a:avLst/>
            </a:prstGeom>
            <a:noFill/>
            <a:ln>
              <a:noFill/>
            </a:ln>
          </p:spPr>
        </p:pic>
        <p:pic>
          <p:nvPicPr>
            <p:cNvPr descr="Une image contenant extérieur, herbe, champ, sec&#10;&#10;Description générée automatiquement" id="1175" name="Google Shape;1175;g2310fa8b7a5_0_84"/>
            <p:cNvPicPr preferRelativeResize="0"/>
            <p:nvPr/>
          </p:nvPicPr>
          <p:blipFill rotWithShape="1">
            <a:blip r:embed="rId5">
              <a:alphaModFix/>
            </a:blip>
            <a:srcRect b="0" l="18437" r="44209" t="0"/>
            <a:stretch/>
          </p:blipFill>
          <p:spPr>
            <a:xfrm>
              <a:off x="7419727" y="1410025"/>
              <a:ext cx="2349466" cy="3580730"/>
            </a:xfrm>
            <a:prstGeom prst="rect">
              <a:avLst/>
            </a:prstGeom>
            <a:noFill/>
            <a:ln>
              <a:noFill/>
            </a:ln>
          </p:spPr>
        </p:pic>
        <p:pic>
          <p:nvPicPr>
            <p:cNvPr id="1176" name="Google Shape;1176;g2310fa8b7a5_0_84"/>
            <p:cNvPicPr preferRelativeResize="0"/>
            <p:nvPr/>
          </p:nvPicPr>
          <p:blipFill rotWithShape="1">
            <a:blip r:embed="rId4">
              <a:alphaModFix/>
            </a:blip>
            <a:srcRect b="0" l="51725" r="0" t="0"/>
            <a:stretch/>
          </p:blipFill>
          <p:spPr>
            <a:xfrm>
              <a:off x="4962352" y="1410025"/>
              <a:ext cx="2341775" cy="3580750"/>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2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How is oil used?</a:t>
            </a:r>
            <a:endParaRPr/>
          </a:p>
        </p:txBody>
      </p:sp>
      <p:sp>
        <p:nvSpPr>
          <p:cNvPr id="1182" name="Google Shape;1182;p28"/>
          <p:cNvSpPr txBox="1"/>
          <p:nvPr/>
        </p:nvSpPr>
        <p:spPr>
          <a:xfrm>
            <a:off x="524100" y="1736900"/>
            <a:ext cx="10433100" cy="27990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Clr>
                <a:srgbClr val="212121"/>
              </a:buClr>
              <a:buSzPts val="1800"/>
              <a:buFont typeface="Corbel"/>
              <a:buChar char="●"/>
            </a:pPr>
            <a:r>
              <a:rPr lang="fr-FR" sz="2600">
                <a:solidFill>
                  <a:srgbClr val="212121"/>
                </a:solidFill>
                <a:latin typeface="Corbel"/>
                <a:ea typeface="Corbel"/>
                <a:cs typeface="Corbel"/>
                <a:sym typeface="Corbel"/>
              </a:rPr>
              <a:t>The world's most widely used energy source: ~31% of energy consumption</a:t>
            </a:r>
            <a:endParaRPr sz="2600">
              <a:solidFill>
                <a:srgbClr val="212121"/>
              </a:solidFill>
              <a:latin typeface="Corbel"/>
              <a:ea typeface="Corbel"/>
              <a:cs typeface="Corbel"/>
              <a:sym typeface="Corbel"/>
            </a:endParaRPr>
          </a:p>
          <a:p>
            <a:pPr indent="-342900" lvl="0" marL="457200" rtl="0" algn="l">
              <a:spcBef>
                <a:spcPts val="2000"/>
              </a:spcBef>
              <a:spcAft>
                <a:spcPts val="0"/>
              </a:spcAft>
              <a:buClr>
                <a:srgbClr val="212121"/>
              </a:buClr>
              <a:buSzPts val="1800"/>
              <a:buFont typeface="Corbel"/>
              <a:buChar char="●"/>
            </a:pPr>
            <a:r>
              <a:rPr lang="fr-FR" sz="2600">
                <a:solidFill>
                  <a:srgbClr val="212121"/>
                </a:solidFill>
                <a:latin typeface="Corbel"/>
                <a:ea typeface="Corbel"/>
                <a:cs typeface="Corbel"/>
                <a:sym typeface="Corbel"/>
              </a:rPr>
              <a:t>Main source of energy for transportation</a:t>
            </a:r>
            <a:endParaRPr sz="2600">
              <a:solidFill>
                <a:srgbClr val="212121"/>
              </a:solidFill>
              <a:latin typeface="Corbel"/>
              <a:ea typeface="Corbel"/>
              <a:cs typeface="Corbel"/>
              <a:sym typeface="Corbel"/>
            </a:endParaRPr>
          </a:p>
          <a:p>
            <a:pPr indent="-342900" lvl="0" marL="457200" rtl="0" algn="l">
              <a:spcBef>
                <a:spcPts val="2000"/>
              </a:spcBef>
              <a:spcAft>
                <a:spcPts val="2000"/>
              </a:spcAft>
              <a:buClr>
                <a:srgbClr val="212121"/>
              </a:buClr>
              <a:buSzPts val="1800"/>
              <a:buFont typeface="Corbel"/>
              <a:buChar char="●"/>
            </a:pPr>
            <a:r>
              <a:rPr lang="fr-FR" sz="2600">
                <a:solidFill>
                  <a:srgbClr val="212121"/>
                </a:solidFill>
                <a:latin typeface="Corbel"/>
                <a:ea typeface="Corbel"/>
                <a:cs typeface="Corbel"/>
                <a:sym typeface="Corbel"/>
              </a:rPr>
              <a:t>Petrochemical industry: plastics, cosmetics, paints, dyes, asphalt, pharmaceuticals, etc.</a:t>
            </a:r>
            <a:endParaRPr sz="2600">
              <a:solidFill>
                <a:srgbClr val="212121"/>
              </a:solidFill>
              <a:latin typeface="Corbel"/>
              <a:ea typeface="Corbel"/>
              <a:cs typeface="Corbel"/>
              <a:sym typeface="Corbe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cxnSp>
        <p:nvCxnSpPr>
          <p:cNvPr id="1189" name="Google Shape;1189;ge2aedf4527_0_2"/>
          <p:cNvCxnSpPr/>
          <p:nvPr/>
        </p:nvCxnSpPr>
        <p:spPr>
          <a:xfrm rot="10800000">
            <a:off x="1189614" y="1462932"/>
            <a:ext cx="0" cy="4967400"/>
          </a:xfrm>
          <a:prstGeom prst="straightConnector1">
            <a:avLst/>
          </a:prstGeom>
          <a:noFill/>
          <a:ln cap="flat" cmpd="sng" w="50800">
            <a:solidFill>
              <a:schemeClr val="dk1"/>
            </a:solidFill>
            <a:prstDash val="solid"/>
            <a:round/>
            <a:headEnd len="sm" w="sm" type="none"/>
            <a:tailEnd len="med" w="med" type="triangle"/>
          </a:ln>
        </p:spPr>
      </p:cxnSp>
      <p:sp>
        <p:nvSpPr>
          <p:cNvPr id="1190" name="Google Shape;1190;ge2aedf4527_0_2"/>
          <p:cNvSpPr txBox="1"/>
          <p:nvPr/>
        </p:nvSpPr>
        <p:spPr>
          <a:xfrm rot="-5400000">
            <a:off x="-1762400" y="3976782"/>
            <a:ext cx="4537200" cy="36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lang="fr-FR" sz="1900">
                <a:solidFill>
                  <a:schemeClr val="dk1"/>
                </a:solidFill>
                <a:latin typeface="Corbel"/>
                <a:ea typeface="Corbel"/>
                <a:cs typeface="Corbel"/>
                <a:sym typeface="Corbel"/>
              </a:rPr>
              <a:t>In billions of tons of oil equivalent</a:t>
            </a:r>
            <a:endParaRPr b="1" i="0" sz="2100" u="none" cap="none" strike="noStrike">
              <a:solidFill>
                <a:schemeClr val="dk1"/>
              </a:solidFill>
              <a:latin typeface="Corbel"/>
              <a:ea typeface="Corbel"/>
              <a:cs typeface="Corbel"/>
              <a:sym typeface="Corbel"/>
            </a:endParaRPr>
          </a:p>
        </p:txBody>
      </p:sp>
      <p:sp>
        <p:nvSpPr>
          <p:cNvPr id="1191" name="Google Shape;1191;ge2aedf4527_0_2"/>
          <p:cNvSpPr txBox="1"/>
          <p:nvPr/>
        </p:nvSpPr>
        <p:spPr>
          <a:xfrm>
            <a:off x="541915" y="1823406"/>
            <a:ext cx="720600" cy="4800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25 -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20 -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10 -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5 -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0 -</a:t>
            </a:r>
            <a:endParaRPr b="0" i="0" sz="1400" u="none" cap="none" strike="noStrike">
              <a:solidFill>
                <a:srgbClr val="000000"/>
              </a:solidFill>
              <a:latin typeface="Arial"/>
              <a:ea typeface="Arial"/>
              <a:cs typeface="Arial"/>
              <a:sym typeface="Arial"/>
            </a:endParaRPr>
          </a:p>
        </p:txBody>
      </p:sp>
      <p:cxnSp>
        <p:nvCxnSpPr>
          <p:cNvPr id="1192" name="Google Shape;1192;ge2aedf4527_0_2"/>
          <p:cNvCxnSpPr/>
          <p:nvPr/>
        </p:nvCxnSpPr>
        <p:spPr>
          <a:xfrm>
            <a:off x="1189615" y="6430331"/>
            <a:ext cx="7921500" cy="0"/>
          </a:xfrm>
          <a:prstGeom prst="straightConnector1">
            <a:avLst/>
          </a:prstGeom>
          <a:noFill/>
          <a:ln cap="flat" cmpd="sng" w="50800">
            <a:solidFill>
              <a:schemeClr val="dk1"/>
            </a:solidFill>
            <a:prstDash val="solid"/>
            <a:round/>
            <a:headEnd len="sm" w="sm" type="none"/>
            <a:tailEnd len="med" w="med" type="triangle"/>
          </a:ln>
        </p:spPr>
      </p:cxnSp>
      <p:sp>
        <p:nvSpPr>
          <p:cNvPr id="1193" name="Google Shape;1193;ge2aedf4527_0_2"/>
          <p:cNvSpPr txBox="1"/>
          <p:nvPr/>
        </p:nvSpPr>
        <p:spPr>
          <a:xfrm>
            <a:off x="565046" y="6430334"/>
            <a:ext cx="1004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-10 000    -8000        -6000        -4000        -2000            0         1855 - ?           4000</a:t>
            </a:r>
            <a:endParaRPr b="0" i="0" sz="1400" u="none" cap="none" strike="noStrike">
              <a:solidFill>
                <a:srgbClr val="000000"/>
              </a:solidFill>
              <a:latin typeface="Arial"/>
              <a:ea typeface="Arial"/>
              <a:cs typeface="Arial"/>
              <a:sym typeface="Arial"/>
            </a:endParaRPr>
          </a:p>
        </p:txBody>
      </p:sp>
      <p:sp>
        <p:nvSpPr>
          <p:cNvPr id="1194" name="Google Shape;1194;ge2aedf4527_0_2"/>
          <p:cNvSpPr/>
          <p:nvPr/>
        </p:nvSpPr>
        <p:spPr>
          <a:xfrm>
            <a:off x="7619952" y="2016453"/>
            <a:ext cx="91200" cy="441450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195" name="Google Shape;1195;ge2aedf4527_0_2"/>
          <p:cNvPicPr preferRelativeResize="0"/>
          <p:nvPr/>
        </p:nvPicPr>
        <p:blipFill rotWithShape="1">
          <a:blip r:embed="rId3">
            <a:alphaModFix/>
          </a:blip>
          <a:srcRect b="0" l="0" r="0" t="0"/>
          <a:stretch/>
        </p:blipFill>
        <p:spPr>
          <a:xfrm>
            <a:off x="4360176" y="5622392"/>
            <a:ext cx="720000" cy="720000"/>
          </a:xfrm>
          <a:prstGeom prst="rect">
            <a:avLst/>
          </a:prstGeom>
          <a:noFill/>
          <a:ln>
            <a:noFill/>
          </a:ln>
        </p:spPr>
      </p:pic>
      <p:pic>
        <p:nvPicPr>
          <p:cNvPr id="1196" name="Google Shape;1196;ge2aedf4527_0_2"/>
          <p:cNvPicPr preferRelativeResize="0"/>
          <p:nvPr/>
        </p:nvPicPr>
        <p:blipFill rotWithShape="1">
          <a:blip r:embed="rId4">
            <a:alphaModFix/>
          </a:blip>
          <a:srcRect b="0" l="0" r="0" t="0"/>
          <a:stretch/>
        </p:blipFill>
        <p:spPr>
          <a:xfrm>
            <a:off x="6148450" y="5622392"/>
            <a:ext cx="720000" cy="720000"/>
          </a:xfrm>
          <a:prstGeom prst="rect">
            <a:avLst/>
          </a:prstGeom>
          <a:noFill/>
          <a:ln>
            <a:noFill/>
          </a:ln>
        </p:spPr>
      </p:pic>
      <p:pic>
        <p:nvPicPr>
          <p:cNvPr id="1197" name="Google Shape;1197;ge2aedf4527_0_2"/>
          <p:cNvPicPr preferRelativeResize="0"/>
          <p:nvPr/>
        </p:nvPicPr>
        <p:blipFill rotWithShape="1">
          <a:blip r:embed="rId5">
            <a:alphaModFix/>
          </a:blip>
          <a:srcRect b="0" l="0" r="0" t="0"/>
          <a:stretch/>
        </p:blipFill>
        <p:spPr>
          <a:xfrm>
            <a:off x="1295193" y="5622392"/>
            <a:ext cx="720000" cy="720000"/>
          </a:xfrm>
          <a:prstGeom prst="rect">
            <a:avLst/>
          </a:prstGeom>
          <a:noFill/>
          <a:ln>
            <a:noFill/>
          </a:ln>
        </p:spPr>
      </p:pic>
      <p:sp>
        <p:nvSpPr>
          <p:cNvPr id="1198" name="Google Shape;1198;ge2aedf4527_0_2"/>
          <p:cNvSpPr txBox="1"/>
          <p:nvPr/>
        </p:nvSpPr>
        <p:spPr>
          <a:xfrm>
            <a:off x="5499400" y="1597300"/>
            <a:ext cx="4248300" cy="822900"/>
          </a:xfrm>
          <a:prstGeom prst="rect">
            <a:avLst/>
          </a:prstGeom>
          <a:solidFill>
            <a:srgbClr val="0A5882"/>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Arial"/>
              <a:buNone/>
            </a:pPr>
            <a:r>
              <a:rPr b="1" lang="fr-FR" sz="2000">
                <a:solidFill>
                  <a:srgbClr val="FFFFFF"/>
                </a:solidFill>
                <a:latin typeface="Corbel"/>
                <a:ea typeface="Corbel"/>
                <a:cs typeface="Corbel"/>
                <a:sym typeface="Corbel"/>
              </a:rPr>
              <a:t>These are just a short chapter in the history of mankind</a:t>
            </a:r>
            <a:endParaRPr b="0" i="0" sz="1200" u="none" cap="none" strike="noStrike">
              <a:solidFill>
                <a:srgbClr val="000000"/>
              </a:solidFill>
              <a:latin typeface="Arial"/>
              <a:ea typeface="Arial"/>
              <a:cs typeface="Arial"/>
              <a:sym typeface="Arial"/>
            </a:endParaRPr>
          </a:p>
        </p:txBody>
      </p:sp>
      <p:sp>
        <p:nvSpPr>
          <p:cNvPr id="1199" name="Google Shape;1199;ge2aedf4527_0_2"/>
          <p:cNvSpPr txBox="1"/>
          <p:nvPr/>
        </p:nvSpPr>
        <p:spPr>
          <a:xfrm>
            <a:off x="9290550" y="3538000"/>
            <a:ext cx="2738100" cy="1490400"/>
          </a:xfrm>
          <a:prstGeom prst="rect">
            <a:avLst/>
          </a:prstGeom>
          <a:solidFill>
            <a:srgbClr val="0A5882"/>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Arial"/>
              <a:buNone/>
            </a:pPr>
            <a:r>
              <a:rPr b="1" lang="fr-FR" sz="2000">
                <a:solidFill>
                  <a:srgbClr val="FFFFFF"/>
                </a:solidFill>
                <a:latin typeface="Corbel"/>
                <a:ea typeface="Corbel"/>
                <a:cs typeface="Corbel"/>
                <a:sym typeface="Corbel"/>
              </a:rPr>
              <a:t>A future without fossil fuels doesn't have to resemble the lifestyles of the past!</a:t>
            </a:r>
            <a:endParaRPr b="1" i="0" sz="2000" u="none" cap="none" strike="noStrike">
              <a:solidFill>
                <a:srgbClr val="FFFFFF"/>
              </a:solidFill>
              <a:latin typeface="Corbel"/>
              <a:ea typeface="Corbel"/>
              <a:cs typeface="Corbel"/>
              <a:sym typeface="Corbel"/>
            </a:endParaRPr>
          </a:p>
        </p:txBody>
      </p:sp>
      <p:pic>
        <p:nvPicPr>
          <p:cNvPr id="1200" name="Google Shape;1200;ge2aedf4527_0_2"/>
          <p:cNvPicPr preferRelativeResize="0"/>
          <p:nvPr/>
        </p:nvPicPr>
        <p:blipFill rotWithShape="1">
          <a:blip r:embed="rId6">
            <a:alphaModFix/>
          </a:blip>
          <a:srcRect b="0" l="0" r="0" t="0"/>
          <a:stretch/>
        </p:blipFill>
        <p:spPr>
          <a:xfrm>
            <a:off x="7462899" y="3758913"/>
            <a:ext cx="720000" cy="720022"/>
          </a:xfrm>
          <a:prstGeom prst="rect">
            <a:avLst/>
          </a:prstGeom>
          <a:noFill/>
          <a:ln>
            <a:noFill/>
          </a:ln>
        </p:spPr>
      </p:pic>
      <p:pic>
        <p:nvPicPr>
          <p:cNvPr id="1201" name="Google Shape;1201;ge2aedf4527_0_2"/>
          <p:cNvPicPr preferRelativeResize="0"/>
          <p:nvPr/>
        </p:nvPicPr>
        <p:blipFill rotWithShape="1">
          <a:blip r:embed="rId7">
            <a:alphaModFix/>
          </a:blip>
          <a:srcRect b="0" l="0" r="0" t="0"/>
          <a:stretch/>
        </p:blipFill>
        <p:spPr>
          <a:xfrm>
            <a:off x="8538862" y="4829950"/>
            <a:ext cx="675476" cy="675500"/>
          </a:xfrm>
          <a:prstGeom prst="rect">
            <a:avLst/>
          </a:prstGeom>
          <a:noFill/>
          <a:ln>
            <a:noFill/>
          </a:ln>
        </p:spPr>
      </p:pic>
      <p:sp>
        <p:nvSpPr>
          <p:cNvPr id="1202" name="Google Shape;1202;ge2aedf4527_0_2"/>
          <p:cNvSpPr txBox="1"/>
          <p:nvPr/>
        </p:nvSpPr>
        <p:spPr>
          <a:xfrm>
            <a:off x="1451625" y="4464252"/>
            <a:ext cx="5399100" cy="822900"/>
          </a:xfrm>
          <a:prstGeom prst="rect">
            <a:avLst/>
          </a:prstGeom>
          <a:solidFill>
            <a:srgbClr val="0A5882"/>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Arial"/>
              <a:buNone/>
            </a:pPr>
            <a:r>
              <a:rPr b="1" lang="fr-FR" sz="2000">
                <a:solidFill>
                  <a:srgbClr val="FFFFFF"/>
                </a:solidFill>
                <a:latin typeface="Corbel"/>
                <a:ea typeface="Corbel"/>
                <a:cs typeface="Corbel"/>
                <a:sym typeface="Corbel"/>
              </a:rPr>
              <a:t>For thousands of years, humans have lived without fossil fuels</a:t>
            </a:r>
            <a:endParaRPr b="1" i="0" sz="2200" u="none" cap="none" strike="noStrike">
              <a:solidFill>
                <a:srgbClr val="FFFFFF"/>
              </a:solidFill>
              <a:latin typeface="Corbel"/>
              <a:ea typeface="Corbel"/>
              <a:cs typeface="Corbel"/>
              <a:sym typeface="Corbel"/>
            </a:endParaRPr>
          </a:p>
        </p:txBody>
      </p:sp>
      <p:sp>
        <p:nvSpPr>
          <p:cNvPr id="1203" name="Google Shape;1203;ge2aedf4527_0_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Putting things into perspective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3"/>
                                        </p:tgtEl>
                                        <p:attrNameLst>
                                          <p:attrName>style.visibility</p:attrName>
                                        </p:attrNameLst>
                                      </p:cBhvr>
                                      <p:to>
                                        <p:strVal val="visible"/>
                                      </p:to>
                                    </p:set>
                                    <p:animEffect filter="fade" transition="in">
                                      <p:cBhvr>
                                        <p:cTn dur="500"/>
                                        <p:tgtEl>
                                          <p:spTgt spid="1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3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Key messages</a:t>
            </a:r>
            <a:endParaRPr/>
          </a:p>
        </p:txBody>
      </p:sp>
      <p:sp>
        <p:nvSpPr>
          <p:cNvPr id="1209" name="Google Shape;1209;p30"/>
          <p:cNvSpPr txBox="1"/>
          <p:nvPr/>
        </p:nvSpPr>
        <p:spPr>
          <a:xfrm>
            <a:off x="502400" y="1781263"/>
            <a:ext cx="10515600" cy="27990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Clr>
                <a:srgbClr val="212121"/>
              </a:buClr>
              <a:buSzPts val="1800"/>
              <a:buChar char="●"/>
            </a:pPr>
            <a:r>
              <a:rPr lang="fr-FR" sz="2600">
                <a:solidFill>
                  <a:srgbClr val="212121"/>
                </a:solidFill>
                <a:latin typeface="Corbel"/>
                <a:ea typeface="Corbel"/>
                <a:cs typeface="Corbel"/>
                <a:sym typeface="Corbel"/>
              </a:rPr>
              <a:t>Oil is the main source of energy used by our society - accounting for 31% of global energy consumption.</a:t>
            </a:r>
            <a:endParaRPr sz="2600">
              <a:solidFill>
                <a:srgbClr val="212121"/>
              </a:solidFill>
              <a:latin typeface="Corbel"/>
              <a:ea typeface="Corbel"/>
              <a:cs typeface="Corbel"/>
              <a:sym typeface="Corbel"/>
            </a:endParaRPr>
          </a:p>
          <a:p>
            <a:pPr indent="-342900" lvl="0" marL="457200" rtl="0" algn="l">
              <a:spcBef>
                <a:spcPts val="2000"/>
              </a:spcBef>
              <a:spcAft>
                <a:spcPts val="0"/>
              </a:spcAft>
              <a:buClr>
                <a:srgbClr val="212121"/>
              </a:buClr>
              <a:buSzPts val="1800"/>
              <a:buChar char="●"/>
            </a:pPr>
            <a:r>
              <a:rPr lang="fr-FR" sz="2600">
                <a:solidFill>
                  <a:srgbClr val="212121"/>
                </a:solidFill>
                <a:latin typeface="Corbel"/>
                <a:ea typeface="Corbel"/>
                <a:cs typeface="Corbel"/>
                <a:sym typeface="Corbel"/>
              </a:rPr>
              <a:t>Oil reserves are limited in quantity and unevenly distributed around the world.</a:t>
            </a:r>
            <a:endParaRPr sz="2600">
              <a:solidFill>
                <a:srgbClr val="212121"/>
              </a:solidFill>
              <a:latin typeface="Corbel"/>
              <a:ea typeface="Corbel"/>
              <a:cs typeface="Corbel"/>
              <a:sym typeface="Corbel"/>
            </a:endParaRPr>
          </a:p>
          <a:p>
            <a:pPr indent="-342900" lvl="0" marL="457200" rtl="0" algn="l">
              <a:spcBef>
                <a:spcPts val="2000"/>
              </a:spcBef>
              <a:spcAft>
                <a:spcPts val="2000"/>
              </a:spcAft>
              <a:buClr>
                <a:srgbClr val="212121"/>
              </a:buClr>
              <a:buSzPts val="1800"/>
              <a:buChar char="●"/>
            </a:pPr>
            <a:r>
              <a:rPr lang="fr-FR" sz="2600">
                <a:solidFill>
                  <a:srgbClr val="212121"/>
                </a:solidFill>
                <a:latin typeface="Corbel"/>
                <a:ea typeface="Corbel"/>
                <a:cs typeface="Corbel"/>
                <a:sym typeface="Corbel"/>
              </a:rPr>
              <a:t>We need to prepare for the "post-oil era"...</a:t>
            </a:r>
            <a:endParaRPr sz="2600">
              <a:solidFill>
                <a:srgbClr val="212121"/>
              </a:solidFill>
              <a:latin typeface="Corbel"/>
              <a:ea typeface="Corbel"/>
              <a:cs typeface="Corbel"/>
              <a:sym typeface="Corbe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pic>
        <p:nvPicPr>
          <p:cNvPr id="1214" name="Google Shape;1214;p31"/>
          <p:cNvPicPr preferRelativeResize="0"/>
          <p:nvPr/>
        </p:nvPicPr>
        <p:blipFill rotWithShape="1">
          <a:blip r:embed="rId3">
            <a:alphaModFix/>
          </a:blip>
          <a:srcRect b="0" l="0" r="0" t="0"/>
          <a:stretch/>
        </p:blipFill>
        <p:spPr>
          <a:xfrm>
            <a:off x="9546625" y="2957393"/>
            <a:ext cx="445026" cy="296684"/>
          </a:xfrm>
          <a:prstGeom prst="rect">
            <a:avLst/>
          </a:prstGeom>
          <a:noFill/>
          <a:ln>
            <a:noFill/>
          </a:ln>
        </p:spPr>
      </p:pic>
      <p:sp>
        <p:nvSpPr>
          <p:cNvPr id="1215" name="Google Shape;1215;p31"/>
          <p:cNvSpPr txBox="1"/>
          <p:nvPr/>
        </p:nvSpPr>
        <p:spPr>
          <a:xfrm>
            <a:off x="10020595" y="2901600"/>
            <a:ext cx="806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rbel"/>
                <a:ea typeface="Corbel"/>
                <a:cs typeface="Corbel"/>
                <a:sym typeface="Corbel"/>
                <a:hlinkClick r:id="rId4">
                  <a:extLst>
                    <a:ext uri="{A12FA001-AC4F-418D-AE19-62706E023703}">
                      <ahyp:hlinkClr val="tx"/>
                    </a:ext>
                  </a:extLst>
                </a:hlinkClick>
              </a:rPr>
              <a:t>FR</a:t>
            </a:r>
            <a:endParaRPr b="0" i="0" sz="1400" u="none" cap="none" strike="noStrike">
              <a:solidFill>
                <a:schemeClr val="dk1"/>
              </a:solidFill>
              <a:latin typeface="Arial"/>
              <a:ea typeface="Arial"/>
              <a:cs typeface="Arial"/>
              <a:sym typeface="Arial"/>
            </a:endParaRPr>
          </a:p>
        </p:txBody>
      </p:sp>
      <p:pic>
        <p:nvPicPr>
          <p:cNvPr id="1216" name="Google Shape;1216;p31"/>
          <p:cNvPicPr preferRelativeResize="0"/>
          <p:nvPr/>
        </p:nvPicPr>
        <p:blipFill rotWithShape="1">
          <a:blip r:embed="rId5">
            <a:alphaModFix/>
          </a:blip>
          <a:srcRect b="0" l="0" r="0" t="0"/>
          <a:stretch/>
        </p:blipFill>
        <p:spPr>
          <a:xfrm>
            <a:off x="9546625" y="3354731"/>
            <a:ext cx="445033" cy="291068"/>
          </a:xfrm>
          <a:prstGeom prst="rect">
            <a:avLst/>
          </a:prstGeom>
          <a:noFill/>
          <a:ln>
            <a:noFill/>
          </a:ln>
        </p:spPr>
      </p:pic>
      <p:sp>
        <p:nvSpPr>
          <p:cNvPr id="1217" name="Google Shape;1217;p31">
            <a:hlinkClick r:id="rId6"/>
          </p:cNvPr>
          <p:cNvSpPr txBox="1"/>
          <p:nvPr/>
        </p:nvSpPr>
        <p:spPr>
          <a:xfrm>
            <a:off x="10030175" y="3291775"/>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rbel"/>
                <a:ea typeface="Corbel"/>
                <a:cs typeface="Corbel"/>
                <a:sym typeface="Corbel"/>
                <a:hlinkClick r:id="rId7">
                  <a:extLst>
                    <a:ext uri="{A12FA001-AC4F-418D-AE19-62706E023703}">
                      <ahyp:hlinkClr val="tx"/>
                    </a:ext>
                  </a:extLst>
                </a:hlinkClick>
              </a:rPr>
              <a:t>ES</a:t>
            </a:r>
            <a:endParaRPr b="0" i="0" sz="1400" u="none" cap="none" strike="noStrike">
              <a:solidFill>
                <a:schemeClr val="dk1"/>
              </a:solidFill>
              <a:latin typeface="Arial"/>
              <a:ea typeface="Arial"/>
              <a:cs typeface="Arial"/>
              <a:sym typeface="Arial"/>
            </a:endParaRPr>
          </a:p>
        </p:txBody>
      </p:sp>
      <p:pic>
        <p:nvPicPr>
          <p:cNvPr id="1218" name="Google Shape;1218;p31"/>
          <p:cNvPicPr preferRelativeResize="0"/>
          <p:nvPr/>
        </p:nvPicPr>
        <p:blipFill rotWithShape="1">
          <a:blip r:embed="rId8">
            <a:alphaModFix/>
          </a:blip>
          <a:srcRect b="0" l="0" r="0" t="0"/>
          <a:stretch/>
        </p:blipFill>
        <p:spPr>
          <a:xfrm>
            <a:off x="9546625" y="3779390"/>
            <a:ext cx="445025" cy="290685"/>
          </a:xfrm>
          <a:prstGeom prst="rect">
            <a:avLst/>
          </a:prstGeom>
          <a:noFill/>
          <a:ln>
            <a:noFill/>
          </a:ln>
        </p:spPr>
      </p:pic>
      <p:sp>
        <p:nvSpPr>
          <p:cNvPr id="1219" name="Google Shape;1219;p31">
            <a:hlinkClick r:id="rId9"/>
          </p:cNvPr>
          <p:cNvSpPr txBox="1"/>
          <p:nvPr/>
        </p:nvSpPr>
        <p:spPr>
          <a:xfrm>
            <a:off x="10030175" y="3724638"/>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rbel"/>
                <a:ea typeface="Corbel"/>
                <a:cs typeface="Corbel"/>
                <a:sym typeface="Corbel"/>
                <a:hlinkClick r:id="rId10">
                  <a:extLst>
                    <a:ext uri="{A12FA001-AC4F-418D-AE19-62706E023703}">
                      <ahyp:hlinkClr val="tx"/>
                    </a:ext>
                  </a:extLst>
                </a:hlinkClick>
              </a:rPr>
              <a:t>IT</a:t>
            </a:r>
            <a:endParaRPr b="0" i="0" sz="1400" u="none" cap="none" strike="noStrike">
              <a:solidFill>
                <a:schemeClr val="dk1"/>
              </a:solidFill>
              <a:latin typeface="Arial"/>
              <a:ea typeface="Arial"/>
              <a:cs typeface="Arial"/>
              <a:sym typeface="Arial"/>
            </a:endParaRPr>
          </a:p>
        </p:txBody>
      </p:sp>
      <p:pic>
        <p:nvPicPr>
          <p:cNvPr descr="Nuclear technology is constantly in the news. So how exactly do you make nuclear fuel? &#10; &#10;Special thanks to Life Noggin for animating this video! Check them out: http://www.youtube.com/lifenoggin  &#10; &#10;Read More: &#10;Fuel Cycle Facilities &#10;http://www.nrc.gov/materials/fuel-cycle-fac.html &#10;“The U.S. Nuclear Regulatory Commission (NRC) regulates uranium recovery facilities that mill uranium; fuel cycle facilities that convert, enrich, and fabricate it into fuel for use in nuclear reactors, and deconversion facilities that process the depleted uranium hexafluoride for disposal.” &#10;  &#10;Uranium processing &#10;http://www.britannica.com/EBchecked/topic/619232/uranium-processing &#10;“Uranium (U), although very dense (19.1 grams per cubic centimetre), is a relatively weak, nonrefractory metal. Indeed, the metallic properties of uranium appear to be intermediate between those of silver and other true metals and those of the nonmetallic elements, so that it is not valued for structural applications.” &#10; &#10;About Nuclear Fuel Cycle &#10;https://infcis.iaea.org/NFCIS/About.cshtml &#10;“Nuclear Fuel Cycle can be defined as the set of processes to make use of nuclear materials and to return it to normal state. It starts with the mining of unused nuclear materials from the nature and ends with the safe disposal of used nuclear material in the nature.” &#10; &#10;Nuclear Fuel Processes &#10;http://www.nei.org/Knowledge-Center/Nuclear-Fuel-Processes &#10;“Nuclear power plants do not burn any fuel. Instead, they use uranium fuel, consisting of solid ceramic pellets, to produce electricity through a process called fission.” &#10;____________________ &#10; &#10;DNews is dedicated to satisfying your curiosity and to bringing you mind-bending stories &amp; perspectives you won't find anywhere else! New videos twice daily.  &#10; &#10;Watch More DNews on TestTube http://testtube.com/dnews &#10; &#10;Subscribe now! http://www.youtube.com/subscription_center?add_user=dnewschannel &#10; &#10;DNews on Twitter http://twitter.com/dnews &#10; &#10;Trace Dominguez on Twitter https://twitter.com/tracedominguez &#10; &#10;Julia Wilde on Twitter https://twitter.com/julia_sci &#10; &#10;DNews on Facebook https://facebook.com/DiscoveryNews &#10; &#10;DNews on Google+ http://gplus.to/dnews &#10; &#10;Discovery News http://discoverynews.com &#10; &#10;Download the TestTube App: http://testu.be/1ndmmMq" id="1220" name="Google Shape;1220;p31" title="How Uranium Becomes Nuclear Fuel">
            <a:hlinkClick r:id="rId11"/>
          </p:cNvPr>
          <p:cNvPicPr preferRelativeResize="0"/>
          <p:nvPr/>
        </p:nvPicPr>
        <p:blipFill rotWithShape="1">
          <a:blip r:embed="rId12">
            <a:alphaModFix/>
          </a:blip>
          <a:srcRect b="0" l="0" r="0" t="0"/>
          <a:stretch/>
        </p:blipFill>
        <p:spPr>
          <a:xfrm>
            <a:off x="2002275" y="1525698"/>
            <a:ext cx="6700726" cy="5025550"/>
          </a:xfrm>
          <a:prstGeom prst="rect">
            <a:avLst/>
          </a:prstGeom>
          <a:noFill/>
          <a:ln>
            <a:noFill/>
          </a:ln>
        </p:spPr>
      </p:pic>
      <p:sp>
        <p:nvSpPr>
          <p:cNvPr id="1221" name="Google Shape;1221;p3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Focus 2 : Uranium</a:t>
            </a:r>
            <a:endParaRPr/>
          </a:p>
        </p:txBody>
      </p:sp>
      <p:sp>
        <p:nvSpPr>
          <p:cNvPr id="1222" name="Google Shape;1222;p3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Focus 2 : Uranium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0"/>
                                        </p:tgtEl>
                                        <p:attrNameLst>
                                          <p:attrName>style.visibility</p:attrName>
                                        </p:attrNameLst>
                                      </p:cBhvr>
                                      <p:to>
                                        <p:strVal val="visible"/>
                                      </p:to>
                                    </p:set>
                                    <p:animEffect filter="fade" transition="in">
                                      <p:cBhvr>
                                        <p:cTn dur="1000"/>
                                        <p:tgtEl>
                                          <p:spTgt spid="1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32"/>
          <p:cNvSpPr txBox="1"/>
          <p:nvPr>
            <p:ph idx="4294967295" type="body"/>
          </p:nvPr>
        </p:nvSpPr>
        <p:spPr>
          <a:xfrm>
            <a:off x="465625" y="1624438"/>
            <a:ext cx="10515600" cy="27990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1000"/>
              </a:spcBef>
              <a:spcAft>
                <a:spcPts val="0"/>
              </a:spcAft>
              <a:buClr>
                <a:srgbClr val="212121"/>
              </a:buClr>
              <a:buSzPts val="1800"/>
              <a:buChar char="●"/>
            </a:pPr>
            <a:r>
              <a:rPr lang="fr-FR" sz="2600">
                <a:solidFill>
                  <a:srgbClr val="212121"/>
                </a:solidFill>
              </a:rPr>
              <a:t>Uranium is a radioactive chemical element that exists naturally on Earth. It is used as an energy source in nuclear power plants.</a:t>
            </a:r>
            <a:endParaRPr sz="2600">
              <a:solidFill>
                <a:srgbClr val="212121"/>
              </a:solidFill>
            </a:endParaRPr>
          </a:p>
          <a:p>
            <a:pPr indent="-342900" lvl="0" marL="457200" marR="0" rtl="0" algn="l">
              <a:lnSpc>
                <a:spcPct val="100000"/>
              </a:lnSpc>
              <a:spcBef>
                <a:spcPts val="2000"/>
              </a:spcBef>
              <a:spcAft>
                <a:spcPts val="0"/>
              </a:spcAft>
              <a:buClr>
                <a:srgbClr val="212121"/>
              </a:buClr>
              <a:buSzPts val="1800"/>
              <a:buChar char="●"/>
            </a:pPr>
            <a:r>
              <a:rPr lang="fr-FR" sz="2600">
                <a:solidFill>
                  <a:srgbClr val="212121"/>
                </a:solidFill>
              </a:rPr>
              <a:t>It's a non-renewable resource that was formed within stars billions of years ago.</a:t>
            </a:r>
            <a:endParaRPr sz="2600">
              <a:solidFill>
                <a:srgbClr val="212121"/>
              </a:solidFill>
            </a:endParaRPr>
          </a:p>
          <a:p>
            <a:pPr indent="-342900" lvl="0" marL="457200" marR="0" rtl="0" algn="l">
              <a:lnSpc>
                <a:spcPct val="100000"/>
              </a:lnSpc>
              <a:spcBef>
                <a:spcPts val="2000"/>
              </a:spcBef>
              <a:spcAft>
                <a:spcPts val="2000"/>
              </a:spcAft>
              <a:buClr>
                <a:srgbClr val="0A5882"/>
              </a:buClr>
              <a:buSzPts val="1800"/>
              <a:buChar char="●"/>
            </a:pPr>
            <a:r>
              <a:rPr b="1" lang="fr-FR" sz="2600">
                <a:solidFill>
                  <a:srgbClr val="0A5882"/>
                </a:solidFill>
              </a:rPr>
              <a:t>Where is uranium found?</a:t>
            </a:r>
            <a:endParaRPr b="1" sz="2600">
              <a:solidFill>
                <a:srgbClr val="0A5882"/>
              </a:solidFill>
            </a:endParaRPr>
          </a:p>
        </p:txBody>
      </p:sp>
      <p:sp>
        <p:nvSpPr>
          <p:cNvPr id="1228" name="Google Shape;1228;p3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Focus 2 : Uranium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pic>
        <p:nvPicPr>
          <p:cNvPr id="1233" name="Google Shape;1233;gb817d48269_4_0"/>
          <p:cNvPicPr preferRelativeResize="0"/>
          <p:nvPr/>
        </p:nvPicPr>
        <p:blipFill rotWithShape="1">
          <a:blip r:embed="rId3">
            <a:alphaModFix/>
          </a:blip>
          <a:srcRect b="0" l="0" r="0" t="2238"/>
          <a:stretch/>
        </p:blipFill>
        <p:spPr>
          <a:xfrm>
            <a:off x="1190750" y="1254629"/>
            <a:ext cx="6962025" cy="5561975"/>
          </a:xfrm>
          <a:prstGeom prst="rect">
            <a:avLst/>
          </a:prstGeom>
          <a:noFill/>
          <a:ln>
            <a:noFill/>
          </a:ln>
        </p:spPr>
      </p:pic>
      <p:sp>
        <p:nvSpPr>
          <p:cNvPr id="1234" name="Google Shape;1234;gb817d48269_4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Focus 2 : Uranium</a:t>
            </a:r>
            <a:endParaRPr/>
          </a:p>
        </p:txBody>
      </p:sp>
      <p:sp>
        <p:nvSpPr>
          <p:cNvPr id="1235" name="Google Shape;1235;gb817d48269_4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Focus 2 : Uranium</a:t>
            </a:r>
            <a:endParaRPr/>
          </a:p>
        </p:txBody>
      </p:sp>
      <p:sp>
        <p:nvSpPr>
          <p:cNvPr id="1236" name="Google Shape;1236;gb817d48269_4_0"/>
          <p:cNvSpPr txBox="1"/>
          <p:nvPr/>
        </p:nvSpPr>
        <p:spPr>
          <a:xfrm>
            <a:off x="0" y="6576600"/>
            <a:ext cx="7294200" cy="28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1" lang="fr-FR" sz="1000" u="none" cap="none" strike="noStrike">
                <a:solidFill>
                  <a:srgbClr val="000000"/>
                </a:solidFill>
                <a:latin typeface="Corbel"/>
                <a:ea typeface="Corbel"/>
                <a:cs typeface="Corbel"/>
                <a:sym typeface="Corbel"/>
              </a:rPr>
              <a:t>Source : URANIUM 2022: RESOURCES, PRODUCTION AND DEMAND, NEA No. 7634, © OECD 2023</a:t>
            </a:r>
            <a:endParaRPr b="0" i="0" sz="1000" u="none" cap="none" strike="noStrike">
              <a:solidFill>
                <a:srgbClr val="000000"/>
              </a:solidFill>
              <a:latin typeface="Corbel"/>
              <a:ea typeface="Corbel"/>
              <a:cs typeface="Corbel"/>
              <a:sym typeface="Corbel"/>
            </a:endParaRPr>
          </a:p>
        </p:txBody>
      </p:sp>
      <p:sp>
        <p:nvSpPr>
          <p:cNvPr id="1237" name="Google Shape;1237;gb817d48269_4_0"/>
          <p:cNvSpPr txBox="1"/>
          <p:nvPr/>
        </p:nvSpPr>
        <p:spPr>
          <a:xfrm>
            <a:off x="7967050" y="3124050"/>
            <a:ext cx="3034200" cy="1453500"/>
          </a:xfrm>
          <a:prstGeom prst="rect">
            <a:avLst/>
          </a:prstGeom>
          <a:solidFill>
            <a:srgbClr val="0A58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fr-FR" sz="1800">
                <a:solidFill>
                  <a:schemeClr val="lt1"/>
                </a:solidFill>
                <a:latin typeface="Corbel"/>
                <a:ea typeface="Corbel"/>
                <a:cs typeface="Corbel"/>
                <a:sym typeface="Corbel"/>
              </a:rPr>
              <a:t>  Uranium can be found in :</a:t>
            </a:r>
            <a:endParaRPr b="1" sz="1800">
              <a:solidFill>
                <a:schemeClr val="lt1"/>
              </a:solidFill>
              <a:latin typeface="Corbel"/>
              <a:ea typeface="Corbel"/>
              <a:cs typeface="Corbel"/>
              <a:sym typeface="Corbel"/>
            </a:endParaRPr>
          </a:p>
          <a:p>
            <a:pPr indent="-292100" lvl="0" marL="457200" marR="0" rtl="0" algn="l">
              <a:lnSpc>
                <a:spcPct val="100000"/>
              </a:lnSpc>
              <a:spcBef>
                <a:spcPts val="0"/>
              </a:spcBef>
              <a:spcAft>
                <a:spcPts val="0"/>
              </a:spcAft>
              <a:buClr>
                <a:schemeClr val="lt1"/>
              </a:buClr>
              <a:buSzPts val="1000"/>
              <a:buFont typeface="Corbel"/>
              <a:buChar char="●"/>
            </a:pPr>
            <a:r>
              <a:rPr b="1" lang="fr-FR" sz="1800">
                <a:solidFill>
                  <a:schemeClr val="lt1"/>
                </a:solidFill>
                <a:latin typeface="Corbel"/>
                <a:ea typeface="Corbel"/>
                <a:cs typeface="Corbel"/>
                <a:sym typeface="Corbel"/>
              </a:rPr>
              <a:t>Mines</a:t>
            </a:r>
            <a:endParaRPr b="1" sz="1800">
              <a:solidFill>
                <a:schemeClr val="lt1"/>
              </a:solidFill>
              <a:latin typeface="Corbel"/>
              <a:ea typeface="Corbel"/>
              <a:cs typeface="Corbel"/>
              <a:sym typeface="Corbel"/>
            </a:endParaRPr>
          </a:p>
          <a:p>
            <a:pPr indent="-292100" lvl="0" marL="457200" marR="0" rtl="0" algn="l">
              <a:lnSpc>
                <a:spcPct val="100000"/>
              </a:lnSpc>
              <a:spcBef>
                <a:spcPts val="0"/>
              </a:spcBef>
              <a:spcAft>
                <a:spcPts val="0"/>
              </a:spcAft>
              <a:buClr>
                <a:schemeClr val="lt1"/>
              </a:buClr>
              <a:buSzPts val="1000"/>
              <a:buFont typeface="Corbel"/>
              <a:buChar char="●"/>
            </a:pPr>
            <a:r>
              <a:rPr b="1" lang="fr-FR" sz="1800">
                <a:solidFill>
                  <a:schemeClr val="lt1"/>
                </a:solidFill>
                <a:latin typeface="Corbel"/>
                <a:ea typeface="Corbel"/>
                <a:cs typeface="Corbel"/>
                <a:sym typeface="Corbel"/>
              </a:rPr>
              <a:t>Water</a:t>
            </a:r>
            <a:endParaRPr b="1" sz="1800">
              <a:solidFill>
                <a:schemeClr val="lt1"/>
              </a:solidFill>
              <a:latin typeface="Corbel"/>
              <a:ea typeface="Corbel"/>
              <a:cs typeface="Corbel"/>
              <a:sym typeface="Corbel"/>
            </a:endParaRPr>
          </a:p>
          <a:p>
            <a:pPr indent="-292100" lvl="0" marL="457200" marR="0" rtl="0" algn="l">
              <a:lnSpc>
                <a:spcPct val="100000"/>
              </a:lnSpc>
              <a:spcBef>
                <a:spcPts val="0"/>
              </a:spcBef>
              <a:spcAft>
                <a:spcPts val="0"/>
              </a:spcAft>
              <a:buClr>
                <a:schemeClr val="lt1"/>
              </a:buClr>
              <a:buSzPts val="1000"/>
              <a:buFont typeface="Corbel"/>
              <a:buChar char="●"/>
            </a:pPr>
            <a:r>
              <a:rPr b="1" lang="fr-FR" sz="1800">
                <a:solidFill>
                  <a:schemeClr val="lt1"/>
                </a:solidFill>
                <a:latin typeface="Corbel"/>
                <a:ea typeface="Corbel"/>
                <a:cs typeface="Corbel"/>
                <a:sym typeface="Corbel"/>
              </a:rPr>
              <a:t>Food (plants, animals)</a:t>
            </a:r>
            <a:endParaRPr b="1" sz="1800">
              <a:solidFill>
                <a:schemeClr val="lt1"/>
              </a:solidFill>
              <a:latin typeface="Corbel"/>
              <a:ea typeface="Corbel"/>
              <a:cs typeface="Corbel"/>
              <a:sym typeface="Corbe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3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Focus 2 : Uranium</a:t>
            </a:r>
            <a:endParaRPr/>
          </a:p>
        </p:txBody>
      </p:sp>
      <p:sp>
        <p:nvSpPr>
          <p:cNvPr id="1243" name="Google Shape;1243;p3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Focus 2 : Uranium</a:t>
            </a:r>
            <a:endParaRPr/>
          </a:p>
        </p:txBody>
      </p:sp>
      <p:sp>
        <p:nvSpPr>
          <p:cNvPr id="1244" name="Google Shape;1244;p34"/>
          <p:cNvSpPr txBox="1"/>
          <p:nvPr/>
        </p:nvSpPr>
        <p:spPr>
          <a:xfrm>
            <a:off x="502025" y="1491799"/>
            <a:ext cx="10828500" cy="4123200"/>
          </a:xfrm>
          <a:prstGeom prst="rect">
            <a:avLst/>
          </a:prstGeom>
          <a:noFill/>
          <a:ln>
            <a:noFill/>
          </a:ln>
        </p:spPr>
        <p:txBody>
          <a:bodyPr anchorCtr="0" anchor="ctr" bIns="45700" lIns="91425" spcFirstLastPara="1" rIns="91425" wrap="square" tIns="45700">
            <a:noAutofit/>
          </a:bodyPr>
          <a:lstStyle/>
          <a:p>
            <a:pPr indent="-349250" lvl="0" marL="457200" rtl="0" algn="l">
              <a:spcBef>
                <a:spcPts val="1000"/>
              </a:spcBef>
              <a:spcAft>
                <a:spcPts val="0"/>
              </a:spcAft>
              <a:buClr>
                <a:srgbClr val="0A5882"/>
              </a:buClr>
              <a:buSzPts val="1900"/>
              <a:buFont typeface="Corbel"/>
              <a:buChar char="•"/>
            </a:pPr>
            <a:r>
              <a:rPr b="1" lang="fr-FR" sz="2600">
                <a:solidFill>
                  <a:srgbClr val="0A5882"/>
                </a:solidFill>
                <a:latin typeface="Corbel"/>
                <a:ea typeface="Corbel"/>
                <a:cs typeface="Corbel"/>
                <a:sym typeface="Corbel"/>
              </a:rPr>
              <a:t>Use :</a:t>
            </a:r>
            <a:endParaRPr b="1" sz="2600">
              <a:solidFill>
                <a:srgbClr val="0A5882"/>
              </a:solidFill>
              <a:latin typeface="Corbel"/>
              <a:ea typeface="Corbel"/>
              <a:cs typeface="Corbel"/>
              <a:sym typeface="Corbel"/>
            </a:endParaRPr>
          </a:p>
          <a:p>
            <a:pPr indent="-336550" lvl="1" marL="914400" rtl="0" algn="l">
              <a:spcBef>
                <a:spcPts val="500"/>
              </a:spcBef>
              <a:spcAft>
                <a:spcPts val="0"/>
              </a:spcAft>
              <a:buClr>
                <a:srgbClr val="212121"/>
              </a:buClr>
              <a:buSzPts val="1700"/>
              <a:buFont typeface="Corbel"/>
              <a:buChar char="•"/>
            </a:pPr>
            <a:r>
              <a:rPr lang="fr-FR" sz="2400">
                <a:solidFill>
                  <a:srgbClr val="212121"/>
                </a:solidFill>
                <a:latin typeface="Corbel"/>
                <a:ea typeface="Corbel"/>
                <a:cs typeface="Corbel"/>
                <a:sym typeface="Corbel"/>
              </a:rPr>
              <a:t>Nuclear power plants for power generation</a:t>
            </a:r>
            <a:endParaRPr sz="2400">
              <a:solidFill>
                <a:srgbClr val="212121"/>
              </a:solidFill>
              <a:latin typeface="Corbel"/>
              <a:ea typeface="Corbel"/>
              <a:cs typeface="Corbel"/>
              <a:sym typeface="Corbel"/>
            </a:endParaRPr>
          </a:p>
          <a:p>
            <a:pPr indent="-336550" lvl="1" marL="914400" rtl="0" algn="l">
              <a:spcBef>
                <a:spcPts val="500"/>
              </a:spcBef>
              <a:spcAft>
                <a:spcPts val="0"/>
              </a:spcAft>
              <a:buClr>
                <a:srgbClr val="212121"/>
              </a:buClr>
              <a:buSzPts val="1700"/>
              <a:buFont typeface="Corbel"/>
              <a:buChar char="•"/>
            </a:pPr>
            <a:r>
              <a:rPr lang="fr-FR" sz="2400">
                <a:solidFill>
                  <a:srgbClr val="212121"/>
                </a:solidFill>
                <a:latin typeface="Corbel"/>
                <a:ea typeface="Corbel"/>
                <a:cs typeface="Corbel"/>
                <a:sym typeface="Corbel"/>
              </a:rPr>
              <a:t>Weaponry and deterrence</a:t>
            </a:r>
            <a:endParaRPr sz="2400">
              <a:solidFill>
                <a:srgbClr val="212121"/>
              </a:solidFill>
              <a:latin typeface="Corbel"/>
              <a:ea typeface="Corbel"/>
              <a:cs typeface="Corbel"/>
              <a:sym typeface="Corbel"/>
            </a:endParaRPr>
          </a:p>
          <a:p>
            <a:pPr indent="-336550" lvl="1" marL="914400" rtl="0" algn="l">
              <a:spcBef>
                <a:spcPts val="500"/>
              </a:spcBef>
              <a:spcAft>
                <a:spcPts val="0"/>
              </a:spcAft>
              <a:buClr>
                <a:srgbClr val="212121"/>
              </a:buClr>
              <a:buSzPts val="1700"/>
              <a:buFont typeface="Corbel"/>
              <a:buChar char="•"/>
            </a:pPr>
            <a:r>
              <a:rPr lang="fr-FR" sz="2400">
                <a:solidFill>
                  <a:srgbClr val="212121"/>
                </a:solidFill>
                <a:latin typeface="Corbel"/>
                <a:ea typeface="Corbel"/>
                <a:cs typeface="Corbel"/>
                <a:sym typeface="Corbel"/>
              </a:rPr>
              <a:t>Medical imaging</a:t>
            </a:r>
            <a:endParaRPr sz="2400">
              <a:solidFill>
                <a:srgbClr val="212121"/>
              </a:solidFill>
              <a:latin typeface="Corbel"/>
              <a:ea typeface="Corbel"/>
              <a:cs typeface="Corbel"/>
              <a:sym typeface="Corbel"/>
            </a:endParaRPr>
          </a:p>
          <a:p>
            <a:pPr indent="-228600" lvl="1" marL="914400" rtl="0" algn="l">
              <a:spcBef>
                <a:spcPts val="500"/>
              </a:spcBef>
              <a:spcAft>
                <a:spcPts val="0"/>
              </a:spcAft>
              <a:buNone/>
            </a:pPr>
            <a:r>
              <a:t/>
            </a:r>
            <a:endParaRPr sz="2000">
              <a:solidFill>
                <a:srgbClr val="212121"/>
              </a:solidFill>
              <a:latin typeface="Corbel"/>
              <a:ea typeface="Corbel"/>
              <a:cs typeface="Corbel"/>
              <a:sym typeface="Corbel"/>
            </a:endParaRPr>
          </a:p>
          <a:p>
            <a:pPr indent="-349250" lvl="0" marL="457200" rtl="0" algn="l">
              <a:spcBef>
                <a:spcPts val="1000"/>
              </a:spcBef>
              <a:spcAft>
                <a:spcPts val="0"/>
              </a:spcAft>
              <a:buClr>
                <a:srgbClr val="F79E0F"/>
              </a:buClr>
              <a:buSzPts val="1900"/>
              <a:buFont typeface="Corbel"/>
              <a:buChar char="•"/>
            </a:pPr>
            <a:r>
              <a:rPr b="1" lang="fr-FR" sz="2600">
                <a:solidFill>
                  <a:srgbClr val="F79E0F"/>
                </a:solidFill>
                <a:latin typeface="Corbel"/>
                <a:ea typeface="Corbel"/>
                <a:cs typeface="Corbel"/>
                <a:sym typeface="Corbel"/>
              </a:rPr>
              <a:t>Disadvantages :</a:t>
            </a:r>
            <a:endParaRPr b="1" sz="2600">
              <a:solidFill>
                <a:srgbClr val="F79E0F"/>
              </a:solidFill>
              <a:latin typeface="Corbel"/>
              <a:ea typeface="Corbel"/>
              <a:cs typeface="Corbel"/>
              <a:sym typeface="Corbel"/>
            </a:endParaRPr>
          </a:p>
          <a:p>
            <a:pPr indent="-336550" lvl="1" marL="914400" rtl="0" algn="l">
              <a:spcBef>
                <a:spcPts val="500"/>
              </a:spcBef>
              <a:spcAft>
                <a:spcPts val="0"/>
              </a:spcAft>
              <a:buClr>
                <a:srgbClr val="212121"/>
              </a:buClr>
              <a:buSzPts val="1700"/>
              <a:buFont typeface="Corbel"/>
              <a:buChar char="•"/>
            </a:pPr>
            <a:r>
              <a:rPr lang="fr-FR" sz="2400">
                <a:solidFill>
                  <a:srgbClr val="212121"/>
                </a:solidFill>
                <a:latin typeface="Corbel"/>
                <a:ea typeface="Corbel"/>
                <a:cs typeface="Corbel"/>
                <a:sym typeface="Corbel"/>
              </a:rPr>
              <a:t>The fission reaction produces long-lived radioactive waste, which is expensive and complex to treat and dispose of</a:t>
            </a:r>
            <a:endParaRPr sz="2500">
              <a:solidFill>
                <a:srgbClr val="212121"/>
              </a:solidFill>
              <a:latin typeface="Corbel"/>
              <a:ea typeface="Corbel"/>
              <a:cs typeface="Corbel"/>
              <a:sym typeface="Corbe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3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Focus 3 : Solar energy</a:t>
            </a:r>
            <a:endParaRPr/>
          </a:p>
        </p:txBody>
      </p:sp>
      <p:sp>
        <p:nvSpPr>
          <p:cNvPr id="1250" name="Google Shape;1250;p35"/>
          <p:cNvSpPr txBox="1"/>
          <p:nvPr>
            <p:ph idx="4294967295" type="body"/>
          </p:nvPr>
        </p:nvSpPr>
        <p:spPr>
          <a:xfrm>
            <a:off x="451850" y="1632875"/>
            <a:ext cx="11390400" cy="23943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1000"/>
              </a:spcBef>
              <a:spcAft>
                <a:spcPts val="0"/>
              </a:spcAft>
              <a:buClr>
                <a:srgbClr val="212121"/>
              </a:buClr>
              <a:buSzPts val="1800"/>
              <a:buChar char="●"/>
            </a:pPr>
            <a:r>
              <a:rPr lang="fr-FR" sz="2600">
                <a:solidFill>
                  <a:srgbClr val="212121"/>
                </a:solidFill>
              </a:rPr>
              <a:t>The energy of the sun's rays is contained in particles of energy called photons.</a:t>
            </a:r>
            <a:endParaRPr sz="2600">
              <a:solidFill>
                <a:srgbClr val="212121"/>
              </a:solidFill>
            </a:endParaRPr>
          </a:p>
          <a:p>
            <a:pPr indent="-342900" lvl="0" marL="457200" marR="0" rtl="0" algn="l">
              <a:lnSpc>
                <a:spcPct val="100000"/>
              </a:lnSpc>
              <a:spcBef>
                <a:spcPts val="2000"/>
              </a:spcBef>
              <a:spcAft>
                <a:spcPts val="0"/>
              </a:spcAft>
              <a:buClr>
                <a:srgbClr val="212121"/>
              </a:buClr>
              <a:buSzPts val="1800"/>
              <a:buChar char="●"/>
            </a:pPr>
            <a:r>
              <a:rPr lang="fr-FR" sz="2600">
                <a:solidFill>
                  <a:srgbClr val="212121"/>
                </a:solidFill>
              </a:rPr>
              <a:t>This energy can be converted into heat or electricity.</a:t>
            </a:r>
            <a:endParaRPr sz="2600">
              <a:solidFill>
                <a:srgbClr val="212121"/>
              </a:solidFill>
            </a:endParaRPr>
          </a:p>
          <a:p>
            <a:pPr indent="-342900" lvl="0" marL="457200" marR="0" rtl="0" algn="l">
              <a:lnSpc>
                <a:spcPct val="100000"/>
              </a:lnSpc>
              <a:spcBef>
                <a:spcPts val="2000"/>
              </a:spcBef>
              <a:spcAft>
                <a:spcPts val="2000"/>
              </a:spcAft>
              <a:buClr>
                <a:srgbClr val="212121"/>
              </a:buClr>
              <a:buSzPts val="1800"/>
              <a:buChar char="●"/>
            </a:pPr>
            <a:r>
              <a:rPr lang="fr-FR" sz="2600">
                <a:solidFill>
                  <a:srgbClr val="212121"/>
                </a:solidFill>
              </a:rPr>
              <a:t>Solar energy is a renewable resource.</a:t>
            </a:r>
            <a:endParaRPr sz="2600">
              <a:solidFill>
                <a:srgbClr val="21212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37"/>
          <p:cNvSpPr txBox="1"/>
          <p:nvPr>
            <p:ph idx="4294967295" type="body"/>
          </p:nvPr>
        </p:nvSpPr>
        <p:spPr>
          <a:xfrm>
            <a:off x="410450" y="1671250"/>
            <a:ext cx="11183400" cy="27990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1000"/>
              </a:spcBef>
              <a:spcAft>
                <a:spcPts val="0"/>
              </a:spcAft>
              <a:buClr>
                <a:srgbClr val="212121"/>
              </a:buClr>
              <a:buSzPts val="1800"/>
              <a:buChar char="●"/>
            </a:pPr>
            <a:r>
              <a:rPr lang="fr-FR" sz="2600">
                <a:solidFill>
                  <a:srgbClr val="212121"/>
                </a:solidFill>
              </a:rPr>
              <a:t>The photovoltaic panel is the best-known solar energy conversion system.</a:t>
            </a:r>
            <a:endParaRPr sz="2600">
              <a:solidFill>
                <a:srgbClr val="212121"/>
              </a:solidFill>
            </a:endParaRPr>
          </a:p>
          <a:p>
            <a:pPr indent="-342900" lvl="0" marL="457200" marR="0" rtl="0" algn="l">
              <a:lnSpc>
                <a:spcPct val="100000"/>
              </a:lnSpc>
              <a:spcBef>
                <a:spcPts val="2000"/>
              </a:spcBef>
              <a:spcAft>
                <a:spcPts val="2000"/>
              </a:spcAft>
              <a:buClr>
                <a:srgbClr val="212121"/>
              </a:buClr>
              <a:buSzPts val="1800"/>
              <a:buChar char="●"/>
            </a:pPr>
            <a:r>
              <a:rPr lang="fr-FR" sz="2600">
                <a:solidFill>
                  <a:srgbClr val="212121"/>
                </a:solidFill>
              </a:rPr>
              <a:t>How it works: photovoltaic cells are made of silicon, a material that converts solar energy directly into electricity.</a:t>
            </a:r>
            <a:endParaRPr sz="2600">
              <a:solidFill>
                <a:srgbClr val="212121"/>
              </a:solidFill>
            </a:endParaRPr>
          </a:p>
        </p:txBody>
      </p:sp>
      <p:sp>
        <p:nvSpPr>
          <p:cNvPr id="1256" name="Google Shape;1256;p3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Photovoltaic systems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64ab6f21020ac22b_0"/>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500"/>
              <a:buNone/>
            </a:pPr>
            <a:r>
              <a:rPr lang="fr-FR"/>
              <a:t>What is energy ?</a:t>
            </a:r>
            <a:endParaRPr/>
          </a:p>
        </p:txBody>
      </p:sp>
      <p:sp>
        <p:nvSpPr>
          <p:cNvPr id="591" name="Google Shape;591;g64ab6f21020ac22b_0"/>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500"/>
              <a:buNone/>
            </a:pPr>
            <a:r>
              <a:rPr lang="fr-FR"/>
              <a:t>Part 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g1e3e24b894f_1_86"/>
          <p:cNvSpPr txBox="1"/>
          <p:nvPr>
            <p:ph idx="4294967295" type="body"/>
          </p:nvPr>
        </p:nvSpPr>
        <p:spPr>
          <a:xfrm>
            <a:off x="485726" y="1448800"/>
            <a:ext cx="8399400" cy="4723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1000"/>
              </a:spcBef>
              <a:spcAft>
                <a:spcPts val="0"/>
              </a:spcAft>
              <a:buNone/>
            </a:pPr>
            <a:r>
              <a:rPr lang="fr-FR" sz="2600">
                <a:solidFill>
                  <a:schemeClr val="accent4"/>
                </a:solidFill>
              </a:rPr>
              <a:t>Advantages </a:t>
            </a:r>
            <a:r>
              <a:rPr lang="fr-FR" sz="2600">
                <a:solidFill>
                  <a:schemeClr val="dk2"/>
                </a:solidFill>
              </a:rPr>
              <a:t>and </a:t>
            </a:r>
            <a:r>
              <a:rPr lang="fr-FR" sz="2600">
                <a:solidFill>
                  <a:schemeClr val="accent6"/>
                </a:solidFill>
              </a:rPr>
              <a:t>disadvantages</a:t>
            </a:r>
            <a:r>
              <a:rPr lang="fr-FR" sz="2600">
                <a:solidFill>
                  <a:schemeClr val="dk2"/>
                </a:solidFill>
              </a:rPr>
              <a:t>:</a:t>
            </a:r>
            <a:endParaRPr sz="1900">
              <a:solidFill>
                <a:schemeClr val="dk2"/>
              </a:solidFill>
            </a:endParaRPr>
          </a:p>
          <a:p>
            <a:pPr indent="-330200" lvl="0" marL="457200" marR="0" rtl="0" algn="just">
              <a:lnSpc>
                <a:spcPct val="100000"/>
              </a:lnSpc>
              <a:spcBef>
                <a:spcPts val="1100"/>
              </a:spcBef>
              <a:spcAft>
                <a:spcPts val="0"/>
              </a:spcAft>
              <a:buClr>
                <a:schemeClr val="dk2"/>
              </a:buClr>
              <a:buSzPts val="1800"/>
              <a:buFont typeface="Corbel"/>
              <a:buChar char="•"/>
            </a:pPr>
            <a:r>
              <a:rPr lang="fr-FR" sz="2400">
                <a:solidFill>
                  <a:schemeClr val="accent4"/>
                </a:solidFill>
              </a:rPr>
              <a:t>Solar power generation is CO</a:t>
            </a:r>
            <a:r>
              <a:rPr baseline="-25000" lang="fr-FR" sz="2400">
                <a:solidFill>
                  <a:schemeClr val="accent4"/>
                </a:solidFill>
              </a:rPr>
              <a:t>2</a:t>
            </a:r>
            <a:r>
              <a:rPr lang="fr-FR" sz="2400">
                <a:solidFill>
                  <a:schemeClr val="accent4"/>
                </a:solidFill>
              </a:rPr>
              <a:t>e-free and can be decentralized</a:t>
            </a:r>
            <a:r>
              <a:rPr lang="fr-FR" sz="2400">
                <a:solidFill>
                  <a:schemeClr val="dk2"/>
                </a:solidFill>
              </a:rPr>
              <a:t>. It is</a:t>
            </a:r>
            <a:r>
              <a:rPr lang="fr-FR" sz="2400">
                <a:solidFill>
                  <a:schemeClr val="accent6"/>
                </a:solidFill>
              </a:rPr>
              <a:t> </a:t>
            </a:r>
            <a:r>
              <a:rPr lang="fr-FR" sz="2400">
                <a:solidFill>
                  <a:schemeClr val="accent4"/>
                </a:solidFill>
              </a:rPr>
              <a:t>predictable </a:t>
            </a:r>
            <a:r>
              <a:rPr lang="fr-FR" sz="2400">
                <a:solidFill>
                  <a:schemeClr val="dk2"/>
                </a:solidFill>
              </a:rPr>
              <a:t>and </a:t>
            </a:r>
            <a:r>
              <a:rPr lang="fr-FR" sz="2400">
                <a:solidFill>
                  <a:schemeClr val="accent4"/>
                </a:solidFill>
              </a:rPr>
              <a:t>based on a local resource</a:t>
            </a:r>
            <a:endParaRPr sz="2400">
              <a:solidFill>
                <a:schemeClr val="accent4"/>
              </a:solidFill>
              <a:latin typeface="Corbel"/>
              <a:ea typeface="Corbel"/>
              <a:cs typeface="Corbel"/>
              <a:sym typeface="Corbel"/>
            </a:endParaRPr>
          </a:p>
          <a:p>
            <a:pPr indent="-330200" lvl="0" marL="457200" marR="0" rtl="0" algn="just">
              <a:lnSpc>
                <a:spcPct val="100000"/>
              </a:lnSpc>
              <a:spcBef>
                <a:spcPts val="1100"/>
              </a:spcBef>
              <a:spcAft>
                <a:spcPts val="0"/>
              </a:spcAft>
              <a:buClr>
                <a:schemeClr val="dk2"/>
              </a:buClr>
              <a:buSzPts val="1800"/>
              <a:buFont typeface="Corbel"/>
              <a:buChar char="•"/>
            </a:pPr>
            <a:r>
              <a:rPr lang="fr-FR" sz="2400">
                <a:solidFill>
                  <a:schemeClr val="dk2"/>
                </a:solidFill>
              </a:rPr>
              <a:t>The </a:t>
            </a:r>
            <a:r>
              <a:rPr lang="fr-FR" sz="2400">
                <a:solidFill>
                  <a:schemeClr val="accent4"/>
                </a:solidFill>
              </a:rPr>
              <a:t>manufacture of photovoltaic panels emits few greenhouse gases.</a:t>
            </a:r>
            <a:r>
              <a:rPr lang="fr-FR" sz="2400">
                <a:solidFill>
                  <a:schemeClr val="accent6"/>
                </a:solidFill>
              </a:rPr>
              <a:t> </a:t>
            </a:r>
            <a:r>
              <a:rPr lang="fr-FR" sz="2400">
                <a:solidFill>
                  <a:schemeClr val="dk2"/>
                </a:solidFill>
              </a:rPr>
              <a:t>This depends on whether or not the electricity used is generated from fossil fuels</a:t>
            </a:r>
            <a:endParaRPr sz="2400">
              <a:solidFill>
                <a:schemeClr val="dk2"/>
              </a:solidFill>
              <a:latin typeface="Corbel"/>
              <a:ea typeface="Corbel"/>
              <a:cs typeface="Corbel"/>
              <a:sym typeface="Corbel"/>
            </a:endParaRPr>
          </a:p>
          <a:p>
            <a:pPr indent="-330200" lvl="0" marL="457200" rtl="0" algn="just">
              <a:lnSpc>
                <a:spcPct val="100000"/>
              </a:lnSpc>
              <a:spcBef>
                <a:spcPts val="1000"/>
              </a:spcBef>
              <a:spcAft>
                <a:spcPts val="0"/>
              </a:spcAft>
              <a:buClr>
                <a:schemeClr val="dk2"/>
              </a:buClr>
              <a:buSzPts val="1800"/>
              <a:buFont typeface="Corbel"/>
              <a:buChar char="•"/>
            </a:pPr>
            <a:r>
              <a:rPr lang="fr-FR" sz="2400">
                <a:solidFill>
                  <a:schemeClr val="accent6"/>
                </a:solidFill>
              </a:rPr>
              <a:t>The mass production of photovoltaic panels clashes with other metal-intensive production processes</a:t>
            </a:r>
            <a:r>
              <a:rPr lang="fr-FR" sz="2400">
                <a:solidFill>
                  <a:schemeClr val="dk2"/>
                </a:solidFill>
              </a:rPr>
              <a:t>, and</a:t>
            </a:r>
            <a:r>
              <a:rPr lang="fr-FR" sz="2400">
                <a:solidFill>
                  <a:schemeClr val="accent6"/>
                </a:solidFill>
              </a:rPr>
              <a:t> requires the emergence of a dedicated recycling chain</a:t>
            </a:r>
            <a:endParaRPr sz="2400">
              <a:solidFill>
                <a:schemeClr val="accent6"/>
              </a:solidFill>
              <a:latin typeface="Corbel"/>
              <a:ea typeface="Corbel"/>
              <a:cs typeface="Corbel"/>
              <a:sym typeface="Corbel"/>
            </a:endParaRPr>
          </a:p>
        </p:txBody>
      </p:sp>
      <p:pic>
        <p:nvPicPr>
          <p:cNvPr id="1262" name="Google Shape;1262;g1e3e24b894f_1_86"/>
          <p:cNvPicPr preferRelativeResize="0"/>
          <p:nvPr/>
        </p:nvPicPr>
        <p:blipFill rotWithShape="1">
          <a:blip r:embed="rId3">
            <a:alphaModFix/>
          </a:blip>
          <a:srcRect b="0" l="0" r="0" t="0"/>
          <a:stretch/>
        </p:blipFill>
        <p:spPr>
          <a:xfrm>
            <a:off x="9143450" y="2739575"/>
            <a:ext cx="2571074" cy="2157550"/>
          </a:xfrm>
          <a:prstGeom prst="rect">
            <a:avLst/>
          </a:prstGeom>
          <a:noFill/>
          <a:ln>
            <a:noFill/>
          </a:ln>
        </p:spPr>
      </p:pic>
      <p:sp>
        <p:nvSpPr>
          <p:cNvPr id="1263" name="Google Shape;1263;g1e3e24b894f_1_8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Photovoltaic systems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g2310fa8b7a5_0_193"/>
          <p:cNvSpPr txBox="1"/>
          <p:nvPr>
            <p:ph type="title"/>
          </p:nvPr>
        </p:nvSpPr>
        <p:spPr>
          <a:xfrm>
            <a:off x="2135820" y="1450530"/>
            <a:ext cx="7920300" cy="98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lang="fr-FR" sz="4800">
                <a:solidFill>
                  <a:srgbClr val="3A3838"/>
                </a:solidFill>
                <a:latin typeface="Corbel"/>
                <a:ea typeface="Corbel"/>
                <a:cs typeface="Corbel"/>
                <a:sym typeface="Corbel"/>
              </a:rPr>
              <a:t>Quiz !</a:t>
            </a:r>
            <a:r>
              <a:rPr lang="fr-FR" sz="2000">
                <a:solidFill>
                  <a:srgbClr val="3A3838"/>
                </a:solidFill>
                <a:latin typeface="Corbel"/>
                <a:ea typeface="Corbel"/>
                <a:cs typeface="Corbel"/>
                <a:sym typeface="Corbel"/>
              </a:rPr>
              <a:t> </a:t>
            </a:r>
            <a:endParaRPr/>
          </a:p>
        </p:txBody>
      </p:sp>
      <p:grpSp>
        <p:nvGrpSpPr>
          <p:cNvPr id="1270" name="Google Shape;1270;g2310fa8b7a5_0_193"/>
          <p:cNvGrpSpPr/>
          <p:nvPr/>
        </p:nvGrpSpPr>
        <p:grpSpPr>
          <a:xfrm>
            <a:off x="2135820" y="2742930"/>
            <a:ext cx="7920360" cy="2359740"/>
            <a:chOff x="2113868" y="2397797"/>
            <a:chExt cx="7920360" cy="2359740"/>
          </a:xfrm>
        </p:grpSpPr>
        <p:sp>
          <p:nvSpPr>
            <p:cNvPr id="1271" name="Google Shape;1271;g2310fa8b7a5_0_193"/>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g2310fa8b7a5_0_193"/>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g2310fa8b7a5_0_193"/>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g2310fa8b7a5_0_193"/>
            <p:cNvSpPr/>
            <p:nvPr/>
          </p:nvSpPr>
          <p:spPr>
            <a:xfrm>
              <a:off x="614622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g2310fa8b7a5_0_193"/>
            <p:cNvSpPr/>
            <p:nvPr/>
          </p:nvSpPr>
          <p:spPr>
            <a:xfrm>
              <a:off x="2113868" y="2397797"/>
              <a:ext cx="7920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rPr>
                <a:t>What is the difference between final energy and primary energy?</a:t>
              </a:r>
              <a:endParaRPr b="0" i="0" sz="1400" u="none" cap="none" strike="noStrike">
                <a:solidFill>
                  <a:schemeClr val="lt1"/>
                </a:solidFill>
                <a:latin typeface="Arial"/>
                <a:ea typeface="Arial"/>
                <a:cs typeface="Arial"/>
                <a:sym typeface="Arial"/>
              </a:endParaRPr>
            </a:p>
          </p:txBody>
        </p:sp>
        <p:sp>
          <p:nvSpPr>
            <p:cNvPr id="1276" name="Google Shape;1276;g2310fa8b7a5_0_193"/>
            <p:cNvSpPr/>
            <p:nvPr/>
          </p:nvSpPr>
          <p:spPr>
            <a:xfrm>
              <a:off x="2115668" y="3867557"/>
              <a:ext cx="38142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A : </a:t>
              </a:r>
              <a:r>
                <a:rPr b="1" lang="fr-FR">
                  <a:solidFill>
                    <a:schemeClr val="lt1"/>
                  </a:solidFill>
                </a:rPr>
                <a:t>Carbon content</a:t>
              </a:r>
              <a:endParaRPr b="0" i="0" sz="1400" u="none" cap="none" strike="noStrike">
                <a:solidFill>
                  <a:schemeClr val="lt1"/>
                </a:solidFill>
                <a:latin typeface="Arial"/>
                <a:ea typeface="Arial"/>
                <a:cs typeface="Arial"/>
                <a:sym typeface="Arial"/>
              </a:endParaRPr>
            </a:p>
          </p:txBody>
        </p:sp>
        <p:sp>
          <p:nvSpPr>
            <p:cNvPr id="1277" name="Google Shape;1277;g2310fa8b7a5_0_193"/>
            <p:cNvSpPr/>
            <p:nvPr/>
          </p:nvSpPr>
          <p:spPr>
            <a:xfrm>
              <a:off x="6161365" y="3867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B : </a:t>
              </a:r>
              <a:r>
                <a:rPr b="1" lang="fr-FR">
                  <a:solidFill>
                    <a:schemeClr val="lt1"/>
                  </a:solidFill>
                </a:rPr>
                <a:t>Conversion losses</a:t>
              </a:r>
              <a:endParaRPr b="0" i="0" sz="1400" u="none" cap="none" strike="noStrike">
                <a:solidFill>
                  <a:schemeClr val="lt1"/>
                </a:solidFill>
                <a:latin typeface="Arial"/>
                <a:ea typeface="Arial"/>
                <a:cs typeface="Arial"/>
                <a:sym typeface="Arial"/>
              </a:endParaRPr>
            </a:p>
          </p:txBody>
        </p:sp>
        <p:sp>
          <p:nvSpPr>
            <p:cNvPr id="1278" name="Google Shape;1278;g2310fa8b7a5_0_193"/>
            <p:cNvSpPr/>
            <p:nvPr/>
          </p:nvSpPr>
          <p:spPr>
            <a:xfrm>
              <a:off x="2128982" y="4371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C : </a:t>
              </a:r>
              <a:r>
                <a:rPr b="1" lang="fr-FR">
                  <a:solidFill>
                    <a:schemeClr val="lt1"/>
                  </a:solidFill>
                </a:rPr>
                <a:t>Geological origins</a:t>
              </a:r>
              <a:endParaRPr b="0" i="0" sz="1400" u="none" cap="none" strike="noStrike">
                <a:solidFill>
                  <a:schemeClr val="lt1"/>
                </a:solidFill>
                <a:latin typeface="Arial"/>
                <a:ea typeface="Arial"/>
                <a:cs typeface="Arial"/>
                <a:sym typeface="Arial"/>
              </a:endParaRPr>
            </a:p>
          </p:txBody>
        </p:sp>
        <p:sp>
          <p:nvSpPr>
            <p:cNvPr id="1279" name="Google Shape;1279;g2310fa8b7a5_0_193"/>
            <p:cNvSpPr/>
            <p:nvPr/>
          </p:nvSpPr>
          <p:spPr>
            <a:xfrm>
              <a:off x="6161348" y="4386494"/>
              <a:ext cx="3058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D : </a:t>
              </a:r>
              <a:r>
                <a:rPr b="1" lang="fr-FR">
                  <a:solidFill>
                    <a:schemeClr val="lt1"/>
                  </a:solidFill>
                </a:rPr>
                <a:t>The answer D</a:t>
              </a:r>
              <a:r>
                <a:rPr b="1"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grpSp>
      <p:sp>
        <p:nvSpPr>
          <p:cNvPr id="1280" name="Google Shape;1280;g2310fa8b7a5_0_193"/>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81" name="Google Shape;1281;g2310fa8b7a5_0_193"/>
          <p:cNvGrpSpPr/>
          <p:nvPr/>
        </p:nvGrpSpPr>
        <p:grpSpPr>
          <a:xfrm>
            <a:off x="11777233" y="6364855"/>
            <a:ext cx="217178" cy="355350"/>
            <a:chOff x="11157555" y="6024051"/>
            <a:chExt cx="370295" cy="605884"/>
          </a:xfrm>
        </p:grpSpPr>
        <p:sp>
          <p:nvSpPr>
            <p:cNvPr id="1282" name="Google Shape;1282;g2310fa8b7a5_0_193"/>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83" name="Google Shape;1283;g2310fa8b7a5_0_193"/>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84" name="Google Shape;1284;g2310fa8b7a5_0_193"/>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g2310fa8b7a5_0_290"/>
          <p:cNvSpPr txBox="1"/>
          <p:nvPr>
            <p:ph type="title"/>
          </p:nvPr>
        </p:nvSpPr>
        <p:spPr>
          <a:xfrm>
            <a:off x="2135625" y="1446850"/>
            <a:ext cx="7920600" cy="98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lang="fr-FR" sz="4800">
                <a:solidFill>
                  <a:srgbClr val="3A3838"/>
                </a:solidFill>
                <a:latin typeface="Corbel"/>
                <a:ea typeface="Corbel"/>
                <a:cs typeface="Corbel"/>
                <a:sym typeface="Corbel"/>
              </a:rPr>
              <a:t>Quiz !</a:t>
            </a:r>
            <a:r>
              <a:rPr lang="fr-FR" sz="2000">
                <a:solidFill>
                  <a:srgbClr val="3A3838"/>
                </a:solidFill>
                <a:latin typeface="Corbel"/>
                <a:ea typeface="Corbel"/>
                <a:cs typeface="Corbel"/>
                <a:sym typeface="Corbel"/>
              </a:rPr>
              <a:t> </a:t>
            </a:r>
            <a:endParaRPr/>
          </a:p>
        </p:txBody>
      </p:sp>
      <p:grpSp>
        <p:nvGrpSpPr>
          <p:cNvPr id="1291" name="Google Shape;1291;g2310fa8b7a5_0_290"/>
          <p:cNvGrpSpPr/>
          <p:nvPr/>
        </p:nvGrpSpPr>
        <p:grpSpPr>
          <a:xfrm>
            <a:off x="2135775" y="2739250"/>
            <a:ext cx="7920600" cy="2367100"/>
            <a:chOff x="2113868" y="2390437"/>
            <a:chExt cx="7920600" cy="2367100"/>
          </a:xfrm>
        </p:grpSpPr>
        <p:sp>
          <p:nvSpPr>
            <p:cNvPr id="1292" name="Google Shape;1292;g2310fa8b7a5_0_290"/>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g2310fa8b7a5_0_290"/>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g2310fa8b7a5_0_290"/>
            <p:cNvSpPr/>
            <p:nvPr/>
          </p:nvSpPr>
          <p:spPr>
            <a:xfrm>
              <a:off x="6146228" y="3821837"/>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g2310fa8b7a5_0_290"/>
            <p:cNvSpPr/>
            <p:nvPr/>
          </p:nvSpPr>
          <p:spPr>
            <a:xfrm>
              <a:off x="614622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g2310fa8b7a5_0_290"/>
            <p:cNvSpPr/>
            <p:nvPr/>
          </p:nvSpPr>
          <p:spPr>
            <a:xfrm>
              <a:off x="2113868" y="2390437"/>
              <a:ext cx="79206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rtl="0" algn="ctr">
                <a:spcBef>
                  <a:spcPts val="0"/>
                </a:spcBef>
                <a:spcAft>
                  <a:spcPts val="0"/>
                </a:spcAft>
                <a:buClr>
                  <a:srgbClr val="000000"/>
                </a:buClr>
                <a:buSzPts val="2000"/>
                <a:buFont typeface="Arial"/>
                <a:buNone/>
              </a:pPr>
              <a:r>
                <a:rPr b="1" lang="fr-FR" sz="2000">
                  <a:solidFill>
                    <a:schemeClr val="lt1"/>
                  </a:solidFill>
                </a:rPr>
                <a:t>What is the difference between final energy and primary energy?</a:t>
              </a:r>
              <a:endParaRPr b="1" sz="2000">
                <a:solidFill>
                  <a:schemeClr val="lt1"/>
                </a:solidFill>
              </a:endParaRPr>
            </a:p>
          </p:txBody>
        </p:sp>
        <p:sp>
          <p:nvSpPr>
            <p:cNvPr id="1297" name="Google Shape;1297;g2310fa8b7a5_0_290"/>
            <p:cNvSpPr/>
            <p:nvPr/>
          </p:nvSpPr>
          <p:spPr>
            <a:xfrm>
              <a:off x="2115668" y="3867557"/>
              <a:ext cx="38142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A : </a:t>
              </a:r>
              <a:r>
                <a:rPr b="1" lang="fr-FR">
                  <a:solidFill>
                    <a:schemeClr val="lt1"/>
                  </a:solidFill>
                </a:rPr>
                <a:t>Carbon content</a:t>
              </a:r>
              <a:endParaRPr b="0" i="0" sz="1400" u="none" cap="none" strike="noStrike">
                <a:solidFill>
                  <a:schemeClr val="lt1"/>
                </a:solidFill>
                <a:latin typeface="Arial"/>
                <a:ea typeface="Arial"/>
                <a:cs typeface="Arial"/>
                <a:sym typeface="Arial"/>
              </a:endParaRPr>
            </a:p>
          </p:txBody>
        </p:sp>
        <p:sp>
          <p:nvSpPr>
            <p:cNvPr id="1298" name="Google Shape;1298;g2310fa8b7a5_0_290"/>
            <p:cNvSpPr/>
            <p:nvPr/>
          </p:nvSpPr>
          <p:spPr>
            <a:xfrm>
              <a:off x="6161365" y="3867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chemeClr val="accent1"/>
                </a:buClr>
                <a:buSzPts val="1400"/>
                <a:buFont typeface="Arial"/>
                <a:buChar char="•"/>
              </a:pPr>
              <a:r>
                <a:rPr b="1" i="0" lang="fr-FR" sz="1400" u="none" cap="none" strike="noStrike">
                  <a:solidFill>
                    <a:schemeClr val="accent1"/>
                  </a:solidFill>
                  <a:latin typeface="Arial"/>
                  <a:ea typeface="Arial"/>
                  <a:cs typeface="Arial"/>
                  <a:sym typeface="Arial"/>
                </a:rPr>
                <a:t> B : </a:t>
              </a:r>
              <a:r>
                <a:rPr b="1" lang="fr-FR">
                  <a:solidFill>
                    <a:schemeClr val="accent1"/>
                  </a:solidFill>
                </a:rPr>
                <a:t>Conversion losses</a:t>
              </a:r>
              <a:endParaRPr b="0" i="0" sz="1400" u="none" cap="none" strike="noStrike">
                <a:solidFill>
                  <a:schemeClr val="accent1"/>
                </a:solidFill>
                <a:latin typeface="Arial"/>
                <a:ea typeface="Arial"/>
                <a:cs typeface="Arial"/>
                <a:sym typeface="Arial"/>
              </a:endParaRPr>
            </a:p>
          </p:txBody>
        </p:sp>
        <p:sp>
          <p:nvSpPr>
            <p:cNvPr id="1299" name="Google Shape;1299;g2310fa8b7a5_0_290"/>
            <p:cNvSpPr/>
            <p:nvPr/>
          </p:nvSpPr>
          <p:spPr>
            <a:xfrm>
              <a:off x="2128982" y="4371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C : </a:t>
              </a:r>
              <a:r>
                <a:rPr b="1" lang="fr-FR">
                  <a:solidFill>
                    <a:schemeClr val="lt1"/>
                  </a:solidFill>
                </a:rPr>
                <a:t>Geological origins</a:t>
              </a:r>
              <a:endParaRPr b="0" i="0" sz="1400" u="none" cap="none" strike="noStrike">
                <a:solidFill>
                  <a:schemeClr val="lt1"/>
                </a:solidFill>
                <a:latin typeface="Arial"/>
                <a:ea typeface="Arial"/>
                <a:cs typeface="Arial"/>
                <a:sym typeface="Arial"/>
              </a:endParaRPr>
            </a:p>
          </p:txBody>
        </p:sp>
        <p:sp>
          <p:nvSpPr>
            <p:cNvPr id="1300" name="Google Shape;1300;g2310fa8b7a5_0_290"/>
            <p:cNvSpPr/>
            <p:nvPr/>
          </p:nvSpPr>
          <p:spPr>
            <a:xfrm>
              <a:off x="6161348" y="4386494"/>
              <a:ext cx="3058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D : </a:t>
              </a:r>
              <a:r>
                <a:rPr b="1" lang="fr-FR">
                  <a:solidFill>
                    <a:schemeClr val="lt1"/>
                  </a:solidFill>
                </a:rPr>
                <a:t>The answer D</a:t>
              </a:r>
              <a:r>
                <a:rPr b="1"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grpSp>
      <p:sp>
        <p:nvSpPr>
          <p:cNvPr id="1301" name="Google Shape;1301;g2310fa8b7a5_0_290"/>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2" name="Google Shape;1302;g2310fa8b7a5_0_290"/>
          <p:cNvGrpSpPr/>
          <p:nvPr/>
        </p:nvGrpSpPr>
        <p:grpSpPr>
          <a:xfrm>
            <a:off x="11777233" y="6364855"/>
            <a:ext cx="217178" cy="355350"/>
            <a:chOff x="11157555" y="6024051"/>
            <a:chExt cx="370295" cy="605884"/>
          </a:xfrm>
        </p:grpSpPr>
        <p:sp>
          <p:nvSpPr>
            <p:cNvPr id="1303" name="Google Shape;1303;g2310fa8b7a5_0_290"/>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4" name="Google Shape;1304;g2310fa8b7a5_0_290"/>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5" name="Google Shape;1305;g2310fa8b7a5_0_290"/>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g25be50f038e_8_102"/>
          <p:cNvSpPr txBox="1"/>
          <p:nvPr>
            <p:ph idx="4294967295" type="body"/>
          </p:nvPr>
        </p:nvSpPr>
        <p:spPr>
          <a:xfrm>
            <a:off x="467225" y="1412575"/>
            <a:ext cx="11065800" cy="5418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1200"/>
              </a:spcBef>
              <a:spcAft>
                <a:spcPts val="0"/>
              </a:spcAft>
              <a:buSzPts val="2800"/>
              <a:buNone/>
            </a:pPr>
            <a:r>
              <a:rPr b="1" lang="fr-FR" sz="2300">
                <a:solidFill>
                  <a:srgbClr val="0A5882"/>
                </a:solidFill>
                <a:latin typeface="Corbel"/>
                <a:ea typeface="Corbel"/>
                <a:cs typeface="Corbel"/>
                <a:sym typeface="Corbel"/>
              </a:rPr>
              <a:t>The best energy is the energy that we don't use!</a:t>
            </a:r>
            <a:endParaRPr b="1" sz="100"/>
          </a:p>
          <a:p>
            <a:pPr indent="0" lvl="0" marL="0" marR="0" rtl="0" algn="just">
              <a:lnSpc>
                <a:spcPct val="100000"/>
              </a:lnSpc>
              <a:spcBef>
                <a:spcPts val="1200"/>
              </a:spcBef>
              <a:spcAft>
                <a:spcPts val="0"/>
              </a:spcAft>
              <a:buNone/>
            </a:pPr>
            <a:r>
              <a:rPr b="1" lang="fr-FR" sz="2300"/>
              <a:t>Reducing our energy consumption must therefore be a priority.</a:t>
            </a:r>
            <a:endParaRPr b="1" sz="2300"/>
          </a:p>
          <a:p>
            <a:pPr indent="0" lvl="0" marL="0" marR="0" rtl="0" algn="just">
              <a:lnSpc>
                <a:spcPct val="100000"/>
              </a:lnSpc>
              <a:spcBef>
                <a:spcPts val="1200"/>
              </a:spcBef>
              <a:spcAft>
                <a:spcPts val="0"/>
              </a:spcAft>
              <a:buNone/>
            </a:pPr>
            <a:r>
              <a:rPr lang="fr-FR" sz="2300"/>
              <a:t>There are a number of ways to achieve this, including :</a:t>
            </a:r>
            <a:endParaRPr sz="2300"/>
          </a:p>
          <a:p>
            <a:pPr indent="-330200" lvl="0" marL="800100" marR="0" rtl="0" algn="just">
              <a:lnSpc>
                <a:spcPct val="100000"/>
              </a:lnSpc>
              <a:spcBef>
                <a:spcPts val="1200"/>
              </a:spcBef>
              <a:spcAft>
                <a:spcPts val="0"/>
              </a:spcAft>
              <a:buClr>
                <a:srgbClr val="0A5882"/>
              </a:buClr>
              <a:buSzPts val="2200"/>
              <a:buFont typeface="Arial"/>
              <a:buChar char="•"/>
            </a:pPr>
            <a:r>
              <a:rPr lang="fr-FR" sz="2200"/>
              <a:t>Adopting new, </a:t>
            </a:r>
            <a:r>
              <a:rPr b="1" lang="fr-FR" sz="2200">
                <a:solidFill>
                  <a:srgbClr val="0A5882"/>
                </a:solidFill>
              </a:rPr>
              <a:t>more energy-efficient behaviors</a:t>
            </a:r>
            <a:endParaRPr b="1" sz="2200">
              <a:solidFill>
                <a:srgbClr val="0A5882"/>
              </a:solidFill>
            </a:endParaRPr>
          </a:p>
          <a:p>
            <a:pPr indent="-330200" lvl="0" marL="800100" marR="0" rtl="0" algn="just">
              <a:lnSpc>
                <a:spcPct val="100000"/>
              </a:lnSpc>
              <a:spcBef>
                <a:spcPts val="1200"/>
              </a:spcBef>
              <a:spcAft>
                <a:spcPts val="0"/>
              </a:spcAft>
              <a:buClr>
                <a:srgbClr val="0A5882"/>
              </a:buClr>
              <a:buSzPts val="2200"/>
              <a:buChar char="•"/>
            </a:pPr>
            <a:r>
              <a:rPr b="1" lang="fr-FR" sz="2200">
                <a:solidFill>
                  <a:srgbClr val="0A5882"/>
                </a:solidFill>
              </a:rPr>
              <a:t>Manufacturing</a:t>
            </a:r>
            <a:r>
              <a:rPr b="1" lang="fr-FR" sz="2200"/>
              <a:t> </a:t>
            </a:r>
            <a:r>
              <a:rPr lang="fr-FR" sz="2200"/>
              <a:t>appliances that consume</a:t>
            </a:r>
            <a:r>
              <a:rPr b="1" lang="fr-FR" sz="2200"/>
              <a:t> </a:t>
            </a:r>
            <a:r>
              <a:rPr b="1" lang="fr-FR" sz="2200">
                <a:solidFill>
                  <a:srgbClr val="0A5882"/>
                </a:solidFill>
              </a:rPr>
              <a:t>less energy</a:t>
            </a:r>
            <a:r>
              <a:rPr b="1" lang="fr-FR" sz="2200"/>
              <a:t>.</a:t>
            </a:r>
            <a:endParaRPr b="1" sz="2200"/>
          </a:p>
          <a:p>
            <a:pPr indent="0" lvl="0" marL="0" rtl="0" algn="just">
              <a:lnSpc>
                <a:spcPct val="100000"/>
              </a:lnSpc>
              <a:spcBef>
                <a:spcPts val="1200"/>
              </a:spcBef>
              <a:spcAft>
                <a:spcPts val="0"/>
              </a:spcAft>
              <a:buNone/>
            </a:pPr>
            <a:r>
              <a:t/>
            </a:r>
            <a:endParaRPr sz="500">
              <a:latin typeface="Corbel"/>
              <a:ea typeface="Corbel"/>
              <a:cs typeface="Corbel"/>
              <a:sym typeface="Corbel"/>
            </a:endParaRPr>
          </a:p>
          <a:p>
            <a:pPr indent="0" lvl="0" marL="0" rtl="0" algn="just">
              <a:lnSpc>
                <a:spcPct val="100000"/>
              </a:lnSpc>
              <a:spcBef>
                <a:spcPts val="0"/>
              </a:spcBef>
              <a:spcAft>
                <a:spcPts val="0"/>
              </a:spcAft>
              <a:buClr>
                <a:schemeClr val="dk1"/>
              </a:buClr>
              <a:buSzPts val="1100"/>
              <a:buFont typeface="Arial"/>
              <a:buNone/>
            </a:pPr>
            <a:r>
              <a:rPr b="1" lang="fr-FR" sz="2300"/>
              <a:t>For energy production</a:t>
            </a:r>
            <a:r>
              <a:rPr b="1" lang="fr-FR" sz="2300">
                <a:latin typeface="Corbel"/>
                <a:ea typeface="Corbel"/>
                <a:cs typeface="Corbel"/>
                <a:sym typeface="Corbel"/>
              </a:rPr>
              <a:t> : </a:t>
            </a:r>
            <a:endParaRPr sz="2300"/>
          </a:p>
          <a:p>
            <a:pPr indent="-330200" lvl="0" marL="800100" marR="0" rtl="0" algn="just">
              <a:lnSpc>
                <a:spcPct val="100000"/>
              </a:lnSpc>
              <a:spcBef>
                <a:spcPts val="1200"/>
              </a:spcBef>
              <a:spcAft>
                <a:spcPts val="0"/>
              </a:spcAft>
              <a:buClr>
                <a:srgbClr val="0A5882"/>
              </a:buClr>
              <a:buSzPts val="2200"/>
              <a:buChar char="•"/>
            </a:pPr>
            <a:r>
              <a:rPr b="1" lang="fr-FR" sz="2200">
                <a:solidFill>
                  <a:srgbClr val="0A5882"/>
                </a:solidFill>
              </a:rPr>
              <a:t>Fossil fuels are becoming scarce</a:t>
            </a:r>
            <a:r>
              <a:rPr lang="fr-FR" sz="2200"/>
              <a:t>, and </a:t>
            </a:r>
            <a:r>
              <a:rPr b="1" lang="fr-FR" sz="2200">
                <a:solidFill>
                  <a:srgbClr val="0A5882"/>
                </a:solidFill>
              </a:rPr>
              <a:t>their use generates greenhouse gases</a:t>
            </a:r>
            <a:r>
              <a:rPr lang="fr-FR" sz="2200"/>
              <a:t>. </a:t>
            </a:r>
            <a:r>
              <a:rPr b="1" lang="fr-FR" sz="2200">
                <a:solidFill>
                  <a:srgbClr val="0A5882"/>
                </a:solidFill>
              </a:rPr>
              <a:t>Nuclear energy</a:t>
            </a:r>
            <a:r>
              <a:rPr lang="fr-FR" sz="2200"/>
              <a:t> will be available, depending on the </a:t>
            </a:r>
            <a:r>
              <a:rPr b="1" lang="fr-FR" sz="2200">
                <a:solidFill>
                  <a:srgbClr val="0A5882"/>
                </a:solidFill>
              </a:rPr>
              <a:t>current stock of nuclear power plants</a:t>
            </a:r>
            <a:r>
              <a:rPr lang="fr-FR" sz="2200"/>
              <a:t> in the various EU countries.</a:t>
            </a:r>
            <a:endParaRPr sz="2200"/>
          </a:p>
          <a:p>
            <a:pPr indent="-330200" lvl="0" marL="800100" marR="0" rtl="0" algn="just">
              <a:lnSpc>
                <a:spcPct val="100000"/>
              </a:lnSpc>
              <a:spcBef>
                <a:spcPts val="1200"/>
              </a:spcBef>
              <a:spcAft>
                <a:spcPts val="0"/>
              </a:spcAft>
              <a:buClr>
                <a:srgbClr val="0A5882"/>
              </a:buClr>
              <a:buSzPts val="2200"/>
              <a:buChar char="•"/>
            </a:pPr>
            <a:r>
              <a:rPr b="1" lang="fr-FR" sz="2200">
                <a:solidFill>
                  <a:srgbClr val="0A5882"/>
                </a:solidFill>
              </a:rPr>
              <a:t>Renewable energies</a:t>
            </a:r>
            <a:r>
              <a:rPr lang="fr-FR" sz="2200"/>
              <a:t> will have to account for a considerable share of the </a:t>
            </a:r>
            <a:r>
              <a:rPr b="1" lang="fr-FR" sz="2200">
                <a:solidFill>
                  <a:srgbClr val="0A5882"/>
                </a:solidFill>
              </a:rPr>
              <a:t>electricity mix by 2050</a:t>
            </a:r>
            <a:r>
              <a:rPr lang="fr-FR" sz="2200"/>
              <a:t>. The deployment of renewable energies must minimize damage to the environment, landscape and biodiversity.</a:t>
            </a:r>
            <a:endParaRPr sz="2200">
              <a:latin typeface="Corbel"/>
              <a:ea typeface="Corbel"/>
              <a:cs typeface="Corbel"/>
              <a:sym typeface="Corbel"/>
            </a:endParaRPr>
          </a:p>
        </p:txBody>
      </p:sp>
      <p:sp>
        <p:nvSpPr>
          <p:cNvPr id="1311" name="Google Shape;1311;g25be50f038e_8_10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To put it in a nutshell</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g25be50f038e_8_107"/>
          <p:cNvSpPr txBox="1"/>
          <p:nvPr>
            <p:ph type="title"/>
          </p:nvPr>
        </p:nvSpPr>
        <p:spPr>
          <a:xfrm>
            <a:off x="-92900" y="229400"/>
            <a:ext cx="12285000" cy="1541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fr-FR"/>
              <a:t>Image credits</a:t>
            </a:r>
            <a:endParaRPr/>
          </a:p>
        </p:txBody>
      </p:sp>
      <p:sp>
        <p:nvSpPr>
          <p:cNvPr id="1317" name="Google Shape;1317;g25be50f038e_8_107"/>
          <p:cNvSpPr txBox="1"/>
          <p:nvPr>
            <p:ph idx="1" type="subTitle"/>
          </p:nvPr>
        </p:nvSpPr>
        <p:spPr>
          <a:xfrm>
            <a:off x="1454975" y="2021400"/>
            <a:ext cx="10354500" cy="711600"/>
          </a:xfrm>
          <a:prstGeom prst="rect">
            <a:avLst/>
          </a:prstGeom>
        </p:spPr>
        <p:txBody>
          <a:bodyPr anchorCtr="0" anchor="t" bIns="45700" lIns="91425" spcFirstLastPara="1" rIns="91425" wrap="square" tIns="45700">
            <a:noAutofit/>
          </a:bodyPr>
          <a:lstStyle/>
          <a:p>
            <a:pPr indent="114300" lvl="0" marL="0" rtl="0" algn="l">
              <a:lnSpc>
                <a:spcPct val="115000"/>
              </a:lnSpc>
              <a:spcBef>
                <a:spcPts val="0"/>
              </a:spcBef>
              <a:spcAft>
                <a:spcPts val="0"/>
              </a:spcAft>
              <a:buSzPts val="1800"/>
              <a:buChar char="●"/>
            </a:pPr>
            <a:r>
              <a:rPr lang="fr-FR" sz="2200"/>
              <a:t>Icônes of 123RF by : oianaesi</a:t>
            </a:r>
            <a:endParaRPr sz="2200"/>
          </a:p>
          <a:p>
            <a:pPr indent="114300" lvl="0" marL="0" rtl="0" algn="l">
              <a:lnSpc>
                <a:spcPct val="115000"/>
              </a:lnSpc>
              <a:spcBef>
                <a:spcPts val="0"/>
              </a:spcBef>
              <a:spcAft>
                <a:spcPts val="0"/>
              </a:spcAft>
              <a:buSzPts val="1800"/>
              <a:buChar char="●"/>
            </a:pPr>
            <a:r>
              <a:rPr lang="fr-FR" sz="2200"/>
              <a:t>Icônes of VectorStock by : ProStockStudio</a:t>
            </a:r>
            <a:endParaRPr sz="2200"/>
          </a:p>
          <a:p>
            <a:pPr indent="114300" lvl="0" marL="0" rtl="0" algn="l">
              <a:lnSpc>
                <a:spcPct val="115000"/>
              </a:lnSpc>
              <a:spcBef>
                <a:spcPts val="0"/>
              </a:spcBef>
              <a:spcAft>
                <a:spcPts val="0"/>
              </a:spcAft>
              <a:buSzPts val="1800"/>
              <a:buChar char="●"/>
            </a:pPr>
            <a:r>
              <a:rPr lang="fr-FR" sz="2200"/>
              <a:t>Icônes of Shutterstock by : Sudowoodo</a:t>
            </a:r>
            <a:endParaRPr sz="2200"/>
          </a:p>
          <a:p>
            <a:pPr indent="114300" lvl="0" marL="0" rtl="0" algn="l">
              <a:lnSpc>
                <a:spcPct val="115000"/>
              </a:lnSpc>
              <a:spcBef>
                <a:spcPts val="0"/>
              </a:spcBef>
              <a:spcAft>
                <a:spcPts val="0"/>
              </a:spcAft>
              <a:buSzPts val="1800"/>
              <a:buChar char="●"/>
            </a:pPr>
            <a:r>
              <a:rPr lang="fr-FR" sz="2200"/>
              <a:t>Icônes of The Noun Project by : IQON</a:t>
            </a:r>
            <a:endParaRPr sz="2200"/>
          </a:p>
          <a:p>
            <a:pPr indent="114300" lvl="0" marL="0" rtl="0" algn="l">
              <a:lnSpc>
                <a:spcPct val="115000"/>
              </a:lnSpc>
              <a:spcBef>
                <a:spcPts val="0"/>
              </a:spcBef>
              <a:spcAft>
                <a:spcPts val="0"/>
              </a:spcAft>
              <a:buSzPts val="1800"/>
              <a:buChar char="●"/>
            </a:pPr>
            <a:r>
              <a:rPr lang="fr-FR" sz="2200"/>
              <a:t>Icônes of pngset by : Aliya Yoder</a:t>
            </a:r>
            <a:endParaRPr sz="2200"/>
          </a:p>
          <a:p>
            <a:pPr indent="114300" lvl="0" marL="0" rtl="0" algn="l">
              <a:lnSpc>
                <a:spcPct val="115000"/>
              </a:lnSpc>
              <a:spcBef>
                <a:spcPts val="0"/>
              </a:spcBef>
              <a:spcAft>
                <a:spcPts val="0"/>
              </a:spcAft>
              <a:buSzPts val="1800"/>
              <a:buChar char="●"/>
            </a:pPr>
            <a:r>
              <a:rPr lang="fr-FR" sz="2200"/>
              <a:t>IM</a:t>
            </a:r>
            <a:endParaRPr sz="2200"/>
          </a:p>
          <a:p>
            <a:pPr indent="114300" lvl="0" marL="0" rtl="0" algn="l">
              <a:lnSpc>
                <a:spcPct val="115000"/>
              </a:lnSpc>
              <a:spcBef>
                <a:spcPts val="0"/>
              </a:spcBef>
              <a:spcAft>
                <a:spcPts val="0"/>
              </a:spcAft>
              <a:buSzPts val="1800"/>
              <a:buChar char="●"/>
            </a:pPr>
            <a:r>
              <a:rPr lang="fr-FR" sz="2200"/>
              <a:t>Icônes of Vectors Markets by : Icons Mind, Nazar M</a:t>
            </a:r>
            <a:endParaRPr sz="2200"/>
          </a:p>
          <a:p>
            <a:pPr indent="114300" lvl="0" marL="0" rtl="0" algn="l">
              <a:lnSpc>
                <a:spcPct val="115000"/>
              </a:lnSpc>
              <a:spcBef>
                <a:spcPts val="0"/>
              </a:spcBef>
              <a:spcAft>
                <a:spcPts val="0"/>
              </a:spcAft>
              <a:buSzPts val="1800"/>
              <a:buChar char="●"/>
            </a:pPr>
            <a:r>
              <a:rPr lang="fr-FR" sz="2200"/>
              <a:t>Painting : Pflügende Ochsen by Rudolf Koller</a:t>
            </a:r>
            <a:endParaRPr sz="2200"/>
          </a:p>
          <a:p>
            <a:pPr indent="114300" lvl="0" marL="0" rtl="0" algn="l">
              <a:lnSpc>
                <a:spcPct val="115000"/>
              </a:lnSpc>
              <a:spcBef>
                <a:spcPts val="0"/>
              </a:spcBef>
              <a:spcAft>
                <a:spcPts val="0"/>
              </a:spcAft>
              <a:buSzPts val="1800"/>
              <a:buChar char="●"/>
            </a:pPr>
            <a:r>
              <a:rPr lang="fr-FR" sz="2200"/>
              <a:t>Icônes of Flaticon by : SmashIcons, Roundicons, Icon Pound, Vectors Market, Pixel Perfect, Freepik, Gregor Cresnar, DinosoftLabs</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15"/>
          <p:cNvPicPr preferRelativeResize="0"/>
          <p:nvPr/>
        </p:nvPicPr>
        <p:blipFill rotWithShape="1">
          <a:blip r:embed="rId3">
            <a:alphaModFix/>
          </a:blip>
          <a:srcRect b="0" l="0" r="0" t="0"/>
          <a:stretch/>
        </p:blipFill>
        <p:spPr>
          <a:xfrm>
            <a:off x="3689523" y="2204950"/>
            <a:ext cx="4965351" cy="4235651"/>
          </a:xfrm>
          <a:prstGeom prst="rect">
            <a:avLst/>
          </a:prstGeom>
          <a:noFill/>
          <a:ln>
            <a:noFill/>
          </a:ln>
        </p:spPr>
      </p:pic>
      <p:sp>
        <p:nvSpPr>
          <p:cNvPr id="597" name="Google Shape;597;p1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What is energy ?</a:t>
            </a:r>
            <a:endParaRPr/>
          </a:p>
        </p:txBody>
      </p:sp>
      <p:sp>
        <p:nvSpPr>
          <p:cNvPr id="598" name="Google Shape;598;p15"/>
          <p:cNvSpPr txBox="1"/>
          <p:nvPr/>
        </p:nvSpPr>
        <p:spPr>
          <a:xfrm>
            <a:off x="2312250" y="1943400"/>
            <a:ext cx="75675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rPr b="1" lang="fr-FR" sz="2900">
                <a:solidFill>
                  <a:srgbClr val="0A5882"/>
                </a:solidFill>
                <a:latin typeface="Corbel"/>
                <a:ea typeface="Corbel"/>
                <a:cs typeface="Corbel"/>
                <a:sym typeface="Corbel"/>
              </a:rPr>
              <a:t>Why do we talk about energy when we talk about climate ?</a:t>
            </a:r>
            <a:endParaRPr b="0" i="0" sz="1400" u="none" cap="none" strike="noStrike">
              <a:solidFill>
                <a:srgbClr val="000000"/>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900"/>
              <a:buNone/>
            </a:pPr>
            <a:r>
              <a:rPr lang="fr-FR"/>
              <a:t>What is energy ?</a:t>
            </a:r>
            <a:endParaRPr/>
          </a:p>
        </p:txBody>
      </p:sp>
      <p:pic>
        <p:nvPicPr>
          <p:cNvPr id="605" name="Google Shape;605;p4"/>
          <p:cNvPicPr preferRelativeResize="0"/>
          <p:nvPr/>
        </p:nvPicPr>
        <p:blipFill>
          <a:blip r:embed="rId3">
            <a:alphaModFix/>
          </a:blip>
          <a:stretch>
            <a:fillRect/>
          </a:stretch>
        </p:blipFill>
        <p:spPr>
          <a:xfrm>
            <a:off x="3774288" y="1518375"/>
            <a:ext cx="4643424" cy="4643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pic>
        <p:nvPicPr>
          <p:cNvPr descr="Educational video for children to learn what energy is, which are its main properties and what types of energy there are. Children will understand why energy is transformed, transferred, transported and stored. They will also look at the differences between renewable and non-renewable energy sources. They will discover many types of energy like thermal energy, mechanical energy, electrical energy, chemical energy, eolic energy and hydraulic energy. Excellent resource for elementary school.&#10;&#10;Thanks for visiting us! If you want your children to smile and learn, subscribe! :D&#10;&#10;We only upload our own content, designed by educators so that children smile and learn while watching a video. &#10;&#10;All of our content reinforces educational values, encouraging the use of multiple intelligences and language learning. &#10;&#10;If you like our videos, download Smile and Learn now. You’ll discover more than 5.000 activities for children aged 3 to 12 yeards, all designed by educators. We have 250 games and interactive stories and over 280 videos in five languages: English, Spanish, Portuguese, Italian and French. Try a month for free and start the adventure!" id="611" name="Google Shape;611;gf1f69f0ace_0_0" title="What is Energy? Energy Types for Kids - Renewable and Non-Renewable Energy Sources">
            <a:hlinkClick r:id="rId3"/>
          </p:cNvPr>
          <p:cNvPicPr preferRelativeResize="0"/>
          <p:nvPr/>
        </p:nvPicPr>
        <p:blipFill>
          <a:blip r:embed="rId4">
            <a:alphaModFix/>
          </a:blip>
          <a:stretch>
            <a:fillRect/>
          </a:stretch>
        </p:blipFill>
        <p:spPr>
          <a:xfrm>
            <a:off x="1045500" y="1773335"/>
            <a:ext cx="7593425" cy="4271301"/>
          </a:xfrm>
          <a:prstGeom prst="rect">
            <a:avLst/>
          </a:prstGeom>
          <a:noFill/>
          <a:ln>
            <a:noFill/>
          </a:ln>
        </p:spPr>
      </p:pic>
      <p:sp>
        <p:nvSpPr>
          <p:cNvPr id="612" name="Google Shape;612;gf1f69f0ace_0_0"/>
          <p:cNvSpPr txBox="1"/>
          <p:nvPr/>
        </p:nvSpPr>
        <p:spPr>
          <a:xfrm>
            <a:off x="8842700" y="3013525"/>
            <a:ext cx="1965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fr-FR">
                <a:solidFill>
                  <a:srgbClr val="666666"/>
                </a:solidFill>
                <a:latin typeface="Comfortaa"/>
                <a:ea typeface="Comfortaa"/>
                <a:cs typeface="Comfortaa"/>
                <a:sym typeface="Comfortaa"/>
              </a:rPr>
              <a:t>Other languages :</a:t>
            </a:r>
            <a:endParaRPr b="0" i="0" sz="1400" u="none" cap="none" strike="noStrike">
              <a:solidFill>
                <a:srgbClr val="000000"/>
              </a:solidFill>
              <a:latin typeface="Arial"/>
              <a:ea typeface="Arial"/>
              <a:cs typeface="Arial"/>
              <a:sym typeface="Arial"/>
            </a:endParaRPr>
          </a:p>
        </p:txBody>
      </p:sp>
      <p:pic>
        <p:nvPicPr>
          <p:cNvPr id="613" name="Google Shape;613;gf1f69f0ace_0_0"/>
          <p:cNvPicPr preferRelativeResize="0"/>
          <p:nvPr/>
        </p:nvPicPr>
        <p:blipFill rotWithShape="1">
          <a:blip r:embed="rId5">
            <a:alphaModFix/>
          </a:blip>
          <a:srcRect b="0" l="0" r="0" t="0"/>
          <a:stretch/>
        </p:blipFill>
        <p:spPr>
          <a:xfrm>
            <a:off x="9449125" y="3430931"/>
            <a:ext cx="445033" cy="291068"/>
          </a:xfrm>
          <a:prstGeom prst="rect">
            <a:avLst/>
          </a:prstGeom>
          <a:noFill/>
          <a:ln>
            <a:noFill/>
          </a:ln>
        </p:spPr>
      </p:pic>
      <p:sp>
        <p:nvSpPr>
          <p:cNvPr id="614" name="Google Shape;614;gf1f69f0ace_0_0">
            <a:hlinkClick r:id="rId6"/>
          </p:cNvPr>
          <p:cNvSpPr txBox="1"/>
          <p:nvPr/>
        </p:nvSpPr>
        <p:spPr>
          <a:xfrm>
            <a:off x="9932675" y="3367975"/>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mfortaa"/>
                <a:ea typeface="Comfortaa"/>
                <a:cs typeface="Comfortaa"/>
                <a:sym typeface="Comfortaa"/>
                <a:hlinkClick r:id="rId7">
                  <a:extLst>
                    <a:ext uri="{A12FA001-AC4F-418D-AE19-62706E023703}">
                      <ahyp:hlinkClr val="tx"/>
                    </a:ext>
                  </a:extLst>
                </a:hlinkClick>
              </a:rPr>
              <a:t>ES</a:t>
            </a:r>
            <a:endParaRPr b="0" i="0" sz="1400" u="none" cap="none" strike="noStrike">
              <a:solidFill>
                <a:schemeClr val="dk1"/>
              </a:solidFill>
              <a:latin typeface="Arial"/>
              <a:ea typeface="Arial"/>
              <a:cs typeface="Arial"/>
              <a:sym typeface="Arial"/>
            </a:endParaRPr>
          </a:p>
        </p:txBody>
      </p:sp>
      <p:pic>
        <p:nvPicPr>
          <p:cNvPr id="615" name="Google Shape;615;gf1f69f0ace_0_0"/>
          <p:cNvPicPr preferRelativeResize="0"/>
          <p:nvPr/>
        </p:nvPicPr>
        <p:blipFill rotWithShape="1">
          <a:blip r:embed="rId8">
            <a:alphaModFix/>
          </a:blip>
          <a:srcRect b="0" l="0" r="0" t="0"/>
          <a:stretch/>
        </p:blipFill>
        <p:spPr>
          <a:xfrm>
            <a:off x="9449125" y="3855590"/>
            <a:ext cx="445025" cy="290685"/>
          </a:xfrm>
          <a:prstGeom prst="rect">
            <a:avLst/>
          </a:prstGeom>
          <a:noFill/>
          <a:ln>
            <a:noFill/>
          </a:ln>
        </p:spPr>
      </p:pic>
      <p:sp>
        <p:nvSpPr>
          <p:cNvPr id="616" name="Google Shape;616;gf1f69f0ace_0_0">
            <a:hlinkClick r:id="rId9"/>
          </p:cNvPr>
          <p:cNvSpPr txBox="1"/>
          <p:nvPr/>
        </p:nvSpPr>
        <p:spPr>
          <a:xfrm>
            <a:off x="9932675" y="3800838"/>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mfortaa"/>
                <a:ea typeface="Comfortaa"/>
                <a:cs typeface="Comfortaa"/>
                <a:sym typeface="Comfortaa"/>
                <a:hlinkClick r:id="rId10">
                  <a:extLst>
                    <a:ext uri="{A12FA001-AC4F-418D-AE19-62706E023703}">
                      <ahyp:hlinkClr val="tx"/>
                    </a:ext>
                  </a:extLst>
                </a:hlinkClick>
              </a:rPr>
              <a:t>IT</a:t>
            </a:r>
            <a:endParaRPr b="0" i="0" sz="1400" u="none" cap="none" strike="noStrike">
              <a:solidFill>
                <a:schemeClr val="dk1"/>
              </a:solidFill>
              <a:latin typeface="Arial"/>
              <a:ea typeface="Arial"/>
              <a:cs typeface="Arial"/>
              <a:sym typeface="Arial"/>
            </a:endParaRPr>
          </a:p>
        </p:txBody>
      </p:sp>
      <p:pic>
        <p:nvPicPr>
          <p:cNvPr id="617" name="Google Shape;617;gf1f69f0ace_0_0"/>
          <p:cNvPicPr preferRelativeResize="0"/>
          <p:nvPr/>
        </p:nvPicPr>
        <p:blipFill rotWithShape="1">
          <a:blip r:embed="rId11">
            <a:alphaModFix/>
          </a:blip>
          <a:srcRect b="0" l="0" r="0" t="0"/>
          <a:stretch/>
        </p:blipFill>
        <p:spPr>
          <a:xfrm>
            <a:off x="8143350" y="1773325"/>
            <a:ext cx="495576" cy="296876"/>
          </a:xfrm>
          <a:prstGeom prst="rect">
            <a:avLst/>
          </a:prstGeom>
          <a:noFill/>
          <a:ln>
            <a:noFill/>
          </a:ln>
        </p:spPr>
      </p:pic>
      <p:pic>
        <p:nvPicPr>
          <p:cNvPr id="618" name="Google Shape;618;gf1f69f0ace_0_0"/>
          <p:cNvPicPr preferRelativeResize="0"/>
          <p:nvPr/>
        </p:nvPicPr>
        <p:blipFill rotWithShape="1">
          <a:blip r:embed="rId12">
            <a:alphaModFix/>
          </a:blip>
          <a:srcRect b="0" l="0" r="0" t="0"/>
          <a:stretch/>
        </p:blipFill>
        <p:spPr>
          <a:xfrm>
            <a:off x="9449125" y="4313250"/>
            <a:ext cx="445032" cy="291068"/>
          </a:xfrm>
          <a:prstGeom prst="rect">
            <a:avLst/>
          </a:prstGeom>
          <a:noFill/>
          <a:ln>
            <a:noFill/>
          </a:ln>
        </p:spPr>
      </p:pic>
      <p:sp>
        <p:nvSpPr>
          <p:cNvPr id="619" name="Google Shape;619;gf1f69f0ace_0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900"/>
              <a:buNone/>
            </a:pPr>
            <a:r>
              <a:rPr lang="fr-FR"/>
              <a:t>What is energy ?</a:t>
            </a:r>
            <a:endParaRPr/>
          </a:p>
        </p:txBody>
      </p:sp>
      <p:sp>
        <p:nvSpPr>
          <p:cNvPr id="620" name="Google Shape;620;gf1f69f0ace_0_0"/>
          <p:cNvSpPr txBox="1"/>
          <p:nvPr/>
        </p:nvSpPr>
        <p:spPr>
          <a:xfrm>
            <a:off x="9934800" y="4257050"/>
            <a:ext cx="69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u="sng">
                <a:solidFill>
                  <a:schemeClr val="dk2"/>
                </a:solidFill>
                <a:latin typeface="Comfortaa"/>
                <a:ea typeface="Comfortaa"/>
                <a:cs typeface="Comfortaa"/>
                <a:sym typeface="Comfortaa"/>
                <a:hlinkClick r:id="rId13">
                  <a:extLst>
                    <a:ext uri="{A12FA001-AC4F-418D-AE19-62706E023703}">
                      <ahyp:hlinkClr val="tx"/>
                    </a:ext>
                  </a:extLst>
                </a:hlinkClick>
              </a:rPr>
              <a:t>FR</a:t>
            </a:r>
            <a:endParaRPr>
              <a:solidFill>
                <a:schemeClr val="dk2"/>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000"/>
                                        <p:tgtEl>
                                          <p:spTgt spid="6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
          <p:cNvSpPr txBox="1"/>
          <p:nvPr>
            <p:ph idx="4294967295" type="body"/>
          </p:nvPr>
        </p:nvSpPr>
        <p:spPr>
          <a:xfrm>
            <a:off x="1007600" y="1509800"/>
            <a:ext cx="4996200" cy="2799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400"/>
              <a:buNone/>
            </a:pPr>
            <a:r>
              <a:rPr lang="fr-FR" sz="2400"/>
              <a:t>Energy enables us to change</a:t>
            </a:r>
            <a:r>
              <a:rPr lang="fr-FR" sz="2400"/>
              <a:t> :</a:t>
            </a:r>
            <a:endParaRPr sz="2400"/>
          </a:p>
          <a:p>
            <a:pPr indent="-254000" lvl="1" marL="742950" rtl="0" algn="l">
              <a:lnSpc>
                <a:spcPct val="115000"/>
              </a:lnSpc>
              <a:spcBef>
                <a:spcPts val="1000"/>
              </a:spcBef>
              <a:spcAft>
                <a:spcPts val="0"/>
              </a:spcAft>
              <a:buSzPts val="1500"/>
              <a:buChar char="•"/>
            </a:pPr>
            <a:r>
              <a:rPr lang="fr-FR" sz="2200"/>
              <a:t>Speed</a:t>
            </a:r>
            <a:endParaRPr sz="2200"/>
          </a:p>
          <a:p>
            <a:pPr indent="-254000" lvl="1" marL="742950" rtl="0" algn="l">
              <a:lnSpc>
                <a:spcPct val="115000"/>
              </a:lnSpc>
              <a:spcBef>
                <a:spcPts val="400"/>
              </a:spcBef>
              <a:spcAft>
                <a:spcPts val="0"/>
              </a:spcAft>
              <a:buSzPts val="1500"/>
              <a:buChar char="•"/>
            </a:pPr>
            <a:r>
              <a:rPr lang="fr-FR" sz="2200"/>
              <a:t>Temperature</a:t>
            </a:r>
            <a:endParaRPr sz="2200"/>
          </a:p>
          <a:p>
            <a:pPr indent="-254000" lvl="1" marL="742950" rtl="0" algn="l">
              <a:lnSpc>
                <a:spcPct val="115000"/>
              </a:lnSpc>
              <a:spcBef>
                <a:spcPts val="400"/>
              </a:spcBef>
              <a:spcAft>
                <a:spcPts val="0"/>
              </a:spcAft>
              <a:buSzPts val="1500"/>
              <a:buChar char="•"/>
            </a:pPr>
            <a:r>
              <a:rPr lang="fr-FR" sz="2200"/>
              <a:t>The shape of an object</a:t>
            </a:r>
            <a:endParaRPr sz="2200"/>
          </a:p>
          <a:p>
            <a:pPr indent="-254000" lvl="1" marL="742950" rtl="0" algn="l">
              <a:lnSpc>
                <a:spcPct val="115000"/>
              </a:lnSpc>
              <a:spcBef>
                <a:spcPts val="400"/>
              </a:spcBef>
              <a:spcAft>
                <a:spcPts val="0"/>
              </a:spcAft>
              <a:buSzPts val="1500"/>
              <a:buChar char="•"/>
            </a:pPr>
            <a:r>
              <a:rPr lang="fr-FR" sz="2200"/>
              <a:t>Chemical composition	</a:t>
            </a:r>
            <a:endParaRPr sz="2200"/>
          </a:p>
          <a:p>
            <a:pPr indent="-254000" lvl="1" marL="742950" rtl="0" algn="l">
              <a:lnSpc>
                <a:spcPct val="115000"/>
              </a:lnSpc>
              <a:spcBef>
                <a:spcPts val="400"/>
              </a:spcBef>
              <a:spcAft>
                <a:spcPts val="0"/>
              </a:spcAft>
              <a:buSzPts val="1500"/>
              <a:buChar char="•"/>
            </a:pPr>
            <a:r>
              <a:rPr lang="fr-FR" sz="2200"/>
              <a:t>Altitude</a:t>
            </a:r>
            <a:endParaRPr sz="2200"/>
          </a:p>
          <a:p>
            <a:pPr indent="-254000" lvl="1" marL="742950" rtl="0" algn="l">
              <a:lnSpc>
                <a:spcPct val="115000"/>
              </a:lnSpc>
              <a:spcBef>
                <a:spcPts val="400"/>
              </a:spcBef>
              <a:spcAft>
                <a:spcPts val="0"/>
              </a:spcAft>
              <a:buSzPts val="1500"/>
              <a:buChar char="•"/>
            </a:pPr>
            <a:r>
              <a:rPr lang="fr-FR" sz="2200"/>
              <a:t>Luminosity</a:t>
            </a:r>
            <a:endParaRPr sz="2200"/>
          </a:p>
          <a:p>
            <a:pPr indent="-254000" lvl="1" marL="742950" rtl="0" algn="l">
              <a:lnSpc>
                <a:spcPct val="115000"/>
              </a:lnSpc>
              <a:spcBef>
                <a:spcPts val="400"/>
              </a:spcBef>
              <a:spcAft>
                <a:spcPts val="0"/>
              </a:spcAft>
              <a:buSzPts val="1500"/>
              <a:buChar char="•"/>
            </a:pPr>
            <a:r>
              <a:rPr lang="fr-FR" sz="2200"/>
              <a:t>Etc.</a:t>
            </a:r>
            <a:endParaRPr sz="2200"/>
          </a:p>
          <a:p>
            <a:pPr indent="0" lvl="0" marL="0" rtl="0" algn="l">
              <a:lnSpc>
                <a:spcPct val="115000"/>
              </a:lnSpc>
              <a:spcBef>
                <a:spcPts val="480"/>
              </a:spcBef>
              <a:spcAft>
                <a:spcPts val="0"/>
              </a:spcAft>
              <a:buSzPts val="2400"/>
              <a:buNone/>
            </a:pPr>
            <a:r>
              <a:t/>
            </a:r>
            <a:endParaRPr/>
          </a:p>
          <a:p>
            <a:pPr indent="0" lvl="0" marL="0" rtl="0" algn="l">
              <a:lnSpc>
                <a:spcPct val="115000"/>
              </a:lnSpc>
              <a:spcBef>
                <a:spcPts val="480"/>
              </a:spcBef>
              <a:spcAft>
                <a:spcPts val="0"/>
              </a:spcAft>
              <a:buSzPts val="2400"/>
              <a:buNone/>
            </a:pPr>
            <a:r>
              <a:t/>
            </a:r>
            <a:endParaRPr/>
          </a:p>
        </p:txBody>
      </p:sp>
      <p:sp>
        <p:nvSpPr>
          <p:cNvPr id="627" name="Google Shape;627;p6"/>
          <p:cNvSpPr/>
          <p:nvPr/>
        </p:nvSpPr>
        <p:spPr>
          <a:xfrm>
            <a:off x="1007550" y="5393000"/>
            <a:ext cx="9154500" cy="120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lang="fr-FR" sz="2200">
                <a:solidFill>
                  <a:srgbClr val="0A5882"/>
                </a:solidFill>
                <a:latin typeface="Corbel"/>
                <a:ea typeface="Corbel"/>
                <a:cs typeface="Corbel"/>
                <a:sym typeface="Corbel"/>
              </a:rPr>
              <a:t>As soon as something changes, energy is involved.</a:t>
            </a:r>
            <a:endParaRPr b="1" i="0" sz="2200" u="none" cap="none" strike="noStrike">
              <a:solidFill>
                <a:srgbClr val="0A5882"/>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200"/>
              <a:buFont typeface="Arial"/>
              <a:buNone/>
            </a:pPr>
            <a:r>
              <a:rPr b="1" lang="fr-FR" sz="2200">
                <a:solidFill>
                  <a:srgbClr val="0A5882"/>
                </a:solidFill>
                <a:latin typeface="Corbel"/>
                <a:ea typeface="Corbel"/>
                <a:cs typeface="Corbel"/>
                <a:sym typeface="Corbel"/>
              </a:rPr>
              <a:t>Energy measures the world's transformation</a:t>
            </a:r>
            <a:endParaRPr b="1" i="0" sz="2200" u="none" cap="none" strike="noStrike">
              <a:solidFill>
                <a:srgbClr val="0A5882"/>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200"/>
              <a:buFont typeface="Arial"/>
              <a:buNone/>
            </a:pPr>
            <a:r>
              <a:rPr b="1" lang="fr-FR" sz="2200">
                <a:solidFill>
                  <a:srgbClr val="0A5882"/>
                </a:solidFill>
                <a:latin typeface="Corbel"/>
                <a:ea typeface="Corbel"/>
                <a:cs typeface="Corbel"/>
                <a:sym typeface="Corbel"/>
              </a:rPr>
              <a:t>Energy consumption = the rate at which the world is changing</a:t>
            </a:r>
            <a:endParaRPr b="1" i="0" sz="2200" u="none" cap="none" strike="noStrike">
              <a:solidFill>
                <a:srgbClr val="0A5882"/>
              </a:solidFill>
              <a:latin typeface="Corbel"/>
              <a:ea typeface="Corbel"/>
              <a:cs typeface="Corbel"/>
              <a:sym typeface="Corbel"/>
            </a:endParaRPr>
          </a:p>
        </p:txBody>
      </p:sp>
      <p:sp>
        <p:nvSpPr>
          <p:cNvPr id="628" name="Google Shape;628;p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900"/>
              <a:buNone/>
            </a:pPr>
            <a:r>
              <a:rPr lang="fr-FR"/>
              <a:t>What is energy ?</a:t>
            </a:r>
            <a:endParaRPr/>
          </a:p>
        </p:txBody>
      </p:sp>
      <p:pic>
        <p:nvPicPr>
          <p:cNvPr id="629" name="Google Shape;629;p6"/>
          <p:cNvPicPr preferRelativeResize="0"/>
          <p:nvPr/>
        </p:nvPicPr>
        <p:blipFill rotWithShape="1">
          <a:blip r:embed="rId3">
            <a:alphaModFix/>
          </a:blip>
          <a:srcRect b="0" l="0" r="0" t="0"/>
          <a:stretch/>
        </p:blipFill>
        <p:spPr>
          <a:xfrm>
            <a:off x="5654575" y="1460663"/>
            <a:ext cx="3620900" cy="3505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2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7"/>
          <p:cNvSpPr/>
          <p:nvPr/>
        </p:nvSpPr>
        <p:spPr>
          <a:xfrm>
            <a:off x="440500" y="4843800"/>
            <a:ext cx="11175000" cy="178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6AB38"/>
              </a:buClr>
              <a:buSzPts val="2400"/>
              <a:buFont typeface="Century Gothic"/>
              <a:buNone/>
            </a:pPr>
            <a:r>
              <a:rPr b="1" lang="fr-FR" sz="2600">
                <a:solidFill>
                  <a:srgbClr val="0A5882"/>
                </a:solidFill>
                <a:latin typeface="Corbel"/>
                <a:ea typeface="Corbel"/>
                <a:cs typeface="Corbel"/>
                <a:sym typeface="Corbel"/>
              </a:rPr>
              <a:t>Energy is everywhere, in many different forms.</a:t>
            </a:r>
            <a:endParaRPr b="0" i="0" sz="1200" u="none" cap="none" strike="noStrike">
              <a:solidFill>
                <a:srgbClr val="0A5882"/>
              </a:solidFill>
              <a:latin typeface="Arial"/>
              <a:ea typeface="Arial"/>
              <a:cs typeface="Arial"/>
              <a:sym typeface="Arial"/>
            </a:endParaRPr>
          </a:p>
          <a:p>
            <a:pPr indent="0" lvl="0" marL="0" marR="0" rtl="0" algn="ctr">
              <a:lnSpc>
                <a:spcPct val="70000"/>
              </a:lnSpc>
              <a:spcBef>
                <a:spcPts val="0"/>
              </a:spcBef>
              <a:spcAft>
                <a:spcPts val="0"/>
              </a:spcAft>
              <a:buClr>
                <a:srgbClr val="F6AB38"/>
              </a:buClr>
              <a:buSzPts val="2400"/>
              <a:buFont typeface="Century Gothic"/>
              <a:buNone/>
            </a:pPr>
            <a:r>
              <a:t/>
            </a:r>
            <a:endParaRPr b="1" i="0" sz="2600" u="none" cap="none" strike="noStrike">
              <a:solidFill>
                <a:srgbClr val="0A5882"/>
              </a:solidFill>
              <a:latin typeface="Corbel"/>
              <a:ea typeface="Corbel"/>
              <a:cs typeface="Corbel"/>
              <a:sym typeface="Corbel"/>
            </a:endParaRPr>
          </a:p>
          <a:p>
            <a:pPr indent="0" lvl="0" marL="0" marR="0" rtl="0" algn="ctr">
              <a:lnSpc>
                <a:spcPct val="100000"/>
              </a:lnSpc>
              <a:spcBef>
                <a:spcPts val="0"/>
              </a:spcBef>
              <a:spcAft>
                <a:spcPts val="0"/>
              </a:spcAft>
              <a:buNone/>
            </a:pPr>
            <a:r>
              <a:rPr b="1" lang="fr-FR" sz="2600">
                <a:solidFill>
                  <a:srgbClr val="0A5882"/>
                </a:solidFill>
                <a:latin typeface="Corbel"/>
                <a:ea typeface="Corbel"/>
                <a:cs typeface="Corbel"/>
                <a:sym typeface="Corbel"/>
              </a:rPr>
              <a:t>It can neither be created nor destroyed, </a:t>
            </a:r>
            <a:endParaRPr b="1" sz="2600">
              <a:solidFill>
                <a:srgbClr val="0A5882"/>
              </a:solidFill>
              <a:latin typeface="Corbel"/>
              <a:ea typeface="Corbel"/>
              <a:cs typeface="Corbel"/>
              <a:sym typeface="Corbel"/>
            </a:endParaRPr>
          </a:p>
          <a:p>
            <a:pPr indent="0" lvl="0" marL="0" marR="0" rtl="0" algn="ctr">
              <a:lnSpc>
                <a:spcPct val="100000"/>
              </a:lnSpc>
              <a:spcBef>
                <a:spcPts val="0"/>
              </a:spcBef>
              <a:spcAft>
                <a:spcPts val="0"/>
              </a:spcAft>
              <a:buNone/>
            </a:pPr>
            <a:r>
              <a:rPr b="1" lang="fr-FR" sz="2600">
                <a:solidFill>
                  <a:srgbClr val="0A5882"/>
                </a:solidFill>
                <a:latin typeface="Corbel"/>
                <a:ea typeface="Corbel"/>
                <a:cs typeface="Corbel"/>
                <a:sym typeface="Corbel"/>
              </a:rPr>
              <a:t>we can only transform it from one form to another.</a:t>
            </a:r>
            <a:endParaRPr b="1" sz="2600">
              <a:solidFill>
                <a:srgbClr val="0A5882"/>
              </a:solidFill>
              <a:latin typeface="Corbel"/>
              <a:ea typeface="Corbel"/>
              <a:cs typeface="Corbel"/>
              <a:sym typeface="Corbel"/>
            </a:endParaRPr>
          </a:p>
          <a:p>
            <a:pPr indent="0" lvl="0" marL="0" marR="0" rtl="0" algn="ctr">
              <a:lnSpc>
                <a:spcPct val="100000"/>
              </a:lnSpc>
              <a:spcBef>
                <a:spcPts val="0"/>
              </a:spcBef>
              <a:spcAft>
                <a:spcPts val="0"/>
              </a:spcAft>
              <a:buClr>
                <a:srgbClr val="F6AB38"/>
              </a:buClr>
              <a:buSzPts val="2400"/>
              <a:buFont typeface="Century Gothic"/>
              <a:buNone/>
            </a:pPr>
            <a:r>
              <a:t/>
            </a:r>
            <a:endParaRPr b="1" sz="2600">
              <a:solidFill>
                <a:srgbClr val="0A5882"/>
              </a:solidFill>
              <a:latin typeface="Corbel"/>
              <a:ea typeface="Corbel"/>
              <a:cs typeface="Corbel"/>
              <a:sym typeface="Corbel"/>
            </a:endParaRPr>
          </a:p>
        </p:txBody>
      </p:sp>
      <p:sp>
        <p:nvSpPr>
          <p:cNvPr id="636" name="Google Shape;636;p7"/>
          <p:cNvSpPr txBox="1"/>
          <p:nvPr/>
        </p:nvSpPr>
        <p:spPr>
          <a:xfrm>
            <a:off x="7305706" y="1831384"/>
            <a:ext cx="2090100" cy="3246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lang="fr-FR" sz="1700">
                <a:solidFill>
                  <a:srgbClr val="FFFFFF"/>
                </a:solidFill>
                <a:latin typeface="Corbel"/>
                <a:ea typeface="Corbel"/>
                <a:cs typeface="Corbel"/>
                <a:sym typeface="Corbel"/>
              </a:rPr>
              <a:t>Chemical energy</a:t>
            </a:r>
            <a:endParaRPr b="0" i="0" sz="1400" u="none" cap="none" strike="noStrike">
              <a:solidFill>
                <a:srgbClr val="000000"/>
              </a:solidFill>
              <a:latin typeface="Arial"/>
              <a:ea typeface="Arial"/>
              <a:cs typeface="Arial"/>
              <a:sym typeface="Arial"/>
            </a:endParaRPr>
          </a:p>
        </p:txBody>
      </p:sp>
      <p:sp>
        <p:nvSpPr>
          <p:cNvPr id="637" name="Google Shape;637;p7"/>
          <p:cNvSpPr txBox="1"/>
          <p:nvPr/>
        </p:nvSpPr>
        <p:spPr>
          <a:xfrm>
            <a:off x="9526425" y="1822960"/>
            <a:ext cx="1860600" cy="3330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lang="fr-FR" sz="1700">
                <a:solidFill>
                  <a:srgbClr val="FFFFFF"/>
                </a:solidFill>
                <a:latin typeface="Corbel"/>
                <a:ea typeface="Corbel"/>
                <a:cs typeface="Corbel"/>
                <a:sym typeface="Corbel"/>
              </a:rPr>
              <a:t>Electrical energy</a:t>
            </a:r>
            <a:endParaRPr b="0" i="0" sz="1400" u="none" cap="none" strike="noStrike">
              <a:solidFill>
                <a:srgbClr val="000000"/>
              </a:solidFill>
              <a:latin typeface="Arial"/>
              <a:ea typeface="Arial"/>
              <a:cs typeface="Arial"/>
              <a:sym typeface="Arial"/>
            </a:endParaRPr>
          </a:p>
        </p:txBody>
      </p:sp>
      <p:sp>
        <p:nvSpPr>
          <p:cNvPr id="638" name="Google Shape;638;p7"/>
          <p:cNvSpPr txBox="1"/>
          <p:nvPr/>
        </p:nvSpPr>
        <p:spPr>
          <a:xfrm>
            <a:off x="5137937" y="1816866"/>
            <a:ext cx="2037300" cy="3390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lang="fr-FR" sz="1700">
                <a:solidFill>
                  <a:srgbClr val="FFFFFF"/>
                </a:solidFill>
                <a:latin typeface="Corbel"/>
                <a:ea typeface="Corbel"/>
                <a:cs typeface="Corbel"/>
                <a:sym typeface="Corbel"/>
              </a:rPr>
              <a:t>Thermal energy</a:t>
            </a:r>
            <a:endParaRPr b="0" i="0" sz="1400" u="none" cap="none" strike="noStrike">
              <a:solidFill>
                <a:srgbClr val="000000"/>
              </a:solidFill>
              <a:latin typeface="Arial"/>
              <a:ea typeface="Arial"/>
              <a:cs typeface="Arial"/>
              <a:sym typeface="Arial"/>
            </a:endParaRPr>
          </a:p>
        </p:txBody>
      </p:sp>
      <p:sp>
        <p:nvSpPr>
          <p:cNvPr id="639" name="Google Shape;639;p7"/>
          <p:cNvSpPr txBox="1"/>
          <p:nvPr/>
        </p:nvSpPr>
        <p:spPr>
          <a:xfrm>
            <a:off x="3046218" y="1811494"/>
            <a:ext cx="1962000" cy="3444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lang="fr-FR" sz="1700">
                <a:solidFill>
                  <a:srgbClr val="FFFFFF"/>
                </a:solidFill>
                <a:latin typeface="Corbel"/>
                <a:ea typeface="Corbel"/>
                <a:cs typeface="Corbel"/>
                <a:sym typeface="Corbel"/>
              </a:rPr>
              <a:t>Mechanical energy</a:t>
            </a:r>
            <a:endParaRPr b="0" i="0" sz="1400" u="none" cap="none" strike="noStrike">
              <a:solidFill>
                <a:srgbClr val="000000"/>
              </a:solidFill>
              <a:latin typeface="Arial"/>
              <a:ea typeface="Arial"/>
              <a:cs typeface="Arial"/>
              <a:sym typeface="Arial"/>
            </a:endParaRPr>
          </a:p>
        </p:txBody>
      </p:sp>
      <p:sp>
        <p:nvSpPr>
          <p:cNvPr id="640" name="Google Shape;640;p7"/>
          <p:cNvSpPr txBox="1"/>
          <p:nvPr/>
        </p:nvSpPr>
        <p:spPr>
          <a:xfrm>
            <a:off x="949187" y="1806392"/>
            <a:ext cx="1967400" cy="3495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lang="fr-FR" sz="1700">
                <a:solidFill>
                  <a:srgbClr val="FFFFFF"/>
                </a:solidFill>
                <a:latin typeface="Corbel"/>
                <a:ea typeface="Corbel"/>
                <a:cs typeface="Corbel"/>
                <a:sym typeface="Corbel"/>
              </a:rPr>
              <a:t>Kinetic energy</a:t>
            </a:r>
            <a:endParaRPr b="0" i="0" sz="1400" u="none" cap="none" strike="noStrike">
              <a:solidFill>
                <a:srgbClr val="000000"/>
              </a:solidFill>
              <a:latin typeface="Arial"/>
              <a:ea typeface="Arial"/>
              <a:cs typeface="Arial"/>
              <a:sym typeface="Arial"/>
            </a:endParaRPr>
          </a:p>
        </p:txBody>
      </p:sp>
      <p:pic>
        <p:nvPicPr>
          <p:cNvPr id="641" name="Google Shape;641;p7"/>
          <p:cNvPicPr preferRelativeResize="0"/>
          <p:nvPr/>
        </p:nvPicPr>
        <p:blipFill rotWithShape="1">
          <a:blip r:embed="rId3">
            <a:alphaModFix/>
          </a:blip>
          <a:srcRect b="0" l="0" r="0" t="0"/>
          <a:stretch/>
        </p:blipFill>
        <p:spPr>
          <a:xfrm>
            <a:off x="939325" y="2193475"/>
            <a:ext cx="1962000" cy="2294226"/>
          </a:xfrm>
          <a:prstGeom prst="rect">
            <a:avLst/>
          </a:prstGeom>
          <a:noFill/>
          <a:ln>
            <a:noFill/>
          </a:ln>
        </p:spPr>
      </p:pic>
      <p:pic>
        <p:nvPicPr>
          <p:cNvPr id="642" name="Google Shape;642;p7"/>
          <p:cNvPicPr preferRelativeResize="0"/>
          <p:nvPr/>
        </p:nvPicPr>
        <p:blipFill rotWithShape="1">
          <a:blip r:embed="rId4">
            <a:alphaModFix/>
          </a:blip>
          <a:srcRect b="3147" l="51842" r="1560" t="24611"/>
          <a:stretch/>
        </p:blipFill>
        <p:spPr>
          <a:xfrm>
            <a:off x="3040652" y="2200350"/>
            <a:ext cx="1967401" cy="2284824"/>
          </a:xfrm>
          <a:prstGeom prst="rect">
            <a:avLst/>
          </a:prstGeom>
          <a:noFill/>
          <a:ln>
            <a:noFill/>
          </a:ln>
        </p:spPr>
      </p:pic>
      <p:pic>
        <p:nvPicPr>
          <p:cNvPr id="643" name="Google Shape;643;p7"/>
          <p:cNvPicPr preferRelativeResize="0"/>
          <p:nvPr/>
        </p:nvPicPr>
        <p:blipFill rotWithShape="1">
          <a:blip r:embed="rId5">
            <a:alphaModFix/>
          </a:blip>
          <a:srcRect b="0" l="21508" r="19305" t="0"/>
          <a:stretch/>
        </p:blipFill>
        <p:spPr>
          <a:xfrm>
            <a:off x="5137926" y="2200350"/>
            <a:ext cx="2037299" cy="2294224"/>
          </a:xfrm>
          <a:prstGeom prst="rect">
            <a:avLst/>
          </a:prstGeom>
          <a:noFill/>
          <a:ln>
            <a:noFill/>
          </a:ln>
        </p:spPr>
      </p:pic>
      <p:pic>
        <p:nvPicPr>
          <p:cNvPr id="644" name="Google Shape;644;p7"/>
          <p:cNvPicPr preferRelativeResize="0"/>
          <p:nvPr/>
        </p:nvPicPr>
        <p:blipFill rotWithShape="1">
          <a:blip r:embed="rId6">
            <a:alphaModFix/>
          </a:blip>
          <a:srcRect b="0" l="10432" r="28590" t="0"/>
          <a:stretch/>
        </p:blipFill>
        <p:spPr>
          <a:xfrm>
            <a:off x="7311188" y="2196675"/>
            <a:ext cx="2090102" cy="2284826"/>
          </a:xfrm>
          <a:prstGeom prst="rect">
            <a:avLst/>
          </a:prstGeom>
          <a:noFill/>
          <a:ln>
            <a:noFill/>
          </a:ln>
        </p:spPr>
      </p:pic>
      <p:pic>
        <p:nvPicPr>
          <p:cNvPr id="645" name="Google Shape;645;p7"/>
          <p:cNvPicPr preferRelativeResize="0"/>
          <p:nvPr/>
        </p:nvPicPr>
        <p:blipFill rotWithShape="1">
          <a:blip r:embed="rId7">
            <a:alphaModFix/>
          </a:blip>
          <a:srcRect b="12336" l="12232" r="0" t="10967"/>
          <a:stretch/>
        </p:blipFill>
        <p:spPr>
          <a:xfrm>
            <a:off x="9522052" y="2198177"/>
            <a:ext cx="1860601" cy="2284826"/>
          </a:xfrm>
          <a:prstGeom prst="rect">
            <a:avLst/>
          </a:prstGeom>
          <a:noFill/>
          <a:ln>
            <a:noFill/>
          </a:ln>
        </p:spPr>
      </p:pic>
      <p:sp>
        <p:nvSpPr>
          <p:cNvPr id="646" name="Google Shape;646;p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The different forms of energy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Meg Morley</dc:creator>
</cp:coreProperties>
</file>