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Montserrat"/>
      <p:regular r:id="rId39"/>
      <p:bold r:id="rId40"/>
      <p:italic r:id="rId41"/>
      <p:boldItalic r:id="rId42"/>
    </p:embeddedFont>
    <p:embeddedFont>
      <p:font typeface="Corbel"/>
      <p:regular r:id="rId43"/>
      <p:bold r:id="rId44"/>
      <p:italic r:id="rId45"/>
      <p:boldItalic r:id="rId46"/>
    </p:embeddedFont>
    <p:embeddedFont>
      <p:font typeface="Noto Sans Symbols"/>
      <p:regular r:id="rId47"/>
      <p:bold r:id="rId48"/>
    </p:embeddedFont>
    <p:embeddedFont>
      <p:font typeface="Comfortaa"/>
      <p:regular r:id="rId49"/>
      <p:bold r:id="rId50"/>
    </p:embeddedFont>
    <p:embeddedFont>
      <p:font typeface="Century Gothic"/>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hNozIKsjNrctLXkBvsVGyf32YsF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Gabriel Chabah"/>
  <p:cmAuthor clrIdx="1" id="1" initials="" lastIdx="1" name="Floriane Dieuleveu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Corbel-bold.fntdata"/><Relationship Id="rId43" Type="http://schemas.openxmlformats.org/officeDocument/2006/relationships/font" Target="fonts/Corbel-regular.fntdata"/><Relationship Id="rId46" Type="http://schemas.openxmlformats.org/officeDocument/2006/relationships/font" Target="fonts/Corbel-boldItalic.fntdata"/><Relationship Id="rId45" Type="http://schemas.openxmlformats.org/officeDocument/2006/relationships/font" Target="fonts/Corbel-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otoSansSymbols-bold.fntdata"/><Relationship Id="rId47" Type="http://schemas.openxmlformats.org/officeDocument/2006/relationships/font" Target="fonts/NotoSansSymbols-regular.fntdata"/><Relationship Id="rId49" Type="http://schemas.openxmlformats.org/officeDocument/2006/relationships/font" Target="fonts/Comforta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Montserrat-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regular.fntdata"/><Relationship Id="rId50" Type="http://schemas.openxmlformats.org/officeDocument/2006/relationships/font" Target="fonts/Comfortaa-bold.fntdata"/><Relationship Id="rId53" Type="http://schemas.openxmlformats.org/officeDocument/2006/relationships/font" Target="fonts/CenturyGothic-italic.fntdata"/><Relationship Id="rId52" Type="http://schemas.openxmlformats.org/officeDocument/2006/relationships/font" Target="fonts/CenturyGothic-bold.fntdata"/><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font" Target="fonts/CenturyGothic-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7-28T10:23:01.892">
    <p:pos x="6000" y="0"/>
    <p:text>Graph Slide 18 (Remplacer France ?)</p:text>
    <p:extLst>
      <p:ext uri="{C676402C-5697-4E1C-873F-D02D1690AC5C}">
        <p15:threadingInfo timeZoneBias="0"/>
      </p:ext>
      <p:ext uri="http://customooxmlschemas.google.com/">
        <go:slidesCustomData xmlns:go="http://customooxmlschemas.google.com/" commentPostId="AAAA1mMlKBo"/>
      </p:ext>
    </p:extLst>
  </p:cm>
  <p:cm authorId="0" idx="2" dt="2023-07-26T09:20:50.217">
    <p:pos x="6000" y="0"/>
    <p:text>+ Unit conversion (Miles, Gallon, etc)</p:text>
    <p:extLst>
      <p:ext uri="{C676402C-5697-4E1C-873F-D02D1690AC5C}">
        <p15:threadingInfo timeZoneBias="0">
          <p15:parentCm authorId="0" idx="1"/>
        </p15:threadingInfo>
      </p:ext>
      <p:ext uri="http://customooxmlschemas.google.com/">
        <go:slidesCustomData xmlns:go="http://customooxmlschemas.google.com/" commentPostId="AAAA1mMlKBs"/>
      </p:ext>
    </p:extLst>
  </p:cm>
  <p:cm authorId="1" idx="1" dt="2023-07-28T09:43:10.055">
    <p:pos x="6000" y="0"/>
    <p:text>trad thème fait
trad graph slide 18 fait (mais données pas changées pour s'adapter à l'anglais)</p:text>
    <p:extLst>
      <p:ext uri="{C676402C-5697-4E1C-873F-D02D1690AC5C}">
        <p15:threadingInfo timeZoneBias="0">
          <p15:parentCm authorId="0" idx="1"/>
        </p15:threadingInfo>
      </p:ext>
      <p:ext uri="http://customooxmlschemas.google.com/">
        <go:slidesCustomData xmlns:go="http://customooxmlschemas.google.com/" commentPostId="AAAA1oyhNVY"/>
      </p:ext>
    </p:extLst>
  </p:cm>
  <p:cm authorId="0" idx="3" dt="2023-07-28T10:15:25.431">
    <p:pos x="6000" y="0"/>
    <p:text>Slide 20 cc notes trad depuis la 1.</p:text>
    <p:extLst>
      <p:ext uri="{C676402C-5697-4E1C-873F-D02D1690AC5C}">
        <p15:threadingInfo timeZoneBias="0">
          <p15:parentCm authorId="0" idx="1"/>
        </p15:threadingInfo>
      </p:ext>
      <p:ext uri="http://customooxmlschemas.google.com/">
        <go:slidesCustomData xmlns:go="http://customooxmlschemas.google.com/" commentPostId="AAAA1oyhNV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urworldindata.org/global-energy-200-year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nnaissancedesenergies.org/laie-publie-ledition-2020-de-ses-key-world-energy-statistics-200828"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517d0bcf08_8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g2517d0bcf08_8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2f7ddae63a_4_7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561" name="Google Shape;561;g22f7ddae63a_4_7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62" name="Google Shape;562;g22f7ddae63a_4_736: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0" rtl="0" algn="l">
              <a:spcBef>
                <a:spcPts val="488"/>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spcBef>
                <a:spcPts val="488"/>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360"/>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We don't just use oil as an energy source, it's also a material, involved in the majority of what we consume today:</a:t>
            </a:r>
            <a:endParaRPr sz="1200">
              <a:solidFill>
                <a:schemeClr val="dk1"/>
              </a:solidFill>
              <a:latin typeface="Montserrat"/>
              <a:ea typeface="Montserrat"/>
              <a:cs typeface="Montserrat"/>
              <a:sym typeface="Montserrat"/>
            </a:endParaRPr>
          </a:p>
          <a:p>
            <a:pPr indent="-298450" lvl="1" marL="742950" rtl="0" algn="l">
              <a:lnSpc>
                <a:spcPct val="115000"/>
              </a:lnSpc>
              <a:spcBef>
                <a:spcPts val="36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The plastic we find everywhere: shoes and synthetic textiles, food packaging, toys, and so on.</a:t>
            </a:r>
            <a:endParaRPr sz="1200">
              <a:solidFill>
                <a:schemeClr val="dk1"/>
              </a:solidFill>
              <a:latin typeface="Montserrat"/>
              <a:ea typeface="Montserrat"/>
              <a:cs typeface="Montserrat"/>
              <a:sym typeface="Montserrat"/>
            </a:endParaRPr>
          </a:p>
          <a:p>
            <a:pPr indent="-298450" lvl="1" marL="742950" rtl="0" algn="l">
              <a:lnSpc>
                <a:spcPct val="115000"/>
              </a:lnSpc>
              <a:spcBef>
                <a:spcPts val="36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It is also used in cosmetics and medicines.</a:t>
            </a:r>
            <a:endParaRPr sz="1200">
              <a:solidFill>
                <a:schemeClr val="dk1"/>
              </a:solidFill>
              <a:latin typeface="Montserrat"/>
              <a:ea typeface="Montserrat"/>
              <a:cs typeface="Montserrat"/>
              <a:sym typeface="Montserrat"/>
            </a:endParaRPr>
          </a:p>
          <a:p>
            <a:pPr indent="-298450" lvl="1" marL="742950" rtl="0" algn="l">
              <a:lnSpc>
                <a:spcPct val="115000"/>
              </a:lnSpc>
              <a:spcBef>
                <a:spcPts val="36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Oil is used extensively in agriculture and some fertilizers.</a:t>
            </a:r>
            <a:endParaRPr b="1" sz="1200" u="sng">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488"/>
              </a:spcBef>
              <a:spcAft>
                <a:spcPts val="0"/>
              </a:spcAft>
              <a:buSzPts val="1100"/>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spcBef>
                <a:spcPts val="488"/>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sz="1200">
                <a:latin typeface="Montserrat"/>
                <a:ea typeface="Montserrat"/>
                <a:cs typeface="Montserrat"/>
                <a:sym typeface="Montserrat"/>
              </a:rPr>
              <a:t>This American family has put all the objects usually stored indoors and made of plastic in front of their house. It's a striking illustration of the importance this material now plays in the manufacture of our "everyday objects".</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sz="1200">
                <a:latin typeface="Montserrat"/>
                <a:ea typeface="Montserrat"/>
                <a:cs typeface="Montserrat"/>
                <a:sym typeface="Montserrat"/>
              </a:rPr>
              <a:t>Photo source</a:t>
            </a:r>
            <a:r>
              <a:rPr lang="fr-FR" sz="1200">
                <a:latin typeface="Montserrat"/>
                <a:ea typeface="Montserrat"/>
                <a:cs typeface="Montserrat"/>
                <a:sym typeface="Montserrat"/>
              </a:rPr>
              <a:t> : Peter Menzel,</a:t>
            </a:r>
            <a:r>
              <a:rPr i="1" lang="fr-FR" sz="1200">
                <a:latin typeface="Montserrat"/>
                <a:ea typeface="Montserrat"/>
                <a:cs typeface="Montserrat"/>
                <a:sym typeface="Montserrat"/>
              </a:rPr>
              <a:t> Material World A Global Family Portrait</a:t>
            </a:r>
            <a:r>
              <a:rPr lang="fr-FR" sz="1200">
                <a:latin typeface="Montserrat"/>
                <a:ea typeface="Montserrat"/>
                <a:cs typeface="Montserrat"/>
                <a:sym typeface="Montserrat"/>
              </a:rPr>
              <a:t>, 1994</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a:latin typeface="Montserrat"/>
                <a:ea typeface="Montserrat"/>
                <a:cs typeface="Montserrat"/>
                <a:sym typeface="Montserrat"/>
              </a:rPr>
              <a:t> </a:t>
            </a:r>
            <a:endParaRPr sz="1200">
              <a:latin typeface="Montserrat"/>
              <a:ea typeface="Montserrat"/>
              <a:cs typeface="Montserrat"/>
              <a:sym typeface="Montserrat"/>
            </a:endParaRPr>
          </a:p>
        </p:txBody>
      </p:sp>
      <p:sp>
        <p:nvSpPr>
          <p:cNvPr id="581" name="Google Shape;581;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587" name="Google Shape;58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88" name="Google Shape;588;p18: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0" rtl="0" algn="l">
              <a:spcBef>
                <a:spcPts val="488"/>
              </a:spcBef>
              <a:spcAft>
                <a:spcPts val="0"/>
              </a:spcAft>
              <a:buSzPts val="1100"/>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spcBef>
                <a:spcPts val="488"/>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240"/>
              </a:spcBef>
              <a:spcAft>
                <a:spcPts val="0"/>
              </a:spcAft>
              <a:buSzPts val="1100"/>
              <a:buNone/>
            </a:pPr>
            <a:r>
              <a:rPr lang="fr-FR" sz="1200">
                <a:solidFill>
                  <a:schemeClr val="dk1"/>
                </a:solidFill>
                <a:latin typeface="Montserrat"/>
                <a:ea typeface="Montserrat"/>
                <a:cs typeface="Montserrat"/>
                <a:sym typeface="Montserrat"/>
              </a:rPr>
              <a:t>The process through which fossil fuels are formed is extremely long: they are carbon-rich materials derived from the slow degradation of organic matter in the soil (hence the term "fossil"!), via geological processes that can last hundreds of millions of years.</a:t>
            </a:r>
            <a:endParaRPr sz="1200">
              <a:solidFill>
                <a:schemeClr val="dk1"/>
              </a:solidFill>
              <a:latin typeface="Montserrat"/>
              <a:ea typeface="Montserrat"/>
              <a:cs typeface="Montserrat"/>
              <a:sym typeface="Montserrat"/>
            </a:endParaRPr>
          </a:p>
          <a:p>
            <a:pPr indent="0" lvl="0" marL="0" rtl="0" algn="l">
              <a:lnSpc>
                <a:spcPct val="115000"/>
              </a:lnSpc>
              <a:spcBef>
                <a:spcPts val="240"/>
              </a:spcBef>
              <a:spcAft>
                <a:spcPts val="0"/>
              </a:spcAft>
              <a:buSzPts val="1100"/>
              <a:buNone/>
            </a:pPr>
            <a:r>
              <a:rPr lang="fr-FR" sz="1200">
                <a:solidFill>
                  <a:schemeClr val="dk1"/>
                </a:solidFill>
                <a:latin typeface="Montserrat"/>
                <a:ea typeface="Montserrat"/>
                <a:cs typeface="Montserrat"/>
                <a:sym typeface="Montserrat"/>
              </a:rPr>
              <a:t>For example, oil is the result of a deposit of living organisms on the ocean floor dating back over 200 million years. Under pressure, heat and lack of oxygen, chemical and biological reactions transform the accumulation of organic matter into oil. The migration of oil to the upper geological layers in the form of a deposit facilitates oil extraction, but it has become less and less accessible over time.</a:t>
            </a:r>
            <a:endParaRPr sz="1200">
              <a:solidFill>
                <a:schemeClr val="dk1"/>
              </a:solidFill>
              <a:latin typeface="Montserrat"/>
              <a:ea typeface="Montserrat"/>
              <a:cs typeface="Montserrat"/>
              <a:sym typeface="Montserrat"/>
            </a:endParaRPr>
          </a:p>
          <a:p>
            <a:pPr indent="0" lvl="0" marL="0" rtl="0" algn="l">
              <a:lnSpc>
                <a:spcPct val="115000"/>
              </a:lnSpc>
              <a:spcBef>
                <a:spcPts val="240"/>
              </a:spcBef>
              <a:spcAft>
                <a:spcPts val="0"/>
              </a:spcAft>
              <a:buSzPts val="1100"/>
              <a:buNone/>
            </a:pPr>
            <a:r>
              <a:rPr lang="fr-FR" sz="1200">
                <a:solidFill>
                  <a:schemeClr val="dk1"/>
                </a:solidFill>
                <a:latin typeface="Montserrat"/>
                <a:ea typeface="Montserrat"/>
                <a:cs typeface="Montserrat"/>
                <a:sym typeface="Montserrat"/>
              </a:rPr>
              <a:t>And the increasingly complicated search for oil is driving up the cost of energy!</a:t>
            </a:r>
            <a:endParaRPr sz="1200">
              <a:solidFill>
                <a:schemeClr val="dk1"/>
              </a:solidFill>
              <a:latin typeface="Montserrat"/>
              <a:ea typeface="Montserrat"/>
              <a:cs typeface="Montserrat"/>
              <a:sym typeface="Montserrat"/>
            </a:endParaRPr>
          </a:p>
          <a:p>
            <a:pPr indent="0" lvl="0" marL="158750" rtl="0" algn="l">
              <a:lnSpc>
                <a:spcPct val="115000"/>
              </a:lnSpc>
              <a:spcBef>
                <a:spcPts val="240"/>
              </a:spcBef>
              <a:spcAft>
                <a:spcPts val="0"/>
              </a:spcAft>
              <a:buSzPts val="1100"/>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488"/>
              </a:spcBef>
              <a:spcAft>
                <a:spcPts val="0"/>
              </a:spcAft>
              <a:buClr>
                <a:schemeClr val="dk1"/>
              </a:buClr>
              <a:buSzPts val="1400"/>
              <a:buFont typeface="Arial"/>
              <a:buNone/>
            </a:pPr>
            <a:r>
              <a:rPr b="1" lang="fr-FR" sz="1200" u="sng">
                <a:solidFill>
                  <a:schemeClr val="dk1"/>
                </a:solidFill>
                <a:latin typeface="Montserrat"/>
                <a:ea typeface="Montserrat"/>
                <a:cs typeface="Montserrat"/>
                <a:sym typeface="Montserrat"/>
              </a:rPr>
              <a:t>Key messages :</a:t>
            </a:r>
            <a:endParaRPr b="1" sz="1200" u="sng">
              <a:solidFill>
                <a:schemeClr val="dk1"/>
              </a:solidFill>
              <a:latin typeface="Montserrat"/>
              <a:ea typeface="Montserrat"/>
              <a:cs typeface="Montserrat"/>
              <a:sym typeface="Montserrat"/>
            </a:endParaRPr>
          </a:p>
          <a:p>
            <a:pPr indent="-228600" lvl="0" marL="228600" rtl="0" algn="l">
              <a:lnSpc>
                <a:spcPct val="115000"/>
              </a:lnSpc>
              <a:spcBef>
                <a:spcPts val="488"/>
              </a:spcBef>
              <a:spcAft>
                <a:spcPts val="0"/>
              </a:spcAft>
              <a:buClr>
                <a:schemeClr val="dk1"/>
              </a:buClr>
              <a:buSzPts val="1200"/>
              <a:buFont typeface="Montserrat"/>
              <a:buAutoNum type="arabicPeriod"/>
            </a:pPr>
            <a:r>
              <a:rPr lang="fr-FR" sz="1200">
                <a:solidFill>
                  <a:schemeClr val="dk1"/>
                </a:solidFill>
                <a:latin typeface="Montserrat"/>
                <a:ea typeface="Montserrat"/>
                <a:cs typeface="Montserrat"/>
                <a:sym typeface="Montserrat"/>
              </a:rPr>
              <a:t>The more oil we produce, the more expensive it becomes to extract (both in terms of money and energy):</a:t>
            </a:r>
            <a:endParaRPr sz="1200">
              <a:solidFill>
                <a:schemeClr val="dk1"/>
              </a:solidFill>
              <a:latin typeface="Montserrat"/>
              <a:ea typeface="Montserrat"/>
              <a:cs typeface="Montserrat"/>
              <a:sym typeface="Montserrat"/>
            </a:endParaRPr>
          </a:p>
          <a:p>
            <a:pPr indent="-304800" lvl="0" marL="457200" rtl="0" algn="l">
              <a:lnSpc>
                <a:spcPct val="115000"/>
              </a:lnSpc>
              <a:spcBef>
                <a:spcPts val="49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In 1900, it took 1 barrel to extract 100.</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Today, new non-</a:t>
            </a:r>
            <a:r>
              <a:rPr lang="fr-FR" sz="1200">
                <a:solidFill>
                  <a:schemeClr val="dk1"/>
                </a:solidFill>
                <a:latin typeface="Montserrat"/>
                <a:ea typeface="Montserrat"/>
                <a:cs typeface="Montserrat"/>
                <a:sym typeface="Montserrat"/>
              </a:rPr>
              <a:t>conventional</a:t>
            </a:r>
            <a:r>
              <a:rPr lang="fr-FR" sz="1200">
                <a:solidFill>
                  <a:schemeClr val="dk1"/>
                </a:solidFill>
                <a:latin typeface="Montserrat"/>
                <a:ea typeface="Montserrat"/>
                <a:cs typeface="Montserrat"/>
                <a:sym typeface="Montserrat"/>
              </a:rPr>
              <a:t> techniques consume 1 barrel to produce 3.</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fr-FR" sz="1200">
                <a:solidFill>
                  <a:schemeClr val="dk1"/>
                </a:solidFill>
                <a:latin typeface="Montserrat"/>
                <a:ea typeface="Montserrat"/>
                <a:cs typeface="Montserrat"/>
                <a:sym typeface="Montserrat"/>
              </a:rPr>
              <a:t>2.     Extracting fossil fuels requires more and more energy as the resources get depleted: it's a vicious circle that is hard to escape.</a:t>
            </a:r>
            <a:endParaRPr sz="1200">
              <a:solidFill>
                <a:schemeClr val="dk1"/>
              </a:solidFill>
              <a:latin typeface="Montserrat"/>
              <a:ea typeface="Montserrat"/>
              <a:cs typeface="Montserrat"/>
              <a:sym typeface="Montserrat"/>
            </a:endParaRPr>
          </a:p>
          <a:p>
            <a:pPr indent="0" lvl="0" marL="0" rtl="0" algn="l">
              <a:lnSpc>
                <a:spcPct val="115000"/>
              </a:lnSpc>
              <a:spcBef>
                <a:spcPts val="490"/>
              </a:spcBef>
              <a:spcAft>
                <a:spcPts val="0"/>
              </a:spcAft>
              <a:buSzPts val="1100"/>
              <a:buNone/>
            </a:pPr>
            <a:r>
              <a:t/>
            </a:r>
            <a:endParaRPr sz="1200">
              <a:solidFill>
                <a:schemeClr val="dk1"/>
              </a:solidFill>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3e07a2eb81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23e07a2eb81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c87765955c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gc87765955c_0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613" name="Google Shape;613;gc87765955c_0_19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8" name="Google Shape;62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629" name="Google Shape;629;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5c1d4c0cad_4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g25c1d4c0cad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490"/>
              </a:spcBef>
              <a:spcAft>
                <a:spcPts val="0"/>
              </a:spcAft>
              <a:buSzPts val="1100"/>
              <a:buNone/>
            </a:pPr>
            <a:r>
              <a:rPr b="1" lang="fr-FR" sz="1200" u="sng">
                <a:latin typeface="Montserrat"/>
                <a:ea typeface="Montserrat"/>
                <a:cs typeface="Montserrat"/>
                <a:sym typeface="Montserrat"/>
              </a:rPr>
              <a:t>Activity :</a:t>
            </a:r>
            <a:r>
              <a:rPr lang="fr-FR" sz="1200">
                <a:latin typeface="Montserrat"/>
                <a:ea typeface="Montserrat"/>
                <a:cs typeface="Montserrat"/>
                <a:sym typeface="Montserrat"/>
              </a:rPr>
              <a:t> </a:t>
            </a:r>
            <a:r>
              <a:rPr i="1" lang="fr-FR" sz="1200">
                <a:solidFill>
                  <a:schemeClr val="dk1"/>
                </a:solidFill>
                <a:latin typeface="Montserrat"/>
                <a:ea typeface="Montserrat"/>
                <a:cs typeface="Montserrat"/>
                <a:sym typeface="Montserrat"/>
              </a:rPr>
              <a:t>Before you start, ask the audience: "Can you remind me of the 3 fossil fuels? "Oil, coal and gas". Then "Of all the energy resources used by mankind, if you really count them all, such as firewood, burning waste to produce energy, solar panels, wind turbines, hydroelectric dams, nuclear power, geothermal energy, etc., what percentage comes from the 3 fossil fuels? Everyone raises their hand. Those who think that fossil fuels provide 100% of humanity's energy, put your hand down. If you think that fossil fuels provide more than 80% of humanity's energy, put your hand down.  Over 70%, put your hand down. Over 60%, put your hand down. 50%, put your hand down. 20%, put your hand down".</a:t>
            </a:r>
            <a:br>
              <a:rPr b="1" lang="fr-FR" sz="1200" u="sng">
                <a:latin typeface="Montserrat"/>
                <a:ea typeface="Montserrat"/>
                <a:cs typeface="Montserrat"/>
                <a:sym typeface="Montserrat"/>
              </a:rPr>
            </a:br>
            <a:br>
              <a:rPr b="1" lang="fr-FR" sz="1200" u="sng">
                <a:latin typeface="Montserrat"/>
                <a:ea typeface="Montserrat"/>
                <a:cs typeface="Montserrat"/>
                <a:sym typeface="Montserrat"/>
              </a:rPr>
            </a:br>
            <a:r>
              <a:rPr b="1" lang="fr-FR" sz="1200" u="sng">
                <a:latin typeface="Montserrat"/>
                <a:ea typeface="Montserrat"/>
                <a:cs typeface="Montserrat"/>
                <a:sym typeface="Montserrat"/>
              </a:rPr>
              <a:t>Explanation</a:t>
            </a:r>
            <a:r>
              <a:rPr b="1" lang="fr-FR" sz="1200" u="sng">
                <a:solidFill>
                  <a:srgbClr val="000000"/>
                </a:solidFill>
                <a:latin typeface="Montserrat"/>
                <a:ea typeface="Montserrat"/>
                <a:cs typeface="Montserrat"/>
                <a:sym typeface="Montserrat"/>
              </a:rPr>
              <a:t>:</a:t>
            </a:r>
            <a:r>
              <a:rPr lang="fr-FR" sz="1200">
                <a:solidFill>
                  <a:srgbClr val="000000"/>
                </a:solidFill>
                <a:latin typeface="Montserrat"/>
                <a:ea typeface="Montserrat"/>
                <a:cs typeface="Montserrat"/>
                <a:sym typeface="Montserrat"/>
              </a:rPr>
              <a:t> </a:t>
            </a:r>
            <a:endParaRPr sz="1200">
              <a:solidFill>
                <a:srgbClr val="000000"/>
              </a:solidFill>
              <a:latin typeface="Montserrat"/>
              <a:ea typeface="Montserrat"/>
              <a:cs typeface="Montserrat"/>
              <a:sym typeface="Montserrat"/>
            </a:endParaRPr>
          </a:p>
          <a:p>
            <a:pPr indent="0" lvl="0" marL="0" rtl="0" algn="l">
              <a:lnSpc>
                <a:spcPct val="115000"/>
              </a:lnSpc>
              <a:spcBef>
                <a:spcPts val="490"/>
              </a:spcBef>
              <a:spcAft>
                <a:spcPts val="0"/>
              </a:spcAft>
              <a:buSzPts val="1100"/>
              <a:buNone/>
            </a:pPr>
            <a:r>
              <a:t/>
            </a:r>
            <a:endParaRPr sz="12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This graph shows global primary energy consumption over time. </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The horizontal axis represents the different </a:t>
            </a:r>
            <a:r>
              <a:rPr b="1" lang="fr-FR" sz="1200">
                <a:solidFill>
                  <a:schemeClr val="dk1"/>
                </a:solidFill>
                <a:latin typeface="Montserrat"/>
                <a:ea typeface="Montserrat"/>
                <a:cs typeface="Montserrat"/>
                <a:sym typeface="Montserrat"/>
              </a:rPr>
              <a:t>years</a:t>
            </a:r>
            <a:r>
              <a:rPr lang="fr-FR" sz="1200">
                <a:solidFill>
                  <a:schemeClr val="dk1"/>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The vertical axis represents primary energy consumption for the year in question. The unit used is the </a:t>
            </a:r>
            <a:r>
              <a:rPr b="1" lang="fr-FR" sz="1200">
                <a:solidFill>
                  <a:schemeClr val="dk1"/>
                </a:solidFill>
                <a:latin typeface="Montserrat"/>
                <a:ea typeface="Montserrat"/>
                <a:cs typeface="Montserrat"/>
                <a:sym typeface="Montserrat"/>
              </a:rPr>
              <a:t>Gtoe (Giga tonne of oil equivalent)</a:t>
            </a:r>
            <a:r>
              <a:rPr lang="fr-FR" sz="1200">
                <a:solidFill>
                  <a:schemeClr val="dk1"/>
                </a:solidFill>
                <a:latin typeface="Montserrat"/>
                <a:ea typeface="Montserrat"/>
                <a:cs typeface="Montserrat"/>
                <a:sym typeface="Montserrat"/>
              </a:rPr>
              <a:t>, which measures the energy released by the equivalent of burning one billion tonnes of "standard" oil. This is another unit of energy, much more practical on this scale than the kilowatt-hour (kWh).</a:t>
            </a:r>
            <a:endParaRPr sz="1200">
              <a:solidFill>
                <a:schemeClr val="dk1"/>
              </a:solidFill>
              <a:latin typeface="Montserrat"/>
              <a:ea typeface="Montserrat"/>
              <a:cs typeface="Montserrat"/>
              <a:sym typeface="Montserrat"/>
            </a:endParaRPr>
          </a:p>
          <a:p>
            <a:pPr indent="0" lvl="0" marL="0" rtl="0" algn="l">
              <a:lnSpc>
                <a:spcPct val="115000"/>
              </a:lnSpc>
              <a:spcBef>
                <a:spcPts val="490"/>
              </a:spcBef>
              <a:spcAft>
                <a:spcPts val="0"/>
              </a:spcAft>
              <a:buSzPts val="1000"/>
              <a:buFont typeface="Arial"/>
              <a:buNone/>
            </a:pPr>
            <a:r>
              <a:t/>
            </a:r>
            <a:endParaRPr sz="1200">
              <a:latin typeface="Montserrat"/>
              <a:ea typeface="Montserrat"/>
              <a:cs typeface="Montserrat"/>
              <a:sym typeface="Montserrat"/>
            </a:endParaRPr>
          </a:p>
          <a:p>
            <a:pPr indent="0" lvl="0" marL="0" rtl="0" algn="l">
              <a:lnSpc>
                <a:spcPct val="115000"/>
              </a:lnSpc>
              <a:spcBef>
                <a:spcPts val="490"/>
              </a:spcBef>
              <a:spcAft>
                <a:spcPts val="0"/>
              </a:spcAft>
              <a:buSzPts val="1000"/>
              <a:buFont typeface="Arial"/>
              <a:buNone/>
            </a:pPr>
            <a:r>
              <a:rPr lang="fr-FR" sz="1200">
                <a:latin typeface="Montserrat"/>
                <a:ea typeface="Montserrat"/>
                <a:cs typeface="Montserrat"/>
                <a:sym typeface="Montserrat"/>
              </a:rPr>
              <a:t>We are talking here about </a:t>
            </a:r>
            <a:r>
              <a:rPr b="1" lang="fr-FR" sz="1200">
                <a:latin typeface="Montserrat"/>
                <a:ea typeface="Montserrat"/>
                <a:cs typeface="Montserrat"/>
                <a:sym typeface="Montserrat"/>
              </a:rPr>
              <a:t>primary energy</a:t>
            </a:r>
            <a:r>
              <a:rPr lang="fr-FR" sz="1200">
                <a:latin typeface="Montserrat"/>
                <a:ea typeface="Montserrat"/>
                <a:cs typeface="Montserrat"/>
                <a:sym typeface="Montserrat"/>
              </a:rPr>
              <a:t>, which corresponds to what is found directly in nature. Electricity and petrol (which are forms of energy used by consumers) are not represented on this graph because there are no deposits of electricity or petrol in nature. Uranium, wind, oil, etc. are included. Since oil is the planet's main energy resource, all other forms of energy are related to it (for example, burning one tonne of coal is equivalent to burning around 0.66 tonnes of oil). Consumption is therefore expressed in tonnes of oil equivalent (toe), in this case in billions of toe. In contrast to primary energy, </a:t>
            </a:r>
            <a:r>
              <a:rPr b="1" lang="fr-FR" sz="1200">
                <a:latin typeface="Montserrat"/>
                <a:ea typeface="Montserrat"/>
                <a:cs typeface="Montserrat"/>
                <a:sym typeface="Montserrat"/>
              </a:rPr>
              <a:t>final energy</a:t>
            </a:r>
            <a:r>
              <a:rPr lang="fr-FR" sz="1200">
                <a:latin typeface="Montserrat"/>
                <a:ea typeface="Montserrat"/>
                <a:cs typeface="Montserrat"/>
                <a:sym typeface="Montserrat"/>
              </a:rPr>
              <a:t> is the energy that is used by the consumer, </a:t>
            </a:r>
            <a:r>
              <a:rPr b="1" lang="fr-FR" sz="1200">
                <a:latin typeface="Montserrat"/>
                <a:ea typeface="Montserrat"/>
                <a:cs typeface="Montserrat"/>
                <a:sym typeface="Montserrat"/>
              </a:rPr>
              <a:t>after the losses</a:t>
            </a:r>
            <a:r>
              <a:rPr lang="fr-FR" sz="1200">
                <a:latin typeface="Montserrat"/>
                <a:ea typeface="Montserrat"/>
                <a:cs typeface="Montserrat"/>
                <a:sym typeface="Montserrat"/>
              </a:rPr>
              <a:t> associated with transporting the energy to the user.</a:t>
            </a:r>
            <a:endParaRPr sz="1200">
              <a:latin typeface="Montserrat"/>
              <a:ea typeface="Montserrat"/>
              <a:cs typeface="Montserrat"/>
              <a:sym typeface="Montserrat"/>
            </a:endParaRPr>
          </a:p>
          <a:p>
            <a:pPr indent="0" lvl="0" marL="0" rtl="0" algn="l">
              <a:lnSpc>
                <a:spcPct val="115000"/>
              </a:lnSpc>
              <a:spcBef>
                <a:spcPts val="490"/>
              </a:spcBef>
              <a:spcAft>
                <a:spcPts val="0"/>
              </a:spcAft>
              <a:buSzPts val="1000"/>
              <a:buFont typeface="Arial"/>
              <a:buNone/>
            </a:pPr>
            <a:r>
              <a:t/>
            </a:r>
            <a:endParaRPr sz="1200">
              <a:latin typeface="Montserrat"/>
              <a:ea typeface="Montserrat"/>
              <a:cs typeface="Montserrat"/>
              <a:sym typeface="Montserrat"/>
            </a:endParaRPr>
          </a:p>
          <a:p>
            <a:pPr indent="0" lvl="0" marL="0" rtl="0" algn="l">
              <a:lnSpc>
                <a:spcPct val="115000"/>
              </a:lnSpc>
              <a:spcBef>
                <a:spcPts val="490"/>
              </a:spcBef>
              <a:spcAft>
                <a:spcPts val="0"/>
              </a:spcAft>
              <a:buClr>
                <a:schemeClr val="dk1"/>
              </a:buClr>
              <a:buSzPts val="1100"/>
              <a:buFont typeface="Arial"/>
              <a:buNone/>
            </a:pPr>
            <a:r>
              <a:rPr lang="fr-FR" sz="1200">
                <a:latin typeface="Montserrat"/>
                <a:ea typeface="Montserrat"/>
                <a:cs typeface="Montserrat"/>
                <a:sym typeface="Montserrat"/>
              </a:rPr>
              <a:t>Global consumption in 2019 was around 14.9 Gtoe.  </a:t>
            </a:r>
            <a:endParaRPr sz="1200">
              <a:latin typeface="Montserrat"/>
              <a:ea typeface="Montserrat"/>
              <a:cs typeface="Montserrat"/>
              <a:sym typeface="Montserrat"/>
            </a:endParaRPr>
          </a:p>
          <a:p>
            <a:pPr indent="0" lvl="0" marL="0" rtl="0" algn="l">
              <a:lnSpc>
                <a:spcPct val="115000"/>
              </a:lnSpc>
              <a:spcBef>
                <a:spcPts val="490"/>
              </a:spcBef>
              <a:spcAft>
                <a:spcPts val="0"/>
              </a:spcAft>
              <a:buClr>
                <a:schemeClr val="dk1"/>
              </a:buClr>
              <a:buSzPts val="1100"/>
              <a:buFont typeface="Arial"/>
              <a:buNone/>
            </a:pPr>
            <a:r>
              <a:rPr lang="fr-FR" sz="1200">
                <a:latin typeface="Montserrat"/>
                <a:ea typeface="Montserrat"/>
                <a:cs typeface="Montserrat"/>
                <a:sym typeface="Montserrat"/>
              </a:rPr>
              <a:t>Oil alone accounts for 1/3 of global energy consumption. It is mainly used for transport.</a:t>
            </a:r>
            <a:endParaRPr sz="1200">
              <a:latin typeface="Montserrat"/>
              <a:ea typeface="Montserrat"/>
              <a:cs typeface="Montserrat"/>
              <a:sym typeface="Montserrat"/>
            </a:endParaRPr>
          </a:p>
          <a:p>
            <a:pPr indent="0" lvl="0" marL="0" rtl="0" algn="l">
              <a:lnSpc>
                <a:spcPct val="115000"/>
              </a:lnSpc>
              <a:spcBef>
                <a:spcPts val="490"/>
              </a:spcBef>
              <a:spcAft>
                <a:spcPts val="0"/>
              </a:spcAft>
              <a:buClr>
                <a:schemeClr val="dk1"/>
              </a:buClr>
              <a:buSzPts val="1100"/>
              <a:buFont typeface="Arial"/>
              <a:buNone/>
            </a:pPr>
            <a:r>
              <a:rPr lang="fr-FR" sz="1200">
                <a:latin typeface="Montserrat"/>
                <a:ea typeface="Montserrat"/>
                <a:cs typeface="Montserrat"/>
                <a:sym typeface="Montserrat"/>
              </a:rPr>
              <a:t>Coal accounts for 1/4 of consumption. It is mainly used to produce electricity.</a:t>
            </a:r>
            <a:endParaRPr sz="1200">
              <a:latin typeface="Montserrat"/>
              <a:ea typeface="Montserrat"/>
              <a:cs typeface="Montserrat"/>
              <a:sym typeface="Montserrat"/>
            </a:endParaRPr>
          </a:p>
          <a:p>
            <a:pPr indent="0" lvl="0" marL="0" rtl="0" algn="l">
              <a:lnSpc>
                <a:spcPct val="115000"/>
              </a:lnSpc>
              <a:spcBef>
                <a:spcPts val="490"/>
              </a:spcBef>
              <a:spcAft>
                <a:spcPts val="0"/>
              </a:spcAft>
              <a:buSzPts val="1100"/>
              <a:buNone/>
            </a:pPr>
            <a:r>
              <a:rPr lang="fr-FR" sz="1200">
                <a:latin typeface="Montserrat"/>
                <a:ea typeface="Montserrat"/>
                <a:cs typeface="Montserrat"/>
                <a:sym typeface="Montserrat"/>
              </a:rPr>
              <a:t>Gas accounts for 1/4 of global consumption. It is mainly used for heating and is also used to produce electricity.</a:t>
            </a:r>
            <a:endParaRPr sz="1200">
              <a:latin typeface="Montserrat"/>
              <a:ea typeface="Montserrat"/>
              <a:cs typeface="Montserrat"/>
              <a:sym typeface="Montserrat"/>
            </a:endParaRPr>
          </a:p>
          <a:p>
            <a:pPr indent="0" lvl="0" marL="0" rtl="0" algn="l">
              <a:lnSpc>
                <a:spcPct val="115000"/>
              </a:lnSpc>
              <a:spcBef>
                <a:spcPts val="49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0" rtl="0" algn="l">
              <a:lnSpc>
                <a:spcPct val="115000"/>
              </a:lnSpc>
              <a:spcBef>
                <a:spcPts val="490"/>
              </a:spcBef>
              <a:spcAft>
                <a:spcPts val="0"/>
              </a:spcAft>
              <a:buSzPts val="1100"/>
              <a:buNone/>
            </a:pPr>
            <a:r>
              <a:rPr b="1" lang="fr-FR" sz="1200">
                <a:latin typeface="Montserrat"/>
                <a:ea typeface="Montserrat"/>
                <a:cs typeface="Montserrat"/>
                <a:sym typeface="Montserrat"/>
              </a:rPr>
              <a:t>Fossil fuels such as oil, gas and coal alone account for almost 80% of the energy consumed by the whole of humanity.</a:t>
            </a:r>
            <a:endParaRPr sz="1200">
              <a:latin typeface="Montserrat"/>
              <a:ea typeface="Montserrat"/>
              <a:cs typeface="Montserrat"/>
              <a:sym typeface="Montserrat"/>
            </a:endParaRPr>
          </a:p>
          <a:p>
            <a:pPr indent="-88900" lvl="0" marL="88900" rtl="0" algn="l">
              <a:lnSpc>
                <a:spcPct val="115000"/>
              </a:lnSpc>
              <a:spcBef>
                <a:spcPts val="490"/>
              </a:spcBef>
              <a:spcAft>
                <a:spcPts val="0"/>
              </a:spcAft>
              <a:buSzPts val="1200"/>
              <a:buFont typeface="Montserrat"/>
              <a:buChar char="●"/>
            </a:pPr>
            <a:r>
              <a:rPr lang="fr-FR" sz="1200">
                <a:latin typeface="Montserrat"/>
                <a:ea typeface="Montserrat"/>
                <a:cs typeface="Montserrat"/>
                <a:sym typeface="Montserrat"/>
              </a:rPr>
              <a:t>Wood, which has been used for a very long time, accounts for 6.4% of the world's energy consumption. It is burnt for heating.</a:t>
            </a:r>
            <a:endParaRPr sz="1200">
              <a:latin typeface="Montserrat"/>
              <a:ea typeface="Montserrat"/>
              <a:cs typeface="Montserrat"/>
              <a:sym typeface="Montserrat"/>
            </a:endParaRPr>
          </a:p>
          <a:p>
            <a:pPr indent="-88900" lvl="0" marL="88900" rtl="0" algn="l">
              <a:lnSpc>
                <a:spcPct val="115000"/>
              </a:lnSpc>
              <a:spcBef>
                <a:spcPts val="490"/>
              </a:spcBef>
              <a:spcAft>
                <a:spcPts val="0"/>
              </a:spcAft>
              <a:buSzPts val="1200"/>
              <a:buFont typeface="Montserrat"/>
              <a:buChar char="●"/>
            </a:pPr>
            <a:r>
              <a:rPr lang="fr-FR" sz="1200">
                <a:latin typeface="Montserrat"/>
                <a:ea typeface="Montserrat"/>
                <a:cs typeface="Montserrat"/>
                <a:sym typeface="Montserrat"/>
              </a:rPr>
              <a:t>Nuclear energy, which accounts for 4% of global energy consumption, is used to produce electricity.</a:t>
            </a:r>
            <a:endParaRPr sz="1200">
              <a:latin typeface="Montserrat"/>
              <a:ea typeface="Montserrat"/>
              <a:cs typeface="Montserrat"/>
              <a:sym typeface="Montserrat"/>
            </a:endParaRPr>
          </a:p>
          <a:p>
            <a:pPr indent="-88900" lvl="0" marL="88900" rtl="0" algn="l">
              <a:lnSpc>
                <a:spcPct val="115000"/>
              </a:lnSpc>
              <a:spcBef>
                <a:spcPts val="490"/>
              </a:spcBef>
              <a:spcAft>
                <a:spcPts val="0"/>
              </a:spcAft>
              <a:buSzPts val="1200"/>
              <a:buFont typeface="Montserrat"/>
              <a:buChar char="●"/>
            </a:pPr>
            <a:r>
              <a:rPr lang="fr-FR" sz="1200">
                <a:latin typeface="Montserrat"/>
                <a:ea typeface="Montserrat"/>
                <a:cs typeface="Montserrat"/>
                <a:sym typeface="Montserrat"/>
              </a:rPr>
              <a:t>Renewable energies (geothermal, solar, wind, hydro) are in full development, but account for only 10.4% of the energy consumed worldwide.</a:t>
            </a:r>
            <a:endParaRPr sz="1200">
              <a:latin typeface="Montserrat"/>
              <a:ea typeface="Montserrat"/>
              <a:cs typeface="Montserrat"/>
              <a:sym typeface="Montserrat"/>
            </a:endParaRPr>
          </a:p>
          <a:p>
            <a:pPr indent="-88900" lvl="0" marL="88900" rtl="0" algn="l">
              <a:lnSpc>
                <a:spcPct val="115000"/>
              </a:lnSpc>
              <a:spcBef>
                <a:spcPts val="490"/>
              </a:spcBef>
              <a:spcAft>
                <a:spcPts val="0"/>
              </a:spcAft>
              <a:buSzPts val="1200"/>
              <a:buFont typeface="Montserrat"/>
              <a:buChar char="●"/>
            </a:pPr>
            <a:r>
              <a:rPr lang="fr-FR" sz="1200">
                <a:latin typeface="Montserrat"/>
                <a:ea typeface="Montserrat"/>
                <a:cs typeface="Montserrat"/>
                <a:sym typeface="Montserrat"/>
              </a:rPr>
              <a:t>For comparison: in United Kingdom (in 2022), oil represents 36,4% of the final energy consumed, gas 35,4%, renewable energy 18,3%, nuclear 5,8% and coal 2,8%.</a:t>
            </a:r>
            <a:r>
              <a:rPr lang="fr-FR" sz="1200">
                <a:solidFill>
                  <a:schemeClr val="dk1"/>
                </a:solidFill>
                <a:latin typeface="Montserrat"/>
                <a:ea typeface="Montserrat"/>
                <a:cs typeface="Montserrat"/>
                <a:sym typeface="Montserrat"/>
              </a:rPr>
              <a:t>. Source : infographie https://ourworldindata.org/grapher/energy-consumption-by-source-and-country?tab=chart&amp;country=~GBR</a:t>
            </a:r>
            <a:endParaRPr sz="1200">
              <a:solidFill>
                <a:schemeClr val="dk1"/>
              </a:solidFill>
              <a:latin typeface="Montserrat"/>
              <a:ea typeface="Montserrat"/>
              <a:cs typeface="Montserrat"/>
              <a:sym typeface="Montserrat"/>
            </a:endParaRPr>
          </a:p>
          <a:p>
            <a:pPr indent="0" lvl="0" marL="0" rtl="0" algn="l">
              <a:lnSpc>
                <a:spcPct val="115000"/>
              </a:lnSpc>
              <a:spcBef>
                <a:spcPts val="490"/>
              </a:spcBef>
              <a:spcAft>
                <a:spcPts val="0"/>
              </a:spcAft>
              <a:buSzPts val="1100"/>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490"/>
              </a:spcBef>
              <a:spcAft>
                <a:spcPts val="0"/>
              </a:spcAft>
              <a:buClr>
                <a:schemeClr val="dk1"/>
              </a:buClr>
              <a:buSzPts val="1100"/>
              <a:buFont typeface="Arial"/>
              <a:buNone/>
            </a:pPr>
            <a:r>
              <a:rPr i="1" lang="fr-FR" sz="1200">
                <a:solidFill>
                  <a:schemeClr val="dk1"/>
                </a:solidFill>
                <a:latin typeface="Montserrat"/>
                <a:ea typeface="Montserrat"/>
                <a:cs typeface="Montserrat"/>
                <a:sym typeface="Montserrat"/>
              </a:rPr>
              <a:t>Since the industrial revolution (around 1860), the population has increased 7-fold, while energy consumption has increased more than fifteen-fold.  Each human being therefore consumes more than twice as much energy on average. What's more, each "new" source of energy adds to the previous ones, without replacing them. For example, oil has never replaced coal, nuclear energy and renewable energies have never replaced fossil fuels, and so on.</a:t>
            </a:r>
            <a:endParaRPr sz="1200">
              <a:solidFill>
                <a:schemeClr val="dk1"/>
              </a:solidFill>
              <a:latin typeface="Montserrat"/>
              <a:ea typeface="Montserrat"/>
              <a:cs typeface="Montserrat"/>
              <a:sym typeface="Montserrat"/>
            </a:endParaRPr>
          </a:p>
          <a:p>
            <a:pPr indent="0" lvl="0" marL="0" rtl="0" algn="l">
              <a:lnSpc>
                <a:spcPct val="115000"/>
              </a:lnSpc>
              <a:spcBef>
                <a:spcPts val="490"/>
              </a:spcBef>
              <a:spcAft>
                <a:spcPts val="0"/>
              </a:spcAft>
              <a:buSzPts val="1100"/>
              <a:buNone/>
            </a:pPr>
            <a:r>
              <a:rPr lang="fr-FR" sz="1200">
                <a:latin typeface="Montserrat"/>
                <a:ea typeface="Montserrat"/>
                <a:cs typeface="Montserrat"/>
                <a:sym typeface="Montserrat"/>
              </a:rPr>
              <a:t> </a:t>
            </a:r>
            <a:endParaRPr sz="1200">
              <a:latin typeface="Montserrat"/>
              <a:ea typeface="Montserrat"/>
              <a:cs typeface="Montserrat"/>
              <a:sym typeface="Montserrat"/>
            </a:endParaRPr>
          </a:p>
          <a:p>
            <a:pPr indent="0" lvl="0" marL="0" rtl="0" algn="l">
              <a:lnSpc>
                <a:spcPct val="115000"/>
              </a:lnSpc>
              <a:spcBef>
                <a:spcPts val="490"/>
              </a:spcBef>
              <a:spcAft>
                <a:spcPts val="0"/>
              </a:spcAft>
              <a:buSzPts val="1100"/>
              <a:buNone/>
            </a:pPr>
            <a:r>
              <a:rPr b="1" lang="fr-FR" sz="1200" u="sng">
                <a:latin typeface="Montserrat"/>
                <a:ea typeface="Montserrat"/>
                <a:cs typeface="Montserrat"/>
                <a:sym typeface="Montserrat"/>
              </a:rPr>
              <a:t>Key messages</a:t>
            </a:r>
            <a:r>
              <a:rPr b="1" lang="fr-FR" sz="1200" u="sng">
                <a:solidFill>
                  <a:srgbClr val="000000"/>
                </a:solidFill>
                <a:latin typeface="Montserrat"/>
                <a:ea typeface="Montserrat"/>
                <a:cs typeface="Montserrat"/>
                <a:sym typeface="Montserrat"/>
              </a:rPr>
              <a:t>: </a:t>
            </a:r>
            <a:endParaRPr sz="1200">
              <a:latin typeface="Montserrat"/>
              <a:ea typeface="Montserrat"/>
              <a:cs typeface="Montserrat"/>
              <a:sym typeface="Montserrat"/>
            </a:endParaRPr>
          </a:p>
          <a:p>
            <a:pPr indent="-342900" lvl="0" marL="342900" rtl="0" algn="l">
              <a:lnSpc>
                <a:spcPct val="115000"/>
              </a:lnSpc>
              <a:spcBef>
                <a:spcPts val="490"/>
              </a:spcBef>
              <a:spcAft>
                <a:spcPts val="0"/>
              </a:spcAft>
              <a:buSzPts val="1200"/>
              <a:buFont typeface="Montserrat"/>
              <a:buAutoNum type="arabicPeriod"/>
            </a:pPr>
            <a:r>
              <a:rPr lang="fr-FR" sz="1200">
                <a:latin typeface="Montserrat"/>
                <a:ea typeface="Montserrat"/>
                <a:cs typeface="Montserrat"/>
                <a:sym typeface="Montserrat"/>
              </a:rPr>
              <a:t>The world relies on fossil fuels</a:t>
            </a:r>
            <a:endParaRPr sz="1200">
              <a:latin typeface="Montserrat"/>
              <a:ea typeface="Montserrat"/>
              <a:cs typeface="Montserrat"/>
              <a:sym typeface="Montserrat"/>
            </a:endParaRPr>
          </a:p>
          <a:p>
            <a:pPr indent="-342900" lvl="0" marL="342900" rtl="0" algn="l">
              <a:lnSpc>
                <a:spcPct val="115000"/>
              </a:lnSpc>
              <a:spcBef>
                <a:spcPts val="490"/>
              </a:spcBef>
              <a:spcAft>
                <a:spcPts val="0"/>
              </a:spcAft>
              <a:buSzPts val="1200"/>
              <a:buFont typeface="Montserrat"/>
              <a:buAutoNum type="arabicPeriod"/>
            </a:pPr>
            <a:r>
              <a:rPr lang="fr-FR" sz="1200">
                <a:latin typeface="Montserrat"/>
                <a:ea typeface="Montserrat"/>
                <a:cs typeface="Montserrat"/>
                <a:sym typeface="Montserrat"/>
              </a:rPr>
              <a:t>Every energy resource is consumed more and more.</a:t>
            </a:r>
            <a:endParaRPr sz="1200">
              <a:latin typeface="Montserrat"/>
              <a:ea typeface="Montserrat"/>
              <a:cs typeface="Montserrat"/>
              <a:sym typeface="Montserrat"/>
            </a:endParaRPr>
          </a:p>
          <a:p>
            <a:pPr indent="-342900" lvl="0" marL="342900" rtl="0" algn="l">
              <a:lnSpc>
                <a:spcPct val="115000"/>
              </a:lnSpc>
              <a:spcBef>
                <a:spcPts val="490"/>
              </a:spcBef>
              <a:spcAft>
                <a:spcPts val="0"/>
              </a:spcAft>
              <a:buSzPts val="1200"/>
              <a:buFont typeface="Montserrat"/>
              <a:buAutoNum type="arabicPeriod"/>
            </a:pPr>
            <a:r>
              <a:rPr lang="fr-FR" sz="1200">
                <a:latin typeface="Montserrat"/>
                <a:ea typeface="Montserrat"/>
                <a:cs typeface="Montserrat"/>
                <a:sym typeface="Montserrat"/>
              </a:rPr>
              <a:t>For the moment, no energy has replaced another.</a:t>
            </a:r>
            <a:endParaRPr sz="1200">
              <a:latin typeface="Montserrat"/>
              <a:ea typeface="Montserrat"/>
              <a:cs typeface="Montserrat"/>
              <a:sym typeface="Montserrat"/>
            </a:endParaRPr>
          </a:p>
          <a:p>
            <a:pPr indent="0" lvl="0" marL="0" rtl="0" algn="l">
              <a:lnSpc>
                <a:spcPct val="115000"/>
              </a:lnSpc>
              <a:spcBef>
                <a:spcPts val="490"/>
              </a:spcBef>
              <a:spcAft>
                <a:spcPts val="0"/>
              </a:spcAft>
              <a:buSzPts val="1100"/>
              <a:buFont typeface="Arial"/>
              <a:buNone/>
            </a:pPr>
            <a:r>
              <a:t/>
            </a:r>
            <a:endParaRPr sz="1200" u="none">
              <a:solidFill>
                <a:srgbClr val="000000"/>
              </a:solidFill>
              <a:latin typeface="Montserrat"/>
              <a:ea typeface="Montserrat"/>
              <a:cs typeface="Montserrat"/>
              <a:sym typeface="Montserrat"/>
            </a:endParaRPr>
          </a:p>
          <a:p>
            <a:pPr indent="0" lvl="0" marL="0" rtl="0" algn="l">
              <a:lnSpc>
                <a:spcPct val="115000"/>
              </a:lnSpc>
              <a:spcBef>
                <a:spcPts val="490"/>
              </a:spcBef>
              <a:spcAft>
                <a:spcPts val="0"/>
              </a:spcAft>
              <a:buSzPts val="1100"/>
              <a:buFont typeface="Arial"/>
              <a:buNone/>
            </a:pPr>
            <a:r>
              <a:rPr b="1" lang="fr-FR" sz="1200" u="sng">
                <a:latin typeface="Montserrat"/>
                <a:ea typeface="Montserrat"/>
                <a:cs typeface="Montserrat"/>
                <a:sym typeface="Montserrat"/>
              </a:rPr>
              <a:t>Remarks</a:t>
            </a:r>
            <a:r>
              <a:rPr b="1" lang="fr-FR" sz="1200" u="sng">
                <a:solidFill>
                  <a:srgbClr val="000000"/>
                </a:solidFill>
                <a:latin typeface="Montserrat"/>
                <a:ea typeface="Montserrat"/>
                <a:cs typeface="Montserrat"/>
                <a:sym typeface="Montserrat"/>
              </a:rPr>
              <a:t>: </a:t>
            </a:r>
            <a:endParaRPr sz="1200">
              <a:latin typeface="Montserrat"/>
              <a:ea typeface="Montserrat"/>
              <a:cs typeface="Montserrat"/>
              <a:sym typeface="Montserrat"/>
            </a:endParaRPr>
          </a:p>
          <a:p>
            <a:pPr indent="0" lvl="0" marL="0" rtl="0" algn="l">
              <a:lnSpc>
                <a:spcPct val="115000"/>
              </a:lnSpc>
              <a:spcBef>
                <a:spcPts val="490"/>
              </a:spcBef>
              <a:spcAft>
                <a:spcPts val="0"/>
              </a:spcAft>
              <a:buSzPts val="1100"/>
              <a:buNone/>
            </a:pPr>
            <a:r>
              <a:rPr lang="fr-FR" sz="1200">
                <a:latin typeface="Montserrat"/>
                <a:ea typeface="Montserrat"/>
                <a:cs typeface="Montserrat"/>
                <a:sym typeface="Montserrat"/>
              </a:rPr>
              <a:t>This is the first graph in the presentation. It is very important to explain the axes and definitions each time, so that everyone understands you.</a:t>
            </a:r>
            <a:endParaRPr sz="1200">
              <a:solidFill>
                <a:srgbClr val="000000"/>
              </a:solidFill>
              <a:latin typeface="Montserrat"/>
              <a:ea typeface="Montserrat"/>
              <a:cs typeface="Montserrat"/>
              <a:sym typeface="Montserrat"/>
            </a:endParaRPr>
          </a:p>
          <a:p>
            <a:pPr indent="0" lvl="0" marL="0" rtl="0" algn="l">
              <a:lnSpc>
                <a:spcPct val="115000"/>
              </a:lnSpc>
              <a:spcBef>
                <a:spcPts val="490"/>
              </a:spcBef>
              <a:spcAft>
                <a:spcPts val="0"/>
              </a:spcAft>
              <a:buSzPts val="1100"/>
              <a:buNone/>
            </a:pPr>
            <a:r>
              <a:t/>
            </a:r>
            <a:endParaRPr sz="1200">
              <a:latin typeface="Montserrat"/>
              <a:ea typeface="Montserrat"/>
              <a:cs typeface="Montserrat"/>
              <a:sym typeface="Montserrat"/>
            </a:endParaRPr>
          </a:p>
          <a:p>
            <a:pPr indent="0" lvl="0" marL="0" rtl="0" algn="l">
              <a:lnSpc>
                <a:spcPct val="115000"/>
              </a:lnSpc>
              <a:spcBef>
                <a:spcPts val="490"/>
              </a:spcBef>
              <a:spcAft>
                <a:spcPts val="0"/>
              </a:spcAft>
              <a:buSzPts val="1100"/>
              <a:buNone/>
            </a:pPr>
            <a:r>
              <a:rPr b="1" lang="fr-FR" sz="1200" u="sng">
                <a:latin typeface="Montserrat"/>
                <a:ea typeface="Montserrat"/>
                <a:cs typeface="Montserrat"/>
                <a:sym typeface="Montserrat"/>
              </a:rPr>
              <a:t>Clarification for the curious</a:t>
            </a:r>
            <a:endParaRPr sz="1200">
              <a:latin typeface="Montserrat"/>
              <a:ea typeface="Montserrat"/>
              <a:cs typeface="Montserrat"/>
              <a:sym typeface="Montserrat"/>
            </a:endParaRPr>
          </a:p>
          <a:p>
            <a:pPr indent="0" lvl="0" marL="0" rtl="0" algn="l">
              <a:lnSpc>
                <a:spcPct val="115000"/>
              </a:lnSpc>
              <a:spcBef>
                <a:spcPts val="490"/>
              </a:spcBef>
              <a:spcAft>
                <a:spcPts val="0"/>
              </a:spcAft>
              <a:buSzPts val="1100"/>
              <a:buNone/>
            </a:pPr>
            <a:r>
              <a:rPr i="1" lang="fr-FR" sz="1200">
                <a:latin typeface="Montserrat"/>
                <a:ea typeface="Montserrat"/>
                <a:cs typeface="Montserrat"/>
                <a:sym typeface="Montserrat"/>
              </a:rPr>
              <a:t>NB: 1 tpe = 11,630 kWh</a:t>
            </a:r>
            <a:endParaRPr sz="1200">
              <a:latin typeface="Montserrat"/>
              <a:ea typeface="Montserrat"/>
              <a:cs typeface="Montserrat"/>
              <a:sym typeface="Montserrat"/>
            </a:endParaRPr>
          </a:p>
          <a:p>
            <a:pPr indent="0" lvl="0" marL="0" rtl="0" algn="l">
              <a:lnSpc>
                <a:spcPct val="115000"/>
              </a:lnSpc>
              <a:spcBef>
                <a:spcPts val="490"/>
              </a:spcBef>
              <a:spcAft>
                <a:spcPts val="0"/>
              </a:spcAft>
              <a:buSzPts val="1100"/>
              <a:buNone/>
            </a:pPr>
            <a:r>
              <a:rPr i="1" lang="fr-FR" sz="1200">
                <a:latin typeface="Montserrat"/>
                <a:ea typeface="Montserrat"/>
                <a:cs typeface="Montserrat"/>
                <a:sym typeface="Montserrat"/>
              </a:rPr>
              <a:t> </a:t>
            </a:r>
            <a:endParaRPr i="1"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rPr b="1" i="1" lang="fr-FR" sz="1200" u="sng">
                <a:solidFill>
                  <a:schemeClr val="dk1"/>
                </a:solidFill>
                <a:latin typeface="Montserrat"/>
                <a:ea typeface="Montserrat"/>
                <a:cs typeface="Montserrat"/>
                <a:sym typeface="Montserrat"/>
              </a:rPr>
              <a:t>Source :</a:t>
            </a:r>
            <a:r>
              <a:rPr i="1" lang="fr-FR" sz="1200">
                <a:solidFill>
                  <a:schemeClr val="dk1"/>
                </a:solidFill>
                <a:latin typeface="Montserrat"/>
                <a:ea typeface="Montserrat"/>
                <a:cs typeface="Montserrat"/>
                <a:sym typeface="Montserrat"/>
              </a:rPr>
              <a:t> Vaclav Smil (2017) &amp; BP Statistical Review of World Energy</a:t>
            </a:r>
            <a:endParaRPr i="1" sz="1200">
              <a:solidFill>
                <a:schemeClr val="dk1"/>
              </a:solidFill>
              <a:latin typeface="Montserrat"/>
              <a:ea typeface="Montserrat"/>
              <a:cs typeface="Montserrat"/>
              <a:sym typeface="Montserrat"/>
            </a:endParaRPr>
          </a:p>
          <a:p>
            <a:pPr indent="0" lvl="0" marL="0" rtl="0" algn="l">
              <a:lnSpc>
                <a:spcPct val="115000"/>
              </a:lnSpc>
              <a:spcBef>
                <a:spcPts val="490"/>
              </a:spcBef>
              <a:spcAft>
                <a:spcPts val="0"/>
              </a:spcAft>
              <a:buSzPts val="1100"/>
              <a:buNone/>
            </a:pPr>
            <a:r>
              <a:rPr i="1" lang="fr-FR" sz="1200">
                <a:latin typeface="Montserrat"/>
                <a:ea typeface="Montserrat"/>
                <a:cs typeface="Montserrat"/>
                <a:sym typeface="Montserrat"/>
              </a:rPr>
              <a:t>  </a:t>
            </a:r>
            <a:r>
              <a:rPr lang="fr-FR" sz="1200">
                <a:solidFill>
                  <a:schemeClr val="hlink"/>
                </a:solidFill>
                <a:uFill>
                  <a:noFill/>
                </a:uFill>
                <a:latin typeface="Montserrat"/>
                <a:ea typeface="Montserrat"/>
                <a:cs typeface="Montserrat"/>
                <a:sym typeface="Montserrat"/>
                <a:hlinkClick r:id="rId2"/>
              </a:rPr>
              <a:t>https://ourworldindata.org/global-energy-200-years</a:t>
            </a:r>
            <a:endParaRPr sz="1200">
              <a:latin typeface="Montserrat"/>
              <a:ea typeface="Montserrat"/>
              <a:cs typeface="Montserrat"/>
              <a:sym typeface="Montserrat"/>
            </a:endParaRPr>
          </a:p>
        </p:txBody>
      </p:sp>
      <p:sp>
        <p:nvSpPr>
          <p:cNvPr id="645" name="Google Shape;645;g25c1d4c0cad_4_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6" name="Google Shape;69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2f7ddae63a_4_5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g22f7ddae63a_4_5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488"/>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br>
              <a:rPr b="1" lang="fr-FR" sz="1200" u="sng">
                <a:solidFill>
                  <a:schemeClr val="dk1"/>
                </a:solidFill>
                <a:latin typeface="Montserrat"/>
                <a:ea typeface="Montserrat"/>
                <a:cs typeface="Montserrat"/>
                <a:sym typeface="Montserrat"/>
              </a:rPr>
            </a:br>
            <a:r>
              <a:rPr b="1" lang="fr-FR" sz="1200">
                <a:solidFill>
                  <a:schemeClr val="dk1"/>
                </a:solidFill>
                <a:latin typeface="Montserrat"/>
                <a:ea typeface="Montserrat"/>
                <a:cs typeface="Montserrat"/>
                <a:sym typeface="Montserrat"/>
              </a:rPr>
              <a:t>—</a:t>
            </a:r>
            <a:r>
              <a:rPr lang="fr-FR" sz="1200">
                <a:solidFill>
                  <a:schemeClr val="dk1"/>
                </a:solidFill>
                <a:latin typeface="Montserrat"/>
                <a:ea typeface="Montserrat"/>
                <a:cs typeface="Montserrat"/>
                <a:sym typeface="Montserrat"/>
              </a:rPr>
              <a:t> </a:t>
            </a:r>
            <a:r>
              <a:rPr i="1" lang="fr-FR" sz="1200">
                <a:solidFill>
                  <a:schemeClr val="dk1"/>
                </a:solidFill>
                <a:latin typeface="Montserrat"/>
                <a:ea typeface="Montserrat"/>
                <a:cs typeface="Montserrat"/>
                <a:sym typeface="Montserrat"/>
              </a:rPr>
              <a:t>Explain the graph</a:t>
            </a:r>
            <a:r>
              <a:rPr i="1" lang="fr-FR" sz="1200">
                <a:solidFill>
                  <a:schemeClr val="dk1"/>
                </a:solidFill>
                <a:latin typeface="Montserrat"/>
                <a:ea typeface="Montserrat"/>
                <a:cs typeface="Montserrat"/>
                <a:sym typeface="Montserrat"/>
              </a:rPr>
              <a:t> </a:t>
            </a:r>
            <a:r>
              <a:rPr lang="fr-FR" sz="1200">
                <a:solidFill>
                  <a:schemeClr val="dk1"/>
                </a:solidFill>
                <a:latin typeface="Montserrat"/>
                <a:ea typeface="Montserrat"/>
                <a:cs typeface="Montserrat"/>
                <a:sym typeface="Montserrat"/>
              </a:rPr>
              <a:t>—</a:t>
            </a:r>
            <a:br>
              <a:rPr b="1" lang="fr-FR" sz="1200" u="sng">
                <a:solidFill>
                  <a:schemeClr val="dk1"/>
                </a:solidFill>
                <a:latin typeface="Montserrat"/>
                <a:ea typeface="Montserrat"/>
                <a:cs typeface="Montserrat"/>
                <a:sym typeface="Montserrat"/>
              </a:rPr>
            </a:b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We've seen that we consume a lot of energy. Is this the case in all countries? Well, not really. Outside the developed world, few countries consume as much energy as we do.</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Take a developing country like Senegal. It consumes 0.3 tonnes of oil equivalent per capita.</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Worldwide, the average per capita energy consumption is 1.9 tonnes of oil equivalent, i.e. already 6 times higher! </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This is due to consumption in developed countries, which pushes up the average. For example, the UK consumed 2.7 tonnes of oil equivalent per capita (In 2014), 9 times more than Senegal and 1.5 times more than the world average...</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In the USA, it's 6.9 tonnes of oil equivalent, or 23 times more than in Senegal (and 3.6 times more than the world average)!</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So it's only natural that developing countries should aspire to consume more energy in order to build their infrastructures (already built in developed countries...) and have access to at least basic needs. Access to energy is a human right!</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100"/>
              <a:buNone/>
            </a:pPr>
            <a:r>
              <a:rPr lang="fr-FR" sz="1200">
                <a:solidFill>
                  <a:schemeClr val="dk1"/>
                </a:solidFill>
                <a:latin typeface="Montserrat"/>
                <a:ea typeface="Montserrat"/>
                <a:cs typeface="Montserrat"/>
                <a:sym typeface="Montserrat"/>
              </a:rPr>
              <a:t>However, there is surely a balance to be struck between this precarious situation and the energy wastage seen in developed countries.</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925"/>
              <a:buNone/>
            </a:pPr>
            <a:r>
              <a:rPr b="1" lang="fr-FR" sz="1200" u="sng">
                <a:solidFill>
                  <a:schemeClr val="dk1"/>
                </a:solidFill>
                <a:latin typeface="Montserrat"/>
                <a:ea typeface="Montserrat"/>
                <a:cs typeface="Montserrat"/>
                <a:sym typeface="Montserrat"/>
              </a:rPr>
              <a:t>Key messages:</a:t>
            </a:r>
            <a:endParaRPr sz="1200">
              <a:solidFill>
                <a:schemeClr val="dk1"/>
              </a:solidFill>
              <a:latin typeface="Montserrat"/>
              <a:ea typeface="Montserrat"/>
              <a:cs typeface="Montserrat"/>
              <a:sym typeface="Montserrat"/>
            </a:endParaRPr>
          </a:p>
          <a:p>
            <a:pPr indent="-228600" lvl="0" marL="228600" rtl="0" algn="l">
              <a:lnSpc>
                <a:spcPct val="100000"/>
              </a:lnSpc>
              <a:spcBef>
                <a:spcPts val="278"/>
              </a:spcBef>
              <a:spcAft>
                <a:spcPts val="0"/>
              </a:spcAft>
              <a:buClr>
                <a:schemeClr val="dk1"/>
              </a:buClr>
              <a:buSzPts val="1200"/>
              <a:buFont typeface="Montserrat"/>
              <a:buAutoNum type="arabicPeriod"/>
            </a:pPr>
            <a:r>
              <a:rPr lang="fr-FR" sz="1200">
                <a:solidFill>
                  <a:schemeClr val="dk1"/>
                </a:solidFill>
                <a:latin typeface="Montserrat"/>
                <a:ea typeface="Montserrat"/>
                <a:cs typeface="Montserrat"/>
                <a:sym typeface="Montserrat"/>
              </a:rPr>
              <a:t>Outside the developed world, few countries consume as much energy as we do.</a:t>
            </a:r>
            <a:endParaRPr sz="1200">
              <a:solidFill>
                <a:schemeClr val="dk1"/>
              </a:solidFill>
              <a:latin typeface="Montserrat"/>
              <a:ea typeface="Montserrat"/>
              <a:cs typeface="Montserrat"/>
              <a:sym typeface="Montserrat"/>
            </a:endParaRPr>
          </a:p>
          <a:p>
            <a:pPr indent="-228600" lvl="0" marL="228600" rtl="0" algn="l">
              <a:lnSpc>
                <a:spcPct val="100000"/>
              </a:lnSpc>
              <a:spcBef>
                <a:spcPts val="278"/>
              </a:spcBef>
              <a:spcAft>
                <a:spcPts val="0"/>
              </a:spcAft>
              <a:buClr>
                <a:schemeClr val="dk1"/>
              </a:buClr>
              <a:buSzPts val="1200"/>
              <a:buFont typeface="Montserrat"/>
              <a:buAutoNum type="arabicPeriod"/>
            </a:pPr>
            <a:r>
              <a:rPr lang="fr-FR" sz="1200">
                <a:solidFill>
                  <a:schemeClr val="dk1"/>
                </a:solidFill>
                <a:latin typeface="Montserrat"/>
                <a:ea typeface="Montserrat"/>
                <a:cs typeface="Montserrat"/>
                <a:sym typeface="Montserrat"/>
              </a:rPr>
              <a:t>For developing countries, it's normal to aspire to consume more energy. Access to basic energy is a human right!</a:t>
            </a:r>
            <a:endParaRPr sz="1200">
              <a:solidFill>
                <a:schemeClr val="dk1"/>
              </a:solidFill>
              <a:latin typeface="Montserrat"/>
              <a:ea typeface="Montserrat"/>
              <a:cs typeface="Montserrat"/>
              <a:sym typeface="Montserrat"/>
            </a:endParaRPr>
          </a:p>
          <a:p>
            <a:pPr indent="-228600" lvl="0" marL="228600" rtl="0" algn="l">
              <a:lnSpc>
                <a:spcPct val="100000"/>
              </a:lnSpc>
              <a:spcBef>
                <a:spcPts val="278"/>
              </a:spcBef>
              <a:spcAft>
                <a:spcPts val="0"/>
              </a:spcAft>
              <a:buClr>
                <a:schemeClr val="dk1"/>
              </a:buClr>
              <a:buSzPts val="1200"/>
              <a:buFont typeface="Montserrat"/>
              <a:buAutoNum type="arabicPeriod"/>
            </a:pPr>
            <a:r>
              <a:rPr lang="fr-FR" sz="1200">
                <a:solidFill>
                  <a:schemeClr val="dk1"/>
                </a:solidFill>
                <a:latin typeface="Montserrat"/>
                <a:ea typeface="Montserrat"/>
                <a:cs typeface="Montserrat"/>
                <a:sym typeface="Montserrat"/>
              </a:rPr>
              <a:t>There is a balance to be struck between this precarious situation and the energy wastage seen in developed countries. One of the challenges for the future is to help developing countries gain access to the basic services they need, without replicating our energy-intensive development models.</a:t>
            </a:r>
            <a:endParaRPr sz="1200">
              <a:solidFill>
                <a:schemeClr val="dk1"/>
              </a:solidFill>
              <a:latin typeface="Montserrat"/>
              <a:ea typeface="Montserrat"/>
              <a:cs typeface="Montserrat"/>
              <a:sym typeface="Montserrat"/>
            </a:endParaRPr>
          </a:p>
          <a:p>
            <a:pPr indent="0" lvl="0" marL="457200" rtl="0" algn="l">
              <a:lnSpc>
                <a:spcPct val="100000"/>
              </a:lnSpc>
              <a:spcBef>
                <a:spcPts val="27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b="1" lang="fr-FR" sz="1200" u="sng">
                <a:solidFill>
                  <a:schemeClr val="dk1"/>
                </a:solidFill>
                <a:latin typeface="Montserrat"/>
                <a:ea typeface="Montserrat"/>
                <a:cs typeface="Montserrat"/>
                <a:sym typeface="Montserrat"/>
              </a:rPr>
              <a:t>Source :</a:t>
            </a:r>
            <a:r>
              <a:rPr lang="fr-FR" sz="1200">
                <a:solidFill>
                  <a:schemeClr val="dk1"/>
                </a:solidFill>
                <a:latin typeface="Montserrat"/>
                <a:ea typeface="Montserrat"/>
                <a:cs typeface="Montserrat"/>
                <a:sym typeface="Montserrat"/>
              </a:rPr>
              <a:t>  IEA, International Energy Agency, </a:t>
            </a:r>
            <a:r>
              <a:rPr lang="fr-FR" sz="1200" u="sng">
                <a:solidFill>
                  <a:srgbClr val="0000FF"/>
                </a:solidFill>
                <a:latin typeface="Montserrat"/>
                <a:ea typeface="Montserrat"/>
                <a:cs typeface="Montserrat"/>
                <a:sym typeface="Montserrat"/>
                <a:hlinkClick r:id="rId2">
                  <a:extLst>
                    <a:ext uri="{A12FA001-AC4F-418D-AE19-62706E023703}">
                      <ahyp:hlinkClr val="tx"/>
                    </a:ext>
                  </a:extLst>
                </a:hlinkClick>
              </a:rPr>
              <a:t>https://www.connaissancedesenergies.org/laie-publie-ledition-2020-de-ses-key-world-energy-statistics-200828</a:t>
            </a:r>
            <a:endParaRPr sz="1200">
              <a:latin typeface="Montserrat"/>
              <a:ea typeface="Montserrat"/>
              <a:cs typeface="Montserrat"/>
              <a:sym typeface="Montserrat"/>
            </a:endParaRPr>
          </a:p>
        </p:txBody>
      </p:sp>
      <p:sp>
        <p:nvSpPr>
          <p:cNvPr id="703" name="Google Shape;703;g22f7ddae63a_4_5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88"/>
              </a:spcBef>
              <a:spcAft>
                <a:spcPts val="0"/>
              </a:spcAft>
              <a:buSzPts val="1100"/>
              <a:buNone/>
            </a:pPr>
            <a:r>
              <a:rPr b="1" lang="fr-FR" sz="1200" u="sng">
                <a:solidFill>
                  <a:schemeClr val="dk1"/>
                </a:solidFill>
                <a:latin typeface="Montserrat"/>
                <a:ea typeface="Montserrat"/>
                <a:cs typeface="Montserrat"/>
                <a:sym typeface="Montserrat"/>
              </a:rPr>
              <a:t>Explanations:</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sz="1200">
                <a:latin typeface="Montserrat"/>
                <a:ea typeface="Montserrat"/>
                <a:cs typeface="Montserrat"/>
                <a:sym typeface="Montserrat"/>
              </a:rPr>
              <a:t>There's a close link between our economy (especially the production of commercial goods) and our energy consumption, for the simple reason that we need energy to do everything, including produce goods. While mankind once thought it possible to overcome this problem by using less energy to produce the same quantity of goods (known as "decoupling"), the current reality is that we are using more and more energy to do more and more things.</a:t>
            </a:r>
            <a:endParaRPr sz="1200">
              <a:solidFill>
                <a:srgbClr val="000000"/>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rPr b="1" lang="fr-FR" sz="1200">
                <a:latin typeface="Montserrat"/>
                <a:ea typeface="Montserrat"/>
                <a:cs typeface="Montserrat"/>
                <a:sym typeface="Montserrat"/>
              </a:rPr>
              <a:t>So the question is not just: "How can we have clean energy? but also: "How can we consume less energy?</a:t>
            </a:r>
            <a:endParaRPr b="1" sz="1200">
              <a:latin typeface="Montserrat"/>
              <a:ea typeface="Montserrat"/>
              <a:cs typeface="Montserrat"/>
              <a:sym typeface="Montserrat"/>
            </a:endParaRPr>
          </a:p>
        </p:txBody>
      </p:sp>
      <p:sp>
        <p:nvSpPr>
          <p:cNvPr id="732" name="Google Shape;73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e52429421a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e52429421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742" name="Google Shape;74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743" name="Google Shape;743;p14: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0" rtl="0" algn="l">
              <a:spcBef>
                <a:spcPts val="488"/>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Explanations:</a:t>
            </a:r>
            <a:endParaRPr sz="1200">
              <a:latin typeface="Montserrat"/>
              <a:ea typeface="Montserrat"/>
              <a:cs typeface="Montserrat"/>
              <a:sym typeface="Montserrat"/>
            </a:endParaRPr>
          </a:p>
          <a:p>
            <a:pPr indent="0" lvl="0" marL="0" rtl="0" algn="l">
              <a:lnSpc>
                <a:spcPct val="115000"/>
              </a:lnSpc>
              <a:spcBef>
                <a:spcPts val="450"/>
              </a:spcBef>
              <a:spcAft>
                <a:spcPts val="0"/>
              </a:spcAft>
              <a:buSzPts val="1100"/>
              <a:buNone/>
            </a:pPr>
            <a:r>
              <a:t/>
            </a:r>
            <a:endParaRPr sz="1200">
              <a:latin typeface="Montserrat"/>
              <a:ea typeface="Montserrat"/>
              <a:cs typeface="Montserrat"/>
              <a:sym typeface="Montserrat"/>
            </a:endParaRPr>
          </a:p>
          <a:p>
            <a:pPr indent="0" lvl="0" marL="0" rtl="0" algn="l">
              <a:lnSpc>
                <a:spcPct val="115000"/>
              </a:lnSpc>
              <a:spcBef>
                <a:spcPts val="450"/>
              </a:spcBef>
              <a:spcAft>
                <a:spcPts val="0"/>
              </a:spcAft>
              <a:buSzPts val="1100"/>
              <a:buNone/>
            </a:pPr>
            <a:r>
              <a:rPr lang="fr-FR" sz="1200">
                <a:latin typeface="Montserrat"/>
                <a:ea typeface="Montserrat"/>
                <a:cs typeface="Montserrat"/>
                <a:sym typeface="Montserrat"/>
              </a:rPr>
              <a:t>Using more energy brings us greater short-term comfort, but the increase in our quality of life also leads to an increase in our desires, creating a vicious circle of resource consumption. This vicious circle is reinforced by a continuous increase in our quality of life, which contributes to an increase in infrastructure development and consumption of goods.</a:t>
            </a:r>
            <a:endParaRPr sz="1200">
              <a:latin typeface="Montserrat"/>
              <a:ea typeface="Montserrat"/>
              <a:cs typeface="Montserrat"/>
              <a:sym typeface="Montserrat"/>
            </a:endParaRPr>
          </a:p>
          <a:p>
            <a:pPr indent="0" lvl="0" marL="0" rtl="0" algn="l">
              <a:lnSpc>
                <a:spcPct val="115000"/>
              </a:lnSpc>
              <a:spcBef>
                <a:spcPts val="450"/>
              </a:spcBef>
              <a:spcAft>
                <a:spcPts val="0"/>
              </a:spcAft>
              <a:buSzPts val="1100"/>
              <a:buNone/>
            </a:pPr>
            <a:r>
              <a:rPr lang="fr-FR" sz="1200">
                <a:latin typeface="Montserrat"/>
                <a:ea typeface="Montserrat"/>
                <a:cs typeface="Montserrat"/>
                <a:sym typeface="Montserrat"/>
              </a:rPr>
              <a:t>This has a direct impact on the growing need for resources, reinforced by the continuing growth of the world's population which, according to United Nations figures, will rise from 7.7 billion in 2020 to 11 billion in 2100.</a:t>
            </a:r>
            <a:endParaRPr sz="1200">
              <a:solidFill>
                <a:srgbClr val="000000"/>
              </a:solidFill>
              <a:latin typeface="Montserrat"/>
              <a:ea typeface="Montserrat"/>
              <a:cs typeface="Montserrat"/>
              <a:sym typeface="Montserrat"/>
            </a:endParaRPr>
          </a:p>
          <a:p>
            <a:pPr indent="0" lvl="0" marL="0" rtl="0" algn="l">
              <a:lnSpc>
                <a:spcPct val="115000"/>
              </a:lnSpc>
              <a:spcBef>
                <a:spcPts val="450"/>
              </a:spcBef>
              <a:spcAft>
                <a:spcPts val="0"/>
              </a:spcAft>
              <a:buSzPts val="1100"/>
              <a:buNone/>
            </a:pPr>
            <a:r>
              <a:rPr b="1" i="1" lang="fr-FR" sz="1200" u="sng">
                <a:solidFill>
                  <a:schemeClr val="dk1"/>
                </a:solidFill>
                <a:latin typeface="Montserrat"/>
                <a:ea typeface="Montserrat"/>
                <a:cs typeface="Montserrat"/>
                <a:sym typeface="Montserrat"/>
              </a:rPr>
              <a:t>Animation:</a:t>
            </a:r>
            <a:r>
              <a:rPr lang="fr-FR" sz="1200">
                <a:solidFill>
                  <a:schemeClr val="dk1"/>
                </a:solidFill>
                <a:latin typeface="Montserrat"/>
                <a:ea typeface="Montserrat"/>
                <a:cs typeface="Montserrat"/>
                <a:sym typeface="Montserrat"/>
              </a:rPr>
              <a:t> to make the presentation more dynamic, you can give the floor to students to explain the impact on the environment. These will be discussed in greater detail in Module 3: Climate.</a:t>
            </a:r>
            <a:endParaRPr sz="1200">
              <a:latin typeface="Montserrat"/>
              <a:ea typeface="Montserrat"/>
              <a:cs typeface="Montserrat"/>
              <a:sym typeface="Montserra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2f7ddae63a_4_4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g22f7ddae63a_4_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2f7ddae63a_4_1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g22f7ddae63a_4_1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488"/>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spcBef>
                <a:spcPts val="488"/>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We have seen that we are consuming more and more energy, that our lifestyles are based on fossil resources (coal, oil, gas) and that, to exploit them, we need to burn them.</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But this combustion has a major impact: it emits greenhouse gases, </a:t>
            </a:r>
            <a:r>
              <a:rPr b="1" lang="fr-FR" sz="1200">
                <a:solidFill>
                  <a:schemeClr val="dk1"/>
                </a:solidFill>
                <a:latin typeface="Montserrat"/>
                <a:ea typeface="Montserrat"/>
                <a:cs typeface="Montserrat"/>
                <a:sym typeface="Montserrat"/>
              </a:rPr>
              <a:t>primarily carbon dioxide (CO</a:t>
            </a:r>
            <a:r>
              <a:rPr b="1" baseline="-25000" lang="fr-FR" sz="1200">
                <a:solidFill>
                  <a:schemeClr val="dk1"/>
                </a:solidFill>
                <a:latin typeface="Montserrat"/>
                <a:ea typeface="Montserrat"/>
                <a:cs typeface="Montserrat"/>
                <a:sym typeface="Montserrat"/>
              </a:rPr>
              <a:t>2</a:t>
            </a:r>
            <a:r>
              <a:rPr b="1" lang="fr-FR" sz="1200">
                <a:solidFill>
                  <a:schemeClr val="dk1"/>
                </a:solidFill>
                <a:latin typeface="Montserrat"/>
                <a:ea typeface="Montserrat"/>
                <a:cs typeface="Montserrat"/>
                <a:sym typeface="Montserrat"/>
              </a:rPr>
              <a:t>)</a:t>
            </a:r>
            <a:r>
              <a:rPr lang="fr-FR" sz="1200">
                <a:solidFill>
                  <a:schemeClr val="dk1"/>
                </a:solidFill>
                <a:latin typeface="Montserrat"/>
                <a:ea typeface="Montserrat"/>
                <a:cs typeface="Montserrat"/>
                <a:sym typeface="Montserrat"/>
              </a:rPr>
              <a:t>, which are the main cause of climate change, as we will see in the 3rd module on climate.</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b="1" lang="fr-FR" sz="1200" u="sng">
                <a:solidFill>
                  <a:schemeClr val="dk1"/>
                </a:solidFill>
                <a:latin typeface="Montserrat"/>
                <a:ea typeface="Montserrat"/>
                <a:cs typeface="Montserrat"/>
                <a:sym typeface="Montserrat"/>
              </a:rPr>
              <a:t>Note:</a:t>
            </a:r>
            <a:r>
              <a:rPr lang="fr-FR" sz="1200">
                <a:solidFill>
                  <a:schemeClr val="dk1"/>
                </a:solidFill>
                <a:latin typeface="Montserrat"/>
                <a:ea typeface="Montserrat"/>
                <a:cs typeface="Montserrat"/>
                <a:sym typeface="Montserrat"/>
              </a:rPr>
              <a:t> The small CO</a:t>
            </a:r>
            <a:r>
              <a:rPr baseline="-25000" lang="fr-FR" sz="1200">
                <a:solidFill>
                  <a:schemeClr val="dk1"/>
                </a:solidFill>
                <a:latin typeface="Montserrat"/>
                <a:ea typeface="Montserrat"/>
                <a:cs typeface="Montserrat"/>
                <a:sym typeface="Montserrat"/>
              </a:rPr>
              <a:t>2</a:t>
            </a:r>
            <a:r>
              <a:rPr lang="fr-FR" sz="1200">
                <a:solidFill>
                  <a:schemeClr val="dk1"/>
                </a:solidFill>
                <a:latin typeface="Montserrat"/>
                <a:ea typeface="Montserrat"/>
                <a:cs typeface="Montserrat"/>
                <a:sym typeface="Montserrat"/>
              </a:rPr>
              <a:t> cloud icons next to the fossil fuel icons give an indication (not to scale) of the greenhouse gas emissions they generate, for the same amount of energy produced. Coal emits more than oil, which emits more than fossil gas.</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Clr>
                <a:schemeClr val="dk1"/>
              </a:buClr>
              <a:buSzPts val="1400"/>
              <a:buFont typeface="Arial"/>
              <a:buNone/>
            </a:pPr>
            <a:r>
              <a:rPr b="1" lang="fr-FR" sz="1200" u="sng">
                <a:solidFill>
                  <a:schemeClr val="dk1"/>
                </a:solidFill>
                <a:latin typeface="Montserrat"/>
                <a:ea typeface="Montserrat"/>
                <a:cs typeface="Montserrat"/>
                <a:sym typeface="Montserrat"/>
              </a:rPr>
              <a:t>Key message:</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400"/>
              <a:buNone/>
            </a:pPr>
            <a:r>
              <a:rPr b="1" lang="fr-FR" sz="1200">
                <a:solidFill>
                  <a:schemeClr val="dk1"/>
                </a:solidFill>
                <a:latin typeface="Montserrat"/>
                <a:ea typeface="Montserrat"/>
                <a:cs typeface="Montserrat"/>
                <a:sym typeface="Montserrat"/>
              </a:rPr>
              <a:t>Burning fossil fuels emits greenhouse gases, which have a major impact on the climate, as we'll see in Module 3.</a:t>
            </a:r>
            <a:endParaRPr b="1" sz="1200">
              <a:latin typeface="Montserrat"/>
              <a:ea typeface="Montserrat"/>
              <a:cs typeface="Montserrat"/>
              <a:sym typeface="Montserrat"/>
            </a:endParaRPr>
          </a:p>
        </p:txBody>
      </p:sp>
      <p:sp>
        <p:nvSpPr>
          <p:cNvPr id="773" name="Google Shape;773;g22f7ddae63a_4_11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517d0bcf08_8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4" name="Google Shape;804;g2517d0bcf08_8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br>
              <a:rPr lang="fr-FR" sz="1200">
                <a:solidFill>
                  <a:srgbClr val="000000"/>
                </a:solidFill>
                <a:latin typeface="Montserrat"/>
                <a:ea typeface="Montserrat"/>
                <a:cs typeface="Montserrat"/>
                <a:sym typeface="Montserrat"/>
              </a:rPr>
            </a:br>
            <a:r>
              <a:rPr lang="fr-FR" sz="1200">
                <a:latin typeface="Montserrat"/>
                <a:ea typeface="Montserrat"/>
                <a:cs typeface="Montserrat"/>
                <a:sym typeface="Montserrat"/>
              </a:rPr>
              <a:t>On this slide, we can see the greenhouse gas emission factors for different energy sources used to generate electricity. These values would be different if we were looking to produce heat or motion rather than electricity. We can see that fossil fuels emit a lot of CO</a:t>
            </a:r>
            <a:r>
              <a:rPr baseline="-25000" lang="fr-FR" sz="1200">
                <a:latin typeface="Montserrat"/>
                <a:ea typeface="Montserrat"/>
                <a:cs typeface="Montserrat"/>
                <a:sym typeface="Montserrat"/>
              </a:rPr>
              <a:t>2</a:t>
            </a:r>
            <a:r>
              <a:rPr lang="fr-FR" sz="1200">
                <a:latin typeface="Montserrat"/>
                <a:ea typeface="Montserrat"/>
                <a:cs typeface="Montserrat"/>
                <a:sym typeface="Montserrat"/>
              </a:rPr>
              <a:t> during combustion.</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sz="1200">
                <a:solidFill>
                  <a:schemeClr val="dk1"/>
                </a:solidFill>
                <a:latin typeface="Montserrat"/>
                <a:ea typeface="Montserrat"/>
                <a:cs typeface="Montserrat"/>
                <a:sym typeface="Montserrat"/>
              </a:rPr>
              <a:t>For the first five energy sources (nuclear and renewable energies), the construction of the infrastructure emits greenhouse gases, but very few are emitted during its operation.</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rPr b="1" lang="fr-FR" sz="1200" u="sng">
                <a:solidFill>
                  <a:schemeClr val="dk1"/>
                </a:solidFill>
                <a:latin typeface="Montserrat"/>
                <a:ea typeface="Montserrat"/>
                <a:cs typeface="Montserrat"/>
                <a:sym typeface="Montserrat"/>
              </a:rPr>
              <a:t>Note:</a:t>
            </a:r>
            <a:r>
              <a:rPr lang="fr-FR" sz="1200">
                <a:solidFill>
                  <a:schemeClr val="dk1"/>
                </a:solidFill>
                <a:latin typeface="Montserrat"/>
                <a:ea typeface="Montserrat"/>
                <a:cs typeface="Montserrat"/>
                <a:sym typeface="Montserrat"/>
              </a:rPr>
              <a:t> Nuclear power emits very few greenhouse gases, as uranium is not a fossil resource (see Module 1 - Energy issues).</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b="1" lang="fr-FR" sz="1200" u="sng">
                <a:solidFill>
                  <a:schemeClr val="dk1"/>
                </a:solidFill>
                <a:latin typeface="Montserrat"/>
                <a:ea typeface="Montserrat"/>
                <a:cs typeface="Montserrat"/>
                <a:sym typeface="Montserrat"/>
              </a:rPr>
              <a:t>Key message:</a:t>
            </a:r>
            <a:r>
              <a:rPr lang="fr-FR" sz="1200">
                <a:solidFill>
                  <a:schemeClr val="dk1"/>
                </a:solidFill>
                <a:latin typeface="Montserrat"/>
                <a:ea typeface="Montserrat"/>
                <a:cs typeface="Montserrat"/>
                <a:sym typeface="Montserrat"/>
              </a:rPr>
              <a:t> Fossil fuels emit more greenhouse gases.</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rPr b="1" lang="fr-FR" sz="1200" u="sng">
                <a:latin typeface="Montserrat"/>
                <a:ea typeface="Montserrat"/>
                <a:cs typeface="Montserrat"/>
                <a:sym typeface="Montserrat"/>
              </a:rPr>
              <a:t>Source :</a:t>
            </a:r>
            <a:r>
              <a:rPr lang="fr-FR" sz="1200">
                <a:latin typeface="Montserrat"/>
                <a:ea typeface="Montserrat"/>
                <a:cs typeface="Montserrat"/>
                <a:sym typeface="Montserrat"/>
              </a:rPr>
              <a:t> Base Empreinte de l'ADEME (Agence de la Transition écologique), 2023</a:t>
            </a:r>
            <a:endParaRPr sz="1200">
              <a:latin typeface="Montserrat"/>
              <a:ea typeface="Montserrat"/>
              <a:cs typeface="Montserrat"/>
              <a:sym typeface="Montserra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517d0bcf08_8_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Key message:</a:t>
            </a:r>
            <a:endParaRPr b="1" sz="1200" u="sng">
              <a:latin typeface="Corbel"/>
              <a:ea typeface="Corbel"/>
              <a:cs typeface="Corbel"/>
              <a:sym typeface="Corbel"/>
            </a:endParaRPr>
          </a:p>
          <a:p>
            <a:pPr indent="0" lvl="0" marL="0" marR="0" rtl="0" algn="l">
              <a:lnSpc>
                <a:spcPct val="100000"/>
              </a:lnSpc>
              <a:spcBef>
                <a:spcPts val="360"/>
              </a:spcBef>
              <a:spcAft>
                <a:spcPts val="0"/>
              </a:spcAft>
              <a:buClr>
                <a:srgbClr val="000000"/>
              </a:buClr>
              <a:buSzPts val="1400"/>
              <a:buFont typeface="Arial"/>
              <a:buNone/>
            </a:pPr>
            <a:r>
              <a:rPr lang="fr-FR" sz="1200">
                <a:latin typeface="Corbel"/>
                <a:ea typeface="Corbel"/>
                <a:cs typeface="Corbel"/>
                <a:sym typeface="Corbel"/>
              </a:rPr>
              <a:t>The primary energy sources used to generate electricity vary from country to country, resulting in very different CO2 emissions!</a:t>
            </a:r>
            <a:endParaRPr sz="1200">
              <a:latin typeface="Corbel"/>
              <a:ea typeface="Corbel"/>
              <a:cs typeface="Corbel"/>
              <a:sym typeface="Corbel"/>
            </a:endParaRPr>
          </a:p>
          <a:p>
            <a:pPr indent="0" lvl="0" marL="0" marR="0" rtl="0" algn="l">
              <a:lnSpc>
                <a:spcPct val="100000"/>
              </a:lnSpc>
              <a:spcBef>
                <a:spcPts val="360"/>
              </a:spcBef>
              <a:spcAft>
                <a:spcPts val="0"/>
              </a:spcAft>
              <a:buClr>
                <a:srgbClr val="000000"/>
              </a:buClr>
              <a:buSzPts val="1400"/>
              <a:buFont typeface="Arial"/>
              <a:buNone/>
            </a:pPr>
            <a:r>
              <a:t/>
            </a:r>
            <a:endParaRPr sz="1200">
              <a:latin typeface="Corbel"/>
              <a:ea typeface="Corbel"/>
              <a:cs typeface="Corbel"/>
              <a:sym typeface="Corbel"/>
            </a:endParaRPr>
          </a:p>
          <a:p>
            <a:pPr indent="0" lvl="0" marL="0" rtl="0" algn="l">
              <a:lnSpc>
                <a:spcPct val="100000"/>
              </a:lnSpc>
              <a:spcBef>
                <a:spcPts val="360"/>
              </a:spcBef>
              <a:spcAft>
                <a:spcPts val="0"/>
              </a:spcAft>
              <a:buClr>
                <a:schemeClr val="dk1"/>
              </a:buClr>
              <a:buSzPts val="1400"/>
              <a:buFont typeface="Arial"/>
              <a:buNone/>
            </a:pPr>
            <a:r>
              <a:rPr b="1" lang="fr-FR" sz="1200" u="sng">
                <a:solidFill>
                  <a:schemeClr val="dk1"/>
                </a:solidFill>
                <a:latin typeface="Corbel"/>
                <a:ea typeface="Corbel"/>
                <a:cs typeface="Corbel"/>
                <a:sym typeface="Corbel"/>
              </a:rPr>
              <a:t>Source :</a:t>
            </a:r>
            <a:r>
              <a:rPr i="1" lang="fr-FR" sz="1200">
                <a:solidFill>
                  <a:schemeClr val="dk1"/>
                </a:solidFill>
                <a:latin typeface="Corbel"/>
                <a:ea typeface="Corbel"/>
                <a:cs typeface="Corbel"/>
                <a:sym typeface="Corbel"/>
              </a:rPr>
              <a:t> IEA-UIC Energy and CO2 Railway Handbook 2017</a:t>
            </a:r>
            <a:endParaRPr i="1" sz="1200">
              <a:latin typeface="Corbel"/>
              <a:ea typeface="Corbel"/>
              <a:cs typeface="Corbel"/>
              <a:sym typeface="Corbel"/>
            </a:endParaRPr>
          </a:p>
        </p:txBody>
      </p:sp>
      <p:sp>
        <p:nvSpPr>
          <p:cNvPr id="845" name="Google Shape;845;g2517d0bcf08_8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2f7ddae63a_4_12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861" name="Google Shape;861;g22f7ddae63a_4_1223:notes"/>
          <p:cNvSpPr/>
          <p:nvPr>
            <p:ph idx="2" type="sldImg"/>
          </p:nvPr>
        </p:nvSpPr>
        <p:spPr>
          <a:xfrm>
            <a:off x="388938" y="695325"/>
            <a:ext cx="6056400" cy="34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2" name="Google Shape;862;g22f7ddae63a_4_1223:notes"/>
          <p:cNvSpPr txBox="1"/>
          <p:nvPr>
            <p:ph idx="1" type="body"/>
          </p:nvPr>
        </p:nvSpPr>
        <p:spPr>
          <a:xfrm>
            <a:off x="685800" y="4343400"/>
            <a:ext cx="5465700" cy="4094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00000"/>
              </a:lnSpc>
              <a:spcBef>
                <a:spcPts val="488"/>
              </a:spcBef>
              <a:spcAft>
                <a:spcPts val="0"/>
              </a:spcAft>
              <a:buSzPts val="1100"/>
              <a:buNone/>
            </a:pPr>
            <a:r>
              <a:rPr lang="fr-FR">
                <a:latin typeface="Montserrat"/>
                <a:ea typeface="Montserrat"/>
                <a:cs typeface="Montserrat"/>
                <a:sym typeface="Montserrat"/>
              </a:rPr>
              <a:t>What are these famous greenhouse gases (GHGs) emitted by human activities? The first thing to know is that they are chemical molecules. We often only talk about CO2, but there are actually many more than that, and we're going to present them to you in this pie chart.</a:t>
            </a:r>
            <a:endParaRPr>
              <a:latin typeface="Montserrat"/>
              <a:ea typeface="Montserrat"/>
              <a:cs typeface="Montserrat"/>
              <a:sym typeface="Montserrat"/>
            </a:endParaRPr>
          </a:p>
          <a:p>
            <a:pPr indent="0" lvl="0" marL="0" rtl="0" algn="l">
              <a:lnSpc>
                <a:spcPct val="100000"/>
              </a:lnSpc>
              <a:spcBef>
                <a:spcPts val="488"/>
              </a:spcBef>
              <a:spcAft>
                <a:spcPts val="0"/>
              </a:spcAft>
              <a:buSzPts val="1100"/>
              <a:buNone/>
            </a:pPr>
            <a:r>
              <a:rPr lang="fr-FR">
                <a:latin typeface="Montserrat"/>
                <a:ea typeface="Montserrat"/>
                <a:cs typeface="Montserrat"/>
                <a:sym typeface="Montserrat"/>
              </a:rPr>
              <a:t>This diagram shows the breakdown of the additional greenhouse effect due to the greenhouse gases emitted by man every year on a global scale. The various gases are not compared in terms of emission volumes, but in terms of their impact on global warming, including both emission volume and global warming potential (GWP).</a:t>
            </a:r>
            <a:endParaRPr>
              <a:latin typeface="Montserrat"/>
              <a:ea typeface="Montserrat"/>
              <a:cs typeface="Montserrat"/>
              <a:sym typeface="Montserrat"/>
            </a:endParaRPr>
          </a:p>
          <a:p>
            <a:pPr indent="0" lvl="0" marL="0" rtl="0" algn="l">
              <a:lnSpc>
                <a:spcPct val="100000"/>
              </a:lnSpc>
              <a:spcBef>
                <a:spcPts val="488"/>
              </a:spcBef>
              <a:spcAft>
                <a:spcPts val="0"/>
              </a:spcAft>
              <a:buSzPts val="1100"/>
              <a:buNone/>
            </a:pPr>
            <a:r>
              <a:t/>
            </a:r>
            <a:endParaRPr>
              <a:latin typeface="Montserrat"/>
              <a:ea typeface="Montserrat"/>
              <a:cs typeface="Montserrat"/>
              <a:sym typeface="Montserrat"/>
            </a:endParaRPr>
          </a:p>
          <a:p>
            <a:pPr indent="0" lvl="0" marL="0" rtl="0" algn="l">
              <a:lnSpc>
                <a:spcPct val="100000"/>
              </a:lnSpc>
              <a:spcBef>
                <a:spcPts val="488"/>
              </a:spcBef>
              <a:spcAft>
                <a:spcPts val="0"/>
              </a:spcAft>
              <a:buSzPts val="1100"/>
              <a:buNone/>
            </a:pPr>
            <a:r>
              <a:rPr lang="fr-FR">
                <a:latin typeface="Montserrat"/>
                <a:ea typeface="Montserrat"/>
                <a:cs typeface="Montserrat"/>
                <a:sym typeface="Montserrat"/>
              </a:rPr>
              <a:t>Let's move on to the various greenhouse gases:</a:t>
            </a:r>
            <a:endParaRPr>
              <a:latin typeface="Montserrat"/>
              <a:ea typeface="Montserrat"/>
              <a:cs typeface="Montserrat"/>
              <a:sym typeface="Montserrat"/>
            </a:endParaRPr>
          </a:p>
          <a:p>
            <a:pPr indent="-317500" lvl="0" marL="457200" rtl="0" algn="l">
              <a:lnSpc>
                <a:spcPct val="100000"/>
              </a:lnSpc>
              <a:spcBef>
                <a:spcPts val="488"/>
              </a:spcBef>
              <a:spcAft>
                <a:spcPts val="0"/>
              </a:spcAft>
              <a:buSzPts val="1400"/>
              <a:buChar char="●"/>
            </a:pPr>
            <a:r>
              <a:rPr b="1" lang="fr-FR">
                <a:latin typeface="Montserrat"/>
                <a:ea typeface="Montserrat"/>
                <a:cs typeface="Montserrat"/>
                <a:sym typeface="Montserrat"/>
              </a:rPr>
              <a:t>Carbon dioxide (CO</a:t>
            </a:r>
            <a:r>
              <a:rPr b="1" baseline="-25000" lang="fr-FR">
                <a:latin typeface="Montserrat"/>
                <a:ea typeface="Montserrat"/>
                <a:cs typeface="Montserrat"/>
                <a:sym typeface="Montserrat"/>
              </a:rPr>
              <a:t>2</a:t>
            </a:r>
            <a:r>
              <a:rPr b="1" lang="fr-FR">
                <a:latin typeface="Montserrat"/>
                <a:ea typeface="Montserrat"/>
                <a:cs typeface="Montserrat"/>
                <a:sym typeface="Montserrat"/>
              </a:rPr>
              <a:t>)</a:t>
            </a:r>
            <a:r>
              <a:rPr lang="fr-FR">
                <a:latin typeface="Montserrat"/>
                <a:ea typeface="Montserrat"/>
                <a:cs typeface="Montserrat"/>
                <a:sym typeface="Montserrat"/>
              </a:rPr>
              <a:t> alone accounts for</a:t>
            </a:r>
            <a:r>
              <a:rPr b="1" lang="fr-FR">
                <a:latin typeface="Montserrat"/>
                <a:ea typeface="Montserrat"/>
                <a:cs typeface="Montserrat"/>
                <a:sym typeface="Montserrat"/>
              </a:rPr>
              <a:t> 3/4 </a:t>
            </a:r>
            <a:r>
              <a:rPr lang="fr-FR">
                <a:latin typeface="Montserrat"/>
                <a:ea typeface="Montserrat"/>
                <a:cs typeface="Montserrat"/>
                <a:sym typeface="Montserrat"/>
              </a:rPr>
              <a:t>of annual greenhouse gas emissions from human activities. Emissions of this molecule come mainly from the combustion of fossil fuels (oil, coal and gas), but also from deforestation (as wood burning also releases CO2), and from industrial processes such as steelworks and cement works.</a:t>
            </a:r>
            <a:endParaRPr>
              <a:latin typeface="Montserrat"/>
              <a:ea typeface="Montserrat"/>
              <a:cs typeface="Montserrat"/>
              <a:sym typeface="Montserrat"/>
            </a:endParaRPr>
          </a:p>
          <a:p>
            <a:pPr indent="-317500" lvl="0" marL="457200" rtl="0" algn="l">
              <a:lnSpc>
                <a:spcPct val="100000"/>
              </a:lnSpc>
              <a:spcBef>
                <a:spcPts val="0"/>
              </a:spcBef>
              <a:spcAft>
                <a:spcPts val="0"/>
              </a:spcAft>
              <a:buSzPts val="1400"/>
              <a:buChar char="●"/>
            </a:pPr>
            <a:r>
              <a:rPr b="1" lang="fr-FR">
                <a:latin typeface="Montserrat"/>
                <a:ea typeface="Montserrat"/>
                <a:cs typeface="Montserrat"/>
                <a:sym typeface="Montserrat"/>
              </a:rPr>
              <a:t>Methane (CH</a:t>
            </a:r>
            <a:r>
              <a:rPr b="1" baseline="-25000" lang="fr-FR">
                <a:latin typeface="Montserrat"/>
                <a:ea typeface="Montserrat"/>
                <a:cs typeface="Montserrat"/>
                <a:sym typeface="Montserrat"/>
              </a:rPr>
              <a:t>4</a:t>
            </a:r>
            <a:r>
              <a:rPr b="1" lang="fr-FR">
                <a:latin typeface="Montserrat"/>
                <a:ea typeface="Montserrat"/>
                <a:cs typeface="Montserrat"/>
                <a:sym typeface="Montserrat"/>
              </a:rPr>
              <a:t>)</a:t>
            </a:r>
            <a:r>
              <a:rPr lang="fr-FR">
                <a:latin typeface="Montserrat"/>
                <a:ea typeface="Montserrat"/>
                <a:cs typeface="Montserrat"/>
                <a:sym typeface="Montserrat"/>
              </a:rPr>
              <a:t> is a molecule produced by the decomposition of organic matter in a low-oxygen environment. Through fermentation in their stomachs, cattle emit methane as they ruminate: for this reason, eating red meat emits a lot of greenhouse gases. Methane is also generated in rice paddies, landfill sites, slash-and-burn sites...</a:t>
            </a:r>
            <a:endParaRPr>
              <a:latin typeface="Montserrat"/>
              <a:ea typeface="Montserrat"/>
              <a:cs typeface="Montserrat"/>
              <a:sym typeface="Montserrat"/>
            </a:endParaRPr>
          </a:p>
          <a:p>
            <a:pPr indent="-317500" lvl="0" marL="457200" rtl="0" algn="l">
              <a:lnSpc>
                <a:spcPct val="100000"/>
              </a:lnSpc>
              <a:spcBef>
                <a:spcPts val="0"/>
              </a:spcBef>
              <a:spcAft>
                <a:spcPts val="0"/>
              </a:spcAft>
              <a:buSzPts val="1400"/>
              <a:buChar char="●"/>
            </a:pPr>
            <a:r>
              <a:rPr b="1" lang="fr-FR">
                <a:latin typeface="Montserrat"/>
                <a:ea typeface="Montserrat"/>
                <a:cs typeface="Montserrat"/>
                <a:sym typeface="Montserrat"/>
              </a:rPr>
              <a:t>Nitrous oxide (N</a:t>
            </a:r>
            <a:r>
              <a:rPr b="1" baseline="-25000" lang="fr-FR">
                <a:latin typeface="Montserrat"/>
                <a:ea typeface="Montserrat"/>
                <a:cs typeface="Montserrat"/>
                <a:sym typeface="Montserrat"/>
              </a:rPr>
              <a:t>2</a:t>
            </a:r>
            <a:r>
              <a:rPr b="1" lang="fr-FR">
                <a:latin typeface="Montserrat"/>
                <a:ea typeface="Montserrat"/>
                <a:cs typeface="Montserrat"/>
                <a:sym typeface="Montserrat"/>
              </a:rPr>
              <a:t>O)</a:t>
            </a:r>
            <a:r>
              <a:rPr lang="fr-FR">
                <a:latin typeface="Montserrat"/>
                <a:ea typeface="Montserrat"/>
                <a:cs typeface="Montserrat"/>
                <a:sym typeface="Montserrat"/>
              </a:rPr>
              <a:t>, also known as </a:t>
            </a:r>
            <a:r>
              <a:rPr b="1" lang="fr-FR">
                <a:latin typeface="Montserrat"/>
                <a:ea typeface="Montserrat"/>
                <a:cs typeface="Montserrat"/>
                <a:sym typeface="Montserrat"/>
              </a:rPr>
              <a:t>laughing gas</a:t>
            </a:r>
            <a:r>
              <a:rPr lang="fr-FR">
                <a:latin typeface="Montserrat"/>
                <a:ea typeface="Montserrat"/>
                <a:cs typeface="Montserrat"/>
                <a:sym typeface="Montserrat"/>
              </a:rPr>
              <a:t>, comes mainly from the nitrogen fertilizers used in agriculture and certain chemical industry emissions.</a:t>
            </a:r>
            <a:endParaRPr>
              <a:latin typeface="Montserrat"/>
              <a:ea typeface="Montserrat"/>
              <a:cs typeface="Montserrat"/>
              <a:sym typeface="Montserrat"/>
            </a:endParaRPr>
          </a:p>
          <a:p>
            <a:pPr indent="0" lvl="0" marL="0" rtl="0" algn="l">
              <a:lnSpc>
                <a:spcPct val="100000"/>
              </a:lnSpc>
              <a:spcBef>
                <a:spcPts val="279"/>
              </a:spcBef>
              <a:spcAft>
                <a:spcPts val="0"/>
              </a:spcAft>
              <a:buSzPts val="1400"/>
              <a:buNone/>
            </a:pPr>
            <a:r>
              <a:t/>
            </a:r>
            <a:endParaRPr>
              <a:latin typeface="Montserrat"/>
              <a:ea typeface="Montserrat"/>
              <a:cs typeface="Montserrat"/>
              <a:sym typeface="Montserrat"/>
            </a:endParaRPr>
          </a:p>
          <a:p>
            <a:pPr indent="0" lvl="0" marL="0" rtl="0" algn="l">
              <a:lnSpc>
                <a:spcPct val="115000"/>
              </a:lnSpc>
              <a:spcBef>
                <a:spcPts val="0"/>
              </a:spcBef>
              <a:spcAft>
                <a:spcPts val="0"/>
              </a:spcAft>
              <a:buNone/>
            </a:pPr>
            <a:r>
              <a:rPr b="1" lang="fr-FR" sz="1200" u="sng">
                <a:solidFill>
                  <a:schemeClr val="dk1"/>
                </a:solidFill>
                <a:latin typeface="Montserrat"/>
                <a:ea typeface="Montserrat"/>
                <a:cs typeface="Montserrat"/>
                <a:sym typeface="Montserrat"/>
              </a:rPr>
              <a:t>Key message:</a:t>
            </a:r>
            <a:endParaRPr>
              <a:latin typeface="Montserrat"/>
              <a:ea typeface="Montserrat"/>
              <a:cs typeface="Montserrat"/>
              <a:sym typeface="Montserrat"/>
            </a:endParaRPr>
          </a:p>
          <a:p>
            <a:pPr indent="-317500" lvl="0" marL="457200" rtl="0" algn="l">
              <a:lnSpc>
                <a:spcPct val="100000"/>
              </a:lnSpc>
              <a:spcBef>
                <a:spcPts val="488"/>
              </a:spcBef>
              <a:spcAft>
                <a:spcPts val="0"/>
              </a:spcAft>
              <a:buClr>
                <a:schemeClr val="dk1"/>
              </a:buClr>
              <a:buSzPts val="1400"/>
              <a:buFont typeface="Montserrat"/>
              <a:buChar char="●"/>
            </a:pPr>
            <a:r>
              <a:rPr lang="fr-FR">
                <a:latin typeface="Montserrat"/>
                <a:ea typeface="Montserrat"/>
                <a:cs typeface="Montserrat"/>
                <a:sym typeface="Montserrat"/>
              </a:rPr>
              <a:t>We talk a lot about CO</a:t>
            </a:r>
            <a:r>
              <a:rPr baseline="-25000" lang="fr-FR">
                <a:latin typeface="Montserrat"/>
                <a:ea typeface="Montserrat"/>
                <a:cs typeface="Montserrat"/>
                <a:sym typeface="Montserrat"/>
              </a:rPr>
              <a:t>2</a:t>
            </a:r>
            <a:r>
              <a:rPr lang="fr-FR">
                <a:latin typeface="Montserrat"/>
                <a:ea typeface="Montserrat"/>
                <a:cs typeface="Montserrat"/>
                <a:sym typeface="Montserrat"/>
              </a:rPr>
              <a:t>, because it is the greenhouse gas most emitted by human activities.</a:t>
            </a:r>
            <a:endParaRPr>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Font typeface="Montserrat"/>
              <a:buChar char="●"/>
            </a:pPr>
            <a:r>
              <a:rPr lang="fr-FR">
                <a:latin typeface="Montserrat"/>
                <a:ea typeface="Montserrat"/>
                <a:cs typeface="Montserrat"/>
                <a:sym typeface="Montserrat"/>
              </a:rPr>
              <a:t>There are other greenhouse gases. Although they are emitted in much smaller quantities, their impact on the climate is far greater in proportion.</a:t>
            </a:r>
            <a:endParaRPr>
              <a:latin typeface="Montserrat"/>
              <a:ea typeface="Montserrat"/>
              <a:cs typeface="Montserrat"/>
              <a:sym typeface="Montserrat"/>
            </a:endParaRPr>
          </a:p>
          <a:p>
            <a:pPr indent="-311150" lvl="0" marL="457200" rtl="0" algn="l">
              <a:lnSpc>
                <a:spcPct val="100000"/>
              </a:lnSpc>
              <a:spcBef>
                <a:spcPts val="0"/>
              </a:spcBef>
              <a:spcAft>
                <a:spcPts val="0"/>
              </a:spcAft>
              <a:buClr>
                <a:schemeClr val="dk1"/>
              </a:buClr>
              <a:buSzPts val="1300"/>
              <a:buFont typeface="Montserrat"/>
              <a:buChar char="●"/>
            </a:pPr>
            <a:r>
              <a:rPr lang="fr-FR">
                <a:solidFill>
                  <a:schemeClr val="dk1"/>
                </a:solidFill>
                <a:latin typeface="Montserrat"/>
                <a:ea typeface="Montserrat"/>
                <a:cs typeface="Montserrat"/>
                <a:sym typeface="Montserrat"/>
              </a:rPr>
              <a:t>There are many different sources of GHG emissions, just as there are different GHGs, just as there are different currencies in the world. That's why we need a reference, a "dollar", but for GHGs, it is the equivalent CO</a:t>
            </a:r>
            <a:r>
              <a:rPr baseline="-25000" lang="fr-FR">
                <a:solidFill>
                  <a:schemeClr val="dk1"/>
                </a:solidFill>
                <a:latin typeface="Montserrat"/>
                <a:ea typeface="Montserrat"/>
                <a:cs typeface="Montserrat"/>
                <a:sym typeface="Montserrat"/>
              </a:rPr>
              <a:t>2 </a:t>
            </a:r>
            <a:r>
              <a:rPr lang="fr-FR">
                <a:solidFill>
                  <a:schemeClr val="dk1"/>
                </a:solidFill>
                <a:latin typeface="Montserrat"/>
                <a:ea typeface="Montserrat"/>
                <a:cs typeface="Montserrat"/>
                <a:sym typeface="Montserrat"/>
              </a:rPr>
              <a:t>(CO</a:t>
            </a:r>
            <a:r>
              <a:rPr baseline="-25000" lang="fr-FR">
                <a:solidFill>
                  <a:schemeClr val="dk1"/>
                </a:solidFill>
                <a:latin typeface="Montserrat"/>
                <a:ea typeface="Montserrat"/>
                <a:cs typeface="Montserrat"/>
                <a:sym typeface="Montserrat"/>
              </a:rPr>
              <a:t>2</a:t>
            </a:r>
            <a:r>
              <a:rPr lang="fr-FR">
                <a:solidFill>
                  <a:schemeClr val="dk1"/>
                </a:solidFill>
                <a:latin typeface="Montserrat"/>
                <a:ea typeface="Montserrat"/>
                <a:cs typeface="Montserrat"/>
                <a:sym typeface="Montserrat"/>
              </a:rPr>
              <a:t> eq).</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a:solidFill>
                  <a:schemeClr val="dk1"/>
                </a:solidFill>
                <a:latin typeface="Montserrat"/>
                <a:ea typeface="Montserrat"/>
                <a:cs typeface="Montserrat"/>
                <a:sym typeface="Montserrat"/>
              </a:rPr>
              <a:t>We'll take a closer look at GHG emissions in Module 3, "Climate".</a:t>
            </a:r>
            <a:endParaRPr sz="1000">
              <a:latin typeface="Montserrat"/>
              <a:ea typeface="Montserrat"/>
              <a:cs typeface="Montserrat"/>
              <a:sym typeface="Montserrat"/>
            </a:endParaRPr>
          </a:p>
          <a:p>
            <a:pPr indent="0" lvl="0" marL="0" rtl="0" algn="l">
              <a:lnSpc>
                <a:spcPct val="100000"/>
              </a:lnSpc>
              <a:spcBef>
                <a:spcPts val="488"/>
              </a:spcBef>
              <a:spcAft>
                <a:spcPts val="0"/>
              </a:spcAft>
              <a:buSzPts val="1400"/>
              <a:buNone/>
            </a:pPr>
            <a:r>
              <a:t/>
            </a:r>
            <a:endParaRPr>
              <a:latin typeface="Montserrat"/>
              <a:ea typeface="Montserrat"/>
              <a:cs typeface="Montserrat"/>
              <a:sym typeface="Montserrat"/>
            </a:endParaRPr>
          </a:p>
          <a:p>
            <a:pPr indent="0" lvl="0" marL="457200" rtl="0" algn="l">
              <a:lnSpc>
                <a:spcPct val="100000"/>
              </a:lnSpc>
              <a:spcBef>
                <a:spcPts val="279"/>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2" name="Google Shape;90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 name="Google Shape;90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FR" sz="1200" u="sng">
                <a:solidFill>
                  <a:schemeClr val="dk1"/>
                </a:solidFill>
                <a:latin typeface="Montserrat"/>
                <a:ea typeface="Montserrat"/>
                <a:cs typeface="Montserrat"/>
                <a:sym typeface="Montserrat"/>
              </a:rPr>
              <a:t>Explanations:</a:t>
            </a:r>
            <a:endParaRPr sz="1200">
              <a:latin typeface="Corbel"/>
              <a:ea typeface="Corbel"/>
              <a:cs typeface="Corbel"/>
              <a:sym typeface="Corbel"/>
            </a:endParaRPr>
          </a:p>
          <a:p>
            <a:pPr indent="-342900" lvl="0" marL="342900" rtl="0" algn="l">
              <a:lnSpc>
                <a:spcPct val="115000"/>
              </a:lnSpc>
              <a:spcBef>
                <a:spcPts val="1800"/>
              </a:spcBef>
              <a:spcAft>
                <a:spcPts val="0"/>
              </a:spcAft>
              <a:buSzPts val="1200"/>
              <a:buFont typeface="Arial"/>
              <a:buChar char="●"/>
            </a:pPr>
            <a:r>
              <a:rPr lang="fr-FR" sz="1200">
                <a:latin typeface="Corbel"/>
                <a:ea typeface="Corbel"/>
                <a:cs typeface="Corbel"/>
                <a:sym typeface="Corbel"/>
              </a:rPr>
              <a:t>Earth Overshoot Day marks the date when humanity's demand for ecological resources and services in a given year exceeds what the Earth can regenerate in that same year.</a:t>
            </a:r>
            <a:endParaRPr sz="1200">
              <a:latin typeface="Noto Sans Symbols"/>
              <a:ea typeface="Noto Sans Symbols"/>
              <a:cs typeface="Noto Sans Symbols"/>
              <a:sym typeface="Noto Sans Symbols"/>
            </a:endParaRPr>
          </a:p>
          <a:p>
            <a:pPr indent="-342900" lvl="0" marL="342900" rtl="0" algn="l">
              <a:lnSpc>
                <a:spcPct val="115000"/>
              </a:lnSpc>
              <a:spcBef>
                <a:spcPts val="0"/>
              </a:spcBef>
              <a:spcAft>
                <a:spcPts val="0"/>
              </a:spcAft>
              <a:buSzPts val="1200"/>
              <a:buFont typeface="Arial"/>
              <a:buChar char="●"/>
            </a:pPr>
            <a:r>
              <a:rPr lang="fr-FR" sz="1200">
                <a:latin typeface="Corbel"/>
                <a:ea typeface="Corbel"/>
                <a:cs typeface="Corbel"/>
                <a:sym typeface="Corbel"/>
              </a:rPr>
              <a:t>In 2021, this fell on July 29, meaning that we are consuming far more than the Earth can regenerate, mainly by using fossil fuels and degrading soils for intensive agriculture.</a:t>
            </a:r>
            <a:endParaRPr sz="1200">
              <a:latin typeface="Noto Sans Symbols"/>
              <a:ea typeface="Noto Sans Symbols"/>
              <a:cs typeface="Noto Sans Symbols"/>
              <a:sym typeface="Noto Sans Symbols"/>
            </a:endParaRPr>
          </a:p>
          <a:p>
            <a:pPr indent="0" lvl="0" marL="0" rtl="0" algn="l">
              <a:lnSpc>
                <a:spcPct val="100000"/>
              </a:lnSpc>
              <a:spcBef>
                <a:spcPts val="800"/>
              </a:spcBef>
              <a:spcAft>
                <a:spcPts val="0"/>
              </a:spcAft>
              <a:buSzPts val="1100"/>
              <a:buNone/>
            </a:pPr>
            <a:r>
              <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Explanations:</a:t>
            </a:r>
            <a:endParaRPr sz="1200">
              <a:latin typeface="Corbel"/>
              <a:ea typeface="Corbel"/>
              <a:cs typeface="Corbel"/>
              <a:sym typeface="Corbel"/>
            </a:endParaRPr>
          </a:p>
          <a:p>
            <a:pPr indent="0" lvl="0" marL="0" rtl="0" algn="l">
              <a:lnSpc>
                <a:spcPct val="115000"/>
              </a:lnSpc>
              <a:spcBef>
                <a:spcPts val="0"/>
              </a:spcBef>
              <a:spcAft>
                <a:spcPts val="0"/>
              </a:spcAft>
              <a:buSzPts val="1100"/>
              <a:buNone/>
            </a:pPr>
            <a:r>
              <a:t/>
            </a:r>
            <a:endParaRPr sz="1200">
              <a:latin typeface="Corbel"/>
              <a:ea typeface="Corbel"/>
              <a:cs typeface="Corbel"/>
              <a:sym typeface="Corbel"/>
            </a:endParaRPr>
          </a:p>
          <a:p>
            <a:pPr indent="0" lvl="0" marL="0" rtl="0" algn="l">
              <a:lnSpc>
                <a:spcPct val="115000"/>
              </a:lnSpc>
              <a:spcBef>
                <a:spcPts val="0"/>
              </a:spcBef>
              <a:spcAft>
                <a:spcPts val="0"/>
              </a:spcAft>
              <a:buSzPts val="1100"/>
              <a:buNone/>
            </a:pPr>
            <a:r>
              <a:rPr lang="fr-FR" sz="1200">
                <a:latin typeface="Corbel"/>
                <a:ea typeface="Corbel"/>
                <a:cs typeface="Corbel"/>
                <a:sym typeface="Corbel"/>
              </a:rPr>
              <a:t>The Covid-19 pandemic caused a worldwide slowdown in international transport and goods production. For several weeks/months, many non-essential human activities came to a standstill. Since our activities are linked to the extraction of material resources and the use of energy, this interruption had a positive impact on several ecosystems, on air pollution and on our global consumption of resources, as can be seen in this graph.</a:t>
            </a:r>
            <a:endParaRPr sz="1200"/>
          </a:p>
          <a:p>
            <a:pPr indent="0" lvl="0" marL="0" rtl="0" algn="l">
              <a:lnSpc>
                <a:spcPct val="115000"/>
              </a:lnSpc>
              <a:spcBef>
                <a:spcPts val="0"/>
              </a:spcBef>
              <a:spcAft>
                <a:spcPts val="0"/>
              </a:spcAft>
              <a:buSzPts val="1100"/>
              <a:buNone/>
            </a:pPr>
            <a:r>
              <a:rPr lang="fr-FR" sz="1200">
                <a:latin typeface="Corbel"/>
                <a:ea typeface="Corbel"/>
                <a:cs typeface="Corbel"/>
                <a:sym typeface="Corbel"/>
              </a:rPr>
              <a:t>Other beneficial effects on biodiversity and the reduction of our GHG emissions have been demonstrated during this period.</a:t>
            </a:r>
            <a:endParaRPr sz="1200">
              <a:latin typeface="Arial"/>
              <a:ea typeface="Arial"/>
              <a:cs typeface="Arial"/>
              <a:sym typeface="Arial"/>
            </a:endParaRPr>
          </a:p>
        </p:txBody>
      </p:sp>
      <p:sp>
        <p:nvSpPr>
          <p:cNvPr id="923" name="Google Shape;92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1" name="Google Shape;93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517d0bcf08_8_13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8" name="Google Shape;428;g2517d0bcf08_8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8" name="Google Shape;94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5d204b40f2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Explanations:</a:t>
            </a:r>
            <a:endParaRPr sz="1200">
              <a:latin typeface="Corbel"/>
              <a:ea typeface="Corbel"/>
              <a:cs typeface="Corbel"/>
              <a:sym typeface="Corbel"/>
            </a:endParaRPr>
          </a:p>
          <a:p>
            <a:pPr indent="0" lvl="0" marL="158750" rtl="0" algn="l">
              <a:lnSpc>
                <a:spcPct val="115000"/>
              </a:lnSpc>
              <a:spcBef>
                <a:spcPts val="0"/>
              </a:spcBef>
              <a:spcAft>
                <a:spcPts val="0"/>
              </a:spcAft>
              <a:buSzPts val="1100"/>
              <a:buNone/>
            </a:pPr>
            <a:r>
              <a:t/>
            </a:r>
            <a:endParaRPr sz="1200">
              <a:latin typeface="Corbel"/>
              <a:ea typeface="Corbel"/>
              <a:cs typeface="Corbel"/>
              <a:sym typeface="Corbel"/>
            </a:endParaRPr>
          </a:p>
          <a:p>
            <a:pPr indent="0" lvl="0" marL="0" rtl="0" algn="l">
              <a:lnSpc>
                <a:spcPct val="115000"/>
              </a:lnSpc>
              <a:spcBef>
                <a:spcPts val="0"/>
              </a:spcBef>
              <a:spcAft>
                <a:spcPts val="0"/>
              </a:spcAft>
              <a:buSzPts val="1100"/>
              <a:buNone/>
            </a:pPr>
            <a:r>
              <a:rPr lang="fr-FR" sz="1200">
                <a:latin typeface="Corbel"/>
                <a:ea typeface="Corbel"/>
                <a:cs typeface="Corbel"/>
                <a:sym typeface="Corbel"/>
              </a:rPr>
              <a:t>In Europe, the average person emits 8.4 tonnes of CO</a:t>
            </a:r>
            <a:r>
              <a:rPr baseline="-25000" lang="fr-FR" sz="1200">
                <a:latin typeface="Corbel"/>
                <a:ea typeface="Corbel"/>
                <a:cs typeface="Corbel"/>
                <a:sym typeface="Corbel"/>
              </a:rPr>
              <a:t>2</a:t>
            </a:r>
            <a:r>
              <a:rPr lang="fr-FR" sz="1200">
                <a:latin typeface="Corbel"/>
                <a:ea typeface="Corbel"/>
                <a:cs typeface="Corbel"/>
                <a:sym typeface="Corbel"/>
              </a:rPr>
              <a:t>eq per year, but there are huge differences between European populations. While averages are important, we must not forget that there are also big differences between individuals, with the biggest emitters in some countries emitting 20 times more GHGs than the smallest.</a:t>
            </a:r>
            <a:br>
              <a:rPr lang="fr-FR" sz="1200">
                <a:solidFill>
                  <a:srgbClr val="000000"/>
                </a:solidFill>
                <a:latin typeface="Corbel"/>
                <a:ea typeface="Corbel"/>
                <a:cs typeface="Corbel"/>
                <a:sym typeface="Corbel"/>
              </a:rPr>
            </a:br>
            <a:br>
              <a:rPr lang="fr-FR" sz="1200">
                <a:solidFill>
                  <a:srgbClr val="000000"/>
                </a:solidFill>
                <a:latin typeface="Corbel"/>
                <a:ea typeface="Corbel"/>
                <a:cs typeface="Corbel"/>
                <a:sym typeface="Corbel"/>
              </a:rPr>
            </a:br>
            <a:r>
              <a:rPr lang="fr-FR" sz="1200">
                <a:latin typeface="Corbel"/>
                <a:ea typeface="Corbel"/>
                <a:cs typeface="Corbel"/>
                <a:sym typeface="Corbel"/>
              </a:rPr>
              <a:t>Food plays a major role in our GHG emissions, mainly due to the consumption of meat and animal products (milk, cheese, eggs, etc.). </a:t>
            </a:r>
            <a:endParaRPr sz="1200">
              <a:latin typeface="Corbel"/>
              <a:ea typeface="Corbel"/>
              <a:cs typeface="Corbel"/>
              <a:sym typeface="Corbel"/>
            </a:endParaRPr>
          </a:p>
          <a:p>
            <a:pPr indent="0" lvl="0" marL="0" rtl="0" algn="l">
              <a:lnSpc>
                <a:spcPct val="115000"/>
              </a:lnSpc>
              <a:spcBef>
                <a:spcPts val="0"/>
              </a:spcBef>
              <a:spcAft>
                <a:spcPts val="0"/>
              </a:spcAft>
              <a:buSzPts val="1100"/>
              <a:buNone/>
            </a:pPr>
            <a:r>
              <a:rPr lang="fr-FR" sz="1200">
                <a:latin typeface="Corbel"/>
                <a:ea typeface="Corbel"/>
                <a:cs typeface="Corbel"/>
                <a:sym typeface="Corbel"/>
              </a:rPr>
              <a:t>It is generally followed by our consumption of clothing and electronic goods.</a:t>
            </a:r>
            <a:endParaRPr sz="1200">
              <a:latin typeface="Corbel"/>
              <a:ea typeface="Corbel"/>
              <a:cs typeface="Corbel"/>
              <a:sym typeface="Corbel"/>
            </a:endParaRPr>
          </a:p>
          <a:p>
            <a:pPr indent="0" lvl="0" marL="0" rtl="0" algn="l">
              <a:lnSpc>
                <a:spcPct val="115000"/>
              </a:lnSpc>
              <a:spcBef>
                <a:spcPts val="0"/>
              </a:spcBef>
              <a:spcAft>
                <a:spcPts val="0"/>
              </a:spcAft>
              <a:buSzPts val="1100"/>
              <a:buNone/>
            </a:pPr>
            <a:r>
              <a:rPr lang="fr-FR" sz="1200">
                <a:latin typeface="Corbel"/>
                <a:ea typeface="Corbel"/>
                <a:cs typeface="Corbel"/>
                <a:sym typeface="Corbel"/>
              </a:rPr>
              <a:t>Then by our transportation, due to air and car travel.</a:t>
            </a:r>
            <a:br>
              <a:rPr lang="fr-FR" sz="1200">
                <a:solidFill>
                  <a:srgbClr val="000000"/>
                </a:solidFill>
                <a:latin typeface="Corbel"/>
                <a:ea typeface="Corbel"/>
                <a:cs typeface="Corbel"/>
                <a:sym typeface="Corbel"/>
              </a:rPr>
            </a:br>
            <a:r>
              <a:rPr lang="fr-FR" sz="1200">
                <a:latin typeface="Corbel"/>
                <a:ea typeface="Corbel"/>
                <a:cs typeface="Corbel"/>
                <a:sym typeface="Corbel"/>
              </a:rPr>
              <a:t>Services include the public and private services we all enjoy: road maintenance, schools, hospitals, and so on.</a:t>
            </a:r>
            <a:endParaRPr sz="1200">
              <a:latin typeface="Corbel"/>
              <a:ea typeface="Corbel"/>
              <a:cs typeface="Corbel"/>
              <a:sym typeface="Corbel"/>
            </a:endParaRPr>
          </a:p>
          <a:p>
            <a:pPr indent="0" lvl="0" marL="0" rtl="0" algn="l">
              <a:lnSpc>
                <a:spcPct val="115000"/>
              </a:lnSpc>
              <a:spcBef>
                <a:spcPts val="0"/>
              </a:spcBef>
              <a:spcAft>
                <a:spcPts val="0"/>
              </a:spcAft>
              <a:buSzPts val="1100"/>
              <a:buNone/>
            </a:pPr>
            <a:r>
              <a:rPr lang="fr-FR" sz="1200">
                <a:latin typeface="Corbel"/>
                <a:ea typeface="Corbel"/>
                <a:cs typeface="Corbel"/>
                <a:sym typeface="Corbel"/>
              </a:rPr>
              <a:t>Finally, the energy consumed in our homes is also a major contributor to our emissions, especially if we heat with oil or gas.</a:t>
            </a:r>
            <a:endParaRPr sz="1200">
              <a:latin typeface="Arial"/>
              <a:ea typeface="Arial"/>
              <a:cs typeface="Arial"/>
              <a:sym typeface="Arial"/>
            </a:endParaRPr>
          </a:p>
        </p:txBody>
      </p:sp>
      <p:sp>
        <p:nvSpPr>
          <p:cNvPr id="953" name="Google Shape;953;g25d204b40f2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100"/>
              <a:buNone/>
            </a:pPr>
            <a:r>
              <a:rPr i="1" lang="fr-FR" sz="1200">
                <a:latin typeface="Corbel"/>
                <a:ea typeface="Corbel"/>
                <a:cs typeface="Corbel"/>
                <a:sym typeface="Corbel"/>
              </a:rPr>
              <a:t>Here's the summary of this second part. If necessary / possible, you can ask your students for questions / answers.</a:t>
            </a:r>
            <a:endParaRPr b="1" i="1" sz="1200" u="sng"/>
          </a:p>
        </p:txBody>
      </p:sp>
      <p:sp>
        <p:nvSpPr>
          <p:cNvPr id="983" name="Google Shape;983;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f718b33a7d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0" name="Google Shape;990;gf718b33a7d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2f7ddae63a_4_4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22f7ddae63a_4_4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2f7ddae63a_4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2f7ddae63a_4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chemeClr val="dk1"/>
              </a:buClr>
              <a:buSzPts val="1000"/>
              <a:buFont typeface="Arial"/>
              <a:buNone/>
            </a:pPr>
            <a:r>
              <a:rPr b="1" lang="fr-FR" sz="1200" u="sng">
                <a:latin typeface="Montserrat"/>
                <a:ea typeface="Montserrat"/>
                <a:cs typeface="Montserrat"/>
                <a:sym typeface="Montserrat"/>
              </a:rPr>
              <a:t>Explanation:</a:t>
            </a:r>
            <a:endParaRPr b="1" sz="1200" u="sng">
              <a:latin typeface="Montserrat"/>
              <a:ea typeface="Montserrat"/>
              <a:cs typeface="Montserrat"/>
              <a:sym typeface="Montserrat"/>
            </a:endParaRPr>
          </a:p>
          <a:p>
            <a:pPr indent="0" lvl="0" marL="0" marR="0" rtl="0" algn="l">
              <a:lnSpc>
                <a:spcPct val="100000"/>
              </a:lnSpc>
              <a:spcBef>
                <a:spcPts val="300"/>
              </a:spcBef>
              <a:spcAft>
                <a:spcPts val="0"/>
              </a:spcAft>
              <a:buClr>
                <a:schemeClr val="dk1"/>
              </a:buClr>
              <a:buSzPts val="1000"/>
              <a:buFont typeface="Arial"/>
              <a:buNone/>
            </a:pPr>
            <a:br>
              <a:rPr b="1" lang="fr-FR" sz="1200" u="sng">
                <a:solidFill>
                  <a:srgbClr val="000000"/>
                </a:solidFill>
                <a:latin typeface="Montserrat"/>
                <a:ea typeface="Montserrat"/>
                <a:cs typeface="Montserrat"/>
                <a:sym typeface="Montserrat"/>
              </a:rPr>
            </a:br>
            <a:r>
              <a:rPr lang="fr-FR" sz="1200">
                <a:latin typeface="Montserrat"/>
                <a:ea typeface="Montserrat"/>
                <a:cs typeface="Montserrat"/>
                <a:sym typeface="Montserrat"/>
              </a:rPr>
              <a:t>Ask students questions about :</a:t>
            </a:r>
            <a:endParaRPr sz="1200">
              <a:solidFill>
                <a:srgbClr val="000000"/>
              </a:solidFill>
              <a:latin typeface="Montserrat"/>
              <a:ea typeface="Montserrat"/>
              <a:cs typeface="Montserrat"/>
              <a:sym typeface="Montserrat"/>
            </a:endParaRPr>
          </a:p>
          <a:p>
            <a:pPr indent="0" lvl="0" marL="0" marR="0" rtl="0" algn="l">
              <a:lnSpc>
                <a:spcPct val="100000"/>
              </a:lnSpc>
              <a:spcBef>
                <a:spcPts val="300"/>
              </a:spcBef>
              <a:spcAft>
                <a:spcPts val="0"/>
              </a:spcAft>
              <a:buSzPts val="1100"/>
              <a:buNone/>
            </a:pPr>
            <a:r>
              <a:rPr b="1" lang="fr-FR" sz="1200">
                <a:latin typeface="Montserrat"/>
                <a:ea typeface="Montserrat"/>
                <a:cs typeface="Montserrat"/>
                <a:sym typeface="Montserrat"/>
              </a:rPr>
              <a:t>1. </a:t>
            </a:r>
            <a:r>
              <a:rPr b="1" lang="fr-FR" sz="1200">
                <a:latin typeface="Montserrat"/>
                <a:ea typeface="Montserrat"/>
                <a:cs typeface="Montserrat"/>
                <a:sym typeface="Montserrat"/>
              </a:rPr>
              <a:t>What energy is: </a:t>
            </a:r>
            <a:r>
              <a:rPr lang="fr-FR" sz="1200">
                <a:latin typeface="Montserrat"/>
                <a:ea typeface="Montserrat"/>
                <a:cs typeface="Montserrat"/>
                <a:sym typeface="Montserrat"/>
              </a:rPr>
              <a:t>Normally this was covered in the presentation on Energy Issues, so this is a reminder and a link to what they've already seen!</a:t>
            </a:r>
            <a:endParaRPr sz="1200">
              <a:solidFill>
                <a:schemeClr val="dk1"/>
              </a:solidFill>
              <a:latin typeface="Montserrat"/>
              <a:ea typeface="Montserrat"/>
              <a:cs typeface="Montserrat"/>
              <a:sym typeface="Montserrat"/>
            </a:endParaRPr>
          </a:p>
          <a:p>
            <a:pPr indent="0" lvl="0" marL="0" rtl="0" algn="l">
              <a:lnSpc>
                <a:spcPct val="100000"/>
              </a:lnSpc>
              <a:spcBef>
                <a:spcPts val="300"/>
              </a:spcBef>
              <a:spcAft>
                <a:spcPts val="0"/>
              </a:spcAft>
              <a:buSzPts val="1100"/>
              <a:buNone/>
            </a:pPr>
            <a:r>
              <a:rPr b="1" lang="fr-FR" sz="1200" u="sng">
                <a:solidFill>
                  <a:schemeClr val="dk1"/>
                </a:solidFill>
                <a:latin typeface="Montserrat"/>
                <a:ea typeface="Montserrat"/>
                <a:cs typeface="Montserrat"/>
                <a:sym typeface="Montserrat"/>
              </a:rPr>
              <a:t>Reminder of the definition of energy:</a:t>
            </a:r>
            <a:r>
              <a:rPr lang="fr-FR" sz="1200">
                <a:solidFill>
                  <a:schemeClr val="dk1"/>
                </a:solidFill>
                <a:latin typeface="Montserrat"/>
                <a:ea typeface="Montserrat"/>
                <a:cs typeface="Montserrat"/>
                <a:sym typeface="Montserrat"/>
              </a:rPr>
              <a:t> Energy is the quantity that measures transformations in the world.</a:t>
            </a:r>
            <a:endParaRPr sz="1200">
              <a:latin typeface="Montserrat"/>
              <a:ea typeface="Montserrat"/>
              <a:cs typeface="Montserrat"/>
              <a:sym typeface="Montserrat"/>
            </a:endParaRPr>
          </a:p>
          <a:p>
            <a:pPr indent="0" lvl="0" marL="0" marR="0" rtl="0" algn="l">
              <a:lnSpc>
                <a:spcPct val="100000"/>
              </a:lnSpc>
              <a:spcBef>
                <a:spcPts val="300"/>
              </a:spcBef>
              <a:spcAft>
                <a:spcPts val="0"/>
              </a:spcAft>
              <a:buSzPts val="1100"/>
              <a:buNone/>
            </a:pPr>
            <a:r>
              <a:t/>
            </a:r>
            <a:endParaRPr sz="1200">
              <a:latin typeface="Montserrat"/>
              <a:ea typeface="Montserrat"/>
              <a:cs typeface="Montserrat"/>
              <a:sym typeface="Montserrat"/>
            </a:endParaRPr>
          </a:p>
          <a:p>
            <a:pPr indent="0" lvl="0" marL="0" marR="0" rtl="0" algn="l">
              <a:lnSpc>
                <a:spcPct val="100000"/>
              </a:lnSpc>
              <a:spcBef>
                <a:spcPts val="300"/>
              </a:spcBef>
              <a:spcAft>
                <a:spcPts val="0"/>
              </a:spcAft>
              <a:buSzPts val="1100"/>
              <a:buNone/>
            </a:pPr>
            <a:r>
              <a:rPr b="1" lang="fr-FR" sz="1200">
                <a:latin typeface="Montserrat"/>
                <a:ea typeface="Montserrat"/>
                <a:cs typeface="Montserrat"/>
                <a:sym typeface="Montserrat"/>
              </a:rPr>
              <a:t>2. Energy use: </a:t>
            </a:r>
            <a:r>
              <a:rPr lang="fr-FR" sz="1200">
                <a:latin typeface="Montserrat"/>
                <a:ea typeface="Montserrat"/>
                <a:cs typeface="Montserrat"/>
                <a:sym typeface="Montserrat"/>
              </a:rPr>
              <a:t>Examples are shown on the next slide - Did your students find those?</a:t>
            </a:r>
            <a:endParaRPr sz="1200">
              <a:latin typeface="Montserrat"/>
              <a:ea typeface="Montserrat"/>
              <a:cs typeface="Montserrat"/>
              <a:sym typeface="Montserrat"/>
            </a:endParaRPr>
          </a:p>
        </p:txBody>
      </p:sp>
      <p:sp>
        <p:nvSpPr>
          <p:cNvPr id="443" name="Google Shape;443;g22f7ddae63a_4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c87765955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c87765955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0"/>
              </a:spcBef>
              <a:spcAft>
                <a:spcPts val="0"/>
              </a:spcAft>
              <a:buSzPts val="1100"/>
              <a:buNone/>
            </a:pPr>
            <a:r>
              <a:rPr b="1" lang="fr-FR" sz="1200" u="sng">
                <a:solidFill>
                  <a:schemeClr val="dk1"/>
                </a:solidFill>
                <a:latin typeface="Montserrat"/>
                <a:ea typeface="Montserrat"/>
                <a:cs typeface="Montserrat"/>
                <a:sym typeface="Montserrat"/>
              </a:rPr>
              <a:t>Explanation:</a:t>
            </a:r>
            <a:endParaRPr b="1" sz="1200" u="sng">
              <a:solidFill>
                <a:schemeClr val="dk1"/>
              </a:solidFill>
              <a:latin typeface="Montserrat"/>
              <a:ea typeface="Montserrat"/>
              <a:cs typeface="Montserrat"/>
              <a:sym typeface="Montserrat"/>
            </a:endParaRPr>
          </a:p>
          <a:p>
            <a:pPr indent="0" lvl="0" marL="158750" rtl="0" algn="l">
              <a:lnSpc>
                <a:spcPct val="115000"/>
              </a:lnSpc>
              <a:spcBef>
                <a:spcPts val="0"/>
              </a:spcBef>
              <a:spcAft>
                <a:spcPts val="0"/>
              </a:spcAft>
              <a:buSzPts val="1100"/>
              <a:buNone/>
            </a:pPr>
            <a:br>
              <a:rPr b="1" lang="fr-FR" sz="1200" u="sng">
                <a:latin typeface="Montserrat"/>
                <a:ea typeface="Montserrat"/>
                <a:cs typeface="Montserrat"/>
                <a:sym typeface="Montserrat"/>
              </a:rPr>
            </a:br>
            <a:r>
              <a:rPr lang="fr-FR" sz="1200">
                <a:latin typeface="Montserrat"/>
                <a:ea typeface="Montserrat"/>
                <a:cs typeface="Montserrat"/>
                <a:sym typeface="Montserrat"/>
              </a:rPr>
              <a:t>Here are a few examples of how we use energy in our daily lives:</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i="1" lang="fr-FR" sz="1200" u="sng">
                <a:solidFill>
                  <a:schemeClr val="dk1"/>
                </a:solidFill>
                <a:latin typeface="Montserrat"/>
                <a:ea typeface="Montserrat"/>
                <a:cs typeface="Montserrat"/>
                <a:sym typeface="Montserrat"/>
              </a:rPr>
              <a:t>Animation:</a:t>
            </a:r>
            <a:r>
              <a:rPr b="1" lang="fr-FR" sz="1200">
                <a:solidFill>
                  <a:schemeClr val="dk1"/>
                </a:solidFill>
                <a:latin typeface="Montserrat"/>
                <a:ea typeface="Montserrat"/>
                <a:cs typeface="Montserrat"/>
                <a:sym typeface="Montserrat"/>
              </a:rPr>
              <a:t> </a:t>
            </a:r>
            <a:r>
              <a:rPr i="1" lang="fr-FR" sz="1200">
                <a:latin typeface="Montserrat"/>
                <a:ea typeface="Montserrat"/>
                <a:cs typeface="Montserrat"/>
                <a:sym typeface="Montserrat"/>
              </a:rPr>
              <a:t>Compare these examples with the answers the students gave earlier!</a:t>
            </a:r>
            <a:endParaRPr i="1"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Lighting</a:t>
            </a:r>
            <a:endParaRPr sz="1200">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latin typeface="Montserrat"/>
                <a:ea typeface="Montserrat"/>
                <a:cs typeface="Montserrat"/>
                <a:sym typeface="Montserrat"/>
              </a:rPr>
              <a:t>Entertainment (</a:t>
            </a:r>
            <a:r>
              <a:rPr lang="fr-FR" sz="1200">
                <a:latin typeface="Montserrat"/>
                <a:ea typeface="Montserrat"/>
                <a:cs typeface="Montserrat"/>
                <a:sym typeface="Montserrat"/>
              </a:rPr>
              <a:t>leisure</a:t>
            </a:r>
            <a:r>
              <a:rPr lang="fr-FR" sz="1200">
                <a:latin typeface="Montserrat"/>
                <a:ea typeface="Montserrat"/>
                <a:cs typeface="Montserrat"/>
                <a:sym typeface="Montserrat"/>
              </a:rPr>
              <a:t>, streaming…)</a:t>
            </a:r>
            <a:endParaRPr sz="1200">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latin typeface="Montserrat"/>
                <a:ea typeface="Montserrat"/>
                <a:cs typeface="Montserrat"/>
                <a:sym typeface="Montserrat"/>
              </a:rPr>
              <a:t>To heat and use </a:t>
            </a:r>
            <a:r>
              <a:rPr lang="fr-FR" sz="1200">
                <a:latin typeface="Montserrat"/>
                <a:ea typeface="Montserrat"/>
                <a:cs typeface="Montserrat"/>
                <a:sym typeface="Montserrat"/>
              </a:rPr>
              <a:t>air conditioning</a:t>
            </a:r>
            <a:endParaRPr sz="1200">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latin typeface="Montserrat"/>
                <a:ea typeface="Montserrat"/>
                <a:cs typeface="Montserrat"/>
                <a:sym typeface="Montserrat"/>
              </a:rPr>
              <a:t>To p</a:t>
            </a:r>
            <a:r>
              <a:rPr lang="fr-FR" sz="1200">
                <a:latin typeface="Montserrat"/>
                <a:ea typeface="Montserrat"/>
                <a:cs typeface="Montserrat"/>
                <a:sym typeface="Montserrat"/>
              </a:rPr>
              <a:t>roduce materials and manufactured products: clothing, smartphones, but also the steel used in construction...</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fr-FR" sz="1200">
                <a:solidFill>
                  <a:schemeClr val="dk1"/>
                </a:solidFill>
                <a:latin typeface="Montserrat"/>
                <a:ea typeface="Montserrat"/>
                <a:cs typeface="Montserrat"/>
                <a:sym typeface="Montserrat"/>
              </a:rPr>
              <a:t>To move humans or goods by land, sea or air</a:t>
            </a:r>
            <a:endParaRPr sz="1200">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To feed ourselves</a:t>
            </a:r>
            <a:endParaRPr sz="1200">
              <a:solidFill>
                <a:schemeClr val="dk1"/>
              </a:solidFill>
              <a:latin typeface="Montserrat"/>
              <a:ea typeface="Montserrat"/>
              <a:cs typeface="Montserrat"/>
              <a:sym typeface="Montserrat"/>
            </a:endParaRPr>
          </a:p>
          <a:p>
            <a:pPr indent="0" lvl="0" marL="12700" rtl="0" algn="l">
              <a:lnSpc>
                <a:spcPct val="115000"/>
              </a:lnSpc>
              <a:spcBef>
                <a:spcPts val="300"/>
              </a:spcBef>
              <a:spcAft>
                <a:spcPts val="0"/>
              </a:spcAft>
              <a:buClr>
                <a:schemeClr val="dk1"/>
              </a:buClr>
              <a:buSzPts val="1200"/>
              <a:buFont typeface="Corbel"/>
              <a:buNone/>
            </a:pPr>
            <a:r>
              <a:rPr lang="fr-FR" sz="1200">
                <a:solidFill>
                  <a:schemeClr val="dk1"/>
                </a:solidFill>
                <a:latin typeface="Montserrat"/>
                <a:ea typeface="Montserrat"/>
                <a:cs typeface="Montserrat"/>
                <a:sym typeface="Montserrat"/>
              </a:rPr>
              <a:t>As soon as something changes, energy is involved!</a:t>
            </a:r>
            <a:endParaRPr sz="1200">
              <a:latin typeface="Montserrat"/>
              <a:ea typeface="Montserrat"/>
              <a:cs typeface="Montserrat"/>
              <a:sym typeface="Montserrat"/>
            </a:endParaRPr>
          </a:p>
        </p:txBody>
      </p:sp>
      <p:sp>
        <p:nvSpPr>
          <p:cNvPr id="453" name="Google Shape;453;gc87765955c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chemeClr val="dk1"/>
              </a:buClr>
              <a:buSzPts val="1000"/>
              <a:buFont typeface="Arial"/>
              <a:buNone/>
            </a:pPr>
            <a:r>
              <a:rPr b="1" lang="fr-FR" sz="1200" u="sng">
                <a:solidFill>
                  <a:schemeClr val="dk1"/>
                </a:solidFill>
                <a:latin typeface="Montserrat"/>
                <a:ea typeface="Montserrat"/>
                <a:cs typeface="Montserrat"/>
                <a:sym typeface="Montserrat"/>
              </a:rPr>
              <a:t>Explanation:</a:t>
            </a:r>
            <a:endParaRPr b="1" sz="1200" u="sng">
              <a:solidFill>
                <a:schemeClr val="dk1"/>
              </a:solidFill>
              <a:latin typeface="Montserrat"/>
              <a:ea typeface="Montserrat"/>
              <a:cs typeface="Montserrat"/>
              <a:sym typeface="Montserrat"/>
            </a:endParaRPr>
          </a:p>
          <a:p>
            <a:pPr indent="0" lvl="0" marL="0" marR="0" rtl="0" algn="l">
              <a:lnSpc>
                <a:spcPct val="100000"/>
              </a:lnSpc>
              <a:spcBef>
                <a:spcPts val="300"/>
              </a:spcBef>
              <a:spcAft>
                <a:spcPts val="0"/>
              </a:spcAft>
              <a:buClr>
                <a:schemeClr val="dk1"/>
              </a:buClr>
              <a:buSzPts val="1000"/>
              <a:buFont typeface="Arial"/>
              <a:buNone/>
            </a:pPr>
            <a:r>
              <a:t/>
            </a:r>
            <a:endParaRPr b="1" sz="1200" u="sng">
              <a:solidFill>
                <a:schemeClr val="dk1"/>
              </a:solidFill>
              <a:latin typeface="Montserrat"/>
              <a:ea typeface="Montserrat"/>
              <a:cs typeface="Montserrat"/>
              <a:sym typeface="Montserrat"/>
            </a:endParaRPr>
          </a:p>
          <a:p>
            <a:pPr indent="0" lvl="0" marL="0" marR="0" rtl="0" algn="l">
              <a:lnSpc>
                <a:spcPct val="100000"/>
              </a:lnSpc>
              <a:spcBef>
                <a:spcPts val="300"/>
              </a:spcBef>
              <a:spcAft>
                <a:spcPts val="0"/>
              </a:spcAft>
              <a:buClr>
                <a:schemeClr val="dk1"/>
              </a:buClr>
              <a:buSzPts val="1000"/>
              <a:buFont typeface="Arial"/>
              <a:buNone/>
            </a:pPr>
            <a:r>
              <a:rPr lang="fr-FR" sz="1200">
                <a:latin typeface="Montserrat"/>
                <a:ea typeface="Montserrat"/>
                <a:cs typeface="Montserrat"/>
                <a:sym typeface="Montserrat"/>
              </a:rPr>
              <a:t>Ask students some questions about energy sources.</a:t>
            </a:r>
            <a:endParaRPr sz="1200">
              <a:latin typeface="Montserrat"/>
              <a:ea typeface="Montserrat"/>
              <a:cs typeface="Montserrat"/>
              <a:sym typeface="Montserrat"/>
            </a:endParaRPr>
          </a:p>
          <a:p>
            <a:pPr indent="0" lvl="0" marL="0" marR="0" rtl="0" algn="l">
              <a:lnSpc>
                <a:spcPct val="100000"/>
              </a:lnSpc>
              <a:spcBef>
                <a:spcPts val="300"/>
              </a:spcBef>
              <a:spcAft>
                <a:spcPts val="0"/>
              </a:spcAft>
              <a:buClr>
                <a:schemeClr val="dk1"/>
              </a:buClr>
              <a:buSzPts val="1000"/>
              <a:buFont typeface="Arial"/>
              <a:buNone/>
            </a:pPr>
            <a:r>
              <a:rPr lang="fr-FR" sz="1200">
                <a:latin typeface="Montserrat"/>
                <a:ea typeface="Montserrat"/>
                <a:cs typeface="Montserrat"/>
                <a:sym typeface="Montserrat"/>
              </a:rPr>
              <a:t>(Normally this was seen in the presentation on Energy Issues, so this is a reminder and a link to what they've already seen!)</a:t>
            </a:r>
            <a:endParaRPr sz="1200">
              <a:latin typeface="Montserrat"/>
              <a:ea typeface="Montserrat"/>
              <a:cs typeface="Montserrat"/>
              <a:sym typeface="Montserrat"/>
            </a:endParaRPr>
          </a:p>
          <a:p>
            <a:pPr indent="0" lvl="0" marL="0" rtl="0" algn="l">
              <a:lnSpc>
                <a:spcPct val="90000"/>
              </a:lnSpc>
              <a:spcBef>
                <a:spcPts val="300"/>
              </a:spcBef>
              <a:spcAft>
                <a:spcPts val="0"/>
              </a:spcAft>
              <a:buClr>
                <a:schemeClr val="dk1"/>
              </a:buClr>
              <a:buSzPts val="1200"/>
              <a:buFont typeface="Corbel"/>
              <a:buNone/>
            </a:pPr>
            <a:r>
              <a:rPr lang="fr-FR" sz="1200">
                <a:solidFill>
                  <a:schemeClr val="dk1"/>
                </a:solidFill>
                <a:latin typeface="Montserrat"/>
                <a:ea typeface="Montserrat"/>
                <a:cs typeface="Montserrat"/>
                <a:sym typeface="Montserrat"/>
              </a:rPr>
              <a:t>We'll see those in the next slide!</a:t>
            </a:r>
            <a:endParaRPr sz="1200">
              <a:solidFill>
                <a:schemeClr val="dk1"/>
              </a:solidFill>
              <a:latin typeface="Montserrat"/>
              <a:ea typeface="Montserrat"/>
              <a:cs typeface="Montserrat"/>
              <a:sym typeface="Montserrat"/>
            </a:endParaRPr>
          </a:p>
        </p:txBody>
      </p:sp>
      <p:sp>
        <p:nvSpPr>
          <p:cNvPr id="478" name="Google Shape;47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e52429421a_0_4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1e52429421a_0_4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488"/>
              </a:spcBef>
              <a:spcAft>
                <a:spcPts val="0"/>
              </a:spcAft>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spcBef>
                <a:spcPts val="488"/>
              </a:spcBef>
              <a:spcAft>
                <a:spcPts val="0"/>
              </a:spcAft>
              <a:buNone/>
            </a:pPr>
            <a:r>
              <a:t/>
            </a:r>
            <a:endParaRPr b="1" sz="1200" u="sng">
              <a:solidFill>
                <a:schemeClr val="dk1"/>
              </a:solidFill>
              <a:latin typeface="Montserrat"/>
              <a:ea typeface="Montserrat"/>
              <a:cs typeface="Montserrat"/>
              <a:sym typeface="Montserrat"/>
            </a:endParaRPr>
          </a:p>
          <a:p>
            <a:pPr indent="0" lvl="0" marL="0" rtl="0" algn="l">
              <a:spcBef>
                <a:spcPts val="488"/>
              </a:spcBef>
              <a:spcAft>
                <a:spcPts val="0"/>
              </a:spcAft>
              <a:buNone/>
            </a:pPr>
            <a:r>
              <a:rPr lang="fr-FR" sz="1200">
                <a:solidFill>
                  <a:schemeClr val="dk1"/>
                </a:solidFill>
                <a:latin typeface="Montserrat"/>
                <a:ea typeface="Montserrat"/>
                <a:cs typeface="Montserrat"/>
                <a:sym typeface="Montserrat"/>
              </a:rPr>
              <a:t>What are the </a:t>
            </a:r>
            <a:r>
              <a:rPr b="1" lang="fr-FR" sz="1200">
                <a:solidFill>
                  <a:schemeClr val="dk1"/>
                </a:solidFill>
                <a:latin typeface="Montserrat"/>
                <a:ea typeface="Montserrat"/>
                <a:cs typeface="Montserrat"/>
                <a:sym typeface="Montserrat"/>
              </a:rPr>
              <a:t>advantages </a:t>
            </a:r>
            <a:r>
              <a:rPr lang="fr-FR" sz="1200">
                <a:solidFill>
                  <a:schemeClr val="dk1"/>
                </a:solidFill>
                <a:latin typeface="Montserrat"/>
                <a:ea typeface="Montserrat"/>
                <a:cs typeface="Montserrat"/>
                <a:sym typeface="Montserrat"/>
              </a:rPr>
              <a:t>of renewable resources?</a:t>
            </a:r>
            <a:endParaRPr sz="1200">
              <a:solidFill>
                <a:schemeClr val="dk1"/>
              </a:solidFill>
              <a:latin typeface="Montserrat"/>
              <a:ea typeface="Montserrat"/>
              <a:cs typeface="Montserrat"/>
              <a:sym typeface="Montserrat"/>
            </a:endParaRPr>
          </a:p>
          <a:p>
            <a:pPr indent="-304800" lvl="0" marL="457200" rtl="0" algn="l">
              <a:spcBef>
                <a:spcPts val="488"/>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They are </a:t>
            </a:r>
            <a:r>
              <a:rPr b="1" lang="fr-FR" sz="1200">
                <a:solidFill>
                  <a:schemeClr val="dk1"/>
                </a:solidFill>
                <a:latin typeface="Montserrat"/>
                <a:ea typeface="Montserrat"/>
                <a:cs typeface="Montserrat"/>
                <a:sym typeface="Montserrat"/>
              </a:rPr>
              <a:t>virtually inexhaustible</a:t>
            </a:r>
            <a:r>
              <a:rPr lang="fr-FR" sz="1200">
                <a:solidFill>
                  <a:schemeClr val="dk1"/>
                </a:solidFill>
                <a:latin typeface="Montserrat"/>
                <a:ea typeface="Montserrat"/>
                <a:cs typeface="Montserrat"/>
                <a:sym typeface="Montserrat"/>
              </a:rPr>
              <a:t> on a human scale, because they come from physical phenomena that occur regularly without human intervention.</a:t>
            </a:r>
            <a:endParaRPr sz="1200">
              <a:solidFill>
                <a:schemeClr val="dk1"/>
              </a:solidFill>
              <a:latin typeface="Montserrat"/>
              <a:ea typeface="Montserrat"/>
              <a:cs typeface="Montserrat"/>
              <a:sym typeface="Montserrat"/>
            </a:endParaRPr>
          </a:p>
          <a:p>
            <a:pPr indent="0" lvl="0" marL="457200" rtl="0" algn="l">
              <a:spcBef>
                <a:spcPts val="488"/>
              </a:spcBef>
              <a:spcAft>
                <a:spcPts val="0"/>
              </a:spcAft>
              <a:buNone/>
            </a:pPr>
            <a:r>
              <a:rPr lang="fr-FR" sz="1200">
                <a:solidFill>
                  <a:schemeClr val="dk1"/>
                </a:solidFill>
                <a:latin typeface="Montserrat"/>
                <a:ea typeface="Montserrat"/>
                <a:cs typeface="Montserrat"/>
                <a:sym typeface="Montserrat"/>
              </a:rPr>
              <a:t>In this respect, biomass requires special attention, because its renewable nature depends on the management of the environment from which it is extracted. Cutting down an entire forest to burn wood is totally incompatible with sustainable forest management. </a:t>
            </a:r>
            <a:endParaRPr sz="1200">
              <a:solidFill>
                <a:schemeClr val="dk1"/>
              </a:solidFill>
              <a:latin typeface="Montserrat"/>
              <a:ea typeface="Montserrat"/>
              <a:cs typeface="Montserrat"/>
              <a:sym typeface="Montserrat"/>
            </a:endParaRPr>
          </a:p>
          <a:p>
            <a:pPr indent="-304800" lvl="0" marL="457200" rtl="0" algn="l">
              <a:spcBef>
                <a:spcPts val="488"/>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They generate </a:t>
            </a:r>
            <a:r>
              <a:rPr b="1" lang="fr-FR" sz="1200">
                <a:solidFill>
                  <a:schemeClr val="dk1"/>
                </a:solidFill>
                <a:latin typeface="Montserrat"/>
                <a:ea typeface="Montserrat"/>
                <a:cs typeface="Montserrat"/>
                <a:sym typeface="Montserrat"/>
              </a:rPr>
              <a:t>little pollution</a:t>
            </a:r>
            <a:r>
              <a:rPr lang="fr-FR" sz="1200">
                <a:solidFill>
                  <a:schemeClr val="dk1"/>
                </a:solidFill>
                <a:latin typeface="Montserrat"/>
                <a:ea typeface="Montserrat"/>
                <a:cs typeface="Montserrat"/>
                <a:sym typeface="Montserrat"/>
              </a:rPr>
              <a:t>, either directly (when they are used) or indirectly (mainly when the infrastructure is built). In particular, renewable resources emit very few </a:t>
            </a:r>
            <a:r>
              <a:rPr b="1" lang="fr-FR" sz="1200">
                <a:solidFill>
                  <a:schemeClr val="dk1"/>
                </a:solidFill>
                <a:latin typeface="Montserrat"/>
                <a:ea typeface="Montserrat"/>
                <a:cs typeface="Montserrat"/>
                <a:sym typeface="Montserrat"/>
              </a:rPr>
              <a:t>greenhouse gases</a:t>
            </a:r>
            <a:r>
              <a:rPr lang="fr-FR" sz="1200">
                <a:solidFill>
                  <a:schemeClr val="dk1"/>
                </a:solidFill>
                <a:latin typeface="Montserrat"/>
                <a:ea typeface="Montserrat"/>
                <a:cs typeface="Montserrat"/>
                <a:sym typeface="Montserrat"/>
              </a:rPr>
              <a:t>, which is why they are being given particular attention in the energy transition. </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rPr lang="fr-FR" sz="1200">
                <a:solidFill>
                  <a:schemeClr val="dk1"/>
                </a:solidFill>
                <a:latin typeface="Montserrat"/>
                <a:ea typeface="Montserrat"/>
                <a:cs typeface="Montserrat"/>
                <a:sym typeface="Montserrat"/>
              </a:rPr>
              <a:t>What are the </a:t>
            </a:r>
            <a:r>
              <a:rPr b="1" lang="fr-FR" sz="1200">
                <a:solidFill>
                  <a:schemeClr val="dk1"/>
                </a:solidFill>
                <a:latin typeface="Montserrat"/>
                <a:ea typeface="Montserrat"/>
                <a:cs typeface="Montserrat"/>
                <a:sym typeface="Montserrat"/>
              </a:rPr>
              <a:t>disadvantages </a:t>
            </a:r>
            <a:r>
              <a:rPr lang="fr-FR" sz="1200">
                <a:solidFill>
                  <a:schemeClr val="dk1"/>
                </a:solidFill>
                <a:latin typeface="Montserrat"/>
                <a:ea typeface="Montserrat"/>
                <a:cs typeface="Montserrat"/>
                <a:sym typeface="Montserrat"/>
              </a:rPr>
              <a:t>of renewable resources?</a:t>
            </a:r>
            <a:endParaRPr sz="1200">
              <a:solidFill>
                <a:schemeClr val="dk1"/>
              </a:solidFill>
              <a:latin typeface="Montserrat"/>
              <a:ea typeface="Montserrat"/>
              <a:cs typeface="Montserrat"/>
              <a:sym typeface="Montserrat"/>
            </a:endParaRPr>
          </a:p>
          <a:p>
            <a:pPr indent="-304800" lvl="0" marL="457200" rtl="0" algn="l">
              <a:spcBef>
                <a:spcPts val="488"/>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They are </a:t>
            </a:r>
            <a:r>
              <a:rPr b="1" lang="fr-FR" sz="1200">
                <a:solidFill>
                  <a:schemeClr val="dk1"/>
                </a:solidFill>
                <a:latin typeface="Montserrat"/>
                <a:ea typeface="Montserrat"/>
                <a:cs typeface="Montserrat"/>
                <a:sym typeface="Montserrat"/>
              </a:rPr>
              <a:t>not very concentrated</a:t>
            </a:r>
            <a:r>
              <a:rPr lang="fr-FR" sz="1200">
                <a:solidFill>
                  <a:schemeClr val="dk1"/>
                </a:solidFill>
                <a:latin typeface="Montserrat"/>
                <a:ea typeface="Montserrat"/>
                <a:cs typeface="Montserrat"/>
                <a:sym typeface="Montserrat"/>
              </a:rPr>
              <a:t>, because they are more diffuse. This has two consequences:</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For the same volume of material, renewable resources tend to provide less energy than non-renewable resources.</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For the same amount of energy, the infrastructure of renewable resources requires much more space than that of non-renewable resources (see the slide </a:t>
            </a:r>
            <a:r>
              <a:rPr i="1" lang="fr-FR" sz="1200">
                <a:solidFill>
                  <a:schemeClr val="dk1"/>
                </a:solidFill>
                <a:latin typeface="Montserrat"/>
                <a:ea typeface="Montserrat"/>
                <a:cs typeface="Montserrat"/>
                <a:sym typeface="Montserrat"/>
              </a:rPr>
              <a:t>Ten cyclists for 1 hour is equivalent to...</a:t>
            </a:r>
            <a:r>
              <a:rPr lang="fr-FR" sz="1200">
                <a:solidFill>
                  <a:schemeClr val="dk1"/>
                </a:solidFill>
                <a:latin typeface="Montserrat"/>
                <a:ea typeface="Montserrat"/>
                <a:cs typeface="Montserrat"/>
                <a:sym typeface="Montserrat"/>
              </a:rPr>
              <a:t>). For example, building a dam requires nothing less than flooding an entire valley! This can lead to conflicts of use, or damage to ecosystems: for example, should land be given over to agriculture or a photovoltaic solar power plant built instead? It should also be noted that some renewable resources may meet with a degree of local hostility that can hinder their development.</a:t>
            </a:r>
            <a:br>
              <a:rPr lang="fr-FR" sz="1200">
                <a:solidFill>
                  <a:schemeClr val="dk1"/>
                </a:solidFill>
                <a:latin typeface="Montserrat"/>
                <a:ea typeface="Montserrat"/>
                <a:cs typeface="Montserrat"/>
                <a:sym typeface="Montserrat"/>
              </a:rPr>
            </a:b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They are </a:t>
            </a:r>
            <a:r>
              <a:rPr b="1" lang="fr-FR" sz="1200">
                <a:solidFill>
                  <a:schemeClr val="dk1"/>
                </a:solidFill>
                <a:latin typeface="Montserrat"/>
                <a:ea typeface="Montserrat"/>
                <a:cs typeface="Montserrat"/>
                <a:sym typeface="Montserrat"/>
              </a:rPr>
              <a:t>variable</a:t>
            </a:r>
            <a:r>
              <a:rPr lang="fr-FR" sz="1200">
                <a:solidFill>
                  <a:schemeClr val="dk1"/>
                </a:solidFill>
                <a:latin typeface="Montserrat"/>
                <a:ea typeface="Montserrat"/>
                <a:cs typeface="Montserrat"/>
                <a:sym typeface="Montserrat"/>
              </a:rPr>
              <a:t>, meaning that they are not permanently available and that their availability varies greatly. For example, a solar panel only works on sunny days and not at night, while a wind turbine only works when the wind is not too strong.</a:t>
            </a:r>
            <a:endParaRPr sz="1200">
              <a:solidFill>
                <a:schemeClr val="dk1"/>
              </a:solidFill>
              <a:latin typeface="Montserrat"/>
              <a:ea typeface="Montserrat"/>
              <a:cs typeface="Montserrat"/>
              <a:sym typeface="Montserrat"/>
            </a:endParaRPr>
          </a:p>
          <a:p>
            <a:pPr indent="0" lvl="0" marL="457200" rtl="0" algn="l">
              <a:spcBef>
                <a:spcPts val="488"/>
              </a:spcBef>
              <a:spcAft>
                <a:spcPts val="0"/>
              </a:spcAft>
              <a:buNone/>
            </a:pPr>
            <a:r>
              <a:rPr lang="fr-FR" sz="1200">
                <a:solidFill>
                  <a:schemeClr val="dk1"/>
                </a:solidFill>
                <a:latin typeface="Montserrat"/>
                <a:ea typeface="Montserrat"/>
                <a:cs typeface="Montserrat"/>
                <a:sym typeface="Montserrat"/>
              </a:rPr>
              <a:t>Why is this a problem? Most of these renewable resources are used to produce electricity. However, as large-scale electricity storage is proving to be complex, the output of power stations must meet electricity demand at all times: this is known as controllability. In short, renewable resources are not very controllable, which poses a serious constraint if we want to have a 100% renewable energy mix.</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rPr lang="fr-FR" sz="1200">
                <a:solidFill>
                  <a:schemeClr val="dk1"/>
                </a:solidFill>
                <a:latin typeface="Montserrat"/>
                <a:ea typeface="Montserrat"/>
                <a:cs typeface="Montserrat"/>
                <a:sym typeface="Montserrat"/>
              </a:rPr>
              <a:t>What are the </a:t>
            </a:r>
            <a:r>
              <a:rPr b="1" lang="fr-FR" sz="1200">
                <a:solidFill>
                  <a:schemeClr val="dk1"/>
                </a:solidFill>
                <a:latin typeface="Montserrat"/>
                <a:ea typeface="Montserrat"/>
                <a:cs typeface="Montserrat"/>
                <a:sym typeface="Montserrat"/>
              </a:rPr>
              <a:t>advantages </a:t>
            </a:r>
            <a:r>
              <a:rPr lang="fr-FR" sz="1200">
                <a:solidFill>
                  <a:schemeClr val="dk1"/>
                </a:solidFill>
                <a:latin typeface="Montserrat"/>
                <a:ea typeface="Montserrat"/>
                <a:cs typeface="Montserrat"/>
                <a:sym typeface="Montserrat"/>
              </a:rPr>
              <a:t>of fossil fuels?</a:t>
            </a:r>
            <a:endParaRPr sz="1200">
              <a:solidFill>
                <a:schemeClr val="dk1"/>
              </a:solidFill>
              <a:latin typeface="Montserrat"/>
              <a:ea typeface="Montserrat"/>
              <a:cs typeface="Montserrat"/>
              <a:sym typeface="Montserrat"/>
            </a:endParaRPr>
          </a:p>
          <a:p>
            <a:pPr indent="-304800" lvl="0" marL="457200" rtl="0" algn="l">
              <a:spcBef>
                <a:spcPts val="488"/>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They are </a:t>
            </a:r>
            <a:r>
              <a:rPr b="1" lang="fr-FR" sz="1200">
                <a:solidFill>
                  <a:schemeClr val="dk1"/>
                </a:solidFill>
                <a:latin typeface="Montserrat"/>
                <a:ea typeface="Montserrat"/>
                <a:cs typeface="Montserrat"/>
                <a:sym typeface="Montserrat"/>
              </a:rPr>
              <a:t>highly concentrated</a:t>
            </a:r>
            <a:r>
              <a:rPr lang="fr-FR" sz="1200">
                <a:solidFill>
                  <a:schemeClr val="dk1"/>
                </a:solidFill>
                <a:latin typeface="Montserrat"/>
                <a:ea typeface="Montserrat"/>
                <a:cs typeface="Montserrat"/>
                <a:sym typeface="Montserrat"/>
              </a:rPr>
              <a:t> and therefore provide much more energy than renewable resources. This concentration is the result of a long process of accumulation of carbonaceous matter.</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They can be </a:t>
            </a:r>
            <a:r>
              <a:rPr b="1" lang="fr-FR" sz="1200">
                <a:solidFill>
                  <a:schemeClr val="dk1"/>
                </a:solidFill>
                <a:latin typeface="Montserrat"/>
                <a:ea typeface="Montserrat"/>
                <a:cs typeface="Montserrat"/>
                <a:sym typeface="Montserrat"/>
              </a:rPr>
              <a:t>transported </a:t>
            </a:r>
            <a:r>
              <a:rPr lang="fr-FR" sz="1200">
                <a:solidFill>
                  <a:schemeClr val="dk1"/>
                </a:solidFill>
                <a:latin typeface="Montserrat"/>
                <a:ea typeface="Montserrat"/>
                <a:cs typeface="Montserrat"/>
                <a:sym typeface="Montserrat"/>
              </a:rPr>
              <a:t>and </a:t>
            </a:r>
            <a:r>
              <a:rPr b="1" lang="fr-FR" sz="1200">
                <a:solidFill>
                  <a:schemeClr val="dk1"/>
                </a:solidFill>
                <a:latin typeface="Montserrat"/>
                <a:ea typeface="Montserrat"/>
                <a:cs typeface="Montserrat"/>
                <a:sym typeface="Montserrat"/>
              </a:rPr>
              <a:t>stored</a:t>
            </a:r>
            <a:r>
              <a:rPr lang="fr-FR" sz="1200">
                <a:solidFill>
                  <a:schemeClr val="dk1"/>
                </a:solidFill>
                <a:latin typeface="Montserrat"/>
                <a:ea typeface="Montserrat"/>
                <a:cs typeface="Montserrat"/>
                <a:sym typeface="Montserrat"/>
              </a:rPr>
              <a:t>. It is much simpler to transport solid, liquid or gaseous matter than it is to transport a physico-chemical process! Non-renewable resources are therefore "more practical" to use, which is why we use them so much:</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Oil is the easiest to transport because of its liquid nature, which is the main reason why it is used as a fuel.</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Gas can easily be transported in cylinders, but must be compressed to make it easier to transport. On the other hand, it presents risks of leakage and explosion.</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They are </a:t>
            </a:r>
            <a:r>
              <a:rPr b="1" lang="fr-FR" sz="1200">
                <a:solidFill>
                  <a:schemeClr val="dk1"/>
                </a:solidFill>
                <a:latin typeface="Montserrat"/>
                <a:ea typeface="Montserrat"/>
                <a:cs typeface="Montserrat"/>
                <a:sym typeface="Montserrat"/>
              </a:rPr>
              <a:t>controllable</a:t>
            </a:r>
            <a:r>
              <a:rPr lang="fr-FR" sz="1200">
                <a:solidFill>
                  <a:schemeClr val="dk1"/>
                </a:solidFill>
                <a:latin typeface="Montserrat"/>
                <a:ea typeface="Montserrat"/>
                <a:cs typeface="Montserrat"/>
                <a:sym typeface="Montserrat"/>
              </a:rPr>
              <a:t>: if necessary, it is not very difficult to run a gas, coal or oil-fired power station to meet an increased demand for electricity.</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rPr lang="fr-FR" sz="1200">
                <a:solidFill>
                  <a:schemeClr val="dk1"/>
                </a:solidFill>
                <a:latin typeface="Montserrat"/>
                <a:ea typeface="Montserrat"/>
                <a:cs typeface="Montserrat"/>
                <a:sym typeface="Montserrat"/>
              </a:rPr>
              <a:t>What are the </a:t>
            </a:r>
            <a:r>
              <a:rPr b="1" lang="fr-FR" sz="1200">
                <a:solidFill>
                  <a:schemeClr val="dk1"/>
                </a:solidFill>
                <a:latin typeface="Montserrat"/>
                <a:ea typeface="Montserrat"/>
                <a:cs typeface="Montserrat"/>
                <a:sym typeface="Montserrat"/>
              </a:rPr>
              <a:t>disadvantages </a:t>
            </a:r>
            <a:r>
              <a:rPr lang="fr-FR" sz="1200">
                <a:solidFill>
                  <a:schemeClr val="dk1"/>
                </a:solidFill>
                <a:latin typeface="Montserrat"/>
                <a:ea typeface="Montserrat"/>
                <a:cs typeface="Montserrat"/>
                <a:sym typeface="Montserrat"/>
              </a:rPr>
              <a:t>of fossil fuels ?</a:t>
            </a:r>
            <a:endParaRPr sz="1200">
              <a:solidFill>
                <a:schemeClr val="dk1"/>
              </a:solidFill>
              <a:latin typeface="Montserrat"/>
              <a:ea typeface="Montserrat"/>
              <a:cs typeface="Montserrat"/>
              <a:sym typeface="Montserrat"/>
            </a:endParaRPr>
          </a:p>
          <a:p>
            <a:pPr indent="-304800" lvl="0" marL="457200" rtl="0" algn="l">
              <a:spcBef>
                <a:spcPts val="488"/>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They are </a:t>
            </a:r>
            <a:r>
              <a:rPr b="1" lang="fr-FR" sz="1200">
                <a:solidFill>
                  <a:schemeClr val="dk1"/>
                </a:solidFill>
                <a:latin typeface="Montserrat"/>
                <a:ea typeface="Montserrat"/>
                <a:cs typeface="Montserrat"/>
                <a:sym typeface="Montserrat"/>
              </a:rPr>
              <a:t>not renewable on a human scale</a:t>
            </a:r>
            <a:r>
              <a:rPr lang="fr-FR" sz="1200">
                <a:solidFill>
                  <a:schemeClr val="dk1"/>
                </a:solidFill>
                <a:latin typeface="Montserrat"/>
                <a:ea typeface="Montserrat"/>
                <a:cs typeface="Montserrat"/>
                <a:sym typeface="Montserrat"/>
              </a:rPr>
              <a:t>: quantities of natural gas, coal and oil are limited on a human scale.</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They generate </a:t>
            </a:r>
            <a:r>
              <a:rPr b="1" lang="fr-FR" sz="1200">
                <a:solidFill>
                  <a:schemeClr val="dk1"/>
                </a:solidFill>
                <a:latin typeface="Montserrat"/>
                <a:ea typeface="Montserrat"/>
                <a:cs typeface="Montserrat"/>
                <a:sym typeface="Montserrat"/>
              </a:rPr>
              <a:t>a lot of pollution</a:t>
            </a:r>
            <a:r>
              <a:rPr lang="fr-FR" sz="1200">
                <a:solidFill>
                  <a:schemeClr val="dk1"/>
                </a:solidFill>
                <a:latin typeface="Montserrat"/>
                <a:ea typeface="Montserrat"/>
                <a:cs typeface="Montserrat"/>
                <a:sym typeface="Montserrat"/>
              </a:rPr>
              <a:t>, of different kinds depending on the resource:</a:t>
            </a:r>
            <a:endParaRPr sz="1200">
              <a:solidFill>
                <a:schemeClr val="dk1"/>
              </a:solidFill>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When they are burned, fossil fuels release toxic waste into the air, soil and even water. In particular, their combustion emits carbon dioxide (CO2), which has a significant impact on the climate (see following sections).</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rPr lang="fr-FR" sz="1200">
                <a:solidFill>
                  <a:schemeClr val="dk1"/>
                </a:solidFill>
                <a:latin typeface="Montserrat"/>
                <a:ea typeface="Montserrat"/>
                <a:cs typeface="Montserrat"/>
                <a:sym typeface="Montserrat"/>
              </a:rPr>
              <a:t>What are the </a:t>
            </a:r>
            <a:r>
              <a:rPr b="1" lang="fr-FR" sz="1200">
                <a:solidFill>
                  <a:schemeClr val="dk1"/>
                </a:solidFill>
                <a:latin typeface="Montserrat"/>
                <a:ea typeface="Montserrat"/>
                <a:cs typeface="Montserrat"/>
                <a:sym typeface="Montserrat"/>
              </a:rPr>
              <a:t>advantages </a:t>
            </a:r>
            <a:r>
              <a:rPr lang="fr-FR" sz="1200">
                <a:solidFill>
                  <a:schemeClr val="dk1"/>
                </a:solidFill>
                <a:latin typeface="Montserrat"/>
                <a:ea typeface="Montserrat"/>
                <a:cs typeface="Montserrat"/>
                <a:sym typeface="Montserrat"/>
              </a:rPr>
              <a:t>of nuclear energy?</a:t>
            </a:r>
            <a:endParaRPr sz="1200">
              <a:solidFill>
                <a:schemeClr val="dk1"/>
              </a:solidFill>
              <a:latin typeface="Montserrat"/>
              <a:ea typeface="Montserrat"/>
              <a:cs typeface="Montserrat"/>
              <a:sym typeface="Montserrat"/>
            </a:endParaRPr>
          </a:p>
          <a:p>
            <a:pPr indent="-304800" lvl="0" marL="457200" rtl="0" algn="l">
              <a:spcBef>
                <a:spcPts val="488"/>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It is </a:t>
            </a:r>
            <a:r>
              <a:rPr b="1" lang="fr-FR" sz="1200">
                <a:solidFill>
                  <a:schemeClr val="dk1"/>
                </a:solidFill>
                <a:latin typeface="Montserrat"/>
                <a:ea typeface="Montserrat"/>
                <a:cs typeface="Montserrat"/>
                <a:sym typeface="Montserrat"/>
              </a:rPr>
              <a:t>highly concentrated</a:t>
            </a:r>
            <a:r>
              <a:rPr lang="fr-FR" sz="1200">
                <a:solidFill>
                  <a:schemeClr val="dk1"/>
                </a:solidFill>
                <a:latin typeface="Montserrat"/>
                <a:ea typeface="Montserrat"/>
                <a:cs typeface="Montserrat"/>
                <a:sym typeface="Montserrat"/>
              </a:rPr>
              <a:t> and therefore supplies much more energy than renewable resources.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It can be </a:t>
            </a:r>
            <a:r>
              <a:rPr b="1" lang="fr-FR" sz="1200">
                <a:solidFill>
                  <a:schemeClr val="dk1"/>
                </a:solidFill>
                <a:latin typeface="Montserrat"/>
                <a:ea typeface="Montserrat"/>
                <a:cs typeface="Montserrat"/>
                <a:sym typeface="Montserrat"/>
              </a:rPr>
              <a:t>controlled</a:t>
            </a:r>
            <a:r>
              <a:rPr lang="fr-FR"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Calibri"/>
              <a:buChar char="●"/>
            </a:pPr>
            <a:r>
              <a:rPr lang="fr-FR" sz="1200">
                <a:solidFill>
                  <a:schemeClr val="dk1"/>
                </a:solidFill>
                <a:latin typeface="Montserrat"/>
                <a:ea typeface="Montserrat"/>
                <a:cs typeface="Montserrat"/>
                <a:sym typeface="Montserrat"/>
              </a:rPr>
              <a:t>It has low </a:t>
            </a:r>
            <a:r>
              <a:rPr b="1" lang="fr-FR" sz="1200">
                <a:solidFill>
                  <a:schemeClr val="dk1"/>
                </a:solidFill>
                <a:latin typeface="Montserrat"/>
                <a:ea typeface="Montserrat"/>
                <a:cs typeface="Montserrat"/>
                <a:sym typeface="Montserrat"/>
              </a:rPr>
              <a:t>greenhouse gas emissions</a:t>
            </a:r>
            <a:r>
              <a:rPr lang="fr-FR" sz="1200">
                <a:solidFill>
                  <a:schemeClr val="dk1"/>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rPr lang="fr-FR" sz="1200">
                <a:solidFill>
                  <a:schemeClr val="dk1"/>
                </a:solidFill>
                <a:latin typeface="Montserrat"/>
                <a:ea typeface="Montserrat"/>
                <a:cs typeface="Montserrat"/>
                <a:sym typeface="Montserrat"/>
              </a:rPr>
              <a:t>What are the </a:t>
            </a:r>
            <a:r>
              <a:rPr b="1" lang="fr-FR" sz="1200">
                <a:solidFill>
                  <a:schemeClr val="dk1"/>
                </a:solidFill>
                <a:latin typeface="Montserrat"/>
                <a:ea typeface="Montserrat"/>
                <a:cs typeface="Montserrat"/>
                <a:sym typeface="Montserrat"/>
              </a:rPr>
              <a:t>disadvantages </a:t>
            </a:r>
            <a:r>
              <a:rPr lang="fr-FR" sz="1200">
                <a:solidFill>
                  <a:schemeClr val="dk1"/>
                </a:solidFill>
                <a:latin typeface="Montserrat"/>
                <a:ea typeface="Montserrat"/>
                <a:cs typeface="Montserrat"/>
                <a:sym typeface="Montserrat"/>
              </a:rPr>
              <a:t>of nuclear energy?</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Nuclear power plants produce </a:t>
            </a:r>
            <a:r>
              <a:rPr b="1" lang="fr-FR" sz="1200">
                <a:solidFill>
                  <a:schemeClr val="dk1"/>
                </a:solidFill>
                <a:latin typeface="Montserrat"/>
                <a:ea typeface="Montserrat"/>
                <a:cs typeface="Montserrat"/>
                <a:sym typeface="Montserrat"/>
              </a:rPr>
              <a:t>irradiating waste</a:t>
            </a:r>
            <a:r>
              <a:rPr lang="fr-FR" sz="1200">
                <a:solidFill>
                  <a:schemeClr val="dk1"/>
                </a:solidFill>
                <a:latin typeface="Montserrat"/>
                <a:ea typeface="Montserrat"/>
                <a:cs typeface="Montserrat"/>
                <a:sym typeface="Montserrat"/>
              </a:rPr>
              <a:t> that is impossible to dispose of in a human lifetime, and must be stored in secure locations that are difficult to access. They can also be the site of accidents with harmful consequences. Nuclear power plants, on the other hand, do not generate greenhouse gas emissions, and are also the focus of particular attention in the energy transition.</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rPr lang="fr-FR" sz="1200">
                <a:solidFill>
                  <a:schemeClr val="dk1"/>
                </a:solidFill>
                <a:latin typeface="Montserrat"/>
                <a:ea typeface="Montserrat"/>
                <a:cs typeface="Montserrat"/>
                <a:sym typeface="Montserrat"/>
              </a:rPr>
              <a:t>What can we learn from all this? </a:t>
            </a:r>
            <a:r>
              <a:rPr b="1" lang="fr-FR" sz="1200">
                <a:solidFill>
                  <a:schemeClr val="dk1"/>
                </a:solidFill>
                <a:latin typeface="Montserrat"/>
                <a:ea typeface="Montserrat"/>
                <a:cs typeface="Montserrat"/>
                <a:sym typeface="Montserrat"/>
              </a:rPr>
              <a:t>No energy source is perfect</a:t>
            </a:r>
            <a:r>
              <a:rPr lang="fr-FR" sz="1200">
                <a:solidFill>
                  <a:schemeClr val="dk1"/>
                </a:solidFill>
                <a:latin typeface="Montserrat"/>
                <a:ea typeface="Montserrat"/>
                <a:cs typeface="Montserrat"/>
                <a:sym typeface="Montserrat"/>
              </a:rPr>
              <a:t>, ideal or clean; they all have their qualities and shortcomings. There is no such thing as a miracle energy source, so the first thing to do is to reduce our energy consumption. In what follows, we will see that there is an urgent need to move away from fossil fuels. </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rPr lang="fr-FR" sz="1200">
                <a:solidFill>
                  <a:schemeClr val="dk1"/>
                </a:solidFill>
                <a:latin typeface="Montserrat"/>
                <a:ea typeface="Montserrat"/>
                <a:cs typeface="Montserrat"/>
                <a:sym typeface="Montserrat"/>
              </a:rPr>
              <a:t>Finally, this slide may give the impression that all these energy resources are used for the same thing, which is obviously not true: </a:t>
            </a:r>
            <a:r>
              <a:rPr b="1" lang="fr-FR" sz="1200">
                <a:solidFill>
                  <a:schemeClr val="dk1"/>
                </a:solidFill>
                <a:latin typeface="Montserrat"/>
                <a:ea typeface="Montserrat"/>
                <a:cs typeface="Montserrat"/>
                <a:sym typeface="Montserrat"/>
              </a:rPr>
              <a:t>energy sources are not entirely substitutable for each other</a:t>
            </a:r>
            <a:r>
              <a:rPr lang="fr-FR" sz="1200">
                <a:solidFill>
                  <a:schemeClr val="dk1"/>
                </a:solidFill>
                <a:latin typeface="Montserrat"/>
                <a:ea typeface="Montserrat"/>
                <a:cs typeface="Montserrat"/>
                <a:sym typeface="Montserrat"/>
              </a:rPr>
              <a:t>. This point is dealt with in a little more detail in the slide </a:t>
            </a:r>
            <a:r>
              <a:rPr i="1" lang="fr-FR" sz="1200">
                <a:solidFill>
                  <a:schemeClr val="dk1"/>
                </a:solidFill>
                <a:latin typeface="Montserrat"/>
                <a:ea typeface="Montserrat"/>
                <a:cs typeface="Montserrat"/>
                <a:sym typeface="Montserrat"/>
              </a:rPr>
              <a:t>What are we using energy for?</a:t>
            </a:r>
            <a:r>
              <a:rPr lang="fr-FR" sz="1200">
                <a:solidFill>
                  <a:schemeClr val="dk1"/>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488"/>
              </a:spcBef>
              <a:spcAft>
                <a:spcPts val="0"/>
              </a:spcAft>
              <a:buNone/>
            </a:pPr>
            <a:r>
              <a:rPr lang="fr-FR" sz="1200" u="sng">
                <a:solidFill>
                  <a:schemeClr val="dk1"/>
                </a:solidFill>
                <a:latin typeface="Montserrat"/>
                <a:ea typeface="Montserrat"/>
                <a:cs typeface="Montserrat"/>
                <a:sym typeface="Montserrat"/>
              </a:rPr>
              <a:t>Key messages:</a:t>
            </a:r>
            <a:endParaRPr sz="1200" u="sng">
              <a:solidFill>
                <a:schemeClr val="dk1"/>
              </a:solidFill>
              <a:latin typeface="Montserrat"/>
              <a:ea typeface="Montserrat"/>
              <a:cs typeface="Montserrat"/>
              <a:sym typeface="Montserrat"/>
            </a:endParaRPr>
          </a:p>
          <a:p>
            <a:pPr indent="-304800" lvl="0" marL="457200" rtl="0" algn="l">
              <a:spcBef>
                <a:spcPts val="488"/>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No energy resource is perfect.</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Fossil energy sources (oil, gas and coal) are much more concentrated, versatile and simple to exploit than all the others, but they are also the most polluting.</a:t>
            </a:r>
            <a:endParaRPr sz="1200">
              <a:solidFill>
                <a:schemeClr val="dk1"/>
              </a:solidFill>
              <a:latin typeface="Montserrat"/>
              <a:ea typeface="Montserrat"/>
              <a:cs typeface="Montserrat"/>
              <a:sym typeface="Montserrat"/>
            </a:endParaRPr>
          </a:p>
          <a:p>
            <a:pPr indent="0" lvl="0" marL="0" rtl="0" algn="l">
              <a:lnSpc>
                <a:spcPct val="100000"/>
              </a:lnSpc>
              <a:spcBef>
                <a:spcPts val="488"/>
              </a:spcBef>
              <a:spcAft>
                <a:spcPts val="0"/>
              </a:spcAft>
              <a:buNone/>
            </a:pPr>
            <a:r>
              <a:t/>
            </a:r>
            <a:endParaRPr b="1" sz="1200" u="sng">
              <a:solidFill>
                <a:schemeClr val="dk1"/>
              </a:solidFill>
              <a:latin typeface="Montserrat"/>
              <a:ea typeface="Montserrat"/>
              <a:cs typeface="Montserrat"/>
              <a:sym typeface="Montserrat"/>
            </a:endParaRPr>
          </a:p>
          <a:p>
            <a:pPr indent="0" lvl="0" marL="158750" rtl="0" algn="l">
              <a:lnSpc>
                <a:spcPct val="115000"/>
              </a:lnSpc>
              <a:spcBef>
                <a:spcPts val="120"/>
              </a:spcBef>
              <a:spcAft>
                <a:spcPts val="0"/>
              </a:spcAft>
              <a:buClr>
                <a:schemeClr val="dk1"/>
              </a:buClr>
              <a:buSzPts val="1100"/>
              <a:buFont typeface="Arial"/>
              <a:buNone/>
            </a:pPr>
            <a:r>
              <a:t/>
            </a:r>
            <a:endParaRPr sz="1800">
              <a:solidFill>
                <a:schemeClr val="dk1"/>
              </a:solidFill>
              <a:latin typeface="Corbel"/>
              <a:ea typeface="Corbel"/>
              <a:cs typeface="Corbel"/>
              <a:sym typeface="Corbel"/>
            </a:endParaRPr>
          </a:p>
          <a:p>
            <a:pPr indent="0" lvl="0" marL="0" rtl="0" algn="l">
              <a:lnSpc>
                <a:spcPct val="100000"/>
              </a:lnSpc>
              <a:spcBef>
                <a:spcPts val="120"/>
              </a:spcBef>
              <a:spcAft>
                <a:spcPts val="0"/>
              </a:spcAft>
              <a:buClr>
                <a:schemeClr val="dk1"/>
              </a:buClr>
              <a:buSzPts val="1400"/>
              <a:buFont typeface="Arial"/>
              <a:buNone/>
            </a:pPr>
            <a:r>
              <a:t/>
            </a:r>
            <a:endParaRPr i="1" sz="1200">
              <a:solidFill>
                <a:schemeClr val="dk1"/>
              </a:solidFill>
              <a:latin typeface="Corbel"/>
              <a:ea typeface="Corbel"/>
              <a:cs typeface="Corbel"/>
              <a:sym typeface="Corbel"/>
            </a:endParaRPr>
          </a:p>
          <a:p>
            <a:pPr indent="0" lvl="0" marL="0" rtl="0" algn="l">
              <a:lnSpc>
                <a:spcPct val="100000"/>
              </a:lnSpc>
              <a:spcBef>
                <a:spcPts val="0"/>
              </a:spcBef>
              <a:spcAft>
                <a:spcPts val="0"/>
              </a:spcAft>
              <a:buClr>
                <a:schemeClr val="dk1"/>
              </a:buClr>
              <a:buSzPts val="1100"/>
              <a:buFont typeface="Arial"/>
              <a:buNone/>
            </a:pPr>
            <a:r>
              <a:t/>
            </a:r>
            <a:endParaRPr b="1" sz="1200" u="sng">
              <a:solidFill>
                <a:schemeClr val="dk1"/>
              </a:solidFill>
              <a:latin typeface="Calibri"/>
              <a:ea typeface="Calibri"/>
              <a:cs typeface="Calibri"/>
              <a:sym typeface="Calibri"/>
            </a:endParaRPr>
          </a:p>
        </p:txBody>
      </p:sp>
      <p:sp>
        <p:nvSpPr>
          <p:cNvPr id="487" name="Google Shape;487;g1e52429421a_0_4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2f7ddae63a_4_6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530" name="Google Shape;530;g22f7ddae63a_4_6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531" name="Google Shape;531;g22f7ddae63a_4_680: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0" rtl="0" algn="l">
              <a:spcBef>
                <a:spcPts val="488"/>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spcBef>
                <a:spcPts val="488"/>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Montserrat"/>
                <a:ea typeface="Montserrat"/>
                <a:cs typeface="Montserrat"/>
                <a:sym typeface="Montserrat"/>
              </a:rPr>
              <a:t>In industrialized societies, human activities are carried out by many different, sophisticated </a:t>
            </a:r>
            <a:r>
              <a:rPr b="1" lang="fr-FR">
                <a:solidFill>
                  <a:schemeClr val="dk1"/>
                </a:solidFill>
                <a:latin typeface="Montserrat"/>
                <a:ea typeface="Montserrat"/>
                <a:cs typeface="Montserrat"/>
                <a:sym typeface="Montserrat"/>
              </a:rPr>
              <a:t>machines</a:t>
            </a:r>
            <a:r>
              <a:rPr lang="fr-FR">
                <a:solidFill>
                  <a:schemeClr val="dk1"/>
                </a:solidFill>
                <a:latin typeface="Montserrat"/>
                <a:ea typeface="Montserrat"/>
                <a:cs typeface="Montserrat"/>
                <a:sym typeface="Montserrat"/>
              </a:rPr>
              <a:t>. The role of a machine is to transform a system: some are used to move people or goods, while others are used to heat or cool a building... Since a machine transforms the world, it must necessarily supply energy, according to what we saw on the slide What is energy?</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Montserrat"/>
                <a:ea typeface="Montserrat"/>
                <a:cs typeface="Montserrat"/>
                <a:sym typeface="Montserrat"/>
              </a:rPr>
              <a:t>What makes machines so useful is the power they develop, i.e. the amount of energy per second they are capable of delivering: the power of a well-designed machine is far greater than that of humans or even animals.</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Montserrat"/>
                <a:ea typeface="Montserrat"/>
                <a:cs typeface="Montserrat"/>
                <a:sym typeface="Montserrat"/>
              </a:rPr>
              <a:t>However, to develop such </a:t>
            </a:r>
            <a:r>
              <a:rPr b="1" lang="fr-FR">
                <a:solidFill>
                  <a:schemeClr val="dk1"/>
                </a:solidFill>
                <a:latin typeface="Montserrat"/>
                <a:ea typeface="Montserrat"/>
                <a:cs typeface="Montserrat"/>
                <a:sym typeface="Montserrat"/>
              </a:rPr>
              <a:t>power</a:t>
            </a:r>
            <a:r>
              <a:rPr lang="fr-FR">
                <a:solidFill>
                  <a:schemeClr val="dk1"/>
                </a:solidFill>
                <a:latin typeface="Montserrat"/>
                <a:ea typeface="Montserrat"/>
                <a:cs typeface="Montserrat"/>
                <a:sym typeface="Montserrat"/>
              </a:rPr>
              <a:t>, these machines need a lot of energy (we can't "produce" or "consume" energy, we can only convert one form of energy into another), which must be drawn from primary energies.</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Montserrat"/>
                <a:ea typeface="Montserrat"/>
                <a:cs typeface="Montserrat"/>
                <a:sym typeface="Montserrat"/>
              </a:rPr>
              <a:t>Over the course of history, mankind has come to realize that fossil fuels are highly versatile sources of energy. As soon as we were able to exploit fossil resources industrially, we didn't hesitate to build machines and processes that ran thanks to them.</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Montserrat"/>
                <a:ea typeface="Montserrat"/>
                <a:cs typeface="Montserrat"/>
                <a:sym typeface="Montserrat"/>
              </a:rPr>
              <a:t>Historians have called </a:t>
            </a:r>
            <a:r>
              <a:rPr b="1" lang="fr-FR">
                <a:solidFill>
                  <a:schemeClr val="dk1"/>
                </a:solidFill>
                <a:latin typeface="Montserrat"/>
                <a:ea typeface="Montserrat"/>
                <a:cs typeface="Montserrat"/>
                <a:sym typeface="Montserrat"/>
              </a:rPr>
              <a:t>Industrial Revolutions</a:t>
            </a:r>
            <a:r>
              <a:rPr lang="fr-FR">
                <a:solidFill>
                  <a:schemeClr val="dk1"/>
                </a:solidFill>
                <a:latin typeface="Montserrat"/>
                <a:ea typeface="Montserrat"/>
                <a:cs typeface="Montserrat"/>
                <a:sym typeface="Montserrat"/>
              </a:rPr>
              <a:t> the periods of disruption that saw the emergence of the industrial exploitation of fossil fuels:</a:t>
            </a:r>
            <a:endParaRPr>
              <a:solidFill>
                <a:schemeClr val="dk1"/>
              </a:solidFill>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Char char="●"/>
            </a:pPr>
            <a:r>
              <a:rPr lang="fr-FR">
                <a:solidFill>
                  <a:schemeClr val="dk1"/>
                </a:solidFill>
                <a:latin typeface="Montserrat"/>
                <a:ea typeface="Montserrat"/>
                <a:cs typeface="Montserrat"/>
                <a:sym typeface="Montserrat"/>
              </a:rPr>
              <a:t>The 1st Industrial Revolution is associated with the industrial exploitation of </a:t>
            </a:r>
            <a:r>
              <a:rPr b="1" lang="fr-FR">
                <a:solidFill>
                  <a:schemeClr val="dk1"/>
                </a:solidFill>
                <a:latin typeface="Montserrat"/>
                <a:ea typeface="Montserrat"/>
                <a:cs typeface="Montserrat"/>
                <a:sym typeface="Montserrat"/>
              </a:rPr>
              <a:t>coal</a:t>
            </a:r>
            <a:r>
              <a:rPr lang="fr-FR">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Char char="●"/>
            </a:pPr>
            <a:r>
              <a:rPr lang="fr-FR">
                <a:solidFill>
                  <a:schemeClr val="dk1"/>
                </a:solidFill>
                <a:latin typeface="Montserrat"/>
                <a:ea typeface="Montserrat"/>
                <a:cs typeface="Montserrat"/>
                <a:sym typeface="Montserrat"/>
              </a:rPr>
              <a:t>The 2nd Industrial Revolution is associated with the industrial exploitation of </a:t>
            </a:r>
            <a:r>
              <a:rPr b="1" lang="fr-FR">
                <a:solidFill>
                  <a:schemeClr val="dk1"/>
                </a:solidFill>
                <a:latin typeface="Montserrat"/>
                <a:ea typeface="Montserrat"/>
                <a:cs typeface="Montserrat"/>
                <a:sym typeface="Montserrat"/>
              </a:rPr>
              <a:t>oil</a:t>
            </a:r>
            <a:r>
              <a:rPr lang="fr-FR">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400"/>
              <a:buFont typeface="Arial"/>
              <a:buNone/>
            </a:pPr>
            <a:r>
              <a:rPr lang="fr-FR">
                <a:solidFill>
                  <a:schemeClr val="dk1"/>
                </a:solidFill>
                <a:latin typeface="Montserrat"/>
                <a:ea typeface="Montserrat"/>
                <a:cs typeface="Montserrat"/>
                <a:sym typeface="Montserrat"/>
              </a:rPr>
              <a:t>The Industrial Revolutions had profound repercussions on the societies that benefited from them (emergence of new classes, transfer from an economy based on agriculture to one based on industry...), and favored the emergence of </a:t>
            </a:r>
            <a:r>
              <a:rPr b="1" lang="fr-FR">
                <a:solidFill>
                  <a:schemeClr val="dk1"/>
                </a:solidFill>
                <a:latin typeface="Montserrat"/>
                <a:ea typeface="Montserrat"/>
                <a:cs typeface="Montserrat"/>
                <a:sym typeface="Montserrat"/>
              </a:rPr>
              <a:t>globalization</a:t>
            </a:r>
            <a:r>
              <a:rPr lang="fr-FR">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400"/>
              <a:buFont typeface="Arial"/>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Montserrat"/>
                <a:ea typeface="Montserrat"/>
                <a:cs typeface="Montserrat"/>
                <a:sym typeface="Montserrat"/>
              </a:rPr>
              <a:t>Let's take 2 examples that are unfortunately very caricatural, but which illustrate the real paradigm shift:</a:t>
            </a:r>
            <a:endParaRPr>
              <a:solidFill>
                <a:schemeClr val="dk1"/>
              </a:solidFill>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Char char="●"/>
            </a:pPr>
            <a:r>
              <a:rPr b="1" lang="fr-FR">
                <a:solidFill>
                  <a:schemeClr val="dk1"/>
                </a:solidFill>
                <a:latin typeface="Montserrat"/>
                <a:ea typeface="Montserrat"/>
                <a:cs typeface="Montserrat"/>
                <a:sym typeface="Montserrat"/>
              </a:rPr>
              <a:t>Transport</a:t>
            </a:r>
            <a:r>
              <a:rPr lang="fr-FR">
                <a:solidFill>
                  <a:schemeClr val="dk1"/>
                </a:solidFill>
                <a:latin typeface="Montserrat"/>
                <a:ea typeface="Montserrat"/>
                <a:cs typeface="Montserrat"/>
                <a:sym typeface="Montserrat"/>
              </a:rPr>
              <a:t>: today's machines (cars, trains, planes, boats, etc.) enable us to travel faster, further and with far less effort than ever before.</a:t>
            </a:r>
            <a:endParaRPr>
              <a:solidFill>
                <a:schemeClr val="dk1"/>
              </a:solidFill>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Char char="●"/>
            </a:pPr>
            <a:r>
              <a:rPr b="1" lang="fr-FR">
                <a:solidFill>
                  <a:schemeClr val="dk1"/>
                </a:solidFill>
                <a:latin typeface="Montserrat"/>
                <a:ea typeface="Montserrat"/>
                <a:cs typeface="Montserrat"/>
                <a:sym typeface="Montserrat"/>
              </a:rPr>
              <a:t>Agriculture</a:t>
            </a:r>
            <a:r>
              <a:rPr lang="fr-FR">
                <a:solidFill>
                  <a:schemeClr val="dk1"/>
                </a:solidFill>
                <a:latin typeface="Montserrat"/>
                <a:ea typeface="Montserrat"/>
                <a:cs typeface="Montserrat"/>
                <a:sym typeface="Montserrat"/>
              </a:rPr>
              <a:t>: tractors and the massive use of nitrogen fertilizers make it possible to cultivate large plots of land and work on short timescales.</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Montserrat"/>
                <a:ea typeface="Montserrat"/>
                <a:cs typeface="Montserrat"/>
                <a:sym typeface="Montserrat"/>
              </a:rPr>
              <a:t>But the massive use of these machines comes at a price: many of them run exclusively on fossil fuels, with oil being the most common. This is just one aspect of our heavy dependence on fossil fuels.</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b="1" lang="fr-FR" u="sng">
                <a:solidFill>
                  <a:schemeClr val="dk1"/>
                </a:solidFill>
                <a:latin typeface="Montserrat"/>
                <a:ea typeface="Montserrat"/>
                <a:cs typeface="Montserrat"/>
                <a:sym typeface="Montserrat"/>
              </a:rPr>
              <a:t>Key message:</a:t>
            </a:r>
            <a:r>
              <a:rPr lang="fr-FR">
                <a:solidFill>
                  <a:schemeClr val="dk1"/>
                </a:solidFill>
                <a:latin typeface="Montserrat"/>
                <a:ea typeface="Montserrat"/>
                <a:cs typeface="Montserrat"/>
                <a:sym typeface="Montserrat"/>
              </a:rPr>
              <a:t> In industrialized societies, human activities are based on the use of energy-intensive machines, the vast majority of which require fossil fuels to operate.</a:t>
            </a:r>
            <a:endParaRPr sz="1200">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p:cSld name="CUSTOM">
    <p:spTree>
      <p:nvGrpSpPr>
        <p:cNvPr id="10" name="Shape 10"/>
        <p:cNvGrpSpPr/>
        <p:nvPr/>
      </p:nvGrpSpPr>
      <p:grpSpPr>
        <a:xfrm>
          <a:off x="0" y="0"/>
          <a:ext cx="0" cy="0"/>
          <a:chOff x="0" y="0"/>
          <a:chExt cx="0" cy="0"/>
        </a:xfrm>
      </p:grpSpPr>
      <p:grpSp>
        <p:nvGrpSpPr>
          <p:cNvPr id="11" name="Google Shape;11;g2517d0bcf08_0_165"/>
          <p:cNvGrpSpPr/>
          <p:nvPr/>
        </p:nvGrpSpPr>
        <p:grpSpPr>
          <a:xfrm>
            <a:off x="-4825" y="4066342"/>
            <a:ext cx="12306435" cy="2792619"/>
            <a:chOff x="5766" y="3861713"/>
            <a:chExt cx="12278194" cy="3027886"/>
          </a:xfrm>
        </p:grpSpPr>
        <p:sp>
          <p:nvSpPr>
            <p:cNvPr id="12" name="Google Shape;12;g2517d0bcf08_0_165"/>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3" name="Google Shape;13;g2517d0bcf08_0_165"/>
            <p:cNvSpPr/>
            <p:nvPr/>
          </p:nvSpPr>
          <p:spPr>
            <a:xfrm rot="-557780">
              <a:off x="6504775" y="450554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14" name="Google Shape;14;g2517d0bcf08_0_165"/>
          <p:cNvGrpSpPr/>
          <p:nvPr/>
        </p:nvGrpSpPr>
        <p:grpSpPr>
          <a:xfrm>
            <a:off x="-4825" y="4066337"/>
            <a:ext cx="12211532" cy="2748484"/>
            <a:chOff x="-3146" y="3803882"/>
            <a:chExt cx="12192025" cy="3041032"/>
          </a:xfrm>
        </p:grpSpPr>
        <p:grpSp>
          <p:nvGrpSpPr>
            <p:cNvPr id="15" name="Google Shape;15;g2517d0bcf08_0_165"/>
            <p:cNvGrpSpPr/>
            <p:nvPr/>
          </p:nvGrpSpPr>
          <p:grpSpPr>
            <a:xfrm>
              <a:off x="-3121" y="3803882"/>
              <a:ext cx="12192000" cy="3041032"/>
              <a:chOff x="-4876" y="1514485"/>
              <a:chExt cx="12192000" cy="3829050"/>
            </a:xfrm>
          </p:grpSpPr>
          <p:sp>
            <p:nvSpPr>
              <p:cNvPr id="16" name="Google Shape;16;g2517d0bcf08_0_165"/>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7" name="Google Shape;17;g2517d0bcf08_0_165"/>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 name="Google Shape;18;g2517d0bcf08_0_165"/>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9" name="Google Shape;19;g2517d0bcf08_0_165"/>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20" name="Google Shape;20;g2517d0bcf08_0_165"/>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1" name="Google Shape;21;g2517d0bcf08_0_165"/>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22" name="Google Shape;22;g2517d0bcf08_0_165"/>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23" name="Google Shape;23;g2517d0bcf08_0_165"/>
          <p:cNvGrpSpPr/>
          <p:nvPr/>
        </p:nvGrpSpPr>
        <p:grpSpPr>
          <a:xfrm>
            <a:off x="4959906" y="1723773"/>
            <a:ext cx="2219185" cy="2219185"/>
            <a:chOff x="4547049" y="1897856"/>
            <a:chExt cx="3072813" cy="3072813"/>
          </a:xfrm>
        </p:grpSpPr>
        <p:sp>
          <p:nvSpPr>
            <p:cNvPr id="24" name="Google Shape;24;g2517d0bcf08_0_165"/>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5" name="Google Shape;25;g2517d0bcf08_0_165"/>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26" name="Google Shape;26;g2517d0bcf08_0_165"/>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27" name="Google Shape;27;g2517d0bcf08_0_165"/>
          <p:cNvGrpSpPr/>
          <p:nvPr/>
        </p:nvGrpSpPr>
        <p:grpSpPr>
          <a:xfrm rot="1052113">
            <a:off x="7017464" y="2078607"/>
            <a:ext cx="1338449" cy="1227359"/>
            <a:chOff x="5655092" y="376887"/>
            <a:chExt cx="4490688" cy="4117967"/>
          </a:xfrm>
        </p:grpSpPr>
        <p:sp>
          <p:nvSpPr>
            <p:cNvPr id="28" name="Google Shape;28;g2517d0bcf08_0_165"/>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 name="Google Shape;29;g2517d0bcf08_0_165"/>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 name="Google Shape;30;g2517d0bcf08_0_165"/>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1" name="Google Shape;31;g2517d0bcf08_0_165"/>
          <p:cNvGrpSpPr/>
          <p:nvPr/>
        </p:nvGrpSpPr>
        <p:grpSpPr>
          <a:xfrm rot="1151416">
            <a:off x="6155189" y="1329189"/>
            <a:ext cx="811246" cy="566598"/>
            <a:chOff x="5679779" y="1344420"/>
            <a:chExt cx="994635" cy="694682"/>
          </a:xfrm>
        </p:grpSpPr>
        <p:sp>
          <p:nvSpPr>
            <p:cNvPr id="32" name="Google Shape;32;g2517d0bcf08_0_165"/>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3" name="Google Shape;33;g2517d0bcf08_0_165"/>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4" name="Google Shape;34;g2517d0bcf08_0_165"/>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5" name="Google Shape;35;g2517d0bcf08_0_165"/>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6" name="Google Shape;36;g2517d0bcf08_0_165"/>
          <p:cNvGrpSpPr/>
          <p:nvPr/>
        </p:nvGrpSpPr>
        <p:grpSpPr>
          <a:xfrm rot="2779331">
            <a:off x="6882943" y="1481640"/>
            <a:ext cx="612529" cy="807468"/>
            <a:chOff x="5733156" y="4148510"/>
            <a:chExt cx="1306406" cy="1722173"/>
          </a:xfrm>
        </p:grpSpPr>
        <p:grpSp>
          <p:nvGrpSpPr>
            <p:cNvPr id="37" name="Google Shape;37;g2517d0bcf08_0_165"/>
            <p:cNvGrpSpPr/>
            <p:nvPr/>
          </p:nvGrpSpPr>
          <p:grpSpPr>
            <a:xfrm>
              <a:off x="5733156" y="4148510"/>
              <a:ext cx="1306406" cy="1722173"/>
              <a:chOff x="2445111" y="599435"/>
              <a:chExt cx="5312752" cy="7003551"/>
            </a:xfrm>
          </p:grpSpPr>
          <p:sp>
            <p:nvSpPr>
              <p:cNvPr id="38" name="Google Shape;38;g2517d0bcf08_0_165"/>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9" name="Google Shape;39;g2517d0bcf08_0_165"/>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0" name="Google Shape;40;g2517d0bcf08_0_165"/>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1" name="Google Shape;41;g2517d0bcf08_0_165"/>
            <p:cNvGrpSpPr/>
            <p:nvPr/>
          </p:nvGrpSpPr>
          <p:grpSpPr>
            <a:xfrm>
              <a:off x="5960873" y="4970715"/>
              <a:ext cx="821180" cy="845659"/>
              <a:chOff x="954383" y="599435"/>
              <a:chExt cx="6803480" cy="7006287"/>
            </a:xfrm>
          </p:grpSpPr>
          <p:sp>
            <p:nvSpPr>
              <p:cNvPr id="42" name="Google Shape;42;g2517d0bcf08_0_165"/>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3" name="Google Shape;43;g2517d0bcf08_0_165"/>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4" name="Google Shape;44;g2517d0bcf08_0_165"/>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45" name="Google Shape;45;g2517d0bcf08_0_165"/>
          <p:cNvGrpSpPr/>
          <p:nvPr/>
        </p:nvGrpSpPr>
        <p:grpSpPr>
          <a:xfrm rot="-3294482">
            <a:off x="4593993" y="2077210"/>
            <a:ext cx="888937" cy="318131"/>
            <a:chOff x="2751274" y="4274125"/>
            <a:chExt cx="1502180" cy="537597"/>
          </a:xfrm>
        </p:grpSpPr>
        <p:sp>
          <p:nvSpPr>
            <p:cNvPr id="46" name="Google Shape;46;g2517d0bcf08_0_165"/>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7" name="Google Shape;47;g2517d0bcf08_0_165"/>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8" name="Google Shape;48;g2517d0bcf08_0_165"/>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9" name="Google Shape;49;g2517d0bcf08_0_165"/>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50" name="Google Shape;50;g2517d0bcf08_0_165"/>
          <p:cNvGrpSpPr/>
          <p:nvPr/>
        </p:nvGrpSpPr>
        <p:grpSpPr>
          <a:xfrm rot="-983565">
            <a:off x="5299952" y="1440607"/>
            <a:ext cx="822474" cy="418006"/>
            <a:chOff x="1786971" y="4942919"/>
            <a:chExt cx="2041500" cy="1037553"/>
          </a:xfrm>
        </p:grpSpPr>
        <p:sp>
          <p:nvSpPr>
            <p:cNvPr id="51" name="Google Shape;51;g2517d0bcf08_0_165"/>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 name="Google Shape;52;g2517d0bcf08_0_165"/>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 name="Google Shape;53;g2517d0bcf08_0_165"/>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54" name="Google Shape;54;g2517d0bcf08_0_165"/>
            <p:cNvGrpSpPr/>
            <p:nvPr/>
          </p:nvGrpSpPr>
          <p:grpSpPr>
            <a:xfrm>
              <a:off x="2260716" y="5043925"/>
              <a:ext cx="1107466" cy="187777"/>
              <a:chOff x="7963057" y="2433000"/>
              <a:chExt cx="2294315" cy="371763"/>
            </a:xfrm>
          </p:grpSpPr>
          <p:grpSp>
            <p:nvGrpSpPr>
              <p:cNvPr id="55" name="Google Shape;55;g2517d0bcf08_0_165"/>
              <p:cNvGrpSpPr/>
              <p:nvPr/>
            </p:nvGrpSpPr>
            <p:grpSpPr>
              <a:xfrm>
                <a:off x="7963057" y="2433000"/>
                <a:ext cx="344422" cy="371763"/>
                <a:chOff x="6383215" y="2833551"/>
                <a:chExt cx="240300" cy="371763"/>
              </a:xfrm>
            </p:grpSpPr>
            <p:sp>
              <p:nvSpPr>
                <p:cNvPr id="56" name="Google Shape;56;g2517d0bcf08_0_16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7" name="Google Shape;57;g2517d0bcf08_0_16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8" name="Google Shape;58;g2517d0bcf08_0_165"/>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9" name="Google Shape;59;g2517d0bcf08_0_165"/>
              <p:cNvGrpSpPr/>
              <p:nvPr/>
            </p:nvGrpSpPr>
            <p:grpSpPr>
              <a:xfrm>
                <a:off x="8933241" y="2433000"/>
                <a:ext cx="344422" cy="371763"/>
                <a:chOff x="6383215" y="2833551"/>
                <a:chExt cx="240300" cy="371763"/>
              </a:xfrm>
            </p:grpSpPr>
            <p:sp>
              <p:nvSpPr>
                <p:cNvPr id="60" name="Google Shape;60;g2517d0bcf08_0_16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 name="Google Shape;61;g2517d0bcf08_0_16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 name="Google Shape;62;g2517d0bcf08_0_165"/>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63" name="Google Shape;63;g2517d0bcf08_0_165"/>
              <p:cNvGrpSpPr/>
              <p:nvPr/>
            </p:nvGrpSpPr>
            <p:grpSpPr>
              <a:xfrm>
                <a:off x="9912950" y="2433000"/>
                <a:ext cx="344422" cy="371763"/>
                <a:chOff x="6383215" y="2833551"/>
                <a:chExt cx="240300" cy="371763"/>
              </a:xfrm>
            </p:grpSpPr>
            <p:sp>
              <p:nvSpPr>
                <p:cNvPr id="64" name="Google Shape;64;g2517d0bcf08_0_16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5" name="Google Shape;65;g2517d0bcf08_0_16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6" name="Google Shape;66;g2517d0bcf08_0_165"/>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67" name="Google Shape;67;g2517d0bcf08_0_165"/>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 name="Google Shape;68;g2517d0bcf08_0_165"/>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 name="Google Shape;69;g2517d0bcf08_0_165"/>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 name="Google Shape;70;g2517d0bcf08_0_165"/>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71" name="Google Shape;71;g2517d0bcf08_0_165"/>
            <p:cNvGrpSpPr/>
            <p:nvPr/>
          </p:nvGrpSpPr>
          <p:grpSpPr>
            <a:xfrm>
              <a:off x="1962400" y="5271505"/>
              <a:ext cx="302276" cy="682699"/>
              <a:chOff x="7384246" y="2899703"/>
              <a:chExt cx="626220" cy="1351612"/>
            </a:xfrm>
          </p:grpSpPr>
          <p:sp>
            <p:nvSpPr>
              <p:cNvPr id="72" name="Google Shape;72;g2517d0bcf08_0_16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 name="Google Shape;73;g2517d0bcf08_0_16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 name="Google Shape;74;g2517d0bcf08_0_16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5" name="Google Shape;75;g2517d0bcf08_0_16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6" name="Google Shape;76;g2517d0bcf08_0_16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7" name="Google Shape;77;g2517d0bcf08_0_16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8" name="Google Shape;78;g2517d0bcf08_0_16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9" name="Google Shape;79;g2517d0bcf08_0_16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0" name="Google Shape;80;g2517d0bcf08_0_16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1" name="Google Shape;81;g2517d0bcf08_0_16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2" name="Google Shape;82;g2517d0bcf08_0_16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83" name="Google Shape;83;g2517d0bcf08_0_165"/>
            <p:cNvGrpSpPr/>
            <p:nvPr/>
          </p:nvGrpSpPr>
          <p:grpSpPr>
            <a:xfrm>
              <a:off x="2430437" y="5271505"/>
              <a:ext cx="302276" cy="682699"/>
              <a:chOff x="7384246" y="2899703"/>
              <a:chExt cx="626220" cy="1351612"/>
            </a:xfrm>
          </p:grpSpPr>
          <p:sp>
            <p:nvSpPr>
              <p:cNvPr id="84" name="Google Shape;84;g2517d0bcf08_0_16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5" name="Google Shape;85;g2517d0bcf08_0_16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6" name="Google Shape;86;g2517d0bcf08_0_16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 name="Google Shape;87;g2517d0bcf08_0_16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 name="Google Shape;88;g2517d0bcf08_0_16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 name="Google Shape;89;g2517d0bcf08_0_16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 name="Google Shape;90;g2517d0bcf08_0_16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 name="Google Shape;91;g2517d0bcf08_0_16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 name="Google Shape;92;g2517d0bcf08_0_16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 name="Google Shape;93;g2517d0bcf08_0_16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4" name="Google Shape;94;g2517d0bcf08_0_16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95" name="Google Shape;95;g2517d0bcf08_0_165"/>
            <p:cNvGrpSpPr/>
            <p:nvPr/>
          </p:nvGrpSpPr>
          <p:grpSpPr>
            <a:xfrm>
              <a:off x="2898475" y="5271505"/>
              <a:ext cx="302276" cy="682699"/>
              <a:chOff x="7384246" y="2899703"/>
              <a:chExt cx="626220" cy="1351612"/>
            </a:xfrm>
          </p:grpSpPr>
          <p:sp>
            <p:nvSpPr>
              <p:cNvPr id="96" name="Google Shape;96;g2517d0bcf08_0_16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7" name="Google Shape;97;g2517d0bcf08_0_16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8" name="Google Shape;98;g2517d0bcf08_0_16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9" name="Google Shape;99;g2517d0bcf08_0_16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0" name="Google Shape;100;g2517d0bcf08_0_16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1" name="Google Shape;101;g2517d0bcf08_0_16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2" name="Google Shape;102;g2517d0bcf08_0_16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3" name="Google Shape;103;g2517d0bcf08_0_16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4" name="Google Shape;104;g2517d0bcf08_0_16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5" name="Google Shape;105;g2517d0bcf08_0_16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6" name="Google Shape;106;g2517d0bcf08_0_16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07" name="Google Shape;107;g2517d0bcf08_0_165"/>
            <p:cNvGrpSpPr/>
            <p:nvPr/>
          </p:nvGrpSpPr>
          <p:grpSpPr>
            <a:xfrm>
              <a:off x="3366513" y="5271505"/>
              <a:ext cx="302276" cy="682699"/>
              <a:chOff x="7384246" y="2899703"/>
              <a:chExt cx="626220" cy="1351612"/>
            </a:xfrm>
          </p:grpSpPr>
          <p:sp>
            <p:nvSpPr>
              <p:cNvPr id="108" name="Google Shape;108;g2517d0bcf08_0_16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9" name="Google Shape;109;g2517d0bcf08_0_16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0" name="Google Shape;110;g2517d0bcf08_0_16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1" name="Google Shape;111;g2517d0bcf08_0_16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2" name="Google Shape;112;g2517d0bcf08_0_16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3" name="Google Shape;113;g2517d0bcf08_0_16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4" name="Google Shape;114;g2517d0bcf08_0_16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5" name="Google Shape;115;g2517d0bcf08_0_16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 name="Google Shape;116;g2517d0bcf08_0_16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 name="Google Shape;117;g2517d0bcf08_0_16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 name="Google Shape;118;g2517d0bcf08_0_16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119" name="Google Shape;119;g2517d0bcf08_0_165"/>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120" name="Google Shape;120;g2517d0bcf08_0_165"/>
          <p:cNvGrpSpPr/>
          <p:nvPr/>
        </p:nvGrpSpPr>
        <p:grpSpPr>
          <a:xfrm>
            <a:off x="4658164" y="1417975"/>
            <a:ext cx="450448" cy="450448"/>
            <a:chOff x="4266660" y="45289"/>
            <a:chExt cx="768290" cy="768290"/>
          </a:xfrm>
        </p:grpSpPr>
        <p:sp>
          <p:nvSpPr>
            <p:cNvPr id="121" name="Google Shape;121;g2517d0bcf08_0_165"/>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22" name="Google Shape;122;g2517d0bcf08_0_165"/>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123" name="Google Shape;123;g2517d0bcf08_0_165"/>
          <p:cNvPicPr preferRelativeResize="0"/>
          <p:nvPr/>
        </p:nvPicPr>
        <p:blipFill rotWithShape="1">
          <a:blip r:embed="rId4">
            <a:alphaModFix/>
          </a:blip>
          <a:srcRect b="0" l="0" r="0" t="0"/>
          <a:stretch/>
        </p:blipFill>
        <p:spPr>
          <a:xfrm>
            <a:off x="5291061" y="2429164"/>
            <a:ext cx="1613871" cy="840686"/>
          </a:xfrm>
          <a:prstGeom prst="rect">
            <a:avLst/>
          </a:prstGeom>
          <a:noFill/>
          <a:ln>
            <a:noFill/>
          </a:ln>
        </p:spPr>
      </p:pic>
      <p:sp>
        <p:nvSpPr>
          <p:cNvPr id="124" name="Google Shape;124;g2517d0bcf08_0_165"/>
          <p:cNvSpPr/>
          <p:nvPr/>
        </p:nvSpPr>
        <p:spPr>
          <a:xfrm>
            <a:off x="2200" y="4017450"/>
            <a:ext cx="12211500" cy="2841300"/>
          </a:xfrm>
          <a:prstGeom prst="rect">
            <a:avLst/>
          </a:prstGeom>
          <a:solidFill>
            <a:srgbClr val="FFFFFF">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g2517d0bcf08_0_165"/>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p:txBody>
      </p:sp>
      <p:sp>
        <p:nvSpPr>
          <p:cNvPr id="126" name="Google Shape;126;g2517d0bcf08_0_165"/>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4000"/>
              <a:buNone/>
              <a:defRPr b="1" sz="4000">
                <a:solidFill>
                  <a:srgbClr val="0A5882"/>
                </a:solidFill>
              </a:defRPr>
            </a:lvl1pPr>
            <a:lvl2pPr lvl="1" algn="ctr">
              <a:lnSpc>
                <a:spcPct val="90000"/>
              </a:lnSpc>
              <a:spcBef>
                <a:spcPts val="500"/>
              </a:spcBef>
              <a:spcAft>
                <a:spcPts val="0"/>
              </a:spcAft>
              <a:buClr>
                <a:srgbClr val="0A5882"/>
              </a:buClr>
              <a:buSzPts val="4000"/>
              <a:buNone/>
              <a:defRPr b="1" sz="4000">
                <a:solidFill>
                  <a:srgbClr val="0A5882"/>
                </a:solidFill>
              </a:defRPr>
            </a:lvl2pPr>
            <a:lvl3pPr lvl="2" algn="ctr">
              <a:lnSpc>
                <a:spcPct val="90000"/>
              </a:lnSpc>
              <a:spcBef>
                <a:spcPts val="500"/>
              </a:spcBef>
              <a:spcAft>
                <a:spcPts val="0"/>
              </a:spcAft>
              <a:buClr>
                <a:srgbClr val="0A5882"/>
              </a:buClr>
              <a:buSzPts val="4000"/>
              <a:buNone/>
              <a:defRPr b="1" sz="4000">
                <a:solidFill>
                  <a:srgbClr val="0A5882"/>
                </a:solidFill>
              </a:defRPr>
            </a:lvl3pPr>
            <a:lvl4pPr lvl="3" algn="ctr">
              <a:lnSpc>
                <a:spcPct val="90000"/>
              </a:lnSpc>
              <a:spcBef>
                <a:spcPts val="500"/>
              </a:spcBef>
              <a:spcAft>
                <a:spcPts val="0"/>
              </a:spcAft>
              <a:buClr>
                <a:srgbClr val="0A5882"/>
              </a:buClr>
              <a:buSzPts val="4000"/>
              <a:buNone/>
              <a:defRPr b="1" sz="4000">
                <a:solidFill>
                  <a:srgbClr val="0A5882"/>
                </a:solidFill>
              </a:defRPr>
            </a:lvl4pPr>
            <a:lvl5pPr lvl="4" algn="ctr">
              <a:lnSpc>
                <a:spcPct val="90000"/>
              </a:lnSpc>
              <a:spcBef>
                <a:spcPts val="500"/>
              </a:spcBef>
              <a:spcAft>
                <a:spcPts val="0"/>
              </a:spcAft>
              <a:buClr>
                <a:srgbClr val="0A5882"/>
              </a:buClr>
              <a:buSzPts val="4000"/>
              <a:buNone/>
              <a:defRPr b="1" sz="4000">
                <a:solidFill>
                  <a:srgbClr val="0A5882"/>
                </a:solidFill>
              </a:defRPr>
            </a:lvl5pPr>
            <a:lvl6pPr lvl="5" algn="ctr">
              <a:lnSpc>
                <a:spcPct val="90000"/>
              </a:lnSpc>
              <a:spcBef>
                <a:spcPts val="500"/>
              </a:spcBef>
              <a:spcAft>
                <a:spcPts val="0"/>
              </a:spcAft>
              <a:buClr>
                <a:srgbClr val="0A5882"/>
              </a:buClr>
              <a:buSzPts val="4000"/>
              <a:buNone/>
              <a:defRPr b="1" sz="4000">
                <a:solidFill>
                  <a:srgbClr val="0A5882"/>
                </a:solidFill>
              </a:defRPr>
            </a:lvl6pPr>
            <a:lvl7pPr lvl="6" algn="ctr">
              <a:lnSpc>
                <a:spcPct val="90000"/>
              </a:lnSpc>
              <a:spcBef>
                <a:spcPts val="500"/>
              </a:spcBef>
              <a:spcAft>
                <a:spcPts val="0"/>
              </a:spcAft>
              <a:buClr>
                <a:srgbClr val="0A5882"/>
              </a:buClr>
              <a:buSzPts val="4000"/>
              <a:buNone/>
              <a:defRPr b="1" sz="4000">
                <a:solidFill>
                  <a:srgbClr val="0A5882"/>
                </a:solidFill>
              </a:defRPr>
            </a:lvl7pPr>
            <a:lvl8pPr lvl="7" algn="ctr">
              <a:lnSpc>
                <a:spcPct val="90000"/>
              </a:lnSpc>
              <a:spcBef>
                <a:spcPts val="500"/>
              </a:spcBef>
              <a:spcAft>
                <a:spcPts val="0"/>
              </a:spcAft>
              <a:buClr>
                <a:srgbClr val="0A5882"/>
              </a:buClr>
              <a:buSzPts val="4000"/>
              <a:buNone/>
              <a:defRPr b="1" sz="4000">
                <a:solidFill>
                  <a:srgbClr val="0A5882"/>
                </a:solidFill>
              </a:defRPr>
            </a:lvl8pPr>
            <a:lvl9pPr lvl="8"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127" name="Google Shape;127;g2517d0bcf08_0_165"/>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28" name="Google Shape;128;g2517d0bcf08_0_165"/>
          <p:cNvSpPr txBox="1"/>
          <p:nvPr/>
        </p:nvSpPr>
        <p:spPr>
          <a:xfrm>
            <a:off x="717850" y="71958"/>
            <a:ext cx="1348500" cy="483000"/>
          </a:xfrm>
          <a:prstGeom prst="rect">
            <a:avLst/>
          </a:prstGeom>
          <a:solidFill>
            <a:srgbClr val="FFFFFF"/>
          </a:solidFill>
          <a:ln>
            <a:noFill/>
          </a:ln>
        </p:spPr>
        <p:txBody>
          <a:bodyPr anchorCtr="0" anchor="t" bIns="54000" lIns="54000" spcFirstLastPara="1" rIns="54000" wrap="square" tIns="54000">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Images &amp; Contents Layout">
  <p:cSld name="57_Images &amp; Contents Layout">
    <p:spTree>
      <p:nvGrpSpPr>
        <p:cNvPr id="317" name="Shape 317"/>
        <p:cNvGrpSpPr/>
        <p:nvPr/>
      </p:nvGrpSpPr>
      <p:grpSpPr>
        <a:xfrm>
          <a:off x="0" y="0"/>
          <a:ext cx="0" cy="0"/>
          <a:chOff x="0" y="0"/>
          <a:chExt cx="0" cy="0"/>
        </a:xfrm>
      </p:grpSpPr>
      <p:sp>
        <p:nvSpPr>
          <p:cNvPr id="318" name="Google Shape;318;p49"/>
          <p:cNvSpPr/>
          <p:nvPr/>
        </p:nvSpPr>
        <p:spPr>
          <a:xfrm>
            <a:off x="0" y="2638425"/>
            <a:ext cx="12192000" cy="33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19" name="Google Shape;319;p49"/>
          <p:cNvSpPr/>
          <p:nvPr>
            <p:ph idx="2" type="pic"/>
          </p:nvPr>
        </p:nvSpPr>
        <p:spPr>
          <a:xfrm>
            <a:off x="6096000" y="2959216"/>
            <a:ext cx="6096000" cy="2700000"/>
          </a:xfrm>
          <a:prstGeom prst="rect">
            <a:avLst/>
          </a:prstGeom>
          <a:solidFill>
            <a:srgbClr val="F2F2F2"/>
          </a:solidFill>
          <a:ln>
            <a:noFill/>
          </a:ln>
        </p:spPr>
      </p:sp>
      <p:sp>
        <p:nvSpPr>
          <p:cNvPr id="320" name="Google Shape;320;p49"/>
          <p:cNvSpPr/>
          <p:nvPr>
            <p:ph idx="3" type="pic"/>
          </p:nvPr>
        </p:nvSpPr>
        <p:spPr>
          <a:xfrm>
            <a:off x="638175" y="478948"/>
            <a:ext cx="2533800" cy="5741100"/>
          </a:xfrm>
          <a:prstGeom prst="rect">
            <a:avLst/>
          </a:prstGeom>
          <a:solidFill>
            <a:srgbClr val="F2F2F2"/>
          </a:solidFill>
          <a:ln>
            <a:noFill/>
          </a:ln>
        </p:spPr>
      </p:sp>
      <p:pic>
        <p:nvPicPr>
          <p:cNvPr id="321" name="Google Shape;321;p4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322" name="Shape 322"/>
        <p:cNvGrpSpPr/>
        <p:nvPr/>
      </p:nvGrpSpPr>
      <p:grpSpPr>
        <a:xfrm>
          <a:off x="0" y="0"/>
          <a:ext cx="0" cy="0"/>
          <a:chOff x="0" y="0"/>
          <a:chExt cx="0" cy="0"/>
        </a:xfrm>
      </p:grpSpPr>
      <p:sp>
        <p:nvSpPr>
          <p:cNvPr id="323" name="Google Shape;323;p50"/>
          <p:cNvSpPr/>
          <p:nvPr/>
        </p:nvSpPr>
        <p:spPr>
          <a:xfrm>
            <a:off x="5706238" y="1134290"/>
            <a:ext cx="6485700" cy="274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24" name="Google Shape;324;p50"/>
          <p:cNvSpPr/>
          <p:nvPr>
            <p:ph idx="2" type="pic"/>
          </p:nvPr>
        </p:nvSpPr>
        <p:spPr>
          <a:xfrm>
            <a:off x="1868938" y="1889760"/>
            <a:ext cx="3277800" cy="4968300"/>
          </a:xfrm>
          <a:prstGeom prst="rect">
            <a:avLst/>
          </a:prstGeom>
          <a:solidFill>
            <a:srgbClr val="F2F2F2"/>
          </a:solidFill>
          <a:ln>
            <a:noFill/>
          </a:ln>
        </p:spPr>
      </p:sp>
      <p:sp>
        <p:nvSpPr>
          <p:cNvPr id="325" name="Google Shape;325;p50"/>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26" name="Google Shape;326;p50"/>
          <p:cNvSpPr/>
          <p:nvPr>
            <p:ph idx="3" type="pic"/>
          </p:nvPr>
        </p:nvSpPr>
        <p:spPr>
          <a:xfrm>
            <a:off x="7777707" y="-1"/>
            <a:ext cx="3277800" cy="3648900"/>
          </a:xfrm>
          <a:prstGeom prst="rect">
            <a:avLst/>
          </a:prstGeom>
          <a:solidFill>
            <a:srgbClr val="F2F2F2"/>
          </a:solidFill>
          <a:ln>
            <a:noFill/>
          </a:ln>
        </p:spPr>
      </p:sp>
      <p:pic>
        <p:nvPicPr>
          <p:cNvPr id="327" name="Google Shape;327;p5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328" name="Shape 328"/>
        <p:cNvGrpSpPr/>
        <p:nvPr/>
      </p:nvGrpSpPr>
      <p:grpSpPr>
        <a:xfrm>
          <a:off x="0" y="0"/>
          <a:ext cx="0" cy="0"/>
          <a:chOff x="0" y="0"/>
          <a:chExt cx="0" cy="0"/>
        </a:xfrm>
      </p:grpSpPr>
      <p:sp>
        <p:nvSpPr>
          <p:cNvPr id="329" name="Google Shape;329;p51"/>
          <p:cNvSpPr/>
          <p:nvPr/>
        </p:nvSpPr>
        <p:spPr>
          <a:xfrm>
            <a:off x="5706238" y="1134290"/>
            <a:ext cx="6485700" cy="2749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0" name="Google Shape;330;p51"/>
          <p:cNvSpPr/>
          <p:nvPr>
            <p:ph idx="2" type="pic"/>
          </p:nvPr>
        </p:nvSpPr>
        <p:spPr>
          <a:xfrm>
            <a:off x="1868938" y="1889760"/>
            <a:ext cx="3277800" cy="4968300"/>
          </a:xfrm>
          <a:prstGeom prst="rect">
            <a:avLst/>
          </a:prstGeom>
          <a:solidFill>
            <a:srgbClr val="F2F2F2"/>
          </a:solidFill>
          <a:ln>
            <a:noFill/>
          </a:ln>
        </p:spPr>
      </p:sp>
      <p:sp>
        <p:nvSpPr>
          <p:cNvPr id="331" name="Google Shape;331;p51"/>
          <p:cNvSpPr/>
          <p:nvPr/>
        </p:nvSpPr>
        <p:spPr>
          <a:xfrm>
            <a:off x="0" y="0"/>
            <a:ext cx="3918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2" name="Google Shape;332;p51"/>
          <p:cNvSpPr/>
          <p:nvPr>
            <p:ph idx="3" type="pic"/>
          </p:nvPr>
        </p:nvSpPr>
        <p:spPr>
          <a:xfrm>
            <a:off x="7777707" y="-1"/>
            <a:ext cx="3277800" cy="3648900"/>
          </a:xfrm>
          <a:prstGeom prst="rect">
            <a:avLst/>
          </a:prstGeom>
          <a:solidFill>
            <a:srgbClr val="F2F2F2"/>
          </a:solidFill>
          <a:ln>
            <a:noFill/>
          </a:ln>
        </p:spPr>
      </p:sp>
      <p:pic>
        <p:nvPicPr>
          <p:cNvPr id="333" name="Google Shape;333;p51"/>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334" name="Shape 334"/>
        <p:cNvGrpSpPr/>
        <p:nvPr/>
      </p:nvGrpSpPr>
      <p:grpSpPr>
        <a:xfrm>
          <a:off x="0" y="0"/>
          <a:ext cx="0" cy="0"/>
          <a:chOff x="0" y="0"/>
          <a:chExt cx="0" cy="0"/>
        </a:xfrm>
      </p:grpSpPr>
      <p:sp>
        <p:nvSpPr>
          <p:cNvPr id="335" name="Google Shape;335;p52"/>
          <p:cNvSpPr/>
          <p:nvPr>
            <p:ph idx="2" type="pic"/>
          </p:nvPr>
        </p:nvSpPr>
        <p:spPr>
          <a:xfrm>
            <a:off x="3439889" y="1"/>
            <a:ext cx="2520000" cy="4725000"/>
          </a:xfrm>
          <a:prstGeom prst="rect">
            <a:avLst/>
          </a:prstGeom>
          <a:solidFill>
            <a:srgbClr val="F2F2F2"/>
          </a:solidFill>
          <a:ln>
            <a:noFill/>
          </a:ln>
        </p:spPr>
      </p:sp>
      <p:sp>
        <p:nvSpPr>
          <p:cNvPr id="336" name="Google Shape;336;p52"/>
          <p:cNvSpPr/>
          <p:nvPr>
            <p:ph idx="3" type="pic"/>
          </p:nvPr>
        </p:nvSpPr>
        <p:spPr>
          <a:xfrm>
            <a:off x="6235774" y="692696"/>
            <a:ext cx="2520000" cy="6165300"/>
          </a:xfrm>
          <a:prstGeom prst="rect">
            <a:avLst/>
          </a:prstGeom>
          <a:solidFill>
            <a:srgbClr val="F2F2F2"/>
          </a:solidFill>
          <a:ln>
            <a:noFill/>
          </a:ln>
        </p:spPr>
      </p:sp>
      <p:pic>
        <p:nvPicPr>
          <p:cNvPr id="337" name="Google Shape;337;p52"/>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mp; Contents Layout">
  <p:cSld name="10_Images &amp; Contents Layout">
    <p:spTree>
      <p:nvGrpSpPr>
        <p:cNvPr id="338" name="Shape 338"/>
        <p:cNvGrpSpPr/>
        <p:nvPr/>
      </p:nvGrpSpPr>
      <p:grpSpPr>
        <a:xfrm>
          <a:off x="0" y="0"/>
          <a:ext cx="0" cy="0"/>
          <a:chOff x="0" y="0"/>
          <a:chExt cx="0" cy="0"/>
        </a:xfrm>
      </p:grpSpPr>
      <p:sp>
        <p:nvSpPr>
          <p:cNvPr id="339" name="Google Shape;339;p53"/>
          <p:cNvSpPr/>
          <p:nvPr>
            <p:ph idx="2" type="pic"/>
          </p:nvPr>
        </p:nvSpPr>
        <p:spPr>
          <a:xfrm>
            <a:off x="4092000" y="0"/>
            <a:ext cx="8100000" cy="3960000"/>
          </a:xfrm>
          <a:prstGeom prst="rect">
            <a:avLst/>
          </a:prstGeom>
          <a:solidFill>
            <a:srgbClr val="F2F2F2"/>
          </a:solidFill>
          <a:ln>
            <a:noFill/>
          </a:ln>
        </p:spPr>
      </p:sp>
      <p:sp>
        <p:nvSpPr>
          <p:cNvPr id="340" name="Google Shape;340;p53"/>
          <p:cNvSpPr/>
          <p:nvPr>
            <p:ph idx="3" type="pic"/>
          </p:nvPr>
        </p:nvSpPr>
        <p:spPr>
          <a:xfrm>
            <a:off x="0" y="3960000"/>
            <a:ext cx="4092000" cy="2898000"/>
          </a:xfrm>
          <a:prstGeom prst="rect">
            <a:avLst/>
          </a:prstGeom>
          <a:solidFill>
            <a:srgbClr val="F2F2F2"/>
          </a:solidFill>
          <a:ln>
            <a:noFill/>
          </a:ln>
        </p:spPr>
      </p:sp>
      <p:sp>
        <p:nvSpPr>
          <p:cNvPr id="341" name="Google Shape;341;p53"/>
          <p:cNvSpPr/>
          <p:nvPr/>
        </p:nvSpPr>
        <p:spPr>
          <a:xfrm>
            <a:off x="4200000" y="4050000"/>
            <a:ext cx="7992000" cy="280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orbel"/>
              <a:ea typeface="Corbel"/>
              <a:cs typeface="Corbel"/>
              <a:sym typeface="Corbel"/>
            </a:endParaRPr>
          </a:p>
        </p:txBody>
      </p:sp>
      <p:pic>
        <p:nvPicPr>
          <p:cNvPr id="342" name="Google Shape;342;p53"/>
          <p:cNvPicPr preferRelativeResize="0"/>
          <p:nvPr/>
        </p:nvPicPr>
        <p:blipFill rotWithShape="1">
          <a:blip r:embed="rId2">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slide layout">
  <p:cSld name="6_Image slide layout">
    <p:bg>
      <p:bgPr>
        <a:solidFill>
          <a:schemeClr val="accent3"/>
        </a:solidFill>
      </p:bgPr>
    </p:bg>
    <p:spTree>
      <p:nvGrpSpPr>
        <p:cNvPr id="343" name="Shape 343"/>
        <p:cNvGrpSpPr/>
        <p:nvPr/>
      </p:nvGrpSpPr>
      <p:grpSpPr>
        <a:xfrm>
          <a:off x="0" y="0"/>
          <a:ext cx="0" cy="0"/>
          <a:chOff x="0" y="0"/>
          <a:chExt cx="0" cy="0"/>
        </a:xfrm>
      </p:grpSpPr>
      <p:sp>
        <p:nvSpPr>
          <p:cNvPr id="344" name="Google Shape;344;p54"/>
          <p:cNvSpPr/>
          <p:nvPr/>
        </p:nvSpPr>
        <p:spPr>
          <a:xfrm>
            <a:off x="4457700" y="0"/>
            <a:ext cx="7734300" cy="6858000"/>
          </a:xfrm>
          <a:custGeom>
            <a:rect b="b" l="l" r="r" t="t"/>
            <a:pathLst>
              <a:path extrusionOk="0" h="6858000" w="77343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45" name="Google Shape;345;p54"/>
          <p:cNvSpPr/>
          <p:nvPr>
            <p:ph idx="2" type="pic"/>
          </p:nvPr>
        </p:nvSpPr>
        <p:spPr>
          <a:xfrm>
            <a:off x="0" y="0"/>
            <a:ext cx="7734300" cy="6858000"/>
          </a:xfrm>
          <a:prstGeom prst="rect">
            <a:avLst/>
          </a:prstGeom>
          <a:solidFill>
            <a:srgbClr val="F2F2F2"/>
          </a:solidFill>
          <a:ln>
            <a:noFill/>
          </a:ln>
        </p:spPr>
      </p:sp>
      <p:pic>
        <p:nvPicPr>
          <p:cNvPr id="346" name="Google Shape;346;p54"/>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slide layout">
  <p:cSld name="6-Image slide layout">
    <p:spTree>
      <p:nvGrpSpPr>
        <p:cNvPr id="347" name="Shape 347"/>
        <p:cNvGrpSpPr/>
        <p:nvPr/>
      </p:nvGrpSpPr>
      <p:grpSpPr>
        <a:xfrm>
          <a:off x="0" y="0"/>
          <a:ext cx="0" cy="0"/>
          <a:chOff x="0" y="0"/>
          <a:chExt cx="0" cy="0"/>
        </a:xfrm>
      </p:grpSpPr>
      <p:sp>
        <p:nvSpPr>
          <p:cNvPr id="348" name="Google Shape;348;p55"/>
          <p:cNvSpPr/>
          <p:nvPr>
            <p:ph idx="2" type="pic"/>
          </p:nvPr>
        </p:nvSpPr>
        <p:spPr>
          <a:xfrm>
            <a:off x="0" y="0"/>
            <a:ext cx="12192000" cy="6858000"/>
          </a:xfrm>
          <a:prstGeom prst="parallelogram">
            <a:avLst>
              <a:gd fmla="val 90695" name="adj"/>
            </a:avLst>
          </a:prstGeom>
          <a:solidFill>
            <a:srgbClr val="F2F2F2"/>
          </a:solidFill>
          <a:ln>
            <a:noFill/>
          </a:ln>
        </p:spPr>
      </p:sp>
      <p:pic>
        <p:nvPicPr>
          <p:cNvPr id="349" name="Google Shape;349;p5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350" name="Shape 350"/>
        <p:cNvGrpSpPr/>
        <p:nvPr/>
      </p:nvGrpSpPr>
      <p:grpSpPr>
        <a:xfrm>
          <a:off x="0" y="0"/>
          <a:ext cx="0" cy="0"/>
          <a:chOff x="0" y="0"/>
          <a:chExt cx="0" cy="0"/>
        </a:xfrm>
      </p:grpSpPr>
      <p:sp>
        <p:nvSpPr>
          <p:cNvPr id="351" name="Google Shape;351;p57"/>
          <p:cNvSpPr/>
          <p:nvPr/>
        </p:nvSpPr>
        <p:spPr>
          <a:xfrm>
            <a:off x="1500807" y="1260376"/>
            <a:ext cx="5040000" cy="504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52" name="Google Shape;352;p57"/>
          <p:cNvSpPr/>
          <p:nvPr>
            <p:ph idx="2" type="pic"/>
          </p:nvPr>
        </p:nvSpPr>
        <p:spPr>
          <a:xfrm>
            <a:off x="732721" y="548680"/>
            <a:ext cx="5040000" cy="5040000"/>
          </a:xfrm>
          <a:prstGeom prst="rect">
            <a:avLst/>
          </a:prstGeom>
          <a:solidFill>
            <a:srgbClr val="F2F2F2"/>
          </a:solidFill>
          <a:ln>
            <a:noFill/>
          </a:ln>
        </p:spPr>
      </p:sp>
      <p:pic>
        <p:nvPicPr>
          <p:cNvPr id="353" name="Google Shape;353;p57"/>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354" name="Shape 354"/>
        <p:cNvGrpSpPr/>
        <p:nvPr/>
      </p:nvGrpSpPr>
      <p:grpSpPr>
        <a:xfrm>
          <a:off x="0" y="0"/>
          <a:ext cx="0" cy="0"/>
          <a:chOff x="0" y="0"/>
          <a:chExt cx="0" cy="0"/>
        </a:xfrm>
      </p:grpSpPr>
      <p:sp>
        <p:nvSpPr>
          <p:cNvPr id="355" name="Google Shape;355;p58"/>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56" name="Google Shape;356;p58"/>
          <p:cNvSpPr/>
          <p:nvPr>
            <p:ph idx="2" type="pic"/>
          </p:nvPr>
        </p:nvSpPr>
        <p:spPr>
          <a:xfrm>
            <a:off x="0" y="0"/>
            <a:ext cx="12192000" cy="3265800"/>
          </a:xfrm>
          <a:prstGeom prst="rect">
            <a:avLst/>
          </a:prstGeom>
          <a:solidFill>
            <a:srgbClr val="F2F2F2"/>
          </a:solidFill>
          <a:ln>
            <a:noFill/>
          </a:ln>
        </p:spPr>
      </p:sp>
      <p:sp>
        <p:nvSpPr>
          <p:cNvPr id="357" name="Google Shape;357;p58"/>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358" name="Google Shape;358;p58"/>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359" name="Shape 359"/>
        <p:cNvGrpSpPr/>
        <p:nvPr/>
      </p:nvGrpSpPr>
      <p:grpSpPr>
        <a:xfrm>
          <a:off x="0" y="0"/>
          <a:ext cx="0" cy="0"/>
          <a:chOff x="0" y="0"/>
          <a:chExt cx="0" cy="0"/>
        </a:xfrm>
      </p:grpSpPr>
      <p:sp>
        <p:nvSpPr>
          <p:cNvPr id="360" name="Google Shape;360;p59"/>
          <p:cNvSpPr txBox="1"/>
          <p:nvPr>
            <p:ph type="title"/>
          </p:nvPr>
        </p:nvSpPr>
        <p:spPr>
          <a:xfrm>
            <a:off x="640592" y="238552"/>
            <a:ext cx="5568600" cy="1656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75757"/>
              </a:buClr>
              <a:buSzPts val="4400"/>
              <a:buFont typeface="Corbel"/>
              <a:buNone/>
              <a:defRPr b="0" sz="4400">
                <a:solidFill>
                  <a:srgbClr val="575757"/>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59"/>
          <p:cNvSpPr/>
          <p:nvPr>
            <p:ph idx="2" type="pic"/>
          </p:nvPr>
        </p:nvSpPr>
        <p:spPr>
          <a:xfrm>
            <a:off x="5724525" y="0"/>
            <a:ext cx="6467400" cy="6858000"/>
          </a:xfrm>
          <a:prstGeom prst="rect">
            <a:avLst/>
          </a:prstGeom>
          <a:solidFill>
            <a:srgbClr val="F2F2F2"/>
          </a:solidFill>
          <a:ln>
            <a:noFill/>
          </a:ln>
        </p:spPr>
      </p:sp>
      <p:pic>
        <p:nvPicPr>
          <p:cNvPr id="362" name="Google Shape;362;p59"/>
          <p:cNvPicPr preferRelativeResize="0"/>
          <p:nvPr/>
        </p:nvPicPr>
        <p:blipFill rotWithShape="1">
          <a:blip r:embed="rId2">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2">
  <p:cSld name="CUSTOM_2">
    <p:spTree>
      <p:nvGrpSpPr>
        <p:cNvPr id="129" name="Shape 129"/>
        <p:cNvGrpSpPr/>
        <p:nvPr/>
      </p:nvGrpSpPr>
      <p:grpSpPr>
        <a:xfrm>
          <a:off x="0" y="0"/>
          <a:ext cx="0" cy="0"/>
          <a:chOff x="0" y="0"/>
          <a:chExt cx="0" cy="0"/>
        </a:xfrm>
      </p:grpSpPr>
      <p:pic>
        <p:nvPicPr>
          <p:cNvPr id="130" name="Google Shape;130;g2517d0bcf08_6_118"/>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131" name="Google Shape;131;g2517d0bcf08_6_118"/>
          <p:cNvGrpSpPr/>
          <p:nvPr/>
        </p:nvGrpSpPr>
        <p:grpSpPr>
          <a:xfrm>
            <a:off x="4959906" y="1723773"/>
            <a:ext cx="2219185" cy="2219185"/>
            <a:chOff x="4547049" y="1897856"/>
            <a:chExt cx="3072813" cy="3072813"/>
          </a:xfrm>
        </p:grpSpPr>
        <p:sp>
          <p:nvSpPr>
            <p:cNvPr id="132" name="Google Shape;132;g2517d0bcf08_6_118"/>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3" name="Google Shape;133;g2517d0bcf08_6_118"/>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34" name="Google Shape;134;g2517d0bcf08_6_118"/>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35" name="Google Shape;135;g2517d0bcf08_6_118"/>
          <p:cNvGrpSpPr/>
          <p:nvPr/>
        </p:nvGrpSpPr>
        <p:grpSpPr>
          <a:xfrm rot="1052113">
            <a:off x="7017464" y="2078607"/>
            <a:ext cx="1338449" cy="1227359"/>
            <a:chOff x="5655092" y="376887"/>
            <a:chExt cx="4490688" cy="4117967"/>
          </a:xfrm>
        </p:grpSpPr>
        <p:sp>
          <p:nvSpPr>
            <p:cNvPr id="136" name="Google Shape;136;g2517d0bcf08_6_118"/>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7" name="Google Shape;137;g2517d0bcf08_6_118"/>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8" name="Google Shape;138;g2517d0bcf08_6_118"/>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39" name="Google Shape;139;g2517d0bcf08_6_118"/>
          <p:cNvGrpSpPr/>
          <p:nvPr/>
        </p:nvGrpSpPr>
        <p:grpSpPr>
          <a:xfrm rot="1151416">
            <a:off x="6155189" y="1329189"/>
            <a:ext cx="811246" cy="566598"/>
            <a:chOff x="5679779" y="1344420"/>
            <a:chExt cx="994635" cy="694682"/>
          </a:xfrm>
        </p:grpSpPr>
        <p:sp>
          <p:nvSpPr>
            <p:cNvPr id="140" name="Google Shape;140;g2517d0bcf08_6_118"/>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1" name="Google Shape;141;g2517d0bcf08_6_118"/>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2" name="Google Shape;142;g2517d0bcf08_6_118"/>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3" name="Google Shape;143;g2517d0bcf08_6_118"/>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44" name="Google Shape;144;g2517d0bcf08_6_118"/>
          <p:cNvGrpSpPr/>
          <p:nvPr/>
        </p:nvGrpSpPr>
        <p:grpSpPr>
          <a:xfrm rot="2779331">
            <a:off x="6882943" y="1481640"/>
            <a:ext cx="612529" cy="807468"/>
            <a:chOff x="5733156" y="4148510"/>
            <a:chExt cx="1306406" cy="1722173"/>
          </a:xfrm>
        </p:grpSpPr>
        <p:grpSp>
          <p:nvGrpSpPr>
            <p:cNvPr id="145" name="Google Shape;145;g2517d0bcf08_6_118"/>
            <p:cNvGrpSpPr/>
            <p:nvPr/>
          </p:nvGrpSpPr>
          <p:grpSpPr>
            <a:xfrm>
              <a:off x="5733156" y="4148510"/>
              <a:ext cx="1306406" cy="1722173"/>
              <a:chOff x="2445111" y="599435"/>
              <a:chExt cx="5312752" cy="7003551"/>
            </a:xfrm>
          </p:grpSpPr>
          <p:sp>
            <p:nvSpPr>
              <p:cNvPr id="146" name="Google Shape;146;g2517d0bcf08_6_118"/>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7" name="Google Shape;147;g2517d0bcf08_6_118"/>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8" name="Google Shape;148;g2517d0bcf08_6_118"/>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49" name="Google Shape;149;g2517d0bcf08_6_118"/>
            <p:cNvGrpSpPr/>
            <p:nvPr/>
          </p:nvGrpSpPr>
          <p:grpSpPr>
            <a:xfrm>
              <a:off x="5960873" y="4970715"/>
              <a:ext cx="821180" cy="845659"/>
              <a:chOff x="954383" y="599435"/>
              <a:chExt cx="6803480" cy="7006287"/>
            </a:xfrm>
          </p:grpSpPr>
          <p:sp>
            <p:nvSpPr>
              <p:cNvPr id="150" name="Google Shape;150;g2517d0bcf08_6_118"/>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1" name="Google Shape;151;g2517d0bcf08_6_118"/>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2" name="Google Shape;152;g2517d0bcf08_6_118"/>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153" name="Google Shape;153;g2517d0bcf08_6_118"/>
          <p:cNvGrpSpPr/>
          <p:nvPr/>
        </p:nvGrpSpPr>
        <p:grpSpPr>
          <a:xfrm rot="-3294482">
            <a:off x="4593993" y="2077210"/>
            <a:ext cx="888937" cy="318131"/>
            <a:chOff x="2751274" y="4274125"/>
            <a:chExt cx="1502180" cy="537597"/>
          </a:xfrm>
        </p:grpSpPr>
        <p:sp>
          <p:nvSpPr>
            <p:cNvPr id="154" name="Google Shape;154;g2517d0bcf08_6_118"/>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5" name="Google Shape;155;g2517d0bcf08_6_118"/>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6" name="Google Shape;156;g2517d0bcf08_6_118"/>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7" name="Google Shape;157;g2517d0bcf08_6_118"/>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58" name="Google Shape;158;g2517d0bcf08_6_118"/>
          <p:cNvGrpSpPr/>
          <p:nvPr/>
        </p:nvGrpSpPr>
        <p:grpSpPr>
          <a:xfrm rot="-983565">
            <a:off x="5299952" y="1440607"/>
            <a:ext cx="822474" cy="418006"/>
            <a:chOff x="1786971" y="4942919"/>
            <a:chExt cx="2041500" cy="1037553"/>
          </a:xfrm>
        </p:grpSpPr>
        <p:sp>
          <p:nvSpPr>
            <p:cNvPr id="159" name="Google Shape;159;g2517d0bcf08_6_118"/>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60" name="Google Shape;160;g2517d0bcf08_6_118"/>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61" name="Google Shape;161;g2517d0bcf08_6_118"/>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62" name="Google Shape;162;g2517d0bcf08_6_118"/>
            <p:cNvGrpSpPr/>
            <p:nvPr/>
          </p:nvGrpSpPr>
          <p:grpSpPr>
            <a:xfrm>
              <a:off x="2260716" y="5043925"/>
              <a:ext cx="1107466" cy="187777"/>
              <a:chOff x="7963057" y="2433000"/>
              <a:chExt cx="2294315" cy="371763"/>
            </a:xfrm>
          </p:grpSpPr>
          <p:grpSp>
            <p:nvGrpSpPr>
              <p:cNvPr id="163" name="Google Shape;163;g2517d0bcf08_6_118"/>
              <p:cNvGrpSpPr/>
              <p:nvPr/>
            </p:nvGrpSpPr>
            <p:grpSpPr>
              <a:xfrm>
                <a:off x="7963057" y="2433000"/>
                <a:ext cx="344422" cy="371763"/>
                <a:chOff x="6383215" y="2833551"/>
                <a:chExt cx="240300" cy="371763"/>
              </a:xfrm>
            </p:grpSpPr>
            <p:sp>
              <p:nvSpPr>
                <p:cNvPr id="164" name="Google Shape;164;g2517d0bcf08_6_11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65" name="Google Shape;165;g2517d0bcf08_6_11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66" name="Google Shape;166;g2517d0bcf08_6_118"/>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67" name="Google Shape;167;g2517d0bcf08_6_118"/>
              <p:cNvGrpSpPr/>
              <p:nvPr/>
            </p:nvGrpSpPr>
            <p:grpSpPr>
              <a:xfrm>
                <a:off x="8933241" y="2433000"/>
                <a:ext cx="344422" cy="371763"/>
                <a:chOff x="6383215" y="2833551"/>
                <a:chExt cx="240300" cy="371763"/>
              </a:xfrm>
            </p:grpSpPr>
            <p:sp>
              <p:nvSpPr>
                <p:cNvPr id="168" name="Google Shape;168;g2517d0bcf08_6_11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69" name="Google Shape;169;g2517d0bcf08_6_11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0" name="Google Shape;170;g2517d0bcf08_6_118"/>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71" name="Google Shape;171;g2517d0bcf08_6_118"/>
              <p:cNvGrpSpPr/>
              <p:nvPr/>
            </p:nvGrpSpPr>
            <p:grpSpPr>
              <a:xfrm>
                <a:off x="9912950" y="2433000"/>
                <a:ext cx="344422" cy="371763"/>
                <a:chOff x="6383215" y="2833551"/>
                <a:chExt cx="240300" cy="371763"/>
              </a:xfrm>
            </p:grpSpPr>
            <p:sp>
              <p:nvSpPr>
                <p:cNvPr id="172" name="Google Shape;172;g2517d0bcf08_6_11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3" name="Google Shape;173;g2517d0bcf08_6_11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4" name="Google Shape;174;g2517d0bcf08_6_118"/>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175" name="Google Shape;175;g2517d0bcf08_6_118"/>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6" name="Google Shape;176;g2517d0bcf08_6_118"/>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7" name="Google Shape;177;g2517d0bcf08_6_118"/>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 name="Google Shape;178;g2517d0bcf08_6_118"/>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79" name="Google Shape;179;g2517d0bcf08_6_118"/>
            <p:cNvGrpSpPr/>
            <p:nvPr/>
          </p:nvGrpSpPr>
          <p:grpSpPr>
            <a:xfrm>
              <a:off x="1962400" y="5271505"/>
              <a:ext cx="302276" cy="682699"/>
              <a:chOff x="7384246" y="2899703"/>
              <a:chExt cx="626220" cy="1351612"/>
            </a:xfrm>
          </p:grpSpPr>
          <p:sp>
            <p:nvSpPr>
              <p:cNvPr id="180" name="Google Shape;180;g2517d0bcf08_6_11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 name="Google Shape;181;g2517d0bcf08_6_11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2" name="Google Shape;182;g2517d0bcf08_6_11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3" name="Google Shape;183;g2517d0bcf08_6_11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4" name="Google Shape;184;g2517d0bcf08_6_11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5" name="Google Shape;185;g2517d0bcf08_6_11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6" name="Google Shape;186;g2517d0bcf08_6_11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7" name="Google Shape;187;g2517d0bcf08_6_11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8" name="Google Shape;188;g2517d0bcf08_6_11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9" name="Google Shape;189;g2517d0bcf08_6_11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0" name="Google Shape;190;g2517d0bcf08_6_11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91" name="Google Shape;191;g2517d0bcf08_6_118"/>
            <p:cNvGrpSpPr/>
            <p:nvPr/>
          </p:nvGrpSpPr>
          <p:grpSpPr>
            <a:xfrm>
              <a:off x="2430437" y="5271505"/>
              <a:ext cx="302276" cy="682699"/>
              <a:chOff x="7384246" y="2899703"/>
              <a:chExt cx="626220" cy="1351612"/>
            </a:xfrm>
          </p:grpSpPr>
          <p:sp>
            <p:nvSpPr>
              <p:cNvPr id="192" name="Google Shape;192;g2517d0bcf08_6_11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3" name="Google Shape;193;g2517d0bcf08_6_11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4" name="Google Shape;194;g2517d0bcf08_6_11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5" name="Google Shape;195;g2517d0bcf08_6_11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6" name="Google Shape;196;g2517d0bcf08_6_11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7" name="Google Shape;197;g2517d0bcf08_6_11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8" name="Google Shape;198;g2517d0bcf08_6_11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9" name="Google Shape;199;g2517d0bcf08_6_11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0" name="Google Shape;200;g2517d0bcf08_6_11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1" name="Google Shape;201;g2517d0bcf08_6_11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2" name="Google Shape;202;g2517d0bcf08_6_11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03" name="Google Shape;203;g2517d0bcf08_6_118"/>
            <p:cNvGrpSpPr/>
            <p:nvPr/>
          </p:nvGrpSpPr>
          <p:grpSpPr>
            <a:xfrm>
              <a:off x="2898475" y="5271505"/>
              <a:ext cx="302276" cy="682699"/>
              <a:chOff x="7384246" y="2899703"/>
              <a:chExt cx="626220" cy="1351612"/>
            </a:xfrm>
          </p:grpSpPr>
          <p:sp>
            <p:nvSpPr>
              <p:cNvPr id="204" name="Google Shape;204;g2517d0bcf08_6_11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5" name="Google Shape;205;g2517d0bcf08_6_11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6" name="Google Shape;206;g2517d0bcf08_6_11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7" name="Google Shape;207;g2517d0bcf08_6_11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8" name="Google Shape;208;g2517d0bcf08_6_11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9" name="Google Shape;209;g2517d0bcf08_6_11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0" name="Google Shape;210;g2517d0bcf08_6_11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1" name="Google Shape;211;g2517d0bcf08_6_11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2" name="Google Shape;212;g2517d0bcf08_6_11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3" name="Google Shape;213;g2517d0bcf08_6_11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4" name="Google Shape;214;g2517d0bcf08_6_11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15" name="Google Shape;215;g2517d0bcf08_6_118"/>
            <p:cNvGrpSpPr/>
            <p:nvPr/>
          </p:nvGrpSpPr>
          <p:grpSpPr>
            <a:xfrm>
              <a:off x="3366513" y="5271505"/>
              <a:ext cx="302276" cy="682699"/>
              <a:chOff x="7384246" y="2899703"/>
              <a:chExt cx="626220" cy="1351612"/>
            </a:xfrm>
          </p:grpSpPr>
          <p:sp>
            <p:nvSpPr>
              <p:cNvPr id="216" name="Google Shape;216;g2517d0bcf08_6_11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7" name="Google Shape;217;g2517d0bcf08_6_11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8" name="Google Shape;218;g2517d0bcf08_6_11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9" name="Google Shape;219;g2517d0bcf08_6_11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0" name="Google Shape;220;g2517d0bcf08_6_11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1" name="Google Shape;221;g2517d0bcf08_6_11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2" name="Google Shape;222;g2517d0bcf08_6_11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3" name="Google Shape;223;g2517d0bcf08_6_11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4" name="Google Shape;224;g2517d0bcf08_6_11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5" name="Google Shape;225;g2517d0bcf08_6_11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6" name="Google Shape;226;g2517d0bcf08_6_11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227" name="Google Shape;227;g2517d0bcf08_6_118"/>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228" name="Google Shape;228;g2517d0bcf08_6_118"/>
          <p:cNvGrpSpPr/>
          <p:nvPr/>
        </p:nvGrpSpPr>
        <p:grpSpPr>
          <a:xfrm>
            <a:off x="4658164" y="1417975"/>
            <a:ext cx="450448" cy="450448"/>
            <a:chOff x="4266660" y="45289"/>
            <a:chExt cx="768290" cy="768290"/>
          </a:xfrm>
        </p:grpSpPr>
        <p:sp>
          <p:nvSpPr>
            <p:cNvPr id="229" name="Google Shape;229;g2517d0bcf08_6_118"/>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0" name="Google Shape;230;g2517d0bcf08_6_118"/>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31" name="Google Shape;231;g2517d0bcf08_6_118"/>
          <p:cNvGrpSpPr/>
          <p:nvPr/>
        </p:nvGrpSpPr>
        <p:grpSpPr>
          <a:xfrm>
            <a:off x="-4825" y="4066342"/>
            <a:ext cx="12306435" cy="2792619"/>
            <a:chOff x="5766" y="3861713"/>
            <a:chExt cx="12278194" cy="3027886"/>
          </a:xfrm>
        </p:grpSpPr>
        <p:sp>
          <p:nvSpPr>
            <p:cNvPr id="232" name="Google Shape;232;g2517d0bcf08_6_118"/>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33" name="Google Shape;233;g2517d0bcf08_6_118"/>
            <p:cNvSpPr/>
            <p:nvPr/>
          </p:nvSpPr>
          <p:spPr>
            <a:xfrm rot="-557780">
              <a:off x="6504775" y="450554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234" name="Google Shape;234;g2517d0bcf08_6_118"/>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grpSp>
        <p:nvGrpSpPr>
          <p:cNvPr id="235" name="Google Shape;235;g2517d0bcf08_6_118"/>
          <p:cNvGrpSpPr/>
          <p:nvPr/>
        </p:nvGrpSpPr>
        <p:grpSpPr>
          <a:xfrm>
            <a:off x="-4825" y="4066337"/>
            <a:ext cx="12211532" cy="2748484"/>
            <a:chOff x="-3146" y="3803882"/>
            <a:chExt cx="12192025" cy="3041032"/>
          </a:xfrm>
        </p:grpSpPr>
        <p:sp>
          <p:nvSpPr>
            <p:cNvPr id="236" name="Google Shape;236;g2517d0bcf08_6_118"/>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37" name="Google Shape;237;g2517d0bcf08_6_118"/>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238" name="Google Shape;238;g2517d0bcf08_6_118"/>
            <p:cNvGrpSpPr/>
            <p:nvPr/>
          </p:nvGrpSpPr>
          <p:grpSpPr>
            <a:xfrm>
              <a:off x="-3121" y="3803882"/>
              <a:ext cx="12192000" cy="3041032"/>
              <a:chOff x="-4876" y="1514485"/>
              <a:chExt cx="12192000" cy="3829050"/>
            </a:xfrm>
          </p:grpSpPr>
          <p:sp>
            <p:nvSpPr>
              <p:cNvPr id="239" name="Google Shape;239;g2517d0bcf08_6_118"/>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40" name="Google Shape;240;g2517d0bcf08_6_118"/>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41" name="Google Shape;241;g2517d0bcf08_6_118"/>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42" name="Google Shape;242;g2517d0bcf08_6_118"/>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243" name="Google Shape;243;g2517d0bcf08_6_118"/>
          <p:cNvGrpSpPr/>
          <p:nvPr/>
        </p:nvGrpSpPr>
        <p:grpSpPr>
          <a:xfrm>
            <a:off x="-4825" y="4176236"/>
            <a:ext cx="12208784" cy="2541495"/>
            <a:chOff x="-3146" y="3925479"/>
            <a:chExt cx="12189281" cy="2812010"/>
          </a:xfrm>
        </p:grpSpPr>
        <p:sp>
          <p:nvSpPr>
            <p:cNvPr id="244" name="Google Shape;244;g2517d0bcf08_6_118"/>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45" name="Google Shape;245;g2517d0bcf08_6_118"/>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246" name="Google Shape;246;g2517d0bcf08_6_118"/>
          <p:cNvSpPr/>
          <p:nvPr/>
        </p:nvSpPr>
        <p:spPr>
          <a:xfrm rot="-516335">
            <a:off x="6514507" y="4657291"/>
            <a:ext cx="5782166" cy="470122"/>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47" name="Google Shape;247;g2517d0bcf08_6_118"/>
          <p:cNvSpPr/>
          <p:nvPr/>
        </p:nvSpPr>
        <p:spPr>
          <a:xfrm>
            <a:off x="2200" y="4017450"/>
            <a:ext cx="12211500" cy="28413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2517d0bcf08_6_118"/>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p:txBody>
      </p:sp>
      <p:sp>
        <p:nvSpPr>
          <p:cNvPr id="249" name="Google Shape;249;g2517d0bcf08_6_118"/>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50" name="Google Shape;250;g2517d0bcf08_6_118"/>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4000"/>
              <a:buNone/>
              <a:defRPr b="1" sz="4000">
                <a:solidFill>
                  <a:srgbClr val="0A5882"/>
                </a:solidFill>
              </a:defRPr>
            </a:lvl1pPr>
            <a:lvl2pPr lvl="1" algn="ctr">
              <a:lnSpc>
                <a:spcPct val="90000"/>
              </a:lnSpc>
              <a:spcBef>
                <a:spcPts val="500"/>
              </a:spcBef>
              <a:spcAft>
                <a:spcPts val="0"/>
              </a:spcAft>
              <a:buClr>
                <a:srgbClr val="0A5882"/>
              </a:buClr>
              <a:buSzPts val="4000"/>
              <a:buNone/>
              <a:defRPr b="1" sz="4000">
                <a:solidFill>
                  <a:srgbClr val="0A5882"/>
                </a:solidFill>
              </a:defRPr>
            </a:lvl2pPr>
            <a:lvl3pPr lvl="2" algn="ctr">
              <a:lnSpc>
                <a:spcPct val="90000"/>
              </a:lnSpc>
              <a:spcBef>
                <a:spcPts val="500"/>
              </a:spcBef>
              <a:spcAft>
                <a:spcPts val="0"/>
              </a:spcAft>
              <a:buClr>
                <a:srgbClr val="0A5882"/>
              </a:buClr>
              <a:buSzPts val="4000"/>
              <a:buNone/>
              <a:defRPr b="1" sz="4000">
                <a:solidFill>
                  <a:srgbClr val="0A5882"/>
                </a:solidFill>
              </a:defRPr>
            </a:lvl3pPr>
            <a:lvl4pPr lvl="3" algn="ctr">
              <a:lnSpc>
                <a:spcPct val="90000"/>
              </a:lnSpc>
              <a:spcBef>
                <a:spcPts val="500"/>
              </a:spcBef>
              <a:spcAft>
                <a:spcPts val="0"/>
              </a:spcAft>
              <a:buClr>
                <a:srgbClr val="0A5882"/>
              </a:buClr>
              <a:buSzPts val="4000"/>
              <a:buNone/>
              <a:defRPr b="1" sz="4000">
                <a:solidFill>
                  <a:srgbClr val="0A5882"/>
                </a:solidFill>
              </a:defRPr>
            </a:lvl4pPr>
            <a:lvl5pPr lvl="4" algn="ctr">
              <a:lnSpc>
                <a:spcPct val="90000"/>
              </a:lnSpc>
              <a:spcBef>
                <a:spcPts val="500"/>
              </a:spcBef>
              <a:spcAft>
                <a:spcPts val="0"/>
              </a:spcAft>
              <a:buClr>
                <a:srgbClr val="0A5882"/>
              </a:buClr>
              <a:buSzPts val="4000"/>
              <a:buNone/>
              <a:defRPr b="1" sz="4000">
                <a:solidFill>
                  <a:srgbClr val="0A5882"/>
                </a:solidFill>
              </a:defRPr>
            </a:lvl5pPr>
            <a:lvl6pPr lvl="5" algn="ctr">
              <a:lnSpc>
                <a:spcPct val="90000"/>
              </a:lnSpc>
              <a:spcBef>
                <a:spcPts val="500"/>
              </a:spcBef>
              <a:spcAft>
                <a:spcPts val="0"/>
              </a:spcAft>
              <a:buClr>
                <a:srgbClr val="0A5882"/>
              </a:buClr>
              <a:buSzPts val="4000"/>
              <a:buNone/>
              <a:defRPr b="1" sz="4000">
                <a:solidFill>
                  <a:srgbClr val="0A5882"/>
                </a:solidFill>
              </a:defRPr>
            </a:lvl6pPr>
            <a:lvl7pPr lvl="6" algn="ctr">
              <a:lnSpc>
                <a:spcPct val="90000"/>
              </a:lnSpc>
              <a:spcBef>
                <a:spcPts val="500"/>
              </a:spcBef>
              <a:spcAft>
                <a:spcPts val="0"/>
              </a:spcAft>
              <a:buClr>
                <a:srgbClr val="0A5882"/>
              </a:buClr>
              <a:buSzPts val="4000"/>
              <a:buNone/>
              <a:defRPr b="1" sz="4000">
                <a:solidFill>
                  <a:srgbClr val="0A5882"/>
                </a:solidFill>
              </a:defRPr>
            </a:lvl7pPr>
            <a:lvl8pPr lvl="7" algn="ctr">
              <a:lnSpc>
                <a:spcPct val="90000"/>
              </a:lnSpc>
              <a:spcBef>
                <a:spcPts val="500"/>
              </a:spcBef>
              <a:spcAft>
                <a:spcPts val="0"/>
              </a:spcAft>
              <a:buClr>
                <a:srgbClr val="0A5882"/>
              </a:buClr>
              <a:buSzPts val="4000"/>
              <a:buNone/>
              <a:defRPr b="1" sz="4000">
                <a:solidFill>
                  <a:srgbClr val="0A5882"/>
                </a:solidFill>
              </a:defRPr>
            </a:lvl8pPr>
            <a:lvl9pPr lvl="8"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251" name="Google Shape;251;g2517d0bcf08_6_118"/>
          <p:cNvSpPr txBox="1"/>
          <p:nvPr/>
        </p:nvSpPr>
        <p:spPr>
          <a:xfrm>
            <a:off x="717850" y="71958"/>
            <a:ext cx="1348500" cy="483000"/>
          </a:xfrm>
          <a:prstGeom prst="rect">
            <a:avLst/>
          </a:prstGeom>
          <a:solidFill>
            <a:srgbClr val="FFFFFF"/>
          </a:solidFill>
          <a:ln>
            <a:noFill/>
          </a:ln>
        </p:spPr>
        <p:txBody>
          <a:bodyPr anchorCtr="0" anchor="t" bIns="54000" lIns="54000" spcFirstLastPara="1" rIns="54000" wrap="square" tIns="54000">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yle slide layout">
  <p:cSld name="10_Style slide layout">
    <p:spTree>
      <p:nvGrpSpPr>
        <p:cNvPr id="363" name="Shape 363"/>
        <p:cNvGrpSpPr/>
        <p:nvPr/>
      </p:nvGrpSpPr>
      <p:grpSpPr>
        <a:xfrm>
          <a:off x="0" y="0"/>
          <a:ext cx="0" cy="0"/>
          <a:chOff x="0" y="0"/>
          <a:chExt cx="0" cy="0"/>
        </a:xfrm>
      </p:grpSpPr>
      <p:sp>
        <p:nvSpPr>
          <p:cNvPr id="364" name="Google Shape;364;p60"/>
          <p:cNvSpPr/>
          <p:nvPr/>
        </p:nvSpPr>
        <p:spPr>
          <a:xfrm>
            <a:off x="5255664" y="3153398"/>
            <a:ext cx="6355200" cy="324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65" name="Google Shape;365;p60"/>
          <p:cNvSpPr/>
          <p:nvPr>
            <p:ph idx="2" type="pic"/>
          </p:nvPr>
        </p:nvSpPr>
        <p:spPr>
          <a:xfrm>
            <a:off x="588679" y="458495"/>
            <a:ext cx="9358500" cy="5370000"/>
          </a:xfrm>
          <a:prstGeom prst="rect">
            <a:avLst/>
          </a:prstGeom>
          <a:solidFill>
            <a:srgbClr val="F2F2F2"/>
          </a:solidFill>
          <a:ln>
            <a:noFill/>
          </a:ln>
        </p:spPr>
      </p:sp>
      <p:pic>
        <p:nvPicPr>
          <p:cNvPr id="366" name="Google Shape;366;p6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367" name="Shape 367"/>
        <p:cNvGrpSpPr/>
        <p:nvPr/>
      </p:nvGrpSpPr>
      <p:grpSpPr>
        <a:xfrm>
          <a:off x="0" y="0"/>
          <a:ext cx="0" cy="0"/>
          <a:chOff x="0" y="0"/>
          <a:chExt cx="0" cy="0"/>
        </a:xfrm>
      </p:grpSpPr>
      <p:pic>
        <p:nvPicPr>
          <p:cNvPr id="368" name="Google Shape;368;p6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369" name="Shape 369"/>
        <p:cNvGrpSpPr/>
        <p:nvPr/>
      </p:nvGrpSpPr>
      <p:grpSpPr>
        <a:xfrm>
          <a:off x="0" y="0"/>
          <a:ext cx="0" cy="0"/>
          <a:chOff x="0" y="0"/>
          <a:chExt cx="0" cy="0"/>
        </a:xfrm>
      </p:grpSpPr>
      <p:sp>
        <p:nvSpPr>
          <p:cNvPr id="370" name="Google Shape;370;p74"/>
          <p:cNvSpPr txBox="1"/>
          <p:nvPr>
            <p:ph idx="1" type="body"/>
          </p:nvPr>
        </p:nvSpPr>
        <p:spPr>
          <a:xfrm>
            <a:off x="323525" y="123462"/>
            <a:ext cx="11573100" cy="3764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74"/>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372" name="Google Shape;372;p74"/>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373" name="Google Shape;373;p74"/>
          <p:cNvSpPr/>
          <p:nvPr/>
        </p:nvSpPr>
        <p:spPr>
          <a:xfrm rot="5400000">
            <a:off x="3057175" y="1276603"/>
            <a:ext cx="685800" cy="685200"/>
          </a:xfrm>
          <a:prstGeom prst="halfFrame">
            <a:avLst>
              <a:gd fmla="val 23728" name="adj1"/>
              <a:gd fmla="val 24642" name="adj2"/>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374" name="Google Shape;374;p74"/>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375" name="Google Shape;375;p74"/>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376" name="Google Shape;376;p74"/>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377" name="Google Shape;377;p74"/>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378" name="Google Shape;378;p74"/>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p:cSld name="Disposition personnalisée">
    <p:spTree>
      <p:nvGrpSpPr>
        <p:cNvPr id="379" name="Shape 37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p:cSld name="CUSTOM_1">
    <p:spTree>
      <p:nvGrpSpPr>
        <p:cNvPr id="380" name="Shape 380"/>
        <p:cNvGrpSpPr/>
        <p:nvPr/>
      </p:nvGrpSpPr>
      <p:grpSpPr>
        <a:xfrm>
          <a:off x="0" y="0"/>
          <a:ext cx="0" cy="0"/>
          <a:chOff x="0" y="0"/>
          <a:chExt cx="0" cy="0"/>
        </a:xfrm>
      </p:grpSpPr>
      <p:sp>
        <p:nvSpPr>
          <p:cNvPr id="381" name="Google Shape;381;g2517d0bcf08_0_347"/>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82" name="Google Shape;382;g2517d0bcf08_0_347"/>
          <p:cNvPicPr preferRelativeResize="0"/>
          <p:nvPr/>
        </p:nvPicPr>
        <p:blipFill rotWithShape="1">
          <a:blip r:embed="rId2">
            <a:alphaModFix/>
          </a:blip>
          <a:srcRect b="0" l="0" r="0" t="0"/>
          <a:stretch/>
        </p:blipFill>
        <p:spPr>
          <a:xfrm rot="-1200000">
            <a:off x="9526800" y="5793001"/>
            <a:ext cx="720000" cy="720000"/>
          </a:xfrm>
          <a:prstGeom prst="rect">
            <a:avLst/>
          </a:prstGeom>
          <a:noFill/>
          <a:ln>
            <a:noFill/>
          </a:ln>
        </p:spPr>
      </p:pic>
      <p:pic>
        <p:nvPicPr>
          <p:cNvPr id="383" name="Google Shape;383;g2517d0bcf08_0_347"/>
          <p:cNvPicPr preferRelativeResize="0"/>
          <p:nvPr/>
        </p:nvPicPr>
        <p:blipFill rotWithShape="1">
          <a:blip r:embed="rId3">
            <a:alphaModFix/>
          </a:blip>
          <a:srcRect b="0" l="0" r="0" t="0"/>
          <a:stretch/>
        </p:blipFill>
        <p:spPr>
          <a:xfrm rot="-1199999">
            <a:off x="10448625" y="5800375"/>
            <a:ext cx="720000" cy="720000"/>
          </a:xfrm>
          <a:prstGeom prst="rect">
            <a:avLst/>
          </a:prstGeom>
          <a:noFill/>
          <a:ln>
            <a:noFill/>
          </a:ln>
        </p:spPr>
      </p:pic>
      <p:grpSp>
        <p:nvGrpSpPr>
          <p:cNvPr id="384" name="Google Shape;384;g2517d0bcf08_0_347"/>
          <p:cNvGrpSpPr/>
          <p:nvPr/>
        </p:nvGrpSpPr>
        <p:grpSpPr>
          <a:xfrm>
            <a:off x="11318065" y="6310971"/>
            <a:ext cx="544373" cy="449834"/>
            <a:chOff x="11127266" y="6186351"/>
            <a:chExt cx="695240" cy="574500"/>
          </a:xfrm>
        </p:grpSpPr>
        <p:sp>
          <p:nvSpPr>
            <p:cNvPr id="385" name="Google Shape;385;g2517d0bcf08_0_347"/>
            <p:cNvSpPr/>
            <p:nvPr/>
          </p:nvSpPr>
          <p:spPr>
            <a:xfrm flipH="1">
              <a:off x="11127266" y="6300997"/>
              <a:ext cx="383700" cy="350100"/>
            </a:xfrm>
            <a:prstGeom prst="stripedRightArrow">
              <a:avLst>
                <a:gd fmla="val 50000" name="adj1"/>
                <a:gd fmla="val 50000" name="adj2"/>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2517d0bcf08_0_347"/>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2517d0bcf08_0_347"/>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 name="Google Shape;388;g2517d0bcf08_0_347"/>
          <p:cNvGrpSpPr/>
          <p:nvPr/>
        </p:nvGrpSpPr>
        <p:grpSpPr>
          <a:xfrm>
            <a:off x="11537985" y="6310039"/>
            <a:ext cx="545253" cy="449833"/>
            <a:chOff x="11320559" y="6185161"/>
            <a:chExt cx="696364" cy="574500"/>
          </a:xfrm>
        </p:grpSpPr>
        <p:sp>
          <p:nvSpPr>
            <p:cNvPr id="389" name="Google Shape;389;g2517d0bcf08_0_347"/>
            <p:cNvSpPr/>
            <p:nvPr/>
          </p:nvSpPr>
          <p:spPr>
            <a:xfrm>
              <a:off x="11633223" y="6300987"/>
              <a:ext cx="383700" cy="350100"/>
            </a:xfrm>
            <a:prstGeom prst="stripedRightArrow">
              <a:avLst>
                <a:gd fmla="val 50000" name="adj1"/>
                <a:gd fmla="val 50000" name="adj2"/>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2517d0bcf08_0_347"/>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g2517d0bcf08_0_347"/>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 name="Google Shape;392;g2517d0bcf08_0_347"/>
          <p:cNvSpPr/>
          <p:nvPr/>
        </p:nvSpPr>
        <p:spPr>
          <a:xfrm>
            <a:off x="11474780"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3" name="Google Shape;393;g2517d0bcf08_0_347"/>
          <p:cNvGrpSpPr/>
          <p:nvPr/>
        </p:nvGrpSpPr>
        <p:grpSpPr>
          <a:xfrm>
            <a:off x="11589865" y="6364855"/>
            <a:ext cx="217178" cy="355350"/>
            <a:chOff x="11157555" y="6024051"/>
            <a:chExt cx="370295" cy="605884"/>
          </a:xfrm>
        </p:grpSpPr>
        <p:sp>
          <p:nvSpPr>
            <p:cNvPr id="394" name="Google Shape;394;g2517d0bcf08_0_347"/>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95" name="Google Shape;395;g2517d0bcf08_0_347"/>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96" name="Google Shape;396;g2517d0bcf08_0_347"/>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Module 1">
  <p:cSld name="4_Contents slide layout_2">
    <p:spTree>
      <p:nvGrpSpPr>
        <p:cNvPr id="252" name="Shape 252"/>
        <p:cNvGrpSpPr/>
        <p:nvPr/>
      </p:nvGrpSpPr>
      <p:grpSpPr>
        <a:xfrm>
          <a:off x="0" y="0"/>
          <a:ext cx="0" cy="0"/>
          <a:chOff x="0" y="0"/>
          <a:chExt cx="0" cy="0"/>
        </a:xfrm>
      </p:grpSpPr>
      <p:sp>
        <p:nvSpPr>
          <p:cNvPr id="253" name="Google Shape;253;g2517d0bcf08_0_369"/>
          <p:cNvSpPr/>
          <p:nvPr/>
        </p:nvSpPr>
        <p:spPr>
          <a:xfrm>
            <a:off x="-92904" y="14150"/>
            <a:ext cx="1324500" cy="68580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54" name="Google Shape;254;g2517d0bcf08_0_369"/>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4400"/>
              <a:buNone/>
              <a:defRPr sz="8000">
                <a:solidFill>
                  <a:srgbClr val="3486C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g2517d0bcf08_0_369"/>
          <p:cNvSpPr txBox="1"/>
          <p:nvPr>
            <p:ph idx="1" type="subTitle"/>
          </p:nvPr>
        </p:nvSpPr>
        <p:spPr>
          <a:xfrm>
            <a:off x="1585025" y="3239750"/>
            <a:ext cx="8268000" cy="7116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2800"/>
              <a:buNone/>
              <a:defRPr sz="2400">
                <a:solidFill>
                  <a:schemeClr val="dk2"/>
                </a:solidFill>
              </a:defRPr>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p:cSld name="4_Contents slide layout_1">
    <p:spTree>
      <p:nvGrpSpPr>
        <p:cNvPr id="256" name="Shape 256"/>
        <p:cNvGrpSpPr/>
        <p:nvPr/>
      </p:nvGrpSpPr>
      <p:grpSpPr>
        <a:xfrm>
          <a:off x="0" y="0"/>
          <a:ext cx="0" cy="0"/>
          <a:chOff x="0" y="0"/>
          <a:chExt cx="0" cy="0"/>
        </a:xfrm>
      </p:grpSpPr>
      <p:sp>
        <p:nvSpPr>
          <p:cNvPr id="257" name="Google Shape;257;g23e07a2eb81_0_28"/>
          <p:cNvSpPr/>
          <p:nvPr/>
        </p:nvSpPr>
        <p:spPr>
          <a:xfrm flipH="1">
            <a:off x="381000" y="314250"/>
            <a:ext cx="11430000" cy="6229500"/>
          </a:xfrm>
          <a:prstGeom prst="snip2DiagRect">
            <a:avLst>
              <a:gd fmla="val 0" name="adj1"/>
              <a:gd fmla="val 16667" name="adj2"/>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23e07a2eb81_0_28"/>
          <p:cNvSpPr/>
          <p:nvPr/>
        </p:nvSpPr>
        <p:spPr>
          <a:xfrm>
            <a:off x="0" y="4610100"/>
            <a:ext cx="6773700" cy="224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g23e07a2eb81_0_28"/>
          <p:cNvSpPr/>
          <p:nvPr/>
        </p:nvSpPr>
        <p:spPr>
          <a:xfrm>
            <a:off x="83199" y="4886450"/>
            <a:ext cx="6690600" cy="19716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60" name="Google Shape;260;g23e07a2eb81_0_28"/>
          <p:cNvSpPr/>
          <p:nvPr/>
        </p:nvSpPr>
        <p:spPr>
          <a:xfrm>
            <a:off x="10519400" y="0"/>
            <a:ext cx="1672500" cy="115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1" name="Google Shape;261;g23e07a2eb81_0_28"/>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
        <p:nvSpPr>
          <p:cNvPr id="262" name="Google Shape;262;g23e07a2eb81_0_28"/>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accent1"/>
              </a:buClr>
              <a:buSzPts val="3500"/>
              <a:buNone/>
              <a:defRPr b="1" sz="3500">
                <a:solidFill>
                  <a:schemeClr val="accent1"/>
                </a:solidFill>
              </a:defRPr>
            </a:lvl1pPr>
            <a:lvl2pPr lvl="1" algn="l">
              <a:lnSpc>
                <a:spcPct val="100000"/>
              </a:lnSpc>
              <a:spcBef>
                <a:spcPts val="0"/>
              </a:spcBef>
              <a:spcAft>
                <a:spcPts val="0"/>
              </a:spcAft>
              <a:buClr>
                <a:schemeClr val="accent1"/>
              </a:buClr>
              <a:buSzPts val="1400"/>
              <a:buNone/>
              <a:defRPr>
                <a:solidFill>
                  <a:schemeClr val="accent1"/>
                </a:solidFill>
              </a:defRPr>
            </a:lvl2pPr>
            <a:lvl3pPr lvl="2" algn="l">
              <a:lnSpc>
                <a:spcPct val="100000"/>
              </a:lnSpc>
              <a:spcBef>
                <a:spcPts val="0"/>
              </a:spcBef>
              <a:spcAft>
                <a:spcPts val="0"/>
              </a:spcAft>
              <a:buClr>
                <a:schemeClr val="accent1"/>
              </a:buClr>
              <a:buSzPts val="1400"/>
              <a:buNone/>
              <a:defRPr>
                <a:solidFill>
                  <a:schemeClr val="accent1"/>
                </a:solidFill>
              </a:defRPr>
            </a:lvl3pPr>
            <a:lvl4pPr lvl="3" algn="l">
              <a:lnSpc>
                <a:spcPct val="100000"/>
              </a:lnSpc>
              <a:spcBef>
                <a:spcPts val="0"/>
              </a:spcBef>
              <a:spcAft>
                <a:spcPts val="0"/>
              </a:spcAft>
              <a:buClr>
                <a:schemeClr val="accent1"/>
              </a:buClr>
              <a:buSzPts val="1400"/>
              <a:buNone/>
              <a:defRPr>
                <a:solidFill>
                  <a:schemeClr val="accent1"/>
                </a:solidFill>
              </a:defRPr>
            </a:lvl4pPr>
            <a:lvl5pPr lvl="4" algn="l">
              <a:lnSpc>
                <a:spcPct val="100000"/>
              </a:lnSpc>
              <a:spcBef>
                <a:spcPts val="0"/>
              </a:spcBef>
              <a:spcAft>
                <a:spcPts val="0"/>
              </a:spcAft>
              <a:buClr>
                <a:schemeClr val="accent1"/>
              </a:buClr>
              <a:buSzPts val="1400"/>
              <a:buNone/>
              <a:defRPr>
                <a:solidFill>
                  <a:schemeClr val="accent1"/>
                </a:solidFill>
              </a:defRPr>
            </a:lvl5pPr>
            <a:lvl6pPr lvl="5" algn="l">
              <a:lnSpc>
                <a:spcPct val="100000"/>
              </a:lnSpc>
              <a:spcBef>
                <a:spcPts val="0"/>
              </a:spcBef>
              <a:spcAft>
                <a:spcPts val="0"/>
              </a:spcAft>
              <a:buClr>
                <a:schemeClr val="accent1"/>
              </a:buClr>
              <a:buSzPts val="1400"/>
              <a:buNone/>
              <a:defRPr>
                <a:solidFill>
                  <a:schemeClr val="accent1"/>
                </a:solidFill>
              </a:defRPr>
            </a:lvl6pPr>
            <a:lvl7pPr lvl="6" algn="l">
              <a:lnSpc>
                <a:spcPct val="100000"/>
              </a:lnSpc>
              <a:spcBef>
                <a:spcPts val="0"/>
              </a:spcBef>
              <a:spcAft>
                <a:spcPts val="0"/>
              </a:spcAft>
              <a:buClr>
                <a:schemeClr val="accent1"/>
              </a:buClr>
              <a:buSzPts val="1400"/>
              <a:buNone/>
              <a:defRPr>
                <a:solidFill>
                  <a:schemeClr val="accent1"/>
                </a:solidFill>
              </a:defRPr>
            </a:lvl7pPr>
            <a:lvl8pPr lvl="7" algn="l">
              <a:lnSpc>
                <a:spcPct val="100000"/>
              </a:lnSpc>
              <a:spcBef>
                <a:spcPts val="0"/>
              </a:spcBef>
              <a:spcAft>
                <a:spcPts val="0"/>
              </a:spcAft>
              <a:buClr>
                <a:schemeClr val="accent1"/>
              </a:buClr>
              <a:buSzPts val="1400"/>
              <a:buNone/>
              <a:defRPr>
                <a:solidFill>
                  <a:schemeClr val="accent1"/>
                </a:solidFill>
              </a:defRPr>
            </a:lvl8pPr>
            <a:lvl9pPr lvl="8" algn="l">
              <a:lnSpc>
                <a:spcPct val="100000"/>
              </a:lnSpc>
              <a:spcBef>
                <a:spcPts val="0"/>
              </a:spcBef>
              <a:spcAft>
                <a:spcPts val="0"/>
              </a:spcAft>
              <a:buClr>
                <a:schemeClr val="accent1"/>
              </a:buClr>
              <a:buSzPts val="1400"/>
              <a:buNone/>
              <a:defRPr>
                <a:solidFill>
                  <a:schemeClr val="accent1"/>
                </a:solidFill>
              </a:defRPr>
            </a:lvl9pPr>
          </a:lstStyle>
          <a:p/>
        </p:txBody>
      </p:sp>
      <p:sp>
        <p:nvSpPr>
          <p:cNvPr id="263" name="Google Shape;263;g23e07a2eb81_0_28"/>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accent1"/>
              </a:buClr>
              <a:buSzPts val="2500"/>
              <a:buNone/>
              <a:defRPr sz="2500">
                <a:solidFill>
                  <a:schemeClr val="accent1"/>
                </a:solidFill>
              </a:defRPr>
            </a:lvl1pPr>
            <a:lvl2pPr lvl="1" algn="ctr">
              <a:lnSpc>
                <a:spcPct val="90000"/>
              </a:lnSpc>
              <a:spcBef>
                <a:spcPts val="500"/>
              </a:spcBef>
              <a:spcAft>
                <a:spcPts val="0"/>
              </a:spcAft>
              <a:buClr>
                <a:schemeClr val="accent1"/>
              </a:buClr>
              <a:buSzPts val="2500"/>
              <a:buNone/>
              <a:defRPr sz="2500">
                <a:solidFill>
                  <a:schemeClr val="accent1"/>
                </a:solidFill>
              </a:defRPr>
            </a:lvl2pPr>
            <a:lvl3pPr lvl="2" algn="ctr">
              <a:lnSpc>
                <a:spcPct val="90000"/>
              </a:lnSpc>
              <a:spcBef>
                <a:spcPts val="500"/>
              </a:spcBef>
              <a:spcAft>
                <a:spcPts val="0"/>
              </a:spcAft>
              <a:buClr>
                <a:schemeClr val="accent1"/>
              </a:buClr>
              <a:buSzPts val="2500"/>
              <a:buNone/>
              <a:defRPr sz="2500">
                <a:solidFill>
                  <a:schemeClr val="accent1"/>
                </a:solidFill>
              </a:defRPr>
            </a:lvl3pPr>
            <a:lvl4pPr lvl="3" algn="ctr">
              <a:lnSpc>
                <a:spcPct val="90000"/>
              </a:lnSpc>
              <a:spcBef>
                <a:spcPts val="500"/>
              </a:spcBef>
              <a:spcAft>
                <a:spcPts val="0"/>
              </a:spcAft>
              <a:buClr>
                <a:schemeClr val="accent1"/>
              </a:buClr>
              <a:buSzPts val="2500"/>
              <a:buNone/>
              <a:defRPr sz="2500">
                <a:solidFill>
                  <a:schemeClr val="accent1"/>
                </a:solidFill>
              </a:defRPr>
            </a:lvl4pPr>
            <a:lvl5pPr lvl="4" algn="ctr">
              <a:lnSpc>
                <a:spcPct val="90000"/>
              </a:lnSpc>
              <a:spcBef>
                <a:spcPts val="500"/>
              </a:spcBef>
              <a:spcAft>
                <a:spcPts val="0"/>
              </a:spcAft>
              <a:buClr>
                <a:schemeClr val="accent1"/>
              </a:buClr>
              <a:buSzPts val="2500"/>
              <a:buNone/>
              <a:defRPr sz="2500">
                <a:solidFill>
                  <a:schemeClr val="accent1"/>
                </a:solidFill>
              </a:defRPr>
            </a:lvl5pPr>
            <a:lvl6pPr lvl="5" algn="ctr">
              <a:lnSpc>
                <a:spcPct val="90000"/>
              </a:lnSpc>
              <a:spcBef>
                <a:spcPts val="500"/>
              </a:spcBef>
              <a:spcAft>
                <a:spcPts val="0"/>
              </a:spcAft>
              <a:buClr>
                <a:schemeClr val="accent1"/>
              </a:buClr>
              <a:buSzPts val="2500"/>
              <a:buNone/>
              <a:defRPr sz="2500">
                <a:solidFill>
                  <a:schemeClr val="accent1"/>
                </a:solidFill>
              </a:defRPr>
            </a:lvl6pPr>
            <a:lvl7pPr lvl="6" algn="ctr">
              <a:lnSpc>
                <a:spcPct val="90000"/>
              </a:lnSpc>
              <a:spcBef>
                <a:spcPts val="500"/>
              </a:spcBef>
              <a:spcAft>
                <a:spcPts val="0"/>
              </a:spcAft>
              <a:buClr>
                <a:schemeClr val="accent1"/>
              </a:buClr>
              <a:buSzPts val="2500"/>
              <a:buNone/>
              <a:defRPr sz="2500">
                <a:solidFill>
                  <a:schemeClr val="accent1"/>
                </a:solidFill>
              </a:defRPr>
            </a:lvl7pPr>
            <a:lvl8pPr lvl="7" algn="ctr">
              <a:lnSpc>
                <a:spcPct val="90000"/>
              </a:lnSpc>
              <a:spcBef>
                <a:spcPts val="500"/>
              </a:spcBef>
              <a:spcAft>
                <a:spcPts val="0"/>
              </a:spcAft>
              <a:buClr>
                <a:schemeClr val="accent1"/>
              </a:buClr>
              <a:buSzPts val="2500"/>
              <a:buNone/>
              <a:defRPr sz="2500">
                <a:solidFill>
                  <a:schemeClr val="accent1"/>
                </a:solidFill>
              </a:defRPr>
            </a:lvl8pPr>
            <a:lvl9pPr lvl="8" algn="ctr">
              <a:lnSpc>
                <a:spcPct val="90000"/>
              </a:lnSpc>
              <a:spcBef>
                <a:spcPts val="500"/>
              </a:spcBef>
              <a:spcAft>
                <a:spcPts val="0"/>
              </a:spcAft>
              <a:buClr>
                <a:schemeClr val="accent1"/>
              </a:buClr>
              <a:buSzPts val="2500"/>
              <a:buNone/>
              <a:defRPr sz="2500">
                <a:solidFill>
                  <a:schemeClr val="accen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p:cSld name="1_Diapositive de titre">
    <p:spTree>
      <p:nvGrpSpPr>
        <p:cNvPr id="264" name="Shape 264"/>
        <p:cNvGrpSpPr/>
        <p:nvPr/>
      </p:nvGrpSpPr>
      <p:grpSpPr>
        <a:xfrm>
          <a:off x="0" y="0"/>
          <a:ext cx="0" cy="0"/>
          <a:chOff x="0" y="0"/>
          <a:chExt cx="0" cy="0"/>
        </a:xfrm>
      </p:grpSpPr>
      <p:sp>
        <p:nvSpPr>
          <p:cNvPr id="265" name="Google Shape;265;g23e07a2eb81_0_62"/>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266" name="Google Shape;266;g23e07a2eb81_0_62"/>
          <p:cNvGrpSpPr/>
          <p:nvPr/>
        </p:nvGrpSpPr>
        <p:grpSpPr>
          <a:xfrm>
            <a:off x="11328057" y="6315752"/>
            <a:ext cx="538116" cy="444548"/>
            <a:chOff x="11127266" y="6186351"/>
            <a:chExt cx="695240" cy="574500"/>
          </a:xfrm>
        </p:grpSpPr>
        <p:sp>
          <p:nvSpPr>
            <p:cNvPr id="267" name="Google Shape;267;g23e07a2eb81_0_62"/>
            <p:cNvSpPr/>
            <p:nvPr/>
          </p:nvSpPr>
          <p:spPr>
            <a:xfrm flipH="1">
              <a:off x="11127266" y="630099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23e07a2eb81_0_62"/>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23e07a2eb81_0_62"/>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 name="Google Shape;270;g23e07a2eb81_0_62"/>
          <p:cNvGrpSpPr/>
          <p:nvPr/>
        </p:nvGrpSpPr>
        <p:grpSpPr>
          <a:xfrm>
            <a:off x="11545443" y="6314830"/>
            <a:ext cx="538985" cy="444548"/>
            <a:chOff x="11320559" y="6185161"/>
            <a:chExt cx="696364" cy="574500"/>
          </a:xfrm>
        </p:grpSpPr>
        <p:sp>
          <p:nvSpPr>
            <p:cNvPr id="271" name="Google Shape;271;g23e07a2eb81_0_62"/>
            <p:cNvSpPr/>
            <p:nvPr/>
          </p:nvSpPr>
          <p:spPr>
            <a:xfrm>
              <a:off x="11633223" y="630098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23e07a2eb81_0_62"/>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23e07a2eb81_0_62"/>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g23e07a2eb81_0_62"/>
          <p:cNvSpPr/>
          <p:nvPr/>
        </p:nvSpPr>
        <p:spPr>
          <a:xfrm>
            <a:off x="11482119" y="6314325"/>
            <a:ext cx="438600" cy="444600"/>
          </a:xfrm>
          <a:prstGeom prst="ellipse">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5" name="Google Shape;275;g23e07a2eb81_0_62"/>
          <p:cNvPicPr preferRelativeResize="0"/>
          <p:nvPr/>
        </p:nvPicPr>
        <p:blipFill rotWithShape="1">
          <a:blip r:embed="rId2">
            <a:alphaModFix/>
          </a:blip>
          <a:srcRect b="27999" l="52899" r="22597" t="33555"/>
          <a:stretch/>
        </p:blipFill>
        <p:spPr>
          <a:xfrm>
            <a:off x="11587331" y="6359727"/>
            <a:ext cx="249405" cy="340276"/>
          </a:xfrm>
          <a:prstGeom prst="rect">
            <a:avLst/>
          </a:prstGeom>
          <a:noFill/>
          <a:ln>
            <a:noFill/>
          </a:ln>
        </p:spPr>
      </p:pic>
      <p:sp>
        <p:nvSpPr>
          <p:cNvPr id="276" name="Google Shape;276;g23e07a2eb81_0_62"/>
          <p:cNvSpPr/>
          <p:nvPr/>
        </p:nvSpPr>
        <p:spPr>
          <a:xfrm>
            <a:off x="0" y="0"/>
            <a:ext cx="12192000" cy="1197900"/>
          </a:xfrm>
          <a:prstGeom prst="rect">
            <a:avLst/>
          </a:prstGeom>
          <a:solidFill>
            <a:srgbClr val="ED7D31">
              <a:alpha val="274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23e07a2eb81_0_62"/>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278" name="Google Shape;278;g23e07a2eb81_0_62"/>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279" name="Google Shape;279;g23e07a2eb81_0_62"/>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Light initiative">
  <p:cSld name="Cover slide layout_1">
    <p:bg>
      <p:bgPr>
        <a:solidFill>
          <a:schemeClr val="lt1">
            <a:alpha val="65882"/>
          </a:schemeClr>
        </a:solidFill>
      </p:bgPr>
    </p:bg>
    <p:spTree>
      <p:nvGrpSpPr>
        <p:cNvPr id="280" name="Shape 280"/>
        <p:cNvGrpSpPr/>
        <p:nvPr/>
      </p:nvGrpSpPr>
      <p:grpSpPr>
        <a:xfrm>
          <a:off x="0" y="0"/>
          <a:ext cx="0" cy="0"/>
          <a:chOff x="0" y="0"/>
          <a:chExt cx="0" cy="0"/>
        </a:xfrm>
      </p:grpSpPr>
      <p:pic>
        <p:nvPicPr>
          <p:cNvPr id="281" name="Google Shape;281;g2517d0bcf08_0_296"/>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grpSp>
        <p:nvGrpSpPr>
          <p:cNvPr id="282" name="Google Shape;282;g2517d0bcf08_0_296"/>
          <p:cNvGrpSpPr/>
          <p:nvPr/>
        </p:nvGrpSpPr>
        <p:grpSpPr>
          <a:xfrm>
            <a:off x="11328057" y="6315752"/>
            <a:ext cx="538116" cy="444548"/>
            <a:chOff x="11127266" y="6186351"/>
            <a:chExt cx="695240" cy="574500"/>
          </a:xfrm>
        </p:grpSpPr>
        <p:sp>
          <p:nvSpPr>
            <p:cNvPr id="283" name="Google Shape;283;g2517d0bcf08_0_296"/>
            <p:cNvSpPr/>
            <p:nvPr/>
          </p:nvSpPr>
          <p:spPr>
            <a:xfrm flipH="1">
              <a:off x="11127266" y="630099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2517d0bcf08_0_296"/>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2517d0bcf08_0_296"/>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g2517d0bcf08_0_296"/>
          <p:cNvGrpSpPr/>
          <p:nvPr/>
        </p:nvGrpSpPr>
        <p:grpSpPr>
          <a:xfrm>
            <a:off x="11545443" y="6314830"/>
            <a:ext cx="538985" cy="444548"/>
            <a:chOff x="11320559" y="6185161"/>
            <a:chExt cx="696364" cy="574500"/>
          </a:xfrm>
        </p:grpSpPr>
        <p:sp>
          <p:nvSpPr>
            <p:cNvPr id="287" name="Google Shape;287;g2517d0bcf08_0_296"/>
            <p:cNvSpPr/>
            <p:nvPr/>
          </p:nvSpPr>
          <p:spPr>
            <a:xfrm>
              <a:off x="11633223" y="630098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2517d0bcf08_0_296"/>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2517d0bcf08_0_296"/>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0" name="Google Shape;290;g2517d0bcf08_0_296"/>
          <p:cNvSpPr/>
          <p:nvPr/>
        </p:nvSpPr>
        <p:spPr>
          <a:xfrm>
            <a:off x="11482119" y="6314325"/>
            <a:ext cx="438600" cy="444600"/>
          </a:xfrm>
          <a:prstGeom prst="ellipse">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1" name="Google Shape;291;g2517d0bcf08_0_296"/>
          <p:cNvPicPr preferRelativeResize="0"/>
          <p:nvPr/>
        </p:nvPicPr>
        <p:blipFill rotWithShape="1">
          <a:blip r:embed="rId3">
            <a:alphaModFix/>
          </a:blip>
          <a:srcRect b="27999" l="52899" r="22597" t="33555"/>
          <a:stretch/>
        </p:blipFill>
        <p:spPr>
          <a:xfrm>
            <a:off x="11587331" y="6359727"/>
            <a:ext cx="249405" cy="3402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p:cSld name="1_Diapositive de titre_1_1">
    <p:spTree>
      <p:nvGrpSpPr>
        <p:cNvPr id="292" name="Shape 292"/>
        <p:cNvGrpSpPr/>
        <p:nvPr/>
      </p:nvGrpSpPr>
      <p:grpSpPr>
        <a:xfrm>
          <a:off x="0" y="0"/>
          <a:ext cx="0" cy="0"/>
          <a:chOff x="0" y="0"/>
          <a:chExt cx="0" cy="0"/>
        </a:xfrm>
      </p:grpSpPr>
      <p:sp>
        <p:nvSpPr>
          <p:cNvPr id="293" name="Google Shape;293;g23e07a2eb81_0_229"/>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294" name="Google Shape;294;g23e07a2eb81_0_229"/>
          <p:cNvSpPr/>
          <p:nvPr/>
        </p:nvSpPr>
        <p:spPr>
          <a:xfrm>
            <a:off x="11662148"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5" name="Google Shape;295;g23e07a2eb81_0_229"/>
          <p:cNvGrpSpPr/>
          <p:nvPr/>
        </p:nvGrpSpPr>
        <p:grpSpPr>
          <a:xfrm>
            <a:off x="11777233" y="6364855"/>
            <a:ext cx="217178" cy="355350"/>
            <a:chOff x="11157555" y="6024051"/>
            <a:chExt cx="370295" cy="605884"/>
          </a:xfrm>
        </p:grpSpPr>
        <p:sp>
          <p:nvSpPr>
            <p:cNvPr id="296" name="Google Shape;296;g23e07a2eb81_0_229"/>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7" name="Google Shape;297;g23e07a2eb81_0_229"/>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8" name="Google Shape;298;g23e07a2eb81_0_229"/>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299" name="Google Shape;299;g23e07a2eb81_0_229"/>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3e07a2eb81_0_22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301" name="Google Shape;301;g23e07a2eb81_0_229"/>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302" name="Google Shape;302;g23e07a2eb81_0_229"/>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Complete initiative">
  <p:cSld name="Cover slide layout_1_1">
    <p:bg>
      <p:bgPr>
        <a:solidFill>
          <a:schemeClr val="lt1">
            <a:alpha val="65882"/>
          </a:schemeClr>
        </a:solidFill>
      </p:bgPr>
    </p:bg>
    <p:spTree>
      <p:nvGrpSpPr>
        <p:cNvPr id="303" name="Shape 303"/>
        <p:cNvGrpSpPr/>
        <p:nvPr/>
      </p:nvGrpSpPr>
      <p:grpSpPr>
        <a:xfrm>
          <a:off x="0" y="0"/>
          <a:ext cx="0" cy="0"/>
          <a:chOff x="0" y="0"/>
          <a:chExt cx="0" cy="0"/>
        </a:xfrm>
      </p:grpSpPr>
      <p:pic>
        <p:nvPicPr>
          <p:cNvPr id="304" name="Google Shape;304;g2517d0bcf08_0_32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
        <p:nvSpPr>
          <p:cNvPr id="305" name="Google Shape;305;g2517d0bcf08_0_320"/>
          <p:cNvSpPr/>
          <p:nvPr/>
        </p:nvSpPr>
        <p:spPr>
          <a:xfrm>
            <a:off x="11662148"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6" name="Google Shape;306;g2517d0bcf08_0_320"/>
          <p:cNvGrpSpPr/>
          <p:nvPr/>
        </p:nvGrpSpPr>
        <p:grpSpPr>
          <a:xfrm>
            <a:off x="11777233" y="6364855"/>
            <a:ext cx="217178" cy="355350"/>
            <a:chOff x="11157555" y="6024051"/>
            <a:chExt cx="370295" cy="605884"/>
          </a:xfrm>
        </p:grpSpPr>
        <p:sp>
          <p:nvSpPr>
            <p:cNvPr id="307" name="Google Shape;307;g2517d0bcf08_0_320"/>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8" name="Google Shape;308;g2517d0bcf08_0_320"/>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9" name="Google Shape;309;g2517d0bcf08_0_320"/>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bg>
      <p:bgPr>
        <a:solidFill>
          <a:schemeClr val="lt1"/>
        </a:solidFill>
      </p:bgPr>
    </p:bg>
    <p:spTree>
      <p:nvGrpSpPr>
        <p:cNvPr id="310" name="Shape 310"/>
        <p:cNvGrpSpPr/>
        <p:nvPr/>
      </p:nvGrpSpPr>
      <p:grpSpPr>
        <a:xfrm>
          <a:off x="0" y="0"/>
          <a:ext cx="0" cy="0"/>
          <a:chOff x="0" y="0"/>
          <a:chExt cx="0" cy="0"/>
        </a:xfrm>
      </p:grpSpPr>
      <p:sp>
        <p:nvSpPr>
          <p:cNvPr id="311" name="Google Shape;311;p48"/>
          <p:cNvSpPr/>
          <p:nvPr/>
        </p:nvSpPr>
        <p:spPr>
          <a:xfrm>
            <a:off x="3857624" y="601907"/>
            <a:ext cx="7771500" cy="56541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12" name="Google Shape;312;p48"/>
          <p:cNvSpPr/>
          <p:nvPr>
            <p:ph idx="2" type="pic"/>
          </p:nvPr>
        </p:nvSpPr>
        <p:spPr>
          <a:xfrm>
            <a:off x="9268565" y="783486"/>
            <a:ext cx="2160000" cy="2664600"/>
          </a:xfrm>
          <a:prstGeom prst="rect">
            <a:avLst/>
          </a:prstGeom>
          <a:solidFill>
            <a:srgbClr val="F2F2F2"/>
          </a:solidFill>
          <a:ln>
            <a:noFill/>
          </a:ln>
        </p:spPr>
      </p:sp>
      <p:sp>
        <p:nvSpPr>
          <p:cNvPr id="313" name="Google Shape;313;p48"/>
          <p:cNvSpPr/>
          <p:nvPr>
            <p:ph idx="3" type="pic"/>
          </p:nvPr>
        </p:nvSpPr>
        <p:spPr>
          <a:xfrm>
            <a:off x="6694434" y="783486"/>
            <a:ext cx="2160000" cy="2664600"/>
          </a:xfrm>
          <a:prstGeom prst="rect">
            <a:avLst/>
          </a:prstGeom>
          <a:solidFill>
            <a:srgbClr val="F2F2F2"/>
          </a:solidFill>
          <a:ln>
            <a:noFill/>
          </a:ln>
        </p:spPr>
      </p:sp>
      <p:sp>
        <p:nvSpPr>
          <p:cNvPr id="314" name="Google Shape;314;p48"/>
          <p:cNvSpPr/>
          <p:nvPr>
            <p:ph idx="4" type="pic"/>
          </p:nvPr>
        </p:nvSpPr>
        <p:spPr>
          <a:xfrm>
            <a:off x="4120304" y="783486"/>
            <a:ext cx="2160000" cy="2664600"/>
          </a:xfrm>
          <a:prstGeom prst="rect">
            <a:avLst/>
          </a:prstGeom>
          <a:solidFill>
            <a:srgbClr val="F2F2F2"/>
          </a:solidFill>
          <a:ln>
            <a:noFill/>
          </a:ln>
        </p:spPr>
      </p:sp>
      <p:sp>
        <p:nvSpPr>
          <p:cNvPr id="315" name="Google Shape;315;p48"/>
          <p:cNvSpPr/>
          <p:nvPr/>
        </p:nvSpPr>
        <p:spPr>
          <a:xfrm>
            <a:off x="0" y="2905246"/>
            <a:ext cx="3443400" cy="3966900"/>
          </a:xfrm>
          <a:prstGeom prst="rect">
            <a:avLst/>
          </a:prstGeom>
          <a:blipFill rotWithShape="1">
            <a:blip r:embed="rId2">
              <a:alphaModFix/>
            </a:blip>
            <a:tile algn="tl" flip="none" tx="-19050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316" name="Google Shape;316;p48"/>
          <p:cNvPicPr preferRelativeResize="0"/>
          <p:nvPr/>
        </p:nvPicPr>
        <p:blipFill rotWithShape="1">
          <a:blip r:embed="rId3">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8" name="Google Shape;8;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 name="Google Shape;9;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0.jpg"/><Relationship Id="rId4" Type="http://schemas.openxmlformats.org/officeDocument/2006/relationships/image" Target="../media/image66.jpg"/><Relationship Id="rId9" Type="http://schemas.openxmlformats.org/officeDocument/2006/relationships/image" Target="../media/image64.jpg"/><Relationship Id="rId5" Type="http://schemas.openxmlformats.org/officeDocument/2006/relationships/image" Target="../media/image61.jpg"/><Relationship Id="rId6" Type="http://schemas.openxmlformats.org/officeDocument/2006/relationships/image" Target="../media/image63.jpg"/><Relationship Id="rId7" Type="http://schemas.openxmlformats.org/officeDocument/2006/relationships/image" Target="../media/image73.jpg"/><Relationship Id="rId8" Type="http://schemas.openxmlformats.org/officeDocument/2006/relationships/image" Target="../media/image68.jpg"/><Relationship Id="rId10" Type="http://schemas.openxmlformats.org/officeDocument/2006/relationships/image" Target="../media/image7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8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76.jpg"/><Relationship Id="rId4" Type="http://schemas.openxmlformats.org/officeDocument/2006/relationships/image" Target="../media/image88.jpg"/><Relationship Id="rId5"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82.png"/><Relationship Id="rId4" Type="http://schemas.openxmlformats.org/officeDocument/2006/relationships/image" Target="../media/image41.png"/><Relationship Id="rId9" Type="http://schemas.openxmlformats.org/officeDocument/2006/relationships/image" Target="../media/image32.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36.png"/><Relationship Id="rId8" Type="http://schemas.openxmlformats.org/officeDocument/2006/relationships/hyperlink" Target="https://ourworldindata.org/global-energy-200-years" TargetMode="External"/><Relationship Id="rId11" Type="http://schemas.openxmlformats.org/officeDocument/2006/relationships/image" Target="../media/image31.png"/><Relationship Id="rId10" Type="http://schemas.openxmlformats.org/officeDocument/2006/relationships/image" Target="../media/image29.png"/><Relationship Id="rId13" Type="http://schemas.openxmlformats.org/officeDocument/2006/relationships/image" Target="../media/image87.png"/><Relationship Id="rId12" Type="http://schemas.openxmlformats.org/officeDocument/2006/relationships/image" Target="../media/image43.png"/><Relationship Id="rId15" Type="http://schemas.openxmlformats.org/officeDocument/2006/relationships/image" Target="../media/image94.png"/><Relationship Id="rId14" Type="http://schemas.openxmlformats.org/officeDocument/2006/relationships/image" Target="../media/image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98.jpg"/><Relationship Id="rId4" Type="http://schemas.openxmlformats.org/officeDocument/2006/relationships/image" Target="../media/image85.png"/><Relationship Id="rId5" Type="http://schemas.openxmlformats.org/officeDocument/2006/relationships/image" Target="../media/image114.png"/><Relationship Id="rId6" Type="http://schemas.openxmlformats.org/officeDocument/2006/relationships/image" Target="../media/image121.png"/><Relationship Id="rId7"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95.jpg"/><Relationship Id="rId4" Type="http://schemas.openxmlformats.org/officeDocument/2006/relationships/image" Target="../media/image90.jpg"/><Relationship Id="rId5" Type="http://schemas.openxmlformats.org/officeDocument/2006/relationships/image" Target="../media/image108.jpg"/><Relationship Id="rId6" Type="http://schemas.openxmlformats.org/officeDocument/2006/relationships/image" Target="../media/image9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83.png"/><Relationship Id="rId4" Type="http://schemas.openxmlformats.org/officeDocument/2006/relationships/image" Target="../media/image42.png"/><Relationship Id="rId5" Type="http://schemas.openxmlformats.org/officeDocument/2006/relationships/image" Target="../media/image102.png"/><Relationship Id="rId6" Type="http://schemas.openxmlformats.org/officeDocument/2006/relationships/image" Target="../media/image92.png"/><Relationship Id="rId7" Type="http://schemas.openxmlformats.org/officeDocument/2006/relationships/image" Target="../media/image100.png"/><Relationship Id="rId8" Type="http://schemas.openxmlformats.org/officeDocument/2006/relationships/image" Target="../media/image10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43.png"/><Relationship Id="rId5" Type="http://schemas.openxmlformats.org/officeDocument/2006/relationships/image" Target="../media/image31.png"/><Relationship Id="rId6" Type="http://schemas.openxmlformats.org/officeDocument/2006/relationships/image" Target="../media/image41.png"/><Relationship Id="rId7" Type="http://schemas.openxmlformats.org/officeDocument/2006/relationships/image" Target="../media/image36.png"/><Relationship Id="rId8" Type="http://schemas.openxmlformats.org/officeDocument/2006/relationships/image" Target="../media/image38.png"/><Relationship Id="rId11" Type="http://schemas.openxmlformats.org/officeDocument/2006/relationships/image" Target="../media/image112.png"/><Relationship Id="rId10"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16.png"/><Relationship Id="rId4" Type="http://schemas.openxmlformats.org/officeDocument/2006/relationships/image" Target="../media/image137.png"/><Relationship Id="rId5" Type="http://schemas.openxmlformats.org/officeDocument/2006/relationships/image" Target="../media/image123.png"/><Relationship Id="rId6" Type="http://schemas.openxmlformats.org/officeDocument/2006/relationships/image" Target="../media/image1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26.png"/><Relationship Id="rId4" Type="http://schemas.openxmlformats.org/officeDocument/2006/relationships/image" Target="../media/image122.png"/><Relationship Id="rId9" Type="http://schemas.openxmlformats.org/officeDocument/2006/relationships/image" Target="../media/image13.png"/><Relationship Id="rId5" Type="http://schemas.openxmlformats.org/officeDocument/2006/relationships/image" Target="../media/image115.png"/><Relationship Id="rId6" Type="http://schemas.openxmlformats.org/officeDocument/2006/relationships/image" Target="../media/image56.png"/><Relationship Id="rId7" Type="http://schemas.openxmlformats.org/officeDocument/2006/relationships/image" Target="../media/image102.png"/><Relationship Id="rId8" Type="http://schemas.openxmlformats.org/officeDocument/2006/relationships/image" Target="../media/image1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28.png"/><Relationship Id="rId4" Type="http://schemas.openxmlformats.org/officeDocument/2006/relationships/hyperlink" Target="https://www.youtube.com/watch?v=gC9V5XA84is" TargetMode="External"/><Relationship Id="rId9" Type="http://schemas.openxmlformats.org/officeDocument/2006/relationships/image" Target="../media/image135.png"/><Relationship Id="rId5" Type="http://schemas.openxmlformats.org/officeDocument/2006/relationships/image" Target="../media/image133.png"/><Relationship Id="rId6" Type="http://schemas.openxmlformats.org/officeDocument/2006/relationships/hyperlink" Target="https://www.youtube.com/watch?v=jgbY79Opn34" TargetMode="External"/><Relationship Id="rId7" Type="http://schemas.openxmlformats.org/officeDocument/2006/relationships/hyperlink" Target="https://www.youtube.com/watch?v=6Xanm1XzNvA" TargetMode="External"/><Relationship Id="rId8" Type="http://schemas.openxmlformats.org/officeDocument/2006/relationships/image" Target="../media/image131.png"/><Relationship Id="rId11" Type="http://schemas.openxmlformats.org/officeDocument/2006/relationships/image" Target="../media/image148.png"/><Relationship Id="rId10" Type="http://schemas.openxmlformats.org/officeDocument/2006/relationships/hyperlink" Target="https://www.youtube.com/watch?v=hTRbNuZkmZ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52.jpg"/><Relationship Id="rId4" Type="http://schemas.openxmlformats.org/officeDocument/2006/relationships/image" Target="../media/image136.jpg"/><Relationship Id="rId9" Type="http://schemas.openxmlformats.org/officeDocument/2006/relationships/image" Target="../media/image139.png"/><Relationship Id="rId5" Type="http://schemas.openxmlformats.org/officeDocument/2006/relationships/image" Target="../media/image130.png"/><Relationship Id="rId6" Type="http://schemas.openxmlformats.org/officeDocument/2006/relationships/image" Target="../media/image141.png"/><Relationship Id="rId7" Type="http://schemas.openxmlformats.org/officeDocument/2006/relationships/image" Target="../media/image149.png"/><Relationship Id="rId8" Type="http://schemas.openxmlformats.org/officeDocument/2006/relationships/image" Target="../media/image132.png"/><Relationship Id="rId11" Type="http://schemas.openxmlformats.org/officeDocument/2006/relationships/image" Target="../media/image140.png"/><Relationship Id="rId10" Type="http://schemas.openxmlformats.org/officeDocument/2006/relationships/image" Target="../media/image143.png"/><Relationship Id="rId13" Type="http://schemas.openxmlformats.org/officeDocument/2006/relationships/image" Target="../media/image147.png"/><Relationship Id="rId12" Type="http://schemas.openxmlformats.org/officeDocument/2006/relationships/image" Target="../media/image151.png"/><Relationship Id="rId15" Type="http://schemas.openxmlformats.org/officeDocument/2006/relationships/image" Target="../media/image144.png"/><Relationship Id="rId14" Type="http://schemas.openxmlformats.org/officeDocument/2006/relationships/image" Target="../media/image142.png"/><Relationship Id="rId17" Type="http://schemas.openxmlformats.org/officeDocument/2006/relationships/image" Target="../media/image150.png"/><Relationship Id="rId16" Type="http://schemas.openxmlformats.org/officeDocument/2006/relationships/image" Target="../media/image1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19.jpg"/><Relationship Id="rId9" Type="http://schemas.openxmlformats.org/officeDocument/2006/relationships/image" Target="../media/image23.jpg"/><Relationship Id="rId5" Type="http://schemas.openxmlformats.org/officeDocument/2006/relationships/image" Target="../media/image26.jpg"/><Relationship Id="rId6" Type="http://schemas.openxmlformats.org/officeDocument/2006/relationships/image" Target="../media/image17.jpg"/><Relationship Id="rId7" Type="http://schemas.openxmlformats.org/officeDocument/2006/relationships/image" Target="../media/image44.png"/><Relationship Id="rId8" Type="http://schemas.openxmlformats.org/officeDocument/2006/relationships/image" Target="../media/image24.jpg"/><Relationship Id="rId11" Type="http://schemas.openxmlformats.org/officeDocument/2006/relationships/image" Target="../media/image27.jpg"/><Relationship Id="rId10" Type="http://schemas.openxmlformats.org/officeDocument/2006/relationships/image" Target="../media/image28.jpg"/><Relationship Id="rId13" Type="http://schemas.openxmlformats.org/officeDocument/2006/relationships/image" Target="../media/image33.jpg"/><Relationship Id="rId12" Type="http://schemas.openxmlformats.org/officeDocument/2006/relationships/image" Target="../media/image37.jpg"/><Relationship Id="rId15" Type="http://schemas.openxmlformats.org/officeDocument/2006/relationships/slide" Target="/ppt/slides/slide7.xml"/><Relationship Id="rId14" Type="http://schemas.openxmlformats.org/officeDocument/2006/relationships/image" Target="../media/image48.png"/><Relationship Id="rId16" Type="http://schemas.openxmlformats.org/officeDocument/2006/relationships/slide" Target="/ppt/slid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43.png"/><Relationship Id="rId5" Type="http://schemas.openxmlformats.org/officeDocument/2006/relationships/image" Target="../media/image29.png"/><Relationship Id="rId6" Type="http://schemas.openxmlformats.org/officeDocument/2006/relationships/image" Target="../media/image36.png"/><Relationship Id="rId7" Type="http://schemas.openxmlformats.org/officeDocument/2006/relationships/image" Target="../media/image38.png"/><Relationship Id="rId8" Type="http://schemas.openxmlformats.org/officeDocument/2006/relationships/image" Target="../media/image41.png"/><Relationship Id="rId10"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46.png"/><Relationship Id="rId5" Type="http://schemas.openxmlformats.org/officeDocument/2006/relationships/image" Target="../media/image49.png"/><Relationship Id="rId6" Type="http://schemas.openxmlformats.org/officeDocument/2006/relationships/image" Target="../media/image53.png"/><Relationship Id="rId7" Type="http://schemas.openxmlformats.org/officeDocument/2006/relationships/image" Target="../media/image47.png"/><Relationship Id="rId8" Type="http://schemas.openxmlformats.org/officeDocument/2006/relationships/image" Target="../media/image52.png"/><Relationship Id="rId11" Type="http://schemas.openxmlformats.org/officeDocument/2006/relationships/image" Target="../media/image45.png"/><Relationship Id="rId10" Type="http://schemas.openxmlformats.org/officeDocument/2006/relationships/image" Target="../media/image50.png"/><Relationship Id="rId13" Type="http://schemas.openxmlformats.org/officeDocument/2006/relationships/image" Target="../media/image59.png"/><Relationship Id="rId12" Type="http://schemas.openxmlformats.org/officeDocument/2006/relationships/image" Target="../media/image55.png"/><Relationship Id="rId15" Type="http://schemas.openxmlformats.org/officeDocument/2006/relationships/image" Target="../media/image56.png"/><Relationship Id="rId14" Type="http://schemas.openxmlformats.org/officeDocument/2006/relationships/image" Target="../media/image62.png"/><Relationship Id="rId17" Type="http://schemas.openxmlformats.org/officeDocument/2006/relationships/image" Target="../media/image51.png"/><Relationship Id="rId16" Type="http://schemas.openxmlformats.org/officeDocument/2006/relationships/image" Target="../media/image58.png"/><Relationship Id="rId19" Type="http://schemas.openxmlformats.org/officeDocument/2006/relationships/image" Target="../media/image57.png"/><Relationship Id="rId1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2517d0bcf08_8_7"/>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p>
            <a:pPr indent="0" lvl="0" marL="0" rtl="0" algn="ctr">
              <a:spcBef>
                <a:spcPts val="1000"/>
              </a:spcBef>
              <a:spcAft>
                <a:spcPts val="0"/>
              </a:spcAft>
              <a:buSzPts val="2800"/>
              <a:buNone/>
            </a:pPr>
            <a:r>
              <a:rPr lang="fr-FR"/>
              <a:t>Phase 2: Understanding climate change</a:t>
            </a:r>
            <a:endParaRPr/>
          </a:p>
        </p:txBody>
      </p:sp>
      <p:sp>
        <p:nvSpPr>
          <p:cNvPr id="402" name="Google Shape;402;g2517d0bcf08_8_7"/>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p>
            <a:pPr indent="0" lvl="0" marL="0" rtl="0" algn="ctr">
              <a:spcBef>
                <a:spcPts val="1000"/>
              </a:spcBef>
              <a:spcAft>
                <a:spcPts val="0"/>
              </a:spcAft>
              <a:buSzPts val="4000"/>
              <a:buNone/>
            </a:pPr>
            <a:r>
              <a:rPr lang="fr-FR"/>
              <a:t>Module 2. Human activities</a:t>
            </a:r>
            <a:endParaRPr/>
          </a:p>
        </p:txBody>
      </p:sp>
      <p:pic>
        <p:nvPicPr>
          <p:cNvPr id="403" name="Google Shape;403;g2517d0bcf08_8_7"/>
          <p:cNvPicPr preferRelativeResize="0"/>
          <p:nvPr/>
        </p:nvPicPr>
        <p:blipFill rotWithShape="1">
          <a:blip r:embed="rId4">
            <a:alphaModFix/>
          </a:blip>
          <a:srcRect b="0" l="0" r="0" t="0"/>
          <a:stretch/>
        </p:blipFill>
        <p:spPr>
          <a:xfrm>
            <a:off x="2165251" y="5321076"/>
            <a:ext cx="713797" cy="738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22f7ddae63a_4_736"/>
          <p:cNvSpPr txBox="1"/>
          <p:nvPr>
            <p:ph idx="1" type="body"/>
          </p:nvPr>
        </p:nvSpPr>
        <p:spPr>
          <a:xfrm>
            <a:off x="609600" y="1587435"/>
            <a:ext cx="10972800" cy="5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b="0" lang="fr-FR"/>
              <a:t> 🡺 </a:t>
            </a:r>
            <a:r>
              <a:rPr b="0" lang="fr-FR"/>
              <a:t>Petroleum is used as a component for...</a:t>
            </a:r>
            <a:endParaRPr b="0"/>
          </a:p>
        </p:txBody>
      </p:sp>
      <p:sp>
        <p:nvSpPr>
          <p:cNvPr id="565" name="Google Shape;565;g22f7ddae63a_4_736"/>
          <p:cNvSpPr txBox="1"/>
          <p:nvPr>
            <p:ph type="title"/>
          </p:nvPr>
        </p:nvSpPr>
        <p:spPr>
          <a:xfrm>
            <a:off x="1007601" y="102675"/>
            <a:ext cx="100488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Energy sources are also material resources</a:t>
            </a:r>
            <a:endParaRPr sz="2900"/>
          </a:p>
        </p:txBody>
      </p:sp>
      <p:sp>
        <p:nvSpPr>
          <p:cNvPr id="566" name="Google Shape;566;g22f7ddae63a_4_736"/>
          <p:cNvSpPr/>
          <p:nvPr/>
        </p:nvSpPr>
        <p:spPr>
          <a:xfrm>
            <a:off x="1011078" y="3893822"/>
            <a:ext cx="1800000" cy="69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fr-FR" sz="2000">
                <a:solidFill>
                  <a:srgbClr val="0A5882"/>
                </a:solidFill>
                <a:latin typeface="Corbel"/>
                <a:ea typeface="Corbel"/>
                <a:cs typeface="Corbel"/>
                <a:sym typeface="Corbel"/>
              </a:rPr>
              <a:t>Synthetic textiles</a:t>
            </a:r>
            <a:endParaRPr b="0" i="0" sz="1400" u="none" cap="none" strike="noStrike">
              <a:solidFill>
                <a:srgbClr val="0A5882"/>
              </a:solidFill>
              <a:latin typeface="Arial"/>
              <a:ea typeface="Arial"/>
              <a:cs typeface="Arial"/>
              <a:sym typeface="Arial"/>
            </a:endParaRPr>
          </a:p>
        </p:txBody>
      </p:sp>
      <p:sp>
        <p:nvSpPr>
          <p:cNvPr id="567" name="Google Shape;567;g22f7ddae63a_4_736"/>
          <p:cNvSpPr/>
          <p:nvPr/>
        </p:nvSpPr>
        <p:spPr>
          <a:xfrm>
            <a:off x="3226536" y="3929522"/>
            <a:ext cx="2520000" cy="619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fr-FR" sz="2000">
                <a:solidFill>
                  <a:srgbClr val="0A5882"/>
                </a:solidFill>
                <a:latin typeface="Corbel"/>
                <a:ea typeface="Corbel"/>
                <a:cs typeface="Corbel"/>
                <a:sym typeface="Corbel"/>
              </a:rPr>
              <a:t>Plastics</a:t>
            </a:r>
            <a:endParaRPr b="0" i="0" sz="1400" u="none" cap="none" strike="noStrike">
              <a:solidFill>
                <a:srgbClr val="0A5882"/>
              </a:solidFill>
              <a:latin typeface="Arial"/>
              <a:ea typeface="Arial"/>
              <a:cs typeface="Arial"/>
              <a:sym typeface="Arial"/>
            </a:endParaRPr>
          </a:p>
        </p:txBody>
      </p:sp>
      <p:sp>
        <p:nvSpPr>
          <p:cNvPr id="568" name="Google Shape;568;g22f7ddae63a_4_736"/>
          <p:cNvSpPr/>
          <p:nvPr/>
        </p:nvSpPr>
        <p:spPr>
          <a:xfrm>
            <a:off x="5829429" y="3889172"/>
            <a:ext cx="2520000" cy="700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fr-FR" sz="2000">
                <a:solidFill>
                  <a:srgbClr val="0A5882"/>
                </a:solidFill>
                <a:latin typeface="Corbel"/>
                <a:ea typeface="Corbel"/>
                <a:cs typeface="Corbel"/>
                <a:sym typeface="Corbel"/>
              </a:rPr>
              <a:t>Cosmetics and pharmaceuticals</a:t>
            </a:r>
            <a:endParaRPr b="0" i="0" sz="1400" u="none" cap="none" strike="noStrike">
              <a:solidFill>
                <a:srgbClr val="0A5882"/>
              </a:solidFill>
              <a:latin typeface="Arial"/>
              <a:ea typeface="Arial"/>
              <a:cs typeface="Arial"/>
              <a:sym typeface="Arial"/>
            </a:endParaRPr>
          </a:p>
        </p:txBody>
      </p:sp>
      <p:sp>
        <p:nvSpPr>
          <p:cNvPr id="569" name="Google Shape;569;g22f7ddae63a_4_736"/>
          <p:cNvSpPr/>
          <p:nvPr/>
        </p:nvSpPr>
        <p:spPr>
          <a:xfrm>
            <a:off x="8695599" y="3975125"/>
            <a:ext cx="2360700" cy="528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fr-FR" sz="2000">
                <a:solidFill>
                  <a:srgbClr val="0A5882"/>
                </a:solidFill>
                <a:latin typeface="Corbel"/>
                <a:ea typeface="Corbel"/>
                <a:cs typeface="Corbel"/>
                <a:sym typeface="Corbel"/>
              </a:rPr>
              <a:t>Fertilizers</a:t>
            </a:r>
            <a:endParaRPr sz="2000">
              <a:solidFill>
                <a:srgbClr val="0A5882"/>
              </a:solidFill>
              <a:latin typeface="Corbel"/>
              <a:ea typeface="Corbel"/>
              <a:cs typeface="Corbel"/>
              <a:sym typeface="Corbel"/>
            </a:endParaRPr>
          </a:p>
          <a:p>
            <a:pPr indent="0" lvl="0" marL="0" marR="0" rtl="0" algn="ctr">
              <a:lnSpc>
                <a:spcPct val="100000"/>
              </a:lnSpc>
              <a:spcBef>
                <a:spcPts val="0"/>
              </a:spcBef>
              <a:spcAft>
                <a:spcPts val="0"/>
              </a:spcAft>
              <a:buNone/>
            </a:pPr>
            <a:r>
              <a:rPr lang="fr-FR" sz="2000">
                <a:solidFill>
                  <a:srgbClr val="0A5882"/>
                </a:solidFill>
                <a:latin typeface="Corbel"/>
                <a:ea typeface="Corbel"/>
                <a:cs typeface="Corbel"/>
                <a:sym typeface="Corbel"/>
              </a:rPr>
              <a:t>Agriculture</a:t>
            </a:r>
            <a:endParaRPr sz="2000">
              <a:solidFill>
                <a:srgbClr val="0A5882"/>
              </a:solidFill>
              <a:latin typeface="Corbel"/>
              <a:ea typeface="Corbel"/>
              <a:cs typeface="Corbel"/>
              <a:sym typeface="Corbel"/>
            </a:endParaRPr>
          </a:p>
        </p:txBody>
      </p:sp>
      <p:pic>
        <p:nvPicPr>
          <p:cNvPr id="570" name="Google Shape;570;g22f7ddae63a_4_736"/>
          <p:cNvPicPr preferRelativeResize="0"/>
          <p:nvPr/>
        </p:nvPicPr>
        <p:blipFill rotWithShape="1">
          <a:blip r:embed="rId3">
            <a:alphaModFix/>
          </a:blip>
          <a:srcRect b="0" l="0" r="0" t="0"/>
          <a:stretch/>
        </p:blipFill>
        <p:spPr>
          <a:xfrm>
            <a:off x="747640" y="2357181"/>
            <a:ext cx="2250300" cy="13785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id="571" name="Google Shape;571;g22f7ddae63a_4_736"/>
          <p:cNvPicPr preferRelativeResize="0"/>
          <p:nvPr/>
        </p:nvPicPr>
        <p:blipFill rotWithShape="1">
          <a:blip r:embed="rId4">
            <a:alphaModFix/>
          </a:blip>
          <a:srcRect b="0" l="0" r="11699" t="0"/>
          <a:stretch/>
        </p:blipFill>
        <p:spPr>
          <a:xfrm>
            <a:off x="6099403" y="2357181"/>
            <a:ext cx="2250000" cy="1404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intérieur, tasse, assis, table&#10;&#10;Description générée automatiquement" id="572" name="Google Shape;572;g22f7ddae63a_4_736"/>
          <p:cNvPicPr preferRelativeResize="0"/>
          <p:nvPr/>
        </p:nvPicPr>
        <p:blipFill rotWithShape="1">
          <a:blip r:embed="rId5">
            <a:alphaModFix/>
          </a:blip>
          <a:srcRect b="0" l="11535" r="0" t="0"/>
          <a:stretch/>
        </p:blipFill>
        <p:spPr>
          <a:xfrm>
            <a:off x="6072197" y="4814150"/>
            <a:ext cx="2253300" cy="1407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eau, table, alimentation, assis&#10;&#10;Description générée automatiquement" id="573" name="Google Shape;573;g22f7ddae63a_4_736"/>
          <p:cNvPicPr preferRelativeResize="0"/>
          <p:nvPr/>
        </p:nvPicPr>
        <p:blipFill rotWithShape="1">
          <a:blip r:embed="rId6">
            <a:alphaModFix/>
          </a:blip>
          <a:srcRect b="0" l="0" r="0" t="0"/>
          <a:stretch/>
        </p:blipFill>
        <p:spPr>
          <a:xfrm>
            <a:off x="3450375" y="4814150"/>
            <a:ext cx="2253300" cy="14355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intérieur, plein, rempli, table&#10;&#10;Description générée automatiquement" id="574" name="Google Shape;574;g22f7ddae63a_4_736"/>
          <p:cNvPicPr preferRelativeResize="0"/>
          <p:nvPr/>
        </p:nvPicPr>
        <p:blipFill rotWithShape="1">
          <a:blip r:embed="rId7">
            <a:alphaModFix/>
          </a:blip>
          <a:srcRect b="0" l="0" r="18307" t="0"/>
          <a:stretch/>
        </p:blipFill>
        <p:spPr>
          <a:xfrm>
            <a:off x="746140" y="4814150"/>
            <a:ext cx="2253300" cy="1407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jouet, anniversaire, intérieur, enfant&#10;&#10;Description générée automatiquement" id="575" name="Google Shape;575;g22f7ddae63a_4_736"/>
          <p:cNvPicPr preferRelativeResize="0"/>
          <p:nvPr/>
        </p:nvPicPr>
        <p:blipFill rotWithShape="1">
          <a:blip r:embed="rId8">
            <a:alphaModFix/>
          </a:blip>
          <a:srcRect b="0" l="0" r="16310" t="0"/>
          <a:stretch/>
        </p:blipFill>
        <p:spPr>
          <a:xfrm>
            <a:off x="3462093" y="2357206"/>
            <a:ext cx="2250300" cy="13785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id="576" name="Google Shape;576;g22f7ddae63a_4_736"/>
          <p:cNvPicPr preferRelativeResize="0"/>
          <p:nvPr/>
        </p:nvPicPr>
        <p:blipFill rotWithShape="1">
          <a:blip r:embed="rId9">
            <a:alphaModFix/>
          </a:blip>
          <a:srcRect b="0" l="15564" r="3411" t="0"/>
          <a:stretch/>
        </p:blipFill>
        <p:spPr>
          <a:xfrm>
            <a:off x="8721085" y="4814150"/>
            <a:ext cx="2253300" cy="1407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id="577" name="Google Shape;577;g22f7ddae63a_4_736"/>
          <p:cNvPicPr preferRelativeResize="0"/>
          <p:nvPr/>
        </p:nvPicPr>
        <p:blipFill rotWithShape="1">
          <a:blip r:embed="rId10">
            <a:alphaModFix/>
          </a:blip>
          <a:srcRect b="0" l="22814" r="-653" t="10160"/>
          <a:stretch/>
        </p:blipFill>
        <p:spPr>
          <a:xfrm>
            <a:off x="8695600" y="2357194"/>
            <a:ext cx="2250000" cy="1361400"/>
          </a:xfrm>
          <a:prstGeom prst="roundRect">
            <a:avLst>
              <a:gd fmla="val 16667" name="adj"/>
            </a:avLst>
          </a:prstGeom>
          <a:noFill/>
          <a:ln>
            <a:noFill/>
          </a:ln>
          <a:effectLst>
            <a:outerShdw blurRad="57150" rotWithShape="0" algn="bl" dir="5400000" dist="19050">
              <a:srgbClr val="000000">
                <a:alpha val="2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6"/>
          <p:cNvPicPr preferRelativeResize="0"/>
          <p:nvPr/>
        </p:nvPicPr>
        <p:blipFill rotWithShape="1">
          <a:blip r:embed="rId3">
            <a:alphaModFix/>
          </a:blip>
          <a:srcRect b="0" l="0" r="0" t="0"/>
          <a:stretch/>
        </p:blipFill>
        <p:spPr>
          <a:xfrm>
            <a:off x="3456362" y="1573262"/>
            <a:ext cx="6093207" cy="460800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5098"/>
              </a:srgbClr>
            </a:outerShdw>
          </a:effectLst>
        </p:spPr>
      </p:pic>
      <p:sp>
        <p:nvSpPr>
          <p:cNvPr id="584" name="Google Shape;584;p6"/>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Oil is EVERYWHERE!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18"/>
          <p:cNvSpPr txBox="1"/>
          <p:nvPr/>
        </p:nvSpPr>
        <p:spPr>
          <a:xfrm>
            <a:off x="152400" y="3392525"/>
            <a:ext cx="20274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600"/>
              <a:buFont typeface="Arial"/>
              <a:buNone/>
            </a:pPr>
            <a:r>
              <a:rPr b="1" lang="fr-FR" sz="1600">
                <a:solidFill>
                  <a:schemeClr val="dk1"/>
                </a:solidFill>
                <a:latin typeface="Corbel"/>
                <a:ea typeface="Corbel"/>
                <a:cs typeface="Corbel"/>
                <a:sym typeface="Corbel"/>
              </a:rPr>
              <a:t>With </a:t>
            </a:r>
            <a:r>
              <a:rPr b="1" i="0" lang="fr-FR" sz="1600" u="none" cap="none" strike="noStrike">
                <a:solidFill>
                  <a:schemeClr val="dk1"/>
                </a:solidFill>
                <a:latin typeface="Corbel"/>
                <a:ea typeface="Corbel"/>
                <a:cs typeface="Corbel"/>
                <a:sym typeface="Corbel"/>
              </a:rPr>
              <a:t>1</a:t>
            </a:r>
            <a:endParaRPr b="1" i="0" sz="16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3600"/>
              <a:buFont typeface="Arial"/>
              <a:buNone/>
            </a:pPr>
            <a:r>
              <a:t/>
            </a:r>
            <a:endParaRPr b="1" i="0" sz="16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3600"/>
              <a:buFont typeface="Arial"/>
              <a:buNone/>
            </a:pPr>
            <a:r>
              <a:rPr b="1" lang="fr-FR" sz="1600">
                <a:latin typeface="Corbel"/>
                <a:ea typeface="Corbel"/>
                <a:cs typeface="Corbel"/>
                <a:sym typeface="Corbel"/>
              </a:rPr>
              <a:t>we used to get</a:t>
            </a:r>
            <a:r>
              <a:rPr b="1" i="0" lang="fr-FR" sz="1600" u="none" cap="none" strike="noStrike">
                <a:solidFill>
                  <a:srgbClr val="000000"/>
                </a:solidFill>
                <a:latin typeface="Corbel"/>
                <a:ea typeface="Corbel"/>
                <a:cs typeface="Corbel"/>
                <a:sym typeface="Corbel"/>
              </a:rPr>
              <a:t> 100</a:t>
            </a:r>
            <a:endParaRPr b="0" i="0" sz="1400" u="none" cap="none" strike="noStrike">
              <a:solidFill>
                <a:srgbClr val="000000"/>
              </a:solidFill>
              <a:latin typeface="Arial"/>
              <a:ea typeface="Arial"/>
              <a:cs typeface="Arial"/>
              <a:sym typeface="Arial"/>
            </a:endParaRPr>
          </a:p>
        </p:txBody>
      </p:sp>
      <p:sp>
        <p:nvSpPr>
          <p:cNvPr id="591" name="Google Shape;591;p18"/>
          <p:cNvSpPr txBox="1"/>
          <p:nvPr/>
        </p:nvSpPr>
        <p:spPr>
          <a:xfrm>
            <a:off x="1703388" y="1"/>
            <a:ext cx="8064600" cy="62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Corbel"/>
              <a:ea typeface="Corbel"/>
              <a:cs typeface="Corbel"/>
              <a:sym typeface="Corbel"/>
            </a:endParaRPr>
          </a:p>
        </p:txBody>
      </p:sp>
      <p:grpSp>
        <p:nvGrpSpPr>
          <p:cNvPr id="592" name="Google Shape;592;p18"/>
          <p:cNvGrpSpPr/>
          <p:nvPr/>
        </p:nvGrpSpPr>
        <p:grpSpPr>
          <a:xfrm>
            <a:off x="2360407" y="1714835"/>
            <a:ext cx="7471187" cy="3580730"/>
            <a:chOff x="2208000" y="1867235"/>
            <a:chExt cx="7471187" cy="3580730"/>
          </a:xfrm>
        </p:grpSpPr>
        <p:pic>
          <p:nvPicPr>
            <p:cNvPr id="593" name="Google Shape;593;p18"/>
            <p:cNvPicPr preferRelativeResize="0"/>
            <p:nvPr/>
          </p:nvPicPr>
          <p:blipFill rotWithShape="1">
            <a:blip r:embed="rId3">
              <a:alphaModFix/>
            </a:blip>
            <a:srcRect b="0" l="0" r="0" t="0"/>
            <a:stretch/>
          </p:blipFill>
          <p:spPr>
            <a:xfrm>
              <a:off x="2208000" y="1867236"/>
              <a:ext cx="4850895" cy="3580728"/>
            </a:xfrm>
            <a:prstGeom prst="rect">
              <a:avLst/>
            </a:prstGeom>
            <a:noFill/>
            <a:ln>
              <a:noFill/>
            </a:ln>
          </p:spPr>
        </p:pic>
        <p:pic>
          <p:nvPicPr>
            <p:cNvPr descr="Une image contenant extérieur, herbe, champ, sec&#10;&#10;Description générée automatiquement" id="594" name="Google Shape;594;p18"/>
            <p:cNvPicPr preferRelativeResize="0"/>
            <p:nvPr/>
          </p:nvPicPr>
          <p:blipFill rotWithShape="1">
            <a:blip r:embed="rId4">
              <a:alphaModFix/>
            </a:blip>
            <a:srcRect b="0" l="18438" r="44210" t="0"/>
            <a:stretch/>
          </p:blipFill>
          <p:spPr>
            <a:xfrm>
              <a:off x="7329721" y="1867235"/>
              <a:ext cx="2349466" cy="3580730"/>
            </a:xfrm>
            <a:prstGeom prst="rect">
              <a:avLst/>
            </a:prstGeom>
            <a:noFill/>
            <a:ln>
              <a:noFill/>
            </a:ln>
          </p:spPr>
        </p:pic>
      </p:grpSp>
      <p:sp>
        <p:nvSpPr>
          <p:cNvPr id="595" name="Google Shape;595;p18"/>
          <p:cNvSpPr txBox="1"/>
          <p:nvPr/>
        </p:nvSpPr>
        <p:spPr>
          <a:xfrm>
            <a:off x="205921" y="2888543"/>
            <a:ext cx="1440600" cy="318900"/>
          </a:xfrm>
          <a:prstGeom prst="rect">
            <a:avLst/>
          </a:prstGeom>
          <a:solidFill>
            <a:srgbClr val="348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Corbel"/>
                <a:ea typeface="Corbel"/>
                <a:cs typeface="Corbel"/>
                <a:sym typeface="Corbel"/>
              </a:rPr>
              <a:t>1900</a:t>
            </a:r>
            <a:endParaRPr b="0" i="0" sz="1400" u="none" cap="none" strike="noStrike">
              <a:solidFill>
                <a:srgbClr val="000000"/>
              </a:solidFill>
              <a:latin typeface="Arial"/>
              <a:ea typeface="Arial"/>
              <a:cs typeface="Arial"/>
              <a:sym typeface="Arial"/>
            </a:endParaRPr>
          </a:p>
        </p:txBody>
      </p:sp>
      <p:sp>
        <p:nvSpPr>
          <p:cNvPr id="596" name="Google Shape;596;p18"/>
          <p:cNvSpPr txBox="1"/>
          <p:nvPr/>
        </p:nvSpPr>
        <p:spPr>
          <a:xfrm>
            <a:off x="10305564" y="2881443"/>
            <a:ext cx="1440000" cy="318900"/>
          </a:xfrm>
          <a:prstGeom prst="rect">
            <a:avLst/>
          </a:prstGeom>
          <a:solidFill>
            <a:srgbClr val="348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fr-FR">
                <a:solidFill>
                  <a:schemeClr val="lt1"/>
                </a:solidFill>
                <a:latin typeface="Corbel"/>
                <a:ea typeface="Corbel"/>
                <a:cs typeface="Corbel"/>
                <a:sym typeface="Corbel"/>
              </a:rPr>
              <a:t>Today</a:t>
            </a:r>
            <a:endParaRPr b="0" i="0" sz="1400" u="none" cap="none" strike="noStrike">
              <a:solidFill>
                <a:srgbClr val="000000"/>
              </a:solidFill>
              <a:latin typeface="Arial"/>
              <a:ea typeface="Arial"/>
              <a:cs typeface="Arial"/>
              <a:sym typeface="Arial"/>
            </a:endParaRPr>
          </a:p>
        </p:txBody>
      </p:sp>
      <p:pic>
        <p:nvPicPr>
          <p:cNvPr descr="C:\Users\Guizz\Downloads\oil-drum.png" id="597" name="Google Shape;597;p18"/>
          <p:cNvPicPr preferRelativeResize="0"/>
          <p:nvPr/>
        </p:nvPicPr>
        <p:blipFill rotWithShape="1">
          <a:blip r:embed="rId5">
            <a:alphaModFix/>
          </a:blip>
          <a:srcRect b="0" l="0" r="0" t="0"/>
          <a:stretch/>
        </p:blipFill>
        <p:spPr>
          <a:xfrm>
            <a:off x="1930503" y="3872270"/>
            <a:ext cx="260700" cy="260700"/>
          </a:xfrm>
          <a:prstGeom prst="rect">
            <a:avLst/>
          </a:prstGeom>
          <a:noFill/>
          <a:ln>
            <a:noFill/>
          </a:ln>
        </p:spPr>
      </p:pic>
      <p:pic>
        <p:nvPicPr>
          <p:cNvPr descr="C:\Users\Guizz\Downloads\oil-drum.png" id="598" name="Google Shape;598;p18"/>
          <p:cNvPicPr preferRelativeResize="0"/>
          <p:nvPr/>
        </p:nvPicPr>
        <p:blipFill rotWithShape="1">
          <a:blip r:embed="rId5">
            <a:alphaModFix/>
          </a:blip>
          <a:srcRect b="0" l="0" r="0" t="0"/>
          <a:stretch/>
        </p:blipFill>
        <p:spPr>
          <a:xfrm>
            <a:off x="924675" y="3447753"/>
            <a:ext cx="260700" cy="260700"/>
          </a:xfrm>
          <a:prstGeom prst="rect">
            <a:avLst/>
          </a:prstGeom>
          <a:noFill/>
          <a:ln>
            <a:noFill/>
          </a:ln>
        </p:spPr>
      </p:pic>
      <p:sp>
        <p:nvSpPr>
          <p:cNvPr id="599" name="Google Shape;599;p18"/>
          <p:cNvSpPr txBox="1"/>
          <p:nvPr/>
        </p:nvSpPr>
        <p:spPr>
          <a:xfrm>
            <a:off x="10208850" y="3346325"/>
            <a:ext cx="25146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fr-FR" sz="1600">
                <a:solidFill>
                  <a:schemeClr val="dk1"/>
                </a:solidFill>
                <a:latin typeface="Corbel"/>
                <a:ea typeface="Corbel"/>
                <a:cs typeface="Corbel"/>
                <a:sym typeface="Corbel"/>
              </a:rPr>
              <a:t>With </a:t>
            </a:r>
            <a:r>
              <a:rPr b="1" i="0" lang="fr-FR" sz="1600" u="none" cap="none" strike="noStrike">
                <a:solidFill>
                  <a:schemeClr val="dk1"/>
                </a:solidFill>
                <a:latin typeface="Corbel"/>
                <a:ea typeface="Corbel"/>
                <a:cs typeface="Corbel"/>
                <a:sym typeface="Corbel"/>
              </a:rPr>
              <a:t>1        </a:t>
            </a:r>
            <a:endParaRPr b="1" i="0" sz="16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600"/>
              <a:buFont typeface="Arial"/>
              <a:buNone/>
            </a:pPr>
            <a:r>
              <a:rPr b="1" lang="fr-FR" sz="1600">
                <a:solidFill>
                  <a:schemeClr val="dk1"/>
                </a:solidFill>
                <a:latin typeface="Corbel"/>
                <a:ea typeface="Corbel"/>
                <a:cs typeface="Corbel"/>
                <a:sym typeface="Corbel"/>
              </a:rPr>
              <a:t>we get </a:t>
            </a:r>
            <a:r>
              <a:rPr b="1" i="0" lang="fr-FR" sz="1600" u="none" cap="none" strike="noStrike">
                <a:solidFill>
                  <a:schemeClr val="dk1"/>
                </a:solidFill>
                <a:latin typeface="Corbel"/>
                <a:ea typeface="Corbel"/>
                <a:cs typeface="Corbel"/>
                <a:sym typeface="Corbel"/>
              </a:rPr>
              <a:t>3    </a:t>
            </a:r>
            <a:endParaRPr b="0" i="0" sz="1400" u="none" cap="none" strike="noStrike">
              <a:solidFill>
                <a:srgbClr val="000000"/>
              </a:solidFill>
              <a:latin typeface="Arial"/>
              <a:ea typeface="Arial"/>
              <a:cs typeface="Arial"/>
              <a:sym typeface="Arial"/>
            </a:endParaRPr>
          </a:p>
        </p:txBody>
      </p:sp>
      <p:pic>
        <p:nvPicPr>
          <p:cNvPr descr="C:\Users\Guizz\Downloads\oil-drum.png" id="600" name="Google Shape;600;p18"/>
          <p:cNvPicPr preferRelativeResize="0"/>
          <p:nvPr/>
        </p:nvPicPr>
        <p:blipFill rotWithShape="1">
          <a:blip r:embed="rId5">
            <a:alphaModFix/>
          </a:blip>
          <a:srcRect b="0" l="0" r="0" t="0"/>
          <a:stretch/>
        </p:blipFill>
        <p:spPr>
          <a:xfrm>
            <a:off x="10975821" y="3447749"/>
            <a:ext cx="260700" cy="260700"/>
          </a:xfrm>
          <a:prstGeom prst="rect">
            <a:avLst/>
          </a:prstGeom>
          <a:noFill/>
          <a:ln>
            <a:noFill/>
          </a:ln>
        </p:spPr>
      </p:pic>
      <p:pic>
        <p:nvPicPr>
          <p:cNvPr descr="C:\Users\Guizz\Downloads\oil-drum.png" id="601" name="Google Shape;601;p18"/>
          <p:cNvPicPr preferRelativeResize="0"/>
          <p:nvPr/>
        </p:nvPicPr>
        <p:blipFill rotWithShape="1">
          <a:blip r:embed="rId5">
            <a:alphaModFix/>
          </a:blip>
          <a:srcRect b="0" l="0" r="0" t="0"/>
          <a:stretch/>
        </p:blipFill>
        <p:spPr>
          <a:xfrm>
            <a:off x="11147850" y="3948474"/>
            <a:ext cx="260700" cy="260700"/>
          </a:xfrm>
          <a:prstGeom prst="rect">
            <a:avLst/>
          </a:prstGeom>
          <a:noFill/>
          <a:ln>
            <a:noFill/>
          </a:ln>
        </p:spPr>
      </p:pic>
      <p:sp>
        <p:nvSpPr>
          <p:cNvPr id="602" name="Google Shape;602;p18"/>
          <p:cNvSpPr txBox="1"/>
          <p:nvPr/>
        </p:nvSpPr>
        <p:spPr>
          <a:xfrm>
            <a:off x="3982350" y="5597913"/>
            <a:ext cx="4227300" cy="7095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lang="fr-FR" sz="2000">
                <a:solidFill>
                  <a:srgbClr val="FFFFFF"/>
                </a:solidFill>
                <a:latin typeface="Century Gothic"/>
                <a:ea typeface="Century Gothic"/>
                <a:cs typeface="Century Gothic"/>
                <a:sym typeface="Century Gothic"/>
              </a:rPr>
              <a:t>We use oil that is increasingly difficult to extract</a:t>
            </a:r>
            <a:endParaRPr b="0" i="0" sz="1400" u="none" cap="none" strike="noStrike">
              <a:solidFill>
                <a:srgbClr val="000000"/>
              </a:solidFill>
              <a:latin typeface="Arial"/>
              <a:ea typeface="Arial"/>
              <a:cs typeface="Arial"/>
              <a:sym typeface="Arial"/>
            </a:endParaRPr>
          </a:p>
        </p:txBody>
      </p:sp>
      <p:sp>
        <p:nvSpPr>
          <p:cNvPr id="603" name="Google Shape;603;p18"/>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We also use energy... to extract energy!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23e07a2eb81_0_105"/>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3500"/>
              <a:buNone/>
            </a:pPr>
            <a:r>
              <a:rPr lang="fr-FR"/>
              <a:t>The evolution of our lifestyles</a:t>
            </a:r>
            <a:endParaRPr/>
          </a:p>
        </p:txBody>
      </p:sp>
      <p:sp>
        <p:nvSpPr>
          <p:cNvPr id="609" name="Google Shape;609;g23e07a2eb81_0_105"/>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500"/>
              <a:buNone/>
            </a:pPr>
            <a:r>
              <a:rPr lang="fr-FR"/>
              <a:t>Part 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c87765955c_0_194"/>
          <p:cNvSpPr txBox="1"/>
          <p:nvPr>
            <p:ph idx="4294967295" type="title"/>
          </p:nvPr>
        </p:nvSpPr>
        <p:spPr>
          <a:xfrm>
            <a:off x="2072597" y="1527385"/>
            <a:ext cx="8028900" cy="98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0" lang="fr-FR" sz="4800">
                <a:solidFill>
                  <a:srgbClr val="3A3838"/>
                </a:solidFill>
                <a:latin typeface="Corbel"/>
                <a:ea typeface="Corbel"/>
                <a:cs typeface="Corbel"/>
                <a:sym typeface="Corbel"/>
              </a:rPr>
              <a:t>Quiz!</a:t>
            </a:r>
            <a:r>
              <a:rPr lang="fr-FR" sz="2000">
                <a:solidFill>
                  <a:srgbClr val="3A3838"/>
                </a:solidFill>
                <a:latin typeface="Corbel"/>
                <a:ea typeface="Corbel"/>
                <a:cs typeface="Corbel"/>
                <a:sym typeface="Corbel"/>
              </a:rPr>
              <a:t> </a:t>
            </a:r>
            <a:endParaRPr/>
          </a:p>
        </p:txBody>
      </p:sp>
      <p:grpSp>
        <p:nvGrpSpPr>
          <p:cNvPr id="616" name="Google Shape;616;gc87765955c_0_194"/>
          <p:cNvGrpSpPr/>
          <p:nvPr/>
        </p:nvGrpSpPr>
        <p:grpSpPr>
          <a:xfrm>
            <a:off x="2199043" y="2818476"/>
            <a:ext cx="7920360" cy="2359740"/>
            <a:chOff x="2113868" y="2397797"/>
            <a:chExt cx="7920360" cy="2359740"/>
          </a:xfrm>
        </p:grpSpPr>
        <p:sp>
          <p:nvSpPr>
            <p:cNvPr id="617" name="Google Shape;617;gc87765955c_0_194"/>
            <p:cNvSpPr/>
            <p:nvPr/>
          </p:nvSpPr>
          <p:spPr>
            <a:xfrm>
              <a:off x="211386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gc87765955c_0_194"/>
            <p:cNvSpPr/>
            <p:nvPr/>
          </p:nvSpPr>
          <p:spPr>
            <a:xfrm>
              <a:off x="2113868" y="4325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gc87765955c_0_194"/>
            <p:cNvSpPr/>
            <p:nvPr/>
          </p:nvSpPr>
          <p:spPr>
            <a:xfrm>
              <a:off x="614622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gc87765955c_0_194"/>
            <p:cNvSpPr/>
            <p:nvPr/>
          </p:nvSpPr>
          <p:spPr>
            <a:xfrm>
              <a:off x="6146228" y="4325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gc87765955c_0_194"/>
            <p:cNvSpPr/>
            <p:nvPr/>
          </p:nvSpPr>
          <p:spPr>
            <a:xfrm>
              <a:off x="2257868" y="2397797"/>
              <a:ext cx="7632300" cy="863700"/>
            </a:xfrm>
            <a:prstGeom prst="roundRect">
              <a:avLst>
                <a:gd fmla="val 29424" name="adj"/>
              </a:avLst>
            </a:prstGeom>
            <a:solidFill>
              <a:srgbClr val="3486C5"/>
            </a:solidFill>
            <a:ln cap="flat" cmpd="sng" w="9525">
              <a:solidFill>
                <a:srgbClr val="3486C5"/>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2000"/>
                <a:buFont typeface="Arial"/>
                <a:buNone/>
              </a:pPr>
              <a:r>
                <a:rPr b="1" lang="fr-FR" sz="2000">
                  <a:solidFill>
                    <a:schemeClr val="lt1"/>
                  </a:solidFill>
                </a:rPr>
                <a:t>How much of the total energy consumed by mankind comes from fossil fuel?</a:t>
              </a:r>
              <a:endParaRPr b="0" i="0" sz="1400" u="none" cap="none" strike="noStrike">
                <a:solidFill>
                  <a:schemeClr val="lt1"/>
                </a:solidFill>
                <a:latin typeface="Arial"/>
                <a:ea typeface="Arial"/>
                <a:cs typeface="Arial"/>
                <a:sym typeface="Arial"/>
              </a:endParaRPr>
            </a:p>
          </p:txBody>
        </p:sp>
        <p:sp>
          <p:nvSpPr>
            <p:cNvPr id="622" name="Google Shape;622;gc87765955c_0_194"/>
            <p:cNvSpPr/>
            <p:nvPr/>
          </p:nvSpPr>
          <p:spPr>
            <a:xfrm>
              <a:off x="2115668" y="3867557"/>
              <a:ext cx="38142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A : </a:t>
              </a:r>
              <a:r>
                <a:rPr b="1" lang="fr-FR">
                  <a:solidFill>
                    <a:schemeClr val="lt1"/>
                  </a:solidFill>
                </a:rPr>
                <a:t>Around</a:t>
              </a:r>
              <a:r>
                <a:rPr b="1" i="0" lang="fr-FR" sz="1400" u="none" cap="none" strike="noStrike">
                  <a:solidFill>
                    <a:schemeClr val="lt1"/>
                  </a:solidFill>
                  <a:latin typeface="Arial"/>
                  <a:ea typeface="Arial"/>
                  <a:cs typeface="Arial"/>
                  <a:sym typeface="Arial"/>
                </a:rPr>
                <a:t> 20 %</a:t>
              </a:r>
              <a:endParaRPr b="0" i="0" sz="1400" u="none" cap="none" strike="noStrike">
                <a:solidFill>
                  <a:schemeClr val="lt1"/>
                </a:solidFill>
                <a:latin typeface="Arial"/>
                <a:ea typeface="Arial"/>
                <a:cs typeface="Arial"/>
                <a:sym typeface="Arial"/>
              </a:endParaRPr>
            </a:p>
          </p:txBody>
        </p:sp>
        <p:sp>
          <p:nvSpPr>
            <p:cNvPr id="623" name="Google Shape;623;gc87765955c_0_194"/>
            <p:cNvSpPr/>
            <p:nvPr/>
          </p:nvSpPr>
          <p:spPr>
            <a:xfrm>
              <a:off x="6161348" y="3867557"/>
              <a:ext cx="23889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B : </a:t>
              </a:r>
              <a:r>
                <a:rPr b="1" lang="fr-FR">
                  <a:solidFill>
                    <a:schemeClr val="lt1"/>
                  </a:solidFill>
                </a:rPr>
                <a:t>Around</a:t>
              </a:r>
              <a:r>
                <a:rPr b="1" i="0" lang="fr-FR" sz="1400" u="none" cap="none" strike="noStrike">
                  <a:solidFill>
                    <a:schemeClr val="lt1"/>
                  </a:solidFill>
                  <a:latin typeface="Arial"/>
                  <a:ea typeface="Arial"/>
                  <a:cs typeface="Arial"/>
                  <a:sym typeface="Arial"/>
                </a:rPr>
                <a:t> 40 %</a:t>
              </a:r>
              <a:endParaRPr b="0" i="0" sz="1400" u="none" cap="none" strike="noStrike">
                <a:solidFill>
                  <a:schemeClr val="lt1"/>
                </a:solidFill>
                <a:latin typeface="Arial"/>
                <a:ea typeface="Arial"/>
                <a:cs typeface="Arial"/>
                <a:sym typeface="Arial"/>
              </a:endParaRPr>
            </a:p>
          </p:txBody>
        </p:sp>
        <p:sp>
          <p:nvSpPr>
            <p:cNvPr id="624" name="Google Shape;624;gc87765955c_0_194"/>
            <p:cNvSpPr/>
            <p:nvPr/>
          </p:nvSpPr>
          <p:spPr>
            <a:xfrm>
              <a:off x="2128988" y="4371557"/>
              <a:ext cx="26421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C : </a:t>
              </a:r>
              <a:r>
                <a:rPr b="1" lang="fr-FR">
                  <a:solidFill>
                    <a:schemeClr val="lt1"/>
                  </a:solidFill>
                </a:rPr>
                <a:t>Around</a:t>
              </a:r>
              <a:r>
                <a:rPr b="1" i="0" lang="fr-FR" sz="1400" u="none" cap="none" strike="noStrike">
                  <a:solidFill>
                    <a:schemeClr val="lt1"/>
                  </a:solidFill>
                  <a:latin typeface="Arial"/>
                  <a:ea typeface="Arial"/>
                  <a:cs typeface="Arial"/>
                  <a:sym typeface="Arial"/>
                </a:rPr>
                <a:t> 60 %</a:t>
              </a:r>
              <a:endParaRPr b="0" i="0" sz="1400" u="none" cap="none" strike="noStrike">
                <a:solidFill>
                  <a:schemeClr val="lt1"/>
                </a:solidFill>
                <a:latin typeface="Arial"/>
                <a:ea typeface="Arial"/>
                <a:cs typeface="Arial"/>
                <a:sym typeface="Arial"/>
              </a:endParaRPr>
            </a:p>
          </p:txBody>
        </p:sp>
        <p:sp>
          <p:nvSpPr>
            <p:cNvPr id="625" name="Google Shape;625;gc87765955c_0_194"/>
            <p:cNvSpPr/>
            <p:nvPr/>
          </p:nvSpPr>
          <p:spPr>
            <a:xfrm>
              <a:off x="6161348" y="4386494"/>
              <a:ext cx="30588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D : </a:t>
              </a:r>
              <a:r>
                <a:rPr b="1" lang="fr-FR">
                  <a:solidFill>
                    <a:schemeClr val="lt1"/>
                  </a:solidFill>
                </a:rPr>
                <a:t>Around</a:t>
              </a:r>
              <a:r>
                <a:rPr b="1" i="0" lang="fr-FR" sz="1400" u="none" cap="none" strike="noStrike">
                  <a:solidFill>
                    <a:schemeClr val="lt1"/>
                  </a:solidFill>
                  <a:latin typeface="Arial"/>
                  <a:ea typeface="Arial"/>
                  <a:cs typeface="Arial"/>
                  <a:sym typeface="Arial"/>
                </a:rPr>
                <a:t> 80 %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grpSp>
        <p:nvGrpSpPr>
          <p:cNvPr id="631" name="Google Shape;631;p2"/>
          <p:cNvGrpSpPr/>
          <p:nvPr/>
        </p:nvGrpSpPr>
        <p:grpSpPr>
          <a:xfrm>
            <a:off x="2199043" y="2818476"/>
            <a:ext cx="7920360" cy="2359740"/>
            <a:chOff x="2113868" y="2397797"/>
            <a:chExt cx="7920360" cy="2359740"/>
          </a:xfrm>
        </p:grpSpPr>
        <p:sp>
          <p:nvSpPr>
            <p:cNvPr id="632" name="Google Shape;632;p2"/>
            <p:cNvSpPr/>
            <p:nvPr/>
          </p:nvSpPr>
          <p:spPr>
            <a:xfrm>
              <a:off x="211386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2"/>
            <p:cNvSpPr/>
            <p:nvPr/>
          </p:nvSpPr>
          <p:spPr>
            <a:xfrm>
              <a:off x="2113868" y="4325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2"/>
            <p:cNvSpPr/>
            <p:nvPr/>
          </p:nvSpPr>
          <p:spPr>
            <a:xfrm>
              <a:off x="614622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2"/>
            <p:cNvSpPr/>
            <p:nvPr/>
          </p:nvSpPr>
          <p:spPr>
            <a:xfrm>
              <a:off x="6146228" y="4325837"/>
              <a:ext cx="3888000" cy="431700"/>
            </a:xfrm>
            <a:prstGeom prst="roundRect">
              <a:avLst>
                <a:gd fmla="val 45346" name="adj"/>
              </a:avLst>
            </a:prstGeom>
            <a:no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2"/>
            <p:cNvSpPr/>
            <p:nvPr/>
          </p:nvSpPr>
          <p:spPr>
            <a:xfrm>
              <a:off x="2257868" y="2397797"/>
              <a:ext cx="7632300" cy="863700"/>
            </a:xfrm>
            <a:prstGeom prst="roundRect">
              <a:avLst>
                <a:gd fmla="val 29424" name="adj"/>
              </a:avLst>
            </a:prstGeom>
            <a:solidFill>
              <a:srgbClr val="3486C5"/>
            </a:solidFill>
            <a:ln cap="flat" cmpd="sng" w="9525">
              <a:solidFill>
                <a:srgbClr val="3486C5"/>
              </a:solidFill>
              <a:prstDash val="solid"/>
              <a:round/>
              <a:headEnd len="sm" w="sm" type="none"/>
              <a:tailEnd len="sm" w="sm" type="none"/>
            </a:ln>
          </p:spPr>
          <p:txBody>
            <a:bodyPr anchorCtr="0" anchor="ctr" bIns="45000" lIns="90000" spcFirstLastPara="1" rIns="90000" wrap="square" tIns="45000">
              <a:noAutofit/>
            </a:bodyPr>
            <a:lstStyle/>
            <a:p>
              <a:pPr indent="0" lvl="0" marL="0" rtl="0" algn="ctr">
                <a:spcBef>
                  <a:spcPts val="0"/>
                </a:spcBef>
                <a:spcAft>
                  <a:spcPts val="0"/>
                </a:spcAft>
                <a:buClr>
                  <a:srgbClr val="000000"/>
                </a:buClr>
                <a:buSzPts val="2000"/>
                <a:buFont typeface="Arial"/>
                <a:buNone/>
              </a:pPr>
              <a:r>
                <a:rPr b="1" lang="fr-FR" sz="2000">
                  <a:solidFill>
                    <a:schemeClr val="lt1"/>
                  </a:solidFill>
                </a:rPr>
                <a:t>How much of the total energy consumed by mankind comes from fossil fuel?</a:t>
              </a:r>
              <a:endParaRPr b="1" sz="2000">
                <a:solidFill>
                  <a:schemeClr val="lt1"/>
                </a:solidFill>
              </a:endParaRPr>
            </a:p>
          </p:txBody>
        </p:sp>
        <p:sp>
          <p:nvSpPr>
            <p:cNvPr id="637" name="Google Shape;637;p2"/>
            <p:cNvSpPr/>
            <p:nvPr/>
          </p:nvSpPr>
          <p:spPr>
            <a:xfrm>
              <a:off x="2115668" y="3867557"/>
              <a:ext cx="38142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A : </a:t>
              </a:r>
              <a:r>
                <a:rPr b="1" lang="fr-FR">
                  <a:solidFill>
                    <a:schemeClr val="lt1"/>
                  </a:solidFill>
                </a:rPr>
                <a:t>Around</a:t>
              </a:r>
              <a:r>
                <a:rPr b="1" i="0" lang="fr-FR" sz="1400" u="none" cap="none" strike="noStrike">
                  <a:solidFill>
                    <a:schemeClr val="lt1"/>
                  </a:solidFill>
                  <a:latin typeface="Arial"/>
                  <a:ea typeface="Arial"/>
                  <a:cs typeface="Arial"/>
                  <a:sym typeface="Arial"/>
                </a:rPr>
                <a:t> 20 %</a:t>
              </a:r>
              <a:endParaRPr b="0" i="0" sz="1400" u="none" cap="none" strike="noStrike">
                <a:solidFill>
                  <a:schemeClr val="lt1"/>
                </a:solidFill>
                <a:latin typeface="Arial"/>
                <a:ea typeface="Arial"/>
                <a:cs typeface="Arial"/>
                <a:sym typeface="Arial"/>
              </a:endParaRPr>
            </a:p>
          </p:txBody>
        </p:sp>
        <p:sp>
          <p:nvSpPr>
            <p:cNvPr id="638" name="Google Shape;638;p2"/>
            <p:cNvSpPr/>
            <p:nvPr/>
          </p:nvSpPr>
          <p:spPr>
            <a:xfrm>
              <a:off x="6161348" y="3867557"/>
              <a:ext cx="23889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B : </a:t>
              </a:r>
              <a:r>
                <a:rPr b="1" lang="fr-FR">
                  <a:solidFill>
                    <a:schemeClr val="lt1"/>
                  </a:solidFill>
                </a:rPr>
                <a:t>Around </a:t>
              </a:r>
              <a:r>
                <a:rPr b="1" i="0" lang="fr-FR" sz="1400" u="none" cap="none" strike="noStrike">
                  <a:solidFill>
                    <a:schemeClr val="lt1"/>
                  </a:solidFill>
                  <a:latin typeface="Arial"/>
                  <a:ea typeface="Arial"/>
                  <a:cs typeface="Arial"/>
                  <a:sym typeface="Arial"/>
                </a:rPr>
                <a:t>40 %</a:t>
              </a:r>
              <a:endParaRPr b="0" i="0" sz="1400" u="none" cap="none" strike="noStrike">
                <a:solidFill>
                  <a:schemeClr val="lt1"/>
                </a:solidFill>
                <a:latin typeface="Arial"/>
                <a:ea typeface="Arial"/>
                <a:cs typeface="Arial"/>
                <a:sym typeface="Arial"/>
              </a:endParaRPr>
            </a:p>
          </p:txBody>
        </p:sp>
        <p:sp>
          <p:nvSpPr>
            <p:cNvPr id="639" name="Google Shape;639;p2"/>
            <p:cNvSpPr/>
            <p:nvPr/>
          </p:nvSpPr>
          <p:spPr>
            <a:xfrm>
              <a:off x="2128988" y="4371557"/>
              <a:ext cx="26421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C : </a:t>
              </a:r>
              <a:r>
                <a:rPr b="1" lang="fr-FR">
                  <a:solidFill>
                    <a:schemeClr val="lt1"/>
                  </a:solidFill>
                </a:rPr>
                <a:t>Around </a:t>
              </a:r>
              <a:r>
                <a:rPr b="1" i="0" lang="fr-FR" sz="1400" u="none" cap="none" strike="noStrike">
                  <a:solidFill>
                    <a:schemeClr val="lt1"/>
                  </a:solidFill>
                  <a:latin typeface="Arial"/>
                  <a:ea typeface="Arial"/>
                  <a:cs typeface="Arial"/>
                  <a:sym typeface="Arial"/>
                </a:rPr>
                <a:t>60 %</a:t>
              </a:r>
              <a:endParaRPr b="0" i="0" sz="1400" u="none" cap="none" strike="noStrike">
                <a:solidFill>
                  <a:schemeClr val="lt1"/>
                </a:solidFill>
                <a:latin typeface="Arial"/>
                <a:ea typeface="Arial"/>
                <a:cs typeface="Arial"/>
                <a:sym typeface="Arial"/>
              </a:endParaRPr>
            </a:p>
          </p:txBody>
        </p:sp>
        <p:sp>
          <p:nvSpPr>
            <p:cNvPr id="640" name="Google Shape;640;p2"/>
            <p:cNvSpPr/>
            <p:nvPr/>
          </p:nvSpPr>
          <p:spPr>
            <a:xfrm>
              <a:off x="6161348" y="4386494"/>
              <a:ext cx="30588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3486C5"/>
                  </a:solidFill>
                  <a:latin typeface="Arial"/>
                  <a:ea typeface="Arial"/>
                  <a:cs typeface="Arial"/>
                  <a:sym typeface="Arial"/>
                </a:rPr>
                <a:t> D : </a:t>
              </a:r>
              <a:r>
                <a:rPr b="1" lang="fr-FR">
                  <a:solidFill>
                    <a:srgbClr val="3486C5"/>
                  </a:solidFill>
                </a:rPr>
                <a:t>Around </a:t>
              </a:r>
              <a:r>
                <a:rPr b="1" i="0" lang="fr-FR" sz="1400" u="none" cap="none" strike="noStrike">
                  <a:solidFill>
                    <a:srgbClr val="3486C5"/>
                  </a:solidFill>
                  <a:latin typeface="Arial"/>
                  <a:ea typeface="Arial"/>
                  <a:cs typeface="Arial"/>
                  <a:sym typeface="Arial"/>
                </a:rPr>
                <a:t>80 %	</a:t>
              </a:r>
              <a:endParaRPr b="0" i="0" sz="1400" u="none" cap="none" strike="noStrike">
                <a:solidFill>
                  <a:srgbClr val="3486C5"/>
                </a:solidFill>
                <a:latin typeface="Arial"/>
                <a:ea typeface="Arial"/>
                <a:cs typeface="Arial"/>
                <a:sym typeface="Arial"/>
              </a:endParaRPr>
            </a:p>
          </p:txBody>
        </p:sp>
      </p:grpSp>
      <p:sp>
        <p:nvSpPr>
          <p:cNvPr id="641" name="Google Shape;641;p2"/>
          <p:cNvSpPr txBox="1"/>
          <p:nvPr>
            <p:ph idx="4294967295" type="title"/>
          </p:nvPr>
        </p:nvSpPr>
        <p:spPr>
          <a:xfrm>
            <a:off x="2072597" y="1527385"/>
            <a:ext cx="8028900" cy="98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0" lang="fr-FR" sz="4800">
                <a:solidFill>
                  <a:srgbClr val="3A3838"/>
                </a:solidFill>
                <a:latin typeface="Corbel"/>
                <a:ea typeface="Corbel"/>
                <a:cs typeface="Corbel"/>
                <a:sym typeface="Corbel"/>
              </a:rPr>
              <a:t>Quiz!</a:t>
            </a:r>
            <a:r>
              <a:rPr lang="fr-FR" sz="2000">
                <a:solidFill>
                  <a:srgbClr val="3A3838"/>
                </a:solidFill>
                <a:latin typeface="Corbel"/>
                <a:ea typeface="Corbel"/>
                <a:cs typeface="Corbel"/>
                <a:sym typeface="Corbel"/>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id="647" name="Google Shape;647;g25c1d4c0cad_4_0"/>
          <p:cNvPicPr preferRelativeResize="0"/>
          <p:nvPr/>
        </p:nvPicPr>
        <p:blipFill rotWithShape="1">
          <a:blip r:embed="rId3">
            <a:alphaModFix/>
          </a:blip>
          <a:srcRect b="0" l="0" r="0" t="0"/>
          <a:stretch/>
        </p:blipFill>
        <p:spPr>
          <a:xfrm>
            <a:off x="1206237" y="1885800"/>
            <a:ext cx="8273764" cy="4654301"/>
          </a:xfrm>
          <a:prstGeom prst="rect">
            <a:avLst/>
          </a:prstGeom>
          <a:noFill/>
          <a:ln>
            <a:noFill/>
          </a:ln>
        </p:spPr>
      </p:pic>
      <p:pic>
        <p:nvPicPr>
          <p:cNvPr id="648" name="Google Shape;648;g25c1d4c0cad_4_0"/>
          <p:cNvPicPr preferRelativeResize="0"/>
          <p:nvPr/>
        </p:nvPicPr>
        <p:blipFill rotWithShape="1">
          <a:blip r:embed="rId4">
            <a:alphaModFix/>
          </a:blip>
          <a:srcRect b="0" l="0" r="0" t="0"/>
          <a:stretch/>
        </p:blipFill>
        <p:spPr>
          <a:xfrm>
            <a:off x="9636036" y="5521329"/>
            <a:ext cx="511364" cy="546576"/>
          </a:xfrm>
          <a:prstGeom prst="rect">
            <a:avLst/>
          </a:prstGeom>
          <a:noFill/>
          <a:ln>
            <a:noFill/>
          </a:ln>
        </p:spPr>
      </p:pic>
      <p:cxnSp>
        <p:nvCxnSpPr>
          <p:cNvPr id="649" name="Google Shape;649;g25c1d4c0cad_4_0"/>
          <p:cNvCxnSpPr>
            <a:stCxn id="648" idx="1"/>
          </p:cNvCxnSpPr>
          <p:nvPr/>
        </p:nvCxnSpPr>
        <p:spPr>
          <a:xfrm flipH="1">
            <a:off x="9087636" y="5794617"/>
            <a:ext cx="548400" cy="10200"/>
          </a:xfrm>
          <a:prstGeom prst="straightConnector1">
            <a:avLst/>
          </a:prstGeom>
          <a:noFill/>
          <a:ln cap="flat" cmpd="sng" w="38100">
            <a:solidFill>
              <a:srgbClr val="A1A1A1"/>
            </a:solidFill>
            <a:prstDash val="solid"/>
            <a:round/>
            <a:headEnd len="sm" w="sm" type="none"/>
            <a:tailEnd len="med" w="med" type="triangle"/>
          </a:ln>
        </p:spPr>
      </p:cxnSp>
      <p:pic>
        <p:nvPicPr>
          <p:cNvPr id="650" name="Google Shape;650;g25c1d4c0cad_4_0"/>
          <p:cNvPicPr preferRelativeResize="0"/>
          <p:nvPr/>
        </p:nvPicPr>
        <p:blipFill rotWithShape="1">
          <a:blip r:embed="rId5">
            <a:alphaModFix/>
          </a:blip>
          <a:srcRect b="0" l="0" r="0" t="0"/>
          <a:stretch/>
        </p:blipFill>
        <p:spPr>
          <a:xfrm>
            <a:off x="9631752" y="3903964"/>
            <a:ext cx="511364" cy="488716"/>
          </a:xfrm>
          <a:prstGeom prst="rect">
            <a:avLst/>
          </a:prstGeom>
          <a:noFill/>
          <a:ln>
            <a:noFill/>
          </a:ln>
        </p:spPr>
      </p:pic>
      <p:pic>
        <p:nvPicPr>
          <p:cNvPr id="651" name="Google Shape;651;g25c1d4c0cad_4_0"/>
          <p:cNvPicPr preferRelativeResize="0"/>
          <p:nvPr/>
        </p:nvPicPr>
        <p:blipFill rotWithShape="1">
          <a:blip r:embed="rId6">
            <a:alphaModFix/>
          </a:blip>
          <a:srcRect b="0" l="0" r="0" t="0"/>
          <a:stretch/>
        </p:blipFill>
        <p:spPr>
          <a:xfrm>
            <a:off x="9624000" y="4796399"/>
            <a:ext cx="522600" cy="536970"/>
          </a:xfrm>
          <a:prstGeom prst="rect">
            <a:avLst/>
          </a:prstGeom>
          <a:noFill/>
          <a:ln>
            <a:noFill/>
          </a:ln>
        </p:spPr>
      </p:pic>
      <p:pic>
        <p:nvPicPr>
          <p:cNvPr id="652" name="Google Shape;652;g25c1d4c0cad_4_0"/>
          <p:cNvPicPr preferRelativeResize="0"/>
          <p:nvPr/>
        </p:nvPicPr>
        <p:blipFill rotWithShape="1">
          <a:blip r:embed="rId7">
            <a:alphaModFix/>
          </a:blip>
          <a:srcRect b="0" l="0" r="0" t="0"/>
          <a:stretch/>
        </p:blipFill>
        <p:spPr>
          <a:xfrm>
            <a:off x="9624000" y="2964349"/>
            <a:ext cx="569033" cy="525426"/>
          </a:xfrm>
          <a:prstGeom prst="rect">
            <a:avLst/>
          </a:prstGeom>
          <a:noFill/>
          <a:ln>
            <a:noFill/>
          </a:ln>
        </p:spPr>
      </p:pic>
      <p:cxnSp>
        <p:nvCxnSpPr>
          <p:cNvPr id="653" name="Google Shape;653;g25c1d4c0cad_4_0"/>
          <p:cNvCxnSpPr>
            <a:stCxn id="651" idx="1"/>
          </p:cNvCxnSpPr>
          <p:nvPr/>
        </p:nvCxnSpPr>
        <p:spPr>
          <a:xfrm flipH="1">
            <a:off x="9066300" y="5064884"/>
            <a:ext cx="557700" cy="26700"/>
          </a:xfrm>
          <a:prstGeom prst="straightConnector1">
            <a:avLst/>
          </a:prstGeom>
          <a:noFill/>
          <a:ln cap="flat" cmpd="sng" w="38100">
            <a:solidFill>
              <a:srgbClr val="A1A1A1"/>
            </a:solidFill>
            <a:prstDash val="solid"/>
            <a:round/>
            <a:headEnd len="sm" w="sm" type="none"/>
            <a:tailEnd len="med" w="med" type="triangle"/>
          </a:ln>
        </p:spPr>
      </p:cxnSp>
      <p:cxnSp>
        <p:nvCxnSpPr>
          <p:cNvPr id="654" name="Google Shape;654;g25c1d4c0cad_4_0"/>
          <p:cNvCxnSpPr>
            <a:stCxn id="650" idx="1"/>
          </p:cNvCxnSpPr>
          <p:nvPr/>
        </p:nvCxnSpPr>
        <p:spPr>
          <a:xfrm rot="10800000">
            <a:off x="9066252" y="4148322"/>
            <a:ext cx="565500" cy="0"/>
          </a:xfrm>
          <a:prstGeom prst="straightConnector1">
            <a:avLst/>
          </a:prstGeom>
          <a:noFill/>
          <a:ln cap="flat" cmpd="sng" w="38100">
            <a:solidFill>
              <a:srgbClr val="A1A1A1"/>
            </a:solidFill>
            <a:prstDash val="solid"/>
            <a:round/>
            <a:headEnd len="sm" w="sm" type="none"/>
            <a:tailEnd len="med" w="med" type="triangle"/>
          </a:ln>
        </p:spPr>
      </p:cxnSp>
      <p:cxnSp>
        <p:nvCxnSpPr>
          <p:cNvPr id="655" name="Google Shape;655;g25c1d4c0cad_4_0"/>
          <p:cNvCxnSpPr>
            <a:stCxn id="652" idx="1"/>
          </p:cNvCxnSpPr>
          <p:nvPr/>
        </p:nvCxnSpPr>
        <p:spPr>
          <a:xfrm rot="10800000">
            <a:off x="9080100" y="3227062"/>
            <a:ext cx="543900" cy="0"/>
          </a:xfrm>
          <a:prstGeom prst="straightConnector1">
            <a:avLst/>
          </a:prstGeom>
          <a:noFill/>
          <a:ln cap="flat" cmpd="sng" w="38100">
            <a:solidFill>
              <a:srgbClr val="A1A1A1"/>
            </a:solidFill>
            <a:prstDash val="solid"/>
            <a:round/>
            <a:headEnd len="sm" w="sm" type="none"/>
            <a:tailEnd len="med" w="med" type="triangle"/>
          </a:ln>
        </p:spPr>
      </p:cxnSp>
      <p:cxnSp>
        <p:nvCxnSpPr>
          <p:cNvPr id="656" name="Google Shape;656;g25c1d4c0cad_4_0"/>
          <p:cNvCxnSpPr/>
          <p:nvPr/>
        </p:nvCxnSpPr>
        <p:spPr>
          <a:xfrm rot="10800000">
            <a:off x="9233510" y="2457500"/>
            <a:ext cx="470100" cy="900"/>
          </a:xfrm>
          <a:prstGeom prst="straightConnector1">
            <a:avLst/>
          </a:prstGeom>
          <a:noFill/>
          <a:ln cap="flat" cmpd="sng" w="38100">
            <a:solidFill>
              <a:srgbClr val="A1A1A1"/>
            </a:solidFill>
            <a:prstDash val="solid"/>
            <a:round/>
            <a:headEnd len="sm" w="sm" type="none"/>
            <a:tailEnd len="sm" w="sm" type="none"/>
          </a:ln>
        </p:spPr>
      </p:cxnSp>
      <p:cxnSp>
        <p:nvCxnSpPr>
          <p:cNvPr id="657" name="Google Shape;657;g25c1d4c0cad_4_0"/>
          <p:cNvCxnSpPr/>
          <p:nvPr/>
        </p:nvCxnSpPr>
        <p:spPr>
          <a:xfrm>
            <a:off x="9703610" y="2152348"/>
            <a:ext cx="0" cy="321600"/>
          </a:xfrm>
          <a:prstGeom prst="straightConnector1">
            <a:avLst/>
          </a:prstGeom>
          <a:noFill/>
          <a:ln cap="flat" cmpd="sng" w="38100">
            <a:solidFill>
              <a:srgbClr val="AEABAB"/>
            </a:solidFill>
            <a:prstDash val="solid"/>
            <a:round/>
            <a:headEnd len="sm" w="sm" type="none"/>
            <a:tailEnd len="sm" w="sm" type="none"/>
          </a:ln>
        </p:spPr>
      </p:cxnSp>
      <p:sp>
        <p:nvSpPr>
          <p:cNvPr id="658" name="Google Shape;658;g25c1d4c0cad_4_0"/>
          <p:cNvSpPr/>
          <p:nvPr/>
        </p:nvSpPr>
        <p:spPr>
          <a:xfrm>
            <a:off x="10303416" y="5620191"/>
            <a:ext cx="734100" cy="4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800"/>
              <a:buFont typeface="Arial"/>
              <a:buNone/>
            </a:pPr>
            <a:r>
              <a:rPr b="1" i="0" lang="fr-FR" sz="1800" u="none" cap="none" strike="noStrike">
                <a:solidFill>
                  <a:srgbClr val="2A6176"/>
                </a:solidFill>
                <a:latin typeface="Corbel"/>
                <a:ea typeface="Corbel"/>
                <a:cs typeface="Corbel"/>
                <a:sym typeface="Corbel"/>
              </a:rPr>
              <a:t>6 %</a:t>
            </a:r>
            <a:endParaRPr b="0" i="0" sz="1400" u="none" cap="none" strike="noStrike">
              <a:solidFill>
                <a:srgbClr val="000000"/>
              </a:solidFill>
              <a:latin typeface="Arial"/>
              <a:ea typeface="Arial"/>
              <a:cs typeface="Arial"/>
              <a:sym typeface="Arial"/>
            </a:endParaRPr>
          </a:p>
        </p:txBody>
      </p:sp>
      <p:cxnSp>
        <p:nvCxnSpPr>
          <p:cNvPr id="659" name="Google Shape;659;g25c1d4c0cad_4_0"/>
          <p:cNvCxnSpPr/>
          <p:nvPr/>
        </p:nvCxnSpPr>
        <p:spPr>
          <a:xfrm>
            <a:off x="10465300" y="3048000"/>
            <a:ext cx="13800" cy="2359200"/>
          </a:xfrm>
          <a:prstGeom prst="straightConnector1">
            <a:avLst/>
          </a:prstGeom>
          <a:noFill/>
          <a:ln cap="flat" cmpd="sng" w="38100">
            <a:solidFill>
              <a:srgbClr val="C00000"/>
            </a:solidFill>
            <a:prstDash val="solid"/>
            <a:round/>
            <a:headEnd len="med" w="med" type="triangle"/>
            <a:tailEnd len="sm" w="sm" type="none"/>
          </a:ln>
        </p:spPr>
      </p:cxnSp>
      <p:sp>
        <p:nvSpPr>
          <p:cNvPr id="660" name="Google Shape;660;g25c1d4c0cad_4_0"/>
          <p:cNvSpPr/>
          <p:nvPr/>
        </p:nvSpPr>
        <p:spPr>
          <a:xfrm>
            <a:off x="10025926" y="2262038"/>
            <a:ext cx="1842900" cy="739500"/>
          </a:xfrm>
          <a:prstGeom prst="rect">
            <a:avLst/>
          </a:prstGeom>
          <a:solidFill>
            <a:srgbClr val="C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lang="fr-FR">
                <a:solidFill>
                  <a:srgbClr val="FFFFFF"/>
                </a:solidFill>
                <a:latin typeface="Corbel"/>
                <a:ea typeface="Corbel"/>
                <a:cs typeface="Corbel"/>
                <a:sym typeface="Corbel"/>
              </a:rPr>
              <a:t>79% of energy consumption comes from fossil fuels</a:t>
            </a:r>
            <a:endParaRPr b="0" i="0" sz="1400" u="none" cap="none" strike="noStrike">
              <a:solidFill>
                <a:srgbClr val="000000"/>
              </a:solidFill>
              <a:latin typeface="Arial"/>
              <a:ea typeface="Arial"/>
              <a:cs typeface="Arial"/>
              <a:sym typeface="Arial"/>
            </a:endParaRPr>
          </a:p>
        </p:txBody>
      </p:sp>
      <p:sp>
        <p:nvSpPr>
          <p:cNvPr id="661" name="Google Shape;661;g25c1d4c0cad_4_0"/>
          <p:cNvSpPr/>
          <p:nvPr/>
        </p:nvSpPr>
        <p:spPr>
          <a:xfrm>
            <a:off x="26078" y="1400769"/>
            <a:ext cx="88323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0" i="1" lang="fr-FR" sz="1400" u="none" cap="none" strike="noStrike">
                <a:solidFill>
                  <a:srgbClr val="085160"/>
                </a:solidFill>
                <a:latin typeface="Corbel"/>
                <a:ea typeface="Corbel"/>
                <a:cs typeface="Corbel"/>
                <a:sym typeface="Corbel"/>
              </a:rPr>
              <a:t>Source :</a:t>
            </a:r>
            <a:r>
              <a:rPr b="0" i="1" lang="fr-FR" sz="1400" u="none" cap="none" strike="noStrike">
                <a:solidFill>
                  <a:schemeClr val="dk1"/>
                </a:solidFill>
                <a:latin typeface="Corbel"/>
                <a:ea typeface="Corbel"/>
                <a:cs typeface="Corbel"/>
                <a:sym typeface="Corbel"/>
              </a:rPr>
              <a:t> </a:t>
            </a:r>
            <a:r>
              <a:rPr b="0" i="1" lang="fr-FR" sz="1400" u="sng" cap="none" strike="noStrike">
                <a:solidFill>
                  <a:schemeClr val="dk1"/>
                </a:solidFill>
                <a:latin typeface="Corbel"/>
                <a:ea typeface="Corbel"/>
                <a:cs typeface="Corbel"/>
                <a:sym typeface="Corbel"/>
                <a:hlinkClick r:id="rId8">
                  <a:extLst>
                    <a:ext uri="{A12FA001-AC4F-418D-AE19-62706E023703}">
                      <ahyp:hlinkClr val="tx"/>
                    </a:ext>
                  </a:extLst>
                </a:hlinkClick>
              </a:rPr>
              <a:t>https://ourworldindata.org/global-energy-200-years</a:t>
            </a:r>
            <a:r>
              <a:rPr b="0" i="1" lang="fr-FR" sz="1400" u="none" cap="none" strike="noStrike">
                <a:solidFill>
                  <a:schemeClr val="dk1"/>
                </a:solidFill>
                <a:latin typeface="Corbel"/>
                <a:ea typeface="Corbel"/>
                <a:cs typeface="Corbel"/>
                <a:sym typeface="Corbel"/>
              </a:rPr>
              <a:t> </a:t>
            </a:r>
            <a:endParaRPr b="0" i="1" sz="14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85160"/>
              </a:buClr>
              <a:buSzPts val="1100"/>
              <a:buFont typeface="Arial"/>
              <a:buNone/>
            </a:pPr>
            <a:r>
              <a:t/>
            </a:r>
            <a:endParaRPr b="0" i="1" sz="1100" u="none" cap="none" strike="noStrike">
              <a:solidFill>
                <a:srgbClr val="085160"/>
              </a:solidFill>
              <a:latin typeface="Corbel"/>
              <a:ea typeface="Corbel"/>
              <a:cs typeface="Corbel"/>
              <a:sym typeface="Corbel"/>
            </a:endParaRPr>
          </a:p>
        </p:txBody>
      </p:sp>
      <p:pic>
        <p:nvPicPr>
          <p:cNvPr id="662" name="Google Shape;662;g25c1d4c0cad_4_0"/>
          <p:cNvPicPr preferRelativeResize="0"/>
          <p:nvPr/>
        </p:nvPicPr>
        <p:blipFill rotWithShape="1">
          <a:blip r:embed="rId9">
            <a:alphaModFix/>
          </a:blip>
          <a:srcRect b="0" l="0" r="0" t="0"/>
          <a:stretch/>
        </p:blipFill>
        <p:spPr>
          <a:xfrm>
            <a:off x="11332925" y="1551181"/>
            <a:ext cx="432300" cy="473469"/>
          </a:xfrm>
          <a:prstGeom prst="rect">
            <a:avLst/>
          </a:prstGeom>
          <a:noFill/>
          <a:ln>
            <a:noFill/>
          </a:ln>
        </p:spPr>
      </p:pic>
      <p:pic>
        <p:nvPicPr>
          <p:cNvPr id="663" name="Google Shape;663;g25c1d4c0cad_4_0"/>
          <p:cNvPicPr preferRelativeResize="0"/>
          <p:nvPr/>
        </p:nvPicPr>
        <p:blipFill rotWithShape="1">
          <a:blip r:embed="rId10">
            <a:alphaModFix/>
          </a:blip>
          <a:srcRect b="0" l="0" r="0" t="0"/>
          <a:stretch/>
        </p:blipFill>
        <p:spPr>
          <a:xfrm>
            <a:off x="10721482" y="1580989"/>
            <a:ext cx="443666" cy="443666"/>
          </a:xfrm>
          <a:prstGeom prst="rect">
            <a:avLst/>
          </a:prstGeom>
          <a:noFill/>
          <a:ln>
            <a:noFill/>
          </a:ln>
        </p:spPr>
      </p:pic>
      <p:cxnSp>
        <p:nvCxnSpPr>
          <p:cNvPr id="664" name="Google Shape;664;g25c1d4c0cad_4_0"/>
          <p:cNvCxnSpPr/>
          <p:nvPr/>
        </p:nvCxnSpPr>
        <p:spPr>
          <a:xfrm flipH="1" rot="10800000">
            <a:off x="9694675" y="2169950"/>
            <a:ext cx="2061000" cy="5100"/>
          </a:xfrm>
          <a:prstGeom prst="straightConnector1">
            <a:avLst/>
          </a:prstGeom>
          <a:noFill/>
          <a:ln cap="flat" cmpd="sng" w="38100">
            <a:solidFill>
              <a:srgbClr val="AEABAB"/>
            </a:solidFill>
            <a:prstDash val="solid"/>
            <a:round/>
            <a:headEnd len="sm" w="sm" type="none"/>
            <a:tailEnd len="sm" w="sm" type="none"/>
          </a:ln>
        </p:spPr>
      </p:cxnSp>
      <p:sp>
        <p:nvSpPr>
          <p:cNvPr id="665" name="Google Shape;665;g25c1d4c0cad_4_0"/>
          <p:cNvSpPr/>
          <p:nvPr/>
        </p:nvSpPr>
        <p:spPr>
          <a:xfrm>
            <a:off x="9457147" y="1266971"/>
            <a:ext cx="590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A6176"/>
              </a:buClr>
              <a:buSzPts val="1400"/>
              <a:buFont typeface="Arial"/>
              <a:buNone/>
            </a:pPr>
            <a:r>
              <a:rPr b="1" i="0" lang="fr-FR" sz="1400" u="none" cap="none" strike="noStrike">
                <a:solidFill>
                  <a:srgbClr val="2A6176"/>
                </a:solidFill>
                <a:latin typeface="Corbel"/>
                <a:ea typeface="Corbel"/>
                <a:cs typeface="Corbel"/>
                <a:sym typeface="Corbel"/>
              </a:rPr>
              <a:t>6 %</a:t>
            </a:r>
            <a:endParaRPr b="0" i="0" sz="1400" u="none" cap="none" strike="noStrike">
              <a:solidFill>
                <a:srgbClr val="000000"/>
              </a:solidFill>
              <a:latin typeface="Arial"/>
              <a:ea typeface="Arial"/>
              <a:cs typeface="Arial"/>
              <a:sym typeface="Arial"/>
            </a:endParaRPr>
          </a:p>
        </p:txBody>
      </p:sp>
      <p:sp>
        <p:nvSpPr>
          <p:cNvPr id="666" name="Google Shape;666;g25c1d4c0cad_4_0"/>
          <p:cNvSpPr/>
          <p:nvPr/>
        </p:nvSpPr>
        <p:spPr>
          <a:xfrm>
            <a:off x="9997518" y="1222625"/>
            <a:ext cx="690300" cy="32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A6176"/>
              </a:buClr>
              <a:buSzPts val="1400"/>
              <a:buFont typeface="Arial"/>
              <a:buNone/>
            </a:pPr>
            <a:r>
              <a:rPr b="1" i="0" lang="fr-FR" sz="1400" u="none" cap="none" strike="noStrike">
                <a:solidFill>
                  <a:srgbClr val="2A6176"/>
                </a:solidFill>
                <a:latin typeface="Corbel"/>
                <a:ea typeface="Corbel"/>
                <a:cs typeface="Corbel"/>
                <a:sym typeface="Corbel"/>
              </a:rPr>
              <a:t>4 %</a:t>
            </a:r>
            <a:endParaRPr b="0" i="0" sz="1400" u="none" cap="none" strike="noStrike">
              <a:solidFill>
                <a:srgbClr val="000000"/>
              </a:solidFill>
              <a:latin typeface="Arial"/>
              <a:ea typeface="Arial"/>
              <a:cs typeface="Arial"/>
              <a:sym typeface="Arial"/>
            </a:endParaRPr>
          </a:p>
        </p:txBody>
      </p:sp>
      <p:sp>
        <p:nvSpPr>
          <p:cNvPr id="667" name="Google Shape;667;g25c1d4c0cad_4_0"/>
          <p:cNvSpPr/>
          <p:nvPr/>
        </p:nvSpPr>
        <p:spPr>
          <a:xfrm>
            <a:off x="10675928" y="1252465"/>
            <a:ext cx="812400" cy="26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i="0" lang="fr-FR" sz="1400" u="none" cap="none" strike="noStrike">
                <a:solidFill>
                  <a:srgbClr val="2A6176"/>
                </a:solidFill>
                <a:latin typeface="Corbel"/>
                <a:ea typeface="Corbel"/>
                <a:cs typeface="Corbel"/>
                <a:sym typeface="Corbel"/>
              </a:rPr>
              <a:t>2 %</a:t>
            </a:r>
            <a:endParaRPr b="0" i="0" sz="1400" u="none" cap="none" strike="noStrike">
              <a:solidFill>
                <a:srgbClr val="000000"/>
              </a:solidFill>
              <a:latin typeface="Arial"/>
              <a:ea typeface="Arial"/>
              <a:cs typeface="Arial"/>
              <a:sym typeface="Arial"/>
            </a:endParaRPr>
          </a:p>
        </p:txBody>
      </p:sp>
      <p:sp>
        <p:nvSpPr>
          <p:cNvPr id="668" name="Google Shape;668;g25c1d4c0cad_4_0"/>
          <p:cNvSpPr/>
          <p:nvPr/>
        </p:nvSpPr>
        <p:spPr>
          <a:xfrm>
            <a:off x="11350997" y="1256400"/>
            <a:ext cx="766800" cy="328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i="0" lang="fr-FR" sz="1400" u="none" cap="none" strike="noStrike">
                <a:solidFill>
                  <a:srgbClr val="2A6176"/>
                </a:solidFill>
                <a:latin typeface="Corbel"/>
                <a:ea typeface="Corbel"/>
                <a:cs typeface="Corbel"/>
                <a:sym typeface="Corbel"/>
              </a:rPr>
              <a:t>1 %</a:t>
            </a:r>
            <a:endParaRPr b="0" i="0" sz="1400" u="none" cap="none" strike="noStrike">
              <a:solidFill>
                <a:srgbClr val="000000"/>
              </a:solidFill>
              <a:latin typeface="Arial"/>
              <a:ea typeface="Arial"/>
              <a:cs typeface="Arial"/>
              <a:sym typeface="Arial"/>
            </a:endParaRPr>
          </a:p>
        </p:txBody>
      </p:sp>
      <p:sp>
        <p:nvSpPr>
          <p:cNvPr id="669" name="Google Shape;669;g25c1d4c0cad_4_0"/>
          <p:cNvSpPr/>
          <p:nvPr/>
        </p:nvSpPr>
        <p:spPr>
          <a:xfrm>
            <a:off x="102275" y="1942400"/>
            <a:ext cx="1268700" cy="98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95959"/>
              </a:buClr>
              <a:buSzPts val="1200"/>
              <a:buFont typeface="Arial"/>
              <a:buNone/>
            </a:pPr>
            <a:r>
              <a:rPr b="1" lang="fr-FR" sz="1200">
                <a:solidFill>
                  <a:srgbClr val="595959"/>
                </a:solidFill>
                <a:latin typeface="Corbel"/>
                <a:ea typeface="Corbel"/>
                <a:cs typeface="Corbel"/>
                <a:sym typeface="Corbel"/>
              </a:rPr>
              <a:t>Billions of tonnes of oil equivalent (Gtoe)</a:t>
            </a:r>
            <a:endParaRPr b="0" i="0" sz="1400" u="none" cap="none" strike="noStrike">
              <a:solidFill>
                <a:srgbClr val="000000"/>
              </a:solidFill>
              <a:latin typeface="Arial"/>
              <a:ea typeface="Arial"/>
              <a:cs typeface="Arial"/>
              <a:sym typeface="Arial"/>
            </a:endParaRPr>
          </a:p>
        </p:txBody>
      </p:sp>
      <p:sp>
        <p:nvSpPr>
          <p:cNvPr id="670" name="Google Shape;670;g25c1d4c0cad_4_0"/>
          <p:cNvSpPr/>
          <p:nvPr/>
        </p:nvSpPr>
        <p:spPr>
          <a:xfrm>
            <a:off x="10545599" y="4905050"/>
            <a:ext cx="1207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800" u="none" cap="none" strike="noStrike">
                <a:solidFill>
                  <a:srgbClr val="C00000"/>
                </a:solidFill>
                <a:latin typeface="Corbel"/>
                <a:ea typeface="Corbel"/>
                <a:cs typeface="Corbel"/>
                <a:sym typeface="Corbel"/>
              </a:rPr>
              <a:t>≈ 1/4 </a:t>
            </a:r>
            <a:r>
              <a:rPr b="1" i="0" lang="fr-FR" sz="1400" u="none" cap="none" strike="noStrike">
                <a:solidFill>
                  <a:srgbClr val="C00000"/>
                </a:solidFill>
                <a:latin typeface="Corbel"/>
                <a:ea typeface="Corbel"/>
                <a:cs typeface="Corbel"/>
                <a:sym typeface="Corbel"/>
              </a:rPr>
              <a:t>(25  %)</a:t>
            </a:r>
            <a:endParaRPr b="0" i="0" sz="1600" u="none" cap="none" strike="noStrike">
              <a:solidFill>
                <a:srgbClr val="000000"/>
              </a:solidFill>
              <a:latin typeface="Arial"/>
              <a:ea typeface="Arial"/>
              <a:cs typeface="Arial"/>
              <a:sym typeface="Arial"/>
            </a:endParaRPr>
          </a:p>
        </p:txBody>
      </p:sp>
      <p:sp>
        <p:nvSpPr>
          <p:cNvPr id="671" name="Google Shape;671;g25c1d4c0cad_4_0"/>
          <p:cNvSpPr/>
          <p:nvPr/>
        </p:nvSpPr>
        <p:spPr>
          <a:xfrm>
            <a:off x="10509474" y="4039850"/>
            <a:ext cx="1359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800" u="none" cap="none" strike="noStrike">
                <a:solidFill>
                  <a:srgbClr val="C00000"/>
                </a:solidFill>
                <a:latin typeface="Corbel"/>
                <a:ea typeface="Corbel"/>
                <a:cs typeface="Corbel"/>
                <a:sym typeface="Corbel"/>
              </a:rPr>
              <a:t>≈ 1/3 </a:t>
            </a:r>
            <a:r>
              <a:rPr b="1" i="0" lang="fr-FR" sz="1400" u="none" cap="none" strike="noStrike">
                <a:solidFill>
                  <a:srgbClr val="C00000"/>
                </a:solidFill>
                <a:latin typeface="Corbel"/>
                <a:ea typeface="Corbel"/>
                <a:cs typeface="Corbel"/>
                <a:sym typeface="Corbel"/>
              </a:rPr>
              <a:t>(31  %)  </a:t>
            </a:r>
            <a:endParaRPr b="1" i="0" sz="1600" u="none" cap="none" strike="noStrike">
              <a:solidFill>
                <a:srgbClr val="000000"/>
              </a:solidFill>
              <a:latin typeface="Arial"/>
              <a:ea typeface="Arial"/>
              <a:cs typeface="Arial"/>
              <a:sym typeface="Arial"/>
            </a:endParaRPr>
          </a:p>
        </p:txBody>
      </p:sp>
      <p:sp>
        <p:nvSpPr>
          <p:cNvPr id="672" name="Google Shape;672;g25c1d4c0cad_4_0"/>
          <p:cNvSpPr/>
          <p:nvPr/>
        </p:nvSpPr>
        <p:spPr>
          <a:xfrm>
            <a:off x="10531919" y="3193421"/>
            <a:ext cx="1207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800" u="none" cap="none" strike="noStrike">
                <a:solidFill>
                  <a:srgbClr val="C00000"/>
                </a:solidFill>
                <a:latin typeface="Corbel"/>
                <a:ea typeface="Corbel"/>
                <a:cs typeface="Corbel"/>
                <a:sym typeface="Corbel"/>
              </a:rPr>
              <a:t>≈ 1/4 </a:t>
            </a:r>
            <a:r>
              <a:rPr b="1" i="0" lang="fr-FR" sz="1400" u="none" cap="none" strike="noStrike">
                <a:solidFill>
                  <a:srgbClr val="C00000"/>
                </a:solidFill>
                <a:latin typeface="Corbel"/>
                <a:ea typeface="Corbel"/>
                <a:cs typeface="Corbel"/>
                <a:sym typeface="Corbel"/>
              </a:rPr>
              <a:t>(23 %)  </a:t>
            </a:r>
            <a:endParaRPr b="0" i="0" sz="1400" u="none" cap="none" strike="noStrike">
              <a:solidFill>
                <a:srgbClr val="000000"/>
              </a:solidFill>
              <a:latin typeface="Arial"/>
              <a:ea typeface="Arial"/>
              <a:cs typeface="Arial"/>
              <a:sym typeface="Arial"/>
            </a:endParaRPr>
          </a:p>
        </p:txBody>
      </p:sp>
      <p:sp>
        <p:nvSpPr>
          <p:cNvPr id="673" name="Google Shape;673;g25c1d4c0cad_4_0"/>
          <p:cNvSpPr txBox="1"/>
          <p:nvPr/>
        </p:nvSpPr>
        <p:spPr>
          <a:xfrm>
            <a:off x="1651683" y="6470234"/>
            <a:ext cx="7417200" cy="340800"/>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600"/>
              <a:buFont typeface="Arial"/>
              <a:buNone/>
            </a:pPr>
            <a:r>
              <a:rPr b="1" lang="fr-FR" sz="1600">
                <a:latin typeface="Corbel"/>
                <a:ea typeface="Corbel"/>
                <a:cs typeface="Corbel"/>
                <a:sym typeface="Corbel"/>
              </a:rPr>
              <a:t>World primary energy consumption over time</a:t>
            </a:r>
            <a:endParaRPr b="0" i="0" sz="1400" u="none" cap="none" strike="noStrike">
              <a:solidFill>
                <a:srgbClr val="000000"/>
              </a:solidFill>
              <a:latin typeface="Arial"/>
              <a:ea typeface="Arial"/>
              <a:cs typeface="Arial"/>
              <a:sym typeface="Arial"/>
            </a:endParaRPr>
          </a:p>
        </p:txBody>
      </p:sp>
      <p:cxnSp>
        <p:nvCxnSpPr>
          <p:cNvPr id="674" name="Google Shape;674;g25c1d4c0cad_4_0"/>
          <p:cNvCxnSpPr/>
          <p:nvPr/>
        </p:nvCxnSpPr>
        <p:spPr>
          <a:xfrm>
            <a:off x="8564267" y="1620375"/>
            <a:ext cx="0" cy="508500"/>
          </a:xfrm>
          <a:prstGeom prst="straightConnector1">
            <a:avLst/>
          </a:prstGeom>
          <a:noFill/>
          <a:ln cap="flat" cmpd="sng" w="38100">
            <a:solidFill>
              <a:srgbClr val="065260"/>
            </a:solidFill>
            <a:prstDash val="solid"/>
            <a:round/>
            <a:headEnd len="sm" w="sm" type="none"/>
            <a:tailEnd len="med" w="med" type="triangle"/>
          </a:ln>
        </p:spPr>
      </p:cxnSp>
      <p:cxnSp>
        <p:nvCxnSpPr>
          <p:cNvPr id="675" name="Google Shape;675;g25c1d4c0cad_4_0"/>
          <p:cNvCxnSpPr/>
          <p:nvPr/>
        </p:nvCxnSpPr>
        <p:spPr>
          <a:xfrm>
            <a:off x="6668118" y="3403864"/>
            <a:ext cx="0" cy="1080000"/>
          </a:xfrm>
          <a:prstGeom prst="straightConnector1">
            <a:avLst/>
          </a:prstGeom>
          <a:noFill/>
          <a:ln cap="flat" cmpd="sng" w="38100">
            <a:solidFill>
              <a:srgbClr val="065260"/>
            </a:solidFill>
            <a:prstDash val="solid"/>
            <a:round/>
            <a:headEnd len="sm" w="sm" type="none"/>
            <a:tailEnd len="med" w="med" type="triangle"/>
          </a:ln>
        </p:spPr>
      </p:cxnSp>
      <p:cxnSp>
        <p:nvCxnSpPr>
          <p:cNvPr id="676" name="Google Shape;676;g25c1d4c0cad_4_0"/>
          <p:cNvCxnSpPr>
            <a:endCxn id="677" idx="0"/>
          </p:cNvCxnSpPr>
          <p:nvPr/>
        </p:nvCxnSpPr>
        <p:spPr>
          <a:xfrm>
            <a:off x="7633227" y="2543052"/>
            <a:ext cx="0" cy="810600"/>
          </a:xfrm>
          <a:prstGeom prst="straightConnector1">
            <a:avLst/>
          </a:prstGeom>
          <a:noFill/>
          <a:ln cap="flat" cmpd="sng" w="38100">
            <a:solidFill>
              <a:srgbClr val="065260"/>
            </a:solidFill>
            <a:prstDash val="solid"/>
            <a:round/>
            <a:headEnd len="sm" w="sm" type="none"/>
            <a:tailEnd len="med" w="med" type="triangle"/>
          </a:ln>
        </p:spPr>
      </p:cxnSp>
      <p:sp>
        <p:nvSpPr>
          <p:cNvPr id="678" name="Google Shape;678;g25c1d4c0cad_4_0"/>
          <p:cNvSpPr txBox="1"/>
          <p:nvPr/>
        </p:nvSpPr>
        <p:spPr>
          <a:xfrm>
            <a:off x="7678225" y="1314096"/>
            <a:ext cx="1772100" cy="326100"/>
          </a:xfrm>
          <a:prstGeom prst="rect">
            <a:avLst/>
          </a:prstGeom>
          <a:solidFill>
            <a:srgbClr val="FFFFFF"/>
          </a:solidFill>
          <a:ln cap="flat" cmpd="sng" w="9525">
            <a:solidFill>
              <a:srgbClr val="323F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lang="fr-FR" sz="1600">
                <a:solidFill>
                  <a:srgbClr val="075161"/>
                </a:solidFill>
                <a:latin typeface="Corbel"/>
                <a:ea typeface="Corbel"/>
                <a:cs typeface="Corbel"/>
                <a:sym typeface="Corbel"/>
              </a:rPr>
              <a:t>Your birth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600" u="none" cap="none" strike="noStrike">
              <a:solidFill>
                <a:srgbClr val="075161"/>
              </a:solidFill>
              <a:latin typeface="Corbel"/>
              <a:ea typeface="Corbel"/>
              <a:cs typeface="Corbel"/>
              <a:sym typeface="Corbel"/>
            </a:endParaRPr>
          </a:p>
        </p:txBody>
      </p:sp>
      <p:sp>
        <p:nvSpPr>
          <p:cNvPr id="679" name="Google Shape;679;g25c1d4c0cad_4_0"/>
          <p:cNvSpPr txBox="1"/>
          <p:nvPr/>
        </p:nvSpPr>
        <p:spPr>
          <a:xfrm>
            <a:off x="6656732" y="2278520"/>
            <a:ext cx="1616400" cy="590100"/>
          </a:xfrm>
          <a:prstGeom prst="rect">
            <a:avLst/>
          </a:prstGeom>
          <a:solidFill>
            <a:srgbClr val="FFFFFF"/>
          </a:solidFill>
          <a:ln cap="flat" cmpd="sng" w="9525">
            <a:solidFill>
              <a:srgbClr val="323F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lang="fr-FR" sz="1600">
                <a:solidFill>
                  <a:srgbClr val="075161"/>
                </a:solidFill>
                <a:latin typeface="Corbel"/>
                <a:ea typeface="Corbel"/>
                <a:cs typeface="Corbel"/>
                <a:sym typeface="Corbel"/>
              </a:rPr>
              <a:t>Birth of your parents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600" u="none" cap="none" strike="noStrike">
              <a:solidFill>
                <a:srgbClr val="075161"/>
              </a:solidFill>
              <a:latin typeface="Corbel"/>
              <a:ea typeface="Corbel"/>
              <a:cs typeface="Corbel"/>
              <a:sym typeface="Corbel"/>
            </a:endParaRPr>
          </a:p>
        </p:txBody>
      </p:sp>
      <p:sp>
        <p:nvSpPr>
          <p:cNvPr id="680" name="Google Shape;680;g25c1d4c0cad_4_0"/>
          <p:cNvSpPr txBox="1"/>
          <p:nvPr/>
        </p:nvSpPr>
        <p:spPr>
          <a:xfrm>
            <a:off x="5455225" y="3078450"/>
            <a:ext cx="1772100" cy="636000"/>
          </a:xfrm>
          <a:prstGeom prst="rect">
            <a:avLst/>
          </a:prstGeom>
          <a:solidFill>
            <a:srgbClr val="FFFFFF"/>
          </a:solidFill>
          <a:ln cap="flat" cmpd="sng" w="9525">
            <a:solidFill>
              <a:srgbClr val="323F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fr-FR" sz="1600">
                <a:solidFill>
                  <a:srgbClr val="075161"/>
                </a:solidFill>
                <a:latin typeface="Corbel"/>
                <a:ea typeface="Corbel"/>
                <a:cs typeface="Corbel"/>
                <a:sym typeface="Corbel"/>
              </a:rPr>
              <a:t>Birth of your grandparents</a:t>
            </a:r>
            <a:endParaRPr b="0" i="0" sz="1050" u="none" cap="none" strike="noStrike">
              <a:solidFill>
                <a:srgbClr val="000000"/>
              </a:solidFill>
              <a:latin typeface="Corbel"/>
              <a:ea typeface="Corbel"/>
              <a:cs typeface="Corbel"/>
              <a:sym typeface="Corbel"/>
            </a:endParaRPr>
          </a:p>
        </p:txBody>
      </p:sp>
      <p:pic>
        <p:nvPicPr>
          <p:cNvPr id="681" name="Google Shape;681;g25c1d4c0cad_4_0"/>
          <p:cNvPicPr preferRelativeResize="0"/>
          <p:nvPr/>
        </p:nvPicPr>
        <p:blipFill rotWithShape="1">
          <a:blip r:embed="rId11">
            <a:alphaModFix/>
          </a:blip>
          <a:srcRect b="0" l="0" r="0" t="0"/>
          <a:stretch/>
        </p:blipFill>
        <p:spPr>
          <a:xfrm>
            <a:off x="9541825" y="1603106"/>
            <a:ext cx="432301" cy="432301"/>
          </a:xfrm>
          <a:prstGeom prst="rect">
            <a:avLst/>
          </a:prstGeom>
          <a:noFill/>
          <a:ln>
            <a:noFill/>
          </a:ln>
        </p:spPr>
      </p:pic>
      <p:grpSp>
        <p:nvGrpSpPr>
          <p:cNvPr id="682" name="Google Shape;682;g25c1d4c0cad_4_0"/>
          <p:cNvGrpSpPr/>
          <p:nvPr/>
        </p:nvGrpSpPr>
        <p:grpSpPr>
          <a:xfrm>
            <a:off x="10093067" y="1545997"/>
            <a:ext cx="499176" cy="508464"/>
            <a:chOff x="10438351" y="268692"/>
            <a:chExt cx="1080000" cy="1080000"/>
          </a:xfrm>
        </p:grpSpPr>
        <p:sp>
          <p:nvSpPr>
            <p:cNvPr id="683" name="Google Shape;683;g25c1d4c0cad_4_0"/>
            <p:cNvSpPr/>
            <p:nvPr/>
          </p:nvSpPr>
          <p:spPr>
            <a:xfrm>
              <a:off x="10438351" y="268692"/>
              <a:ext cx="1080000" cy="10800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Corbel"/>
                <a:ea typeface="Corbel"/>
                <a:cs typeface="Corbel"/>
                <a:sym typeface="Corbel"/>
              </a:endParaRPr>
            </a:p>
          </p:txBody>
        </p:sp>
        <p:pic>
          <p:nvPicPr>
            <p:cNvPr id="684" name="Google Shape;684;g25c1d4c0cad_4_0"/>
            <p:cNvPicPr preferRelativeResize="0"/>
            <p:nvPr/>
          </p:nvPicPr>
          <p:blipFill rotWithShape="1">
            <a:blip r:embed="rId12">
              <a:alphaModFix/>
            </a:blip>
            <a:srcRect b="0" l="0" r="0" t="0"/>
            <a:stretch/>
          </p:blipFill>
          <p:spPr>
            <a:xfrm>
              <a:off x="10564385" y="388909"/>
              <a:ext cx="850880" cy="850880"/>
            </a:xfrm>
            <a:prstGeom prst="rect">
              <a:avLst/>
            </a:prstGeom>
            <a:noFill/>
            <a:ln>
              <a:noFill/>
            </a:ln>
          </p:spPr>
        </p:pic>
      </p:grpSp>
      <p:grpSp>
        <p:nvGrpSpPr>
          <p:cNvPr id="685" name="Google Shape;685;g25c1d4c0cad_4_0"/>
          <p:cNvGrpSpPr/>
          <p:nvPr/>
        </p:nvGrpSpPr>
        <p:grpSpPr>
          <a:xfrm>
            <a:off x="8273125" y="2112488"/>
            <a:ext cx="582300" cy="582300"/>
            <a:chOff x="8220350" y="2202850"/>
            <a:chExt cx="582300" cy="582300"/>
          </a:xfrm>
        </p:grpSpPr>
        <p:sp>
          <p:nvSpPr>
            <p:cNvPr id="686" name="Google Shape;686;g25c1d4c0cad_4_0"/>
            <p:cNvSpPr/>
            <p:nvPr/>
          </p:nvSpPr>
          <p:spPr>
            <a:xfrm>
              <a:off x="8220350" y="2202850"/>
              <a:ext cx="582300" cy="582300"/>
            </a:xfrm>
            <a:prstGeom prst="ellipse">
              <a:avLst/>
            </a:prstGeom>
            <a:solidFill>
              <a:srgbClr val="F9CB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687" name="Google Shape;687;g25c1d4c0cad_4_0"/>
            <p:cNvPicPr preferRelativeResize="0"/>
            <p:nvPr/>
          </p:nvPicPr>
          <p:blipFill rotWithShape="1">
            <a:blip r:embed="rId13">
              <a:alphaModFix/>
            </a:blip>
            <a:srcRect b="0" l="0" r="0" t="0"/>
            <a:stretch/>
          </p:blipFill>
          <p:spPr>
            <a:xfrm>
              <a:off x="8324376" y="2256937"/>
              <a:ext cx="360000" cy="474146"/>
            </a:xfrm>
            <a:prstGeom prst="rect">
              <a:avLst/>
            </a:prstGeom>
            <a:noFill/>
            <a:ln>
              <a:noFill/>
            </a:ln>
          </p:spPr>
        </p:pic>
      </p:grpSp>
      <p:grpSp>
        <p:nvGrpSpPr>
          <p:cNvPr id="688" name="Google Shape;688;g25c1d4c0cad_4_0"/>
          <p:cNvGrpSpPr/>
          <p:nvPr/>
        </p:nvGrpSpPr>
        <p:grpSpPr>
          <a:xfrm>
            <a:off x="6406825" y="4520734"/>
            <a:ext cx="522600" cy="528391"/>
            <a:chOff x="5074100" y="4475634"/>
            <a:chExt cx="522600" cy="528391"/>
          </a:xfrm>
        </p:grpSpPr>
        <p:sp>
          <p:nvSpPr>
            <p:cNvPr id="689" name="Google Shape;689;g25c1d4c0cad_4_0"/>
            <p:cNvSpPr/>
            <p:nvPr/>
          </p:nvSpPr>
          <p:spPr>
            <a:xfrm>
              <a:off x="5074100" y="4481425"/>
              <a:ext cx="522600" cy="522600"/>
            </a:xfrm>
            <a:prstGeom prst="ellipse">
              <a:avLst/>
            </a:pr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690" name="Google Shape;690;g25c1d4c0cad_4_0"/>
            <p:cNvPicPr preferRelativeResize="0"/>
            <p:nvPr/>
          </p:nvPicPr>
          <p:blipFill rotWithShape="1">
            <a:blip r:embed="rId14">
              <a:alphaModFix/>
            </a:blip>
            <a:srcRect b="0" l="0" r="0" t="0"/>
            <a:stretch/>
          </p:blipFill>
          <p:spPr>
            <a:xfrm>
              <a:off x="5118079" y="4475634"/>
              <a:ext cx="434700" cy="474000"/>
            </a:xfrm>
            <a:prstGeom prst="roundRect">
              <a:avLst>
                <a:gd fmla="val 16667" name="adj"/>
              </a:avLst>
            </a:prstGeom>
            <a:noFill/>
            <a:ln>
              <a:noFill/>
            </a:ln>
          </p:spPr>
        </p:pic>
      </p:grpSp>
      <p:pic>
        <p:nvPicPr>
          <p:cNvPr id="677" name="Google Shape;677;g25c1d4c0cad_4_0"/>
          <p:cNvPicPr preferRelativeResize="0"/>
          <p:nvPr/>
        </p:nvPicPr>
        <p:blipFill rotWithShape="1">
          <a:blip r:embed="rId15">
            <a:alphaModFix/>
          </a:blip>
          <a:srcRect b="0" l="0" r="0" t="0"/>
          <a:stretch/>
        </p:blipFill>
        <p:spPr>
          <a:xfrm>
            <a:off x="7342077" y="3353652"/>
            <a:ext cx="582300" cy="584026"/>
          </a:xfrm>
          <a:prstGeom prst="rect">
            <a:avLst/>
          </a:prstGeom>
          <a:noFill/>
          <a:ln>
            <a:noFill/>
          </a:ln>
        </p:spPr>
      </p:pic>
      <p:sp>
        <p:nvSpPr>
          <p:cNvPr id="691" name="Google Shape;691;g25c1d4c0cad_4_0"/>
          <p:cNvSpPr/>
          <p:nvPr/>
        </p:nvSpPr>
        <p:spPr>
          <a:xfrm>
            <a:off x="8636675" y="6230938"/>
            <a:ext cx="976800" cy="34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95959"/>
              </a:buClr>
              <a:buSzPts val="1200"/>
              <a:buFont typeface="Arial"/>
              <a:buNone/>
            </a:pPr>
            <a:r>
              <a:rPr b="1" i="0" lang="fr-FR" sz="1200" u="none" cap="none" strike="noStrike">
                <a:solidFill>
                  <a:schemeClr val="dk1"/>
                </a:solidFill>
                <a:latin typeface="Corbel"/>
                <a:ea typeface="Corbel"/>
                <a:cs typeface="Corbel"/>
                <a:sym typeface="Corbel"/>
              </a:rPr>
              <a:t>Années</a:t>
            </a:r>
            <a:endParaRPr b="0" i="0" sz="1400" u="none" cap="none" strike="noStrike">
              <a:solidFill>
                <a:schemeClr val="dk1"/>
              </a:solidFill>
              <a:latin typeface="Arial"/>
              <a:ea typeface="Arial"/>
              <a:cs typeface="Arial"/>
              <a:sym typeface="Arial"/>
            </a:endParaRPr>
          </a:p>
        </p:txBody>
      </p:sp>
      <p:sp>
        <p:nvSpPr>
          <p:cNvPr id="692" name="Google Shape;692;g25c1d4c0cad_4_0"/>
          <p:cNvSpPr/>
          <p:nvPr/>
        </p:nvSpPr>
        <p:spPr>
          <a:xfrm>
            <a:off x="9066250" y="2162900"/>
            <a:ext cx="234000" cy="590100"/>
          </a:xfrm>
          <a:prstGeom prst="rightBrace">
            <a:avLst>
              <a:gd fmla="val 50000" name="adj1"/>
              <a:gd fmla="val 50000" name="adj2"/>
            </a:avLst>
          </a:prstGeom>
          <a:noFill/>
          <a:ln cap="flat" cmpd="sng" w="38100">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g25c1d4c0cad_4_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fr-FR"/>
              <a:t>Global energy consumption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20"/>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480"/>
              </a:spcBef>
              <a:spcAft>
                <a:spcPts val="0"/>
              </a:spcAft>
              <a:buSzPts val="2400"/>
              <a:buNone/>
            </a:pPr>
            <a:r>
              <a:rPr b="0" lang="fr-FR" sz="2300">
                <a:solidFill>
                  <a:schemeClr val="dk1"/>
                </a:solidFill>
              </a:rPr>
              <a:t>Our </a:t>
            </a:r>
            <a:r>
              <a:rPr lang="fr-FR" sz="2300">
                <a:solidFill>
                  <a:schemeClr val="accent6"/>
                </a:solidFill>
              </a:rPr>
              <a:t>energy consumption is increasing</a:t>
            </a:r>
            <a:r>
              <a:rPr b="0" lang="fr-FR" sz="2300">
                <a:solidFill>
                  <a:schemeClr val="dk1"/>
                </a:solidFill>
              </a:rPr>
              <a:t> due to :</a:t>
            </a:r>
            <a:endParaRPr b="0" sz="3100">
              <a:solidFill>
                <a:schemeClr val="dk1"/>
              </a:solidFill>
            </a:endParaRPr>
          </a:p>
          <a:p>
            <a:pPr indent="-349250" lvl="0" marL="571500" rtl="0" algn="l">
              <a:lnSpc>
                <a:spcPct val="100000"/>
              </a:lnSpc>
              <a:spcBef>
                <a:spcPts val="1000"/>
              </a:spcBef>
              <a:spcAft>
                <a:spcPts val="0"/>
              </a:spcAft>
              <a:buClr>
                <a:schemeClr val="dk1"/>
              </a:buClr>
              <a:buSzPts val="2500"/>
              <a:buFont typeface="Arial"/>
              <a:buChar char="•"/>
            </a:pPr>
            <a:r>
              <a:rPr b="0" lang="fr-FR" sz="2100">
                <a:solidFill>
                  <a:schemeClr val="dk1"/>
                </a:solidFill>
              </a:rPr>
              <a:t>World population growth</a:t>
            </a:r>
            <a:endParaRPr b="0" sz="2900">
              <a:solidFill>
                <a:schemeClr val="dk1"/>
              </a:solidFill>
            </a:endParaRPr>
          </a:p>
          <a:p>
            <a:pPr indent="-349250" lvl="0" marL="571500" rtl="0" algn="l">
              <a:lnSpc>
                <a:spcPct val="100000"/>
              </a:lnSpc>
              <a:spcBef>
                <a:spcPts val="480"/>
              </a:spcBef>
              <a:spcAft>
                <a:spcPts val="0"/>
              </a:spcAft>
              <a:buClr>
                <a:schemeClr val="dk1"/>
              </a:buClr>
              <a:buSzPts val="2500"/>
              <a:buFont typeface="Arial"/>
              <a:buChar char="•"/>
            </a:pPr>
            <a:r>
              <a:rPr b="0" lang="fr-FR" sz="2100">
                <a:solidFill>
                  <a:schemeClr val="dk1"/>
                </a:solidFill>
              </a:rPr>
              <a:t>Rising living standards in most countries</a:t>
            </a:r>
            <a:endParaRPr b="0" sz="2900">
              <a:solidFill>
                <a:schemeClr val="dk1"/>
              </a:solidFill>
            </a:endParaRPr>
          </a:p>
          <a:p>
            <a:pPr indent="-349250" lvl="0" marL="571500" rtl="0" algn="l">
              <a:lnSpc>
                <a:spcPct val="100000"/>
              </a:lnSpc>
              <a:spcBef>
                <a:spcPts val="480"/>
              </a:spcBef>
              <a:spcAft>
                <a:spcPts val="0"/>
              </a:spcAft>
              <a:buClr>
                <a:schemeClr val="dk1"/>
              </a:buClr>
              <a:buSzPts val="2500"/>
              <a:buFont typeface="Arial"/>
              <a:buChar char="•"/>
            </a:pPr>
            <a:r>
              <a:rPr b="0" lang="fr-FR" sz="2100">
                <a:solidFill>
                  <a:schemeClr val="dk1"/>
                </a:solidFill>
              </a:rPr>
              <a:t>Our increasingly resource-hungry lifestyles</a:t>
            </a:r>
            <a:endParaRPr b="0" sz="2900">
              <a:solidFill>
                <a:schemeClr val="dk1"/>
              </a:solidFill>
            </a:endParaRPr>
          </a:p>
          <a:p>
            <a:pPr indent="0" lvl="0" marL="228600" rtl="0" algn="l">
              <a:lnSpc>
                <a:spcPct val="100000"/>
              </a:lnSpc>
              <a:spcBef>
                <a:spcPts val="480"/>
              </a:spcBef>
              <a:spcAft>
                <a:spcPts val="0"/>
              </a:spcAft>
              <a:buClr>
                <a:srgbClr val="000000"/>
              </a:buClr>
              <a:buSzPts val="2400"/>
              <a:buFont typeface="Arial"/>
              <a:buNone/>
            </a:pPr>
            <a:r>
              <a:t/>
            </a:r>
            <a:endParaRPr b="0" sz="1300">
              <a:solidFill>
                <a:schemeClr val="dk1"/>
              </a:solidFill>
            </a:endParaRPr>
          </a:p>
          <a:p>
            <a:pPr indent="0" lvl="0" marL="228600" rtl="0" algn="l">
              <a:lnSpc>
                <a:spcPct val="100000"/>
              </a:lnSpc>
              <a:spcBef>
                <a:spcPts val="480"/>
              </a:spcBef>
              <a:spcAft>
                <a:spcPts val="0"/>
              </a:spcAft>
              <a:buClr>
                <a:srgbClr val="000000"/>
              </a:buClr>
              <a:buSzPts val="2400"/>
              <a:buFont typeface="Arial"/>
              <a:buNone/>
            </a:pPr>
            <a:r>
              <a:rPr b="0" lang="fr-FR" sz="2300">
                <a:solidFill>
                  <a:schemeClr val="dk1"/>
                </a:solidFill>
              </a:rPr>
              <a:t>But</a:t>
            </a:r>
            <a:r>
              <a:rPr b="0" lang="fr-FR" sz="2300">
                <a:solidFill>
                  <a:schemeClr val="dk1"/>
                </a:solidFill>
              </a:rPr>
              <a:t>...</a:t>
            </a:r>
            <a:endParaRPr b="0" sz="3100">
              <a:solidFill>
                <a:schemeClr val="dk1"/>
              </a:solidFill>
            </a:endParaRPr>
          </a:p>
          <a:p>
            <a:pPr indent="0" lvl="0" marL="228600" rtl="0" algn="just">
              <a:lnSpc>
                <a:spcPct val="100000"/>
              </a:lnSpc>
              <a:spcBef>
                <a:spcPts val="480"/>
              </a:spcBef>
              <a:spcAft>
                <a:spcPts val="0"/>
              </a:spcAft>
              <a:buClr>
                <a:srgbClr val="000000"/>
              </a:buClr>
              <a:buSzPts val="2400"/>
              <a:buFont typeface="Arial"/>
              <a:buNone/>
            </a:pPr>
            <a:r>
              <a:t/>
            </a:r>
            <a:endParaRPr b="0" sz="1500">
              <a:solidFill>
                <a:schemeClr val="dk1"/>
              </a:solidFill>
            </a:endParaRPr>
          </a:p>
          <a:p>
            <a:pPr indent="0" lvl="0" marL="228600" rtl="0" algn="just">
              <a:lnSpc>
                <a:spcPct val="100000"/>
              </a:lnSpc>
              <a:spcBef>
                <a:spcPts val="480"/>
              </a:spcBef>
              <a:spcAft>
                <a:spcPts val="0"/>
              </a:spcAft>
              <a:buSzPts val="2400"/>
              <a:buNone/>
            </a:pPr>
            <a:r>
              <a:rPr b="0" lang="fr-FR" sz="2300">
                <a:solidFill>
                  <a:schemeClr val="dk1"/>
                </a:solidFill>
              </a:rPr>
              <a:t>Energy consumption is </a:t>
            </a:r>
            <a:r>
              <a:rPr lang="fr-FR" sz="2300">
                <a:solidFill>
                  <a:schemeClr val="accent6"/>
                </a:solidFill>
              </a:rPr>
              <a:t>highly uneven</a:t>
            </a:r>
            <a:r>
              <a:rPr b="0" lang="fr-FR" sz="2300">
                <a:solidFill>
                  <a:schemeClr val="dk1"/>
                </a:solidFill>
              </a:rPr>
              <a:t> on a global scale, and depends on wealth levels. Not all countries have the same access to energy, and countries with developed economies consume more than developing countries.</a:t>
            </a:r>
            <a:endParaRPr b="0" sz="2300">
              <a:solidFill>
                <a:schemeClr val="dk1"/>
              </a:solidFill>
            </a:endParaRPr>
          </a:p>
          <a:p>
            <a:pPr indent="0" lvl="0" marL="0" rtl="0" algn="l">
              <a:lnSpc>
                <a:spcPct val="100000"/>
              </a:lnSpc>
              <a:spcBef>
                <a:spcPts val="480"/>
              </a:spcBef>
              <a:spcAft>
                <a:spcPts val="0"/>
              </a:spcAft>
              <a:buSzPts val="2400"/>
              <a:buNone/>
            </a:pPr>
            <a:r>
              <a:t/>
            </a:r>
            <a:endParaRPr sz="2700"/>
          </a:p>
        </p:txBody>
      </p:sp>
      <p:sp>
        <p:nvSpPr>
          <p:cNvPr id="699" name="Google Shape;699;p2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Our energy needs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descr="Moto with 6 cambodians" id="705" name="Google Shape;705;g22f7ddae63a_4_504"/>
          <p:cNvPicPr preferRelativeResize="0"/>
          <p:nvPr/>
        </p:nvPicPr>
        <p:blipFill rotWithShape="1">
          <a:blip r:embed="rId3">
            <a:alphaModFix/>
          </a:blip>
          <a:srcRect b="5475" l="4952" r="3496" t="2779"/>
          <a:stretch/>
        </p:blipFill>
        <p:spPr>
          <a:xfrm>
            <a:off x="6577850" y="2435800"/>
            <a:ext cx="2010147" cy="1585075"/>
          </a:xfrm>
          <a:prstGeom prst="rect">
            <a:avLst/>
          </a:prstGeom>
          <a:noFill/>
          <a:ln>
            <a:noFill/>
          </a:ln>
        </p:spPr>
      </p:pic>
      <p:sp>
        <p:nvSpPr>
          <p:cNvPr id="706" name="Google Shape;706;g22f7ddae63a_4_504"/>
          <p:cNvSpPr txBox="1"/>
          <p:nvPr/>
        </p:nvSpPr>
        <p:spPr>
          <a:xfrm>
            <a:off x="5773515" y="1593450"/>
            <a:ext cx="6253200" cy="648600"/>
          </a:xfrm>
          <a:prstGeom prst="rect">
            <a:avLst/>
          </a:prstGeom>
          <a:solidFill>
            <a:srgbClr val="F6AB38"/>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lang="fr-FR" sz="1800">
                <a:solidFill>
                  <a:srgbClr val="FFFFFF"/>
                </a:solidFill>
                <a:latin typeface="Century Gothic"/>
                <a:ea typeface="Century Gothic"/>
                <a:cs typeface="Century Gothic"/>
                <a:sym typeface="Century Gothic"/>
              </a:rPr>
              <a:t>Perhaps there's a balance to be found between living comfort, safety for all and energy waste!</a:t>
            </a:r>
            <a:endParaRPr b="1" i="0" sz="1800" u="none" cap="none" strike="noStrike">
              <a:solidFill>
                <a:srgbClr val="FF0000"/>
              </a:solidFill>
              <a:latin typeface="Century Gothic"/>
              <a:ea typeface="Century Gothic"/>
              <a:cs typeface="Century Gothic"/>
              <a:sym typeface="Century Gothic"/>
            </a:endParaRPr>
          </a:p>
        </p:txBody>
      </p:sp>
      <p:sp>
        <p:nvSpPr>
          <p:cNvPr id="707" name="Google Shape;707;g22f7ddae63a_4_504"/>
          <p:cNvSpPr txBox="1"/>
          <p:nvPr/>
        </p:nvSpPr>
        <p:spPr>
          <a:xfrm>
            <a:off x="913100" y="1606150"/>
            <a:ext cx="4344900" cy="648600"/>
          </a:xfrm>
          <a:prstGeom prst="rect">
            <a:avLst/>
          </a:prstGeom>
          <a:solidFill>
            <a:srgbClr val="F6AB38"/>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lang="fr-FR" sz="1800">
                <a:solidFill>
                  <a:srgbClr val="FFFFFF"/>
                </a:solidFill>
                <a:latin typeface="Century Gothic"/>
                <a:ea typeface="Century Gothic"/>
                <a:cs typeface="Century Gothic"/>
                <a:sym typeface="Century Gothic"/>
              </a:rPr>
              <a:t>Many countries aspire to consume more energy!</a:t>
            </a:r>
            <a:endParaRPr b="1" i="0" sz="1800" u="none" cap="none" strike="noStrike">
              <a:solidFill>
                <a:srgbClr val="FF0000"/>
              </a:solidFill>
              <a:latin typeface="Century Gothic"/>
              <a:ea typeface="Century Gothic"/>
              <a:cs typeface="Century Gothic"/>
              <a:sym typeface="Century Gothic"/>
            </a:endParaRPr>
          </a:p>
        </p:txBody>
      </p:sp>
      <p:pic>
        <p:nvPicPr>
          <p:cNvPr id="708" name="Google Shape;708;g22f7ddae63a_4_504"/>
          <p:cNvPicPr preferRelativeResize="0"/>
          <p:nvPr/>
        </p:nvPicPr>
        <p:blipFill rotWithShape="1">
          <a:blip r:embed="rId4">
            <a:alphaModFix/>
          </a:blip>
          <a:srcRect b="0" l="10888" r="0" t="0"/>
          <a:stretch/>
        </p:blipFill>
        <p:spPr>
          <a:xfrm>
            <a:off x="8783475" y="2435800"/>
            <a:ext cx="2500825" cy="1585075"/>
          </a:xfrm>
          <a:prstGeom prst="rect">
            <a:avLst/>
          </a:prstGeom>
          <a:noFill/>
          <a:ln>
            <a:noFill/>
          </a:ln>
        </p:spPr>
      </p:pic>
      <p:pic>
        <p:nvPicPr>
          <p:cNvPr id="709" name="Google Shape;709;g22f7ddae63a_4_504"/>
          <p:cNvPicPr preferRelativeResize="0"/>
          <p:nvPr/>
        </p:nvPicPr>
        <p:blipFill rotWithShape="1">
          <a:blip r:embed="rId5">
            <a:alphaModFix/>
          </a:blip>
          <a:srcRect b="0" l="4890" r="1248" t="0"/>
          <a:stretch/>
        </p:blipFill>
        <p:spPr>
          <a:xfrm>
            <a:off x="8823895" y="4214630"/>
            <a:ext cx="2500826" cy="1669544"/>
          </a:xfrm>
          <a:prstGeom prst="rect">
            <a:avLst/>
          </a:prstGeom>
          <a:noFill/>
          <a:ln>
            <a:noFill/>
          </a:ln>
        </p:spPr>
      </p:pic>
      <p:pic>
        <p:nvPicPr>
          <p:cNvPr id="710" name="Google Shape;710;g22f7ddae63a_4_504"/>
          <p:cNvPicPr preferRelativeResize="0"/>
          <p:nvPr/>
        </p:nvPicPr>
        <p:blipFill rotWithShape="1">
          <a:blip r:embed="rId6">
            <a:alphaModFix/>
          </a:blip>
          <a:srcRect b="0" l="0" r="19619" t="0"/>
          <a:stretch/>
        </p:blipFill>
        <p:spPr>
          <a:xfrm>
            <a:off x="6577849" y="4214625"/>
            <a:ext cx="2010150" cy="1669551"/>
          </a:xfrm>
          <a:prstGeom prst="rect">
            <a:avLst/>
          </a:prstGeom>
          <a:noFill/>
          <a:ln>
            <a:noFill/>
          </a:ln>
        </p:spPr>
      </p:pic>
      <p:sp>
        <p:nvSpPr>
          <p:cNvPr id="711" name="Google Shape;711;g22f7ddae63a_4_504"/>
          <p:cNvSpPr/>
          <p:nvPr/>
        </p:nvSpPr>
        <p:spPr>
          <a:xfrm>
            <a:off x="193251" y="5821389"/>
            <a:ext cx="1830000" cy="288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85160"/>
              </a:buClr>
              <a:buSzPts val="1400"/>
              <a:buFont typeface="Arial"/>
              <a:buNone/>
            </a:pPr>
            <a:r>
              <a:rPr b="0" i="1" lang="fr-FR" sz="1400" u="none" cap="none" strike="noStrike">
                <a:solidFill>
                  <a:schemeClr val="dk1"/>
                </a:solidFill>
                <a:latin typeface="Corbel"/>
                <a:ea typeface="Corbel"/>
                <a:cs typeface="Corbel"/>
                <a:sym typeface="Corbel"/>
              </a:rPr>
              <a:t>Source: IEA 2020</a:t>
            </a:r>
            <a:endParaRPr b="0" i="0" sz="1400" u="none" cap="none" strike="noStrike">
              <a:solidFill>
                <a:srgbClr val="000000"/>
              </a:solidFill>
              <a:latin typeface="Corbel"/>
              <a:ea typeface="Corbel"/>
              <a:cs typeface="Corbel"/>
              <a:sym typeface="Corbel"/>
            </a:endParaRPr>
          </a:p>
        </p:txBody>
      </p:sp>
      <p:sp>
        <p:nvSpPr>
          <p:cNvPr id="712" name="Google Shape;712;g22f7ddae63a_4_50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Energy inequalities around the world</a:t>
            </a:r>
            <a:endParaRPr/>
          </a:p>
        </p:txBody>
      </p:sp>
      <p:grpSp>
        <p:nvGrpSpPr>
          <p:cNvPr id="713" name="Google Shape;713;g22f7ddae63a_4_504"/>
          <p:cNvGrpSpPr/>
          <p:nvPr/>
        </p:nvGrpSpPr>
        <p:grpSpPr>
          <a:xfrm>
            <a:off x="193250" y="2455839"/>
            <a:ext cx="5632203" cy="3348000"/>
            <a:chOff x="193250" y="2455839"/>
            <a:chExt cx="5632203" cy="3348000"/>
          </a:xfrm>
        </p:grpSpPr>
        <p:sp>
          <p:nvSpPr>
            <p:cNvPr id="714" name="Google Shape;714;g22f7ddae63a_4_504"/>
            <p:cNvSpPr/>
            <p:nvPr/>
          </p:nvSpPr>
          <p:spPr>
            <a:xfrm>
              <a:off x="2841725" y="5347275"/>
              <a:ext cx="792000" cy="292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Century Gothic"/>
                  <a:ea typeface="Century Gothic"/>
                  <a:cs typeface="Century Gothic"/>
                  <a:sym typeface="Century Gothic"/>
                </a:rPr>
                <a:t>Pays</a:t>
              </a:r>
              <a:endParaRPr b="0" i="0" sz="1200" u="none" cap="none" strike="noStrike">
                <a:solidFill>
                  <a:srgbClr val="000000"/>
                </a:solidFill>
                <a:latin typeface="Century Gothic"/>
                <a:ea typeface="Century Gothic"/>
                <a:cs typeface="Century Gothic"/>
                <a:sym typeface="Century Gothic"/>
              </a:endParaRPr>
            </a:p>
          </p:txBody>
        </p:sp>
        <p:grpSp>
          <p:nvGrpSpPr>
            <p:cNvPr id="715" name="Google Shape;715;g22f7ddae63a_4_504"/>
            <p:cNvGrpSpPr/>
            <p:nvPr/>
          </p:nvGrpSpPr>
          <p:grpSpPr>
            <a:xfrm>
              <a:off x="193250" y="2455839"/>
              <a:ext cx="5632203" cy="3348000"/>
              <a:chOff x="40850" y="1820450"/>
              <a:chExt cx="5529900" cy="3334661"/>
            </a:xfrm>
          </p:grpSpPr>
          <p:pic>
            <p:nvPicPr>
              <p:cNvPr id="716" name="Google Shape;716;g22f7ddae63a_4_504"/>
              <p:cNvPicPr preferRelativeResize="0"/>
              <p:nvPr/>
            </p:nvPicPr>
            <p:blipFill rotWithShape="1">
              <a:blip r:embed="rId7">
                <a:alphaModFix/>
              </a:blip>
              <a:srcRect b="0" l="0" r="0" t="0"/>
              <a:stretch/>
            </p:blipFill>
            <p:spPr>
              <a:xfrm>
                <a:off x="40850" y="1820450"/>
                <a:ext cx="5529900" cy="3334661"/>
              </a:xfrm>
              <a:prstGeom prst="rect">
                <a:avLst/>
              </a:prstGeom>
              <a:noFill/>
              <a:ln>
                <a:noFill/>
              </a:ln>
            </p:spPr>
          </p:pic>
          <p:sp>
            <p:nvSpPr>
              <p:cNvPr id="717" name="Google Shape;717;g22f7ddae63a_4_504"/>
              <p:cNvSpPr txBox="1"/>
              <p:nvPr/>
            </p:nvSpPr>
            <p:spPr>
              <a:xfrm>
                <a:off x="2635331" y="3490175"/>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x1,2</a:t>
                </a:r>
                <a:endParaRPr b="1" i="0" sz="2000" u="none" cap="none" strike="noStrike">
                  <a:solidFill>
                    <a:srgbClr val="2A6176"/>
                  </a:solidFill>
                  <a:latin typeface="Century Gothic"/>
                  <a:ea typeface="Century Gothic"/>
                  <a:cs typeface="Century Gothic"/>
                  <a:sym typeface="Century Gothic"/>
                </a:endParaRPr>
              </a:p>
            </p:txBody>
          </p:sp>
          <p:sp>
            <p:nvSpPr>
              <p:cNvPr id="718" name="Google Shape;718;g22f7ddae63a_4_504"/>
              <p:cNvSpPr txBox="1"/>
              <p:nvPr/>
            </p:nvSpPr>
            <p:spPr>
              <a:xfrm>
                <a:off x="1688991" y="3089394"/>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x2</a:t>
                </a:r>
                <a:endParaRPr b="1" i="0" sz="2000" u="none" cap="none" strike="noStrike">
                  <a:solidFill>
                    <a:srgbClr val="2A6176"/>
                  </a:solidFill>
                  <a:latin typeface="Century Gothic"/>
                  <a:ea typeface="Century Gothic"/>
                  <a:cs typeface="Century Gothic"/>
                  <a:sym typeface="Century Gothic"/>
                </a:endParaRPr>
              </a:p>
            </p:txBody>
          </p:sp>
          <p:sp>
            <p:nvSpPr>
              <p:cNvPr id="719" name="Google Shape;719;g22f7ddae63a_4_504"/>
              <p:cNvSpPr txBox="1"/>
              <p:nvPr/>
            </p:nvSpPr>
            <p:spPr>
              <a:xfrm>
                <a:off x="736711" y="2424450"/>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x3,6</a:t>
                </a:r>
                <a:endParaRPr b="1" i="0" sz="2000" u="none" cap="none" strike="noStrike">
                  <a:solidFill>
                    <a:srgbClr val="2A6176"/>
                  </a:solidFill>
                  <a:latin typeface="Century Gothic"/>
                  <a:ea typeface="Century Gothic"/>
                  <a:cs typeface="Century Gothic"/>
                  <a:sym typeface="Century Gothic"/>
                </a:endParaRPr>
              </a:p>
            </p:txBody>
          </p:sp>
          <p:sp>
            <p:nvSpPr>
              <p:cNvPr id="720" name="Google Shape;720;g22f7ddae63a_4_504"/>
              <p:cNvSpPr txBox="1"/>
              <p:nvPr/>
            </p:nvSpPr>
            <p:spPr>
              <a:xfrm>
                <a:off x="4550921" y="3890973"/>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÷6,3</a:t>
                </a:r>
                <a:endParaRPr b="1" i="0" sz="2000" u="none" cap="none" strike="noStrike">
                  <a:solidFill>
                    <a:srgbClr val="2A6176"/>
                  </a:solidFill>
                  <a:latin typeface="Century Gothic"/>
                  <a:ea typeface="Century Gothic"/>
                  <a:cs typeface="Century Gothic"/>
                  <a:sym typeface="Century Gothic"/>
                </a:endParaRPr>
              </a:p>
            </p:txBody>
          </p:sp>
        </p:grpSp>
        <p:sp>
          <p:nvSpPr>
            <p:cNvPr id="721" name="Google Shape;721;g22f7ddae63a_4_504"/>
            <p:cNvSpPr txBox="1"/>
            <p:nvPr/>
          </p:nvSpPr>
          <p:spPr>
            <a:xfrm>
              <a:off x="901959"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6,9 T</a:t>
              </a:r>
              <a:r>
                <a:rPr b="1" lang="fr-FR">
                  <a:solidFill>
                    <a:srgbClr val="FFFFFF"/>
                  </a:solidFill>
                  <a:latin typeface="Century Gothic"/>
                  <a:ea typeface="Century Gothic"/>
                  <a:cs typeface="Century Gothic"/>
                  <a:sym typeface="Century Gothic"/>
                </a:rPr>
                <a:t>oe</a:t>
              </a:r>
              <a:endParaRPr b="1" i="0" sz="1400" u="none" cap="none" strike="noStrike">
                <a:solidFill>
                  <a:srgbClr val="FF0000"/>
                </a:solidFill>
                <a:latin typeface="Century Gothic"/>
                <a:ea typeface="Century Gothic"/>
                <a:cs typeface="Century Gothic"/>
                <a:sym typeface="Century Gothic"/>
              </a:endParaRPr>
            </a:p>
          </p:txBody>
        </p:sp>
        <p:sp>
          <p:nvSpPr>
            <p:cNvPr id="722" name="Google Shape;722;g22f7ddae63a_4_504"/>
            <p:cNvSpPr txBox="1"/>
            <p:nvPr/>
          </p:nvSpPr>
          <p:spPr>
            <a:xfrm>
              <a:off x="1871847"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3,8 T</a:t>
              </a:r>
              <a:r>
                <a:rPr b="1" lang="fr-FR">
                  <a:solidFill>
                    <a:srgbClr val="FFFFFF"/>
                  </a:solidFill>
                  <a:latin typeface="Century Gothic"/>
                  <a:ea typeface="Century Gothic"/>
                  <a:cs typeface="Century Gothic"/>
                  <a:sym typeface="Century Gothic"/>
                </a:rPr>
                <a:t>oe</a:t>
              </a:r>
              <a:endParaRPr b="1" i="0" sz="1400" u="none" cap="none" strike="noStrike">
                <a:solidFill>
                  <a:srgbClr val="FF0000"/>
                </a:solidFill>
                <a:latin typeface="Century Gothic"/>
                <a:ea typeface="Century Gothic"/>
                <a:cs typeface="Century Gothic"/>
                <a:sym typeface="Century Gothic"/>
              </a:endParaRPr>
            </a:p>
          </p:txBody>
        </p:sp>
        <p:sp>
          <p:nvSpPr>
            <p:cNvPr id="723" name="Google Shape;723;g22f7ddae63a_4_504"/>
            <p:cNvSpPr txBox="1"/>
            <p:nvPr/>
          </p:nvSpPr>
          <p:spPr>
            <a:xfrm>
              <a:off x="2841747"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2,2 T</a:t>
              </a:r>
              <a:r>
                <a:rPr b="1" lang="fr-FR">
                  <a:solidFill>
                    <a:srgbClr val="FFFFFF"/>
                  </a:solidFill>
                  <a:latin typeface="Century Gothic"/>
                  <a:ea typeface="Century Gothic"/>
                  <a:cs typeface="Century Gothic"/>
                  <a:sym typeface="Century Gothic"/>
                </a:rPr>
                <a:t>oe</a:t>
              </a:r>
              <a:endParaRPr b="1" i="0" sz="1400" u="none" cap="none" strike="noStrike">
                <a:solidFill>
                  <a:srgbClr val="FF0000"/>
                </a:solidFill>
                <a:latin typeface="Century Gothic"/>
                <a:ea typeface="Century Gothic"/>
                <a:cs typeface="Century Gothic"/>
                <a:sym typeface="Century Gothic"/>
              </a:endParaRPr>
            </a:p>
          </p:txBody>
        </p:sp>
        <p:sp>
          <p:nvSpPr>
            <p:cNvPr id="724" name="Google Shape;724;g22f7ddae63a_4_504"/>
            <p:cNvSpPr txBox="1"/>
            <p:nvPr/>
          </p:nvSpPr>
          <p:spPr>
            <a:xfrm>
              <a:off x="3811647"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1,9 T</a:t>
              </a:r>
              <a:r>
                <a:rPr b="1" lang="fr-FR">
                  <a:solidFill>
                    <a:srgbClr val="FFFFFF"/>
                  </a:solidFill>
                  <a:latin typeface="Century Gothic"/>
                  <a:ea typeface="Century Gothic"/>
                  <a:cs typeface="Century Gothic"/>
                  <a:sym typeface="Century Gothic"/>
                </a:rPr>
                <a:t>oe</a:t>
              </a:r>
              <a:endParaRPr b="1" i="0" sz="1400" u="none" cap="none" strike="noStrike">
                <a:solidFill>
                  <a:srgbClr val="FF0000"/>
                </a:solidFill>
                <a:latin typeface="Century Gothic"/>
                <a:ea typeface="Century Gothic"/>
                <a:cs typeface="Century Gothic"/>
                <a:sym typeface="Century Gothic"/>
              </a:endParaRPr>
            </a:p>
          </p:txBody>
        </p:sp>
        <p:sp>
          <p:nvSpPr>
            <p:cNvPr id="725" name="Google Shape;725;g22f7ddae63a_4_504"/>
            <p:cNvSpPr txBox="1"/>
            <p:nvPr/>
          </p:nvSpPr>
          <p:spPr>
            <a:xfrm>
              <a:off x="4786722"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0,3 T</a:t>
              </a:r>
              <a:r>
                <a:rPr b="1" lang="fr-FR">
                  <a:solidFill>
                    <a:srgbClr val="FFFFFF"/>
                  </a:solidFill>
                  <a:latin typeface="Century Gothic"/>
                  <a:ea typeface="Century Gothic"/>
                  <a:cs typeface="Century Gothic"/>
                  <a:sym typeface="Century Gothic"/>
                </a:rPr>
                <a:t>oe</a:t>
              </a:r>
              <a:endParaRPr b="1" i="0" sz="1400" u="none" cap="none" strike="noStrike">
                <a:solidFill>
                  <a:srgbClr val="FF0000"/>
                </a:solidFill>
                <a:latin typeface="Century Gothic"/>
                <a:ea typeface="Century Gothic"/>
                <a:cs typeface="Century Gothic"/>
                <a:sym typeface="Century Gothic"/>
              </a:endParaRPr>
            </a:p>
          </p:txBody>
        </p:sp>
        <p:sp>
          <p:nvSpPr>
            <p:cNvPr id="726" name="Google Shape;726;g22f7ddae63a_4_504"/>
            <p:cNvSpPr/>
            <p:nvPr/>
          </p:nvSpPr>
          <p:spPr>
            <a:xfrm>
              <a:off x="4044950" y="4683125"/>
              <a:ext cx="315900" cy="426900"/>
            </a:xfrm>
            <a:prstGeom prst="rect">
              <a:avLst/>
            </a:prstGeom>
            <a:solidFill>
              <a:srgbClr val="00526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7" name="Google Shape;727;g22f7ddae63a_4_504"/>
            <p:cNvSpPr txBox="1"/>
            <p:nvPr/>
          </p:nvSpPr>
          <p:spPr>
            <a:xfrm rot="-5400000">
              <a:off x="-937398" y="3940550"/>
              <a:ext cx="2783400" cy="309300"/>
            </a:xfrm>
            <a:prstGeom prst="rect">
              <a:avLst/>
            </a:prstGeom>
            <a:solidFill>
              <a:srgbClr val="FFFFFF"/>
            </a:solidFill>
            <a:ln>
              <a:noFill/>
            </a:ln>
          </p:spPr>
          <p:txBody>
            <a:bodyPr anchorCtr="0" anchor="t" bIns="54000" lIns="91425" spcFirstLastPara="1" rIns="91425" wrap="square" tIns="54000">
              <a:spAutoFit/>
            </a:bodyPr>
            <a:lstStyle/>
            <a:p>
              <a:pPr indent="0" lvl="0" marL="0" rtl="0" algn="l">
                <a:spcBef>
                  <a:spcPts val="0"/>
                </a:spcBef>
                <a:spcAft>
                  <a:spcPts val="0"/>
                </a:spcAft>
                <a:buNone/>
              </a:pPr>
              <a:r>
                <a:rPr b="1" lang="fr-FR" sz="1300">
                  <a:solidFill>
                    <a:schemeClr val="dk2"/>
                  </a:solidFill>
                  <a:latin typeface="Corbel"/>
                  <a:ea typeface="Corbel"/>
                  <a:cs typeface="Corbel"/>
                  <a:sym typeface="Corbel"/>
                </a:rPr>
                <a:t>Primary energy (Toe/cap/year)</a:t>
              </a:r>
              <a:endParaRPr b="1" sz="1300">
                <a:solidFill>
                  <a:schemeClr val="dk2"/>
                </a:solidFill>
                <a:latin typeface="Corbel"/>
                <a:ea typeface="Corbel"/>
                <a:cs typeface="Corbel"/>
                <a:sym typeface="Corbel"/>
              </a:endParaRPr>
            </a:p>
          </p:txBody>
        </p:sp>
        <p:sp>
          <p:nvSpPr>
            <p:cNvPr id="728" name="Google Shape;728;g22f7ddae63a_4_504"/>
            <p:cNvSpPr txBox="1"/>
            <p:nvPr/>
          </p:nvSpPr>
          <p:spPr>
            <a:xfrm>
              <a:off x="1007600" y="5144825"/>
              <a:ext cx="4765800" cy="236400"/>
            </a:xfrm>
            <a:prstGeom prst="rect">
              <a:avLst/>
            </a:prstGeom>
            <a:solidFill>
              <a:schemeClr val="lt1"/>
            </a:solidFill>
            <a:ln>
              <a:noFill/>
            </a:ln>
          </p:spPr>
          <p:txBody>
            <a:bodyPr anchorCtr="0" anchor="t" bIns="18000" lIns="91425" spcFirstLastPara="1" rIns="91425" wrap="square" tIns="18000">
              <a:spAutoFit/>
            </a:bodyPr>
            <a:lstStyle/>
            <a:p>
              <a:pPr indent="0" lvl="0" marL="0" rtl="0" algn="l">
                <a:spcBef>
                  <a:spcPts val="0"/>
                </a:spcBef>
                <a:spcAft>
                  <a:spcPts val="0"/>
                </a:spcAft>
                <a:buNone/>
              </a:pPr>
              <a:r>
                <a:rPr lang="fr-FR" sz="1300">
                  <a:latin typeface="Corbel"/>
                  <a:ea typeface="Corbel"/>
                  <a:cs typeface="Corbel"/>
                  <a:sym typeface="Corbel"/>
                </a:rPr>
                <a:t> </a:t>
              </a:r>
              <a:r>
                <a:rPr lang="fr-FR" sz="1300">
                  <a:latin typeface="Corbel"/>
                  <a:ea typeface="Corbel"/>
                  <a:cs typeface="Corbel"/>
                  <a:sym typeface="Corbel"/>
                </a:rPr>
                <a:t>USA                 France                  China                World                Senegal</a:t>
              </a:r>
              <a:endParaRPr sz="1300">
                <a:latin typeface="Corbel"/>
                <a:ea typeface="Corbel"/>
                <a:cs typeface="Corbel"/>
                <a:sym typeface="Corbel"/>
              </a:endParaRPr>
            </a:p>
          </p:txBody>
        </p:sp>
        <p:sp>
          <p:nvSpPr>
            <p:cNvPr id="729" name="Google Shape;729;g22f7ddae63a_4_504"/>
            <p:cNvSpPr txBox="1"/>
            <p:nvPr/>
          </p:nvSpPr>
          <p:spPr>
            <a:xfrm>
              <a:off x="299650" y="2506589"/>
              <a:ext cx="5378700" cy="647700"/>
            </a:xfrm>
            <a:prstGeom prst="rect">
              <a:avLst/>
            </a:prstGeom>
            <a:solidFill>
              <a:srgbClr val="FFFFFF"/>
            </a:solidFill>
            <a:ln>
              <a:noFill/>
            </a:ln>
          </p:spPr>
          <p:txBody>
            <a:bodyPr anchorCtr="0" anchor="t" bIns="54000" lIns="91425" spcFirstLastPara="1" rIns="91425" wrap="square" tIns="54000">
              <a:spAutoFit/>
            </a:bodyPr>
            <a:lstStyle/>
            <a:p>
              <a:pPr indent="0" lvl="0" marL="0" rtl="0" algn="ctr">
                <a:spcBef>
                  <a:spcPts val="0"/>
                </a:spcBef>
                <a:spcAft>
                  <a:spcPts val="0"/>
                </a:spcAft>
                <a:buNone/>
              </a:pPr>
              <a:r>
                <a:rPr b="1" lang="fr-FR" sz="1750">
                  <a:solidFill>
                    <a:schemeClr val="dk2"/>
                  </a:solidFill>
                  <a:latin typeface="Corbel"/>
                  <a:ea typeface="Corbel"/>
                  <a:cs typeface="Corbel"/>
                  <a:sym typeface="Corbel"/>
                </a:rPr>
                <a:t>Primary energy consumption </a:t>
              </a:r>
              <a:endParaRPr b="1" sz="1750">
                <a:solidFill>
                  <a:schemeClr val="dk2"/>
                </a:solidFill>
                <a:latin typeface="Corbel"/>
                <a:ea typeface="Corbel"/>
                <a:cs typeface="Corbel"/>
                <a:sym typeface="Corbel"/>
              </a:endParaRPr>
            </a:p>
            <a:p>
              <a:pPr indent="0" lvl="0" marL="0" rtl="0" algn="ctr">
                <a:spcBef>
                  <a:spcPts val="0"/>
                </a:spcBef>
                <a:spcAft>
                  <a:spcPts val="0"/>
                </a:spcAft>
                <a:buNone/>
              </a:pPr>
              <a:r>
                <a:rPr b="1" lang="fr-FR" sz="1750">
                  <a:solidFill>
                    <a:schemeClr val="dk2"/>
                  </a:solidFill>
                  <a:latin typeface="Corbel"/>
                  <a:ea typeface="Corbel"/>
                  <a:cs typeface="Corbel"/>
                  <a:sym typeface="Corbel"/>
                </a:rPr>
                <a:t>per capita per year</a:t>
              </a:r>
              <a:endParaRPr b="1" sz="1750">
                <a:solidFill>
                  <a:schemeClr val="dk2"/>
                </a:solidFill>
                <a:latin typeface="Corbel"/>
                <a:ea typeface="Corbel"/>
                <a:cs typeface="Corbel"/>
                <a:sym typeface="Corbe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5"/>
          <p:cNvSpPr txBox="1"/>
          <p:nvPr>
            <p:ph idx="4294967295" type="body"/>
          </p:nvPr>
        </p:nvSpPr>
        <p:spPr>
          <a:xfrm>
            <a:off x="480000" y="1773000"/>
            <a:ext cx="11142600" cy="2868900"/>
          </a:xfrm>
          <a:prstGeom prst="rect">
            <a:avLst/>
          </a:prstGeom>
          <a:noFill/>
          <a:ln>
            <a:noFill/>
          </a:ln>
        </p:spPr>
        <p:txBody>
          <a:bodyPr anchorCtr="0" anchor="t" bIns="45700" lIns="91425" spcFirstLastPara="1" rIns="91425" wrap="square" tIns="45700">
            <a:noAutofit/>
          </a:bodyPr>
          <a:lstStyle/>
          <a:p>
            <a:pPr indent="-349250" lvl="0" marL="571500" rtl="0" algn="just">
              <a:lnSpc>
                <a:spcPct val="100000"/>
              </a:lnSpc>
              <a:spcBef>
                <a:spcPts val="480"/>
              </a:spcBef>
              <a:spcAft>
                <a:spcPts val="0"/>
              </a:spcAft>
              <a:buSzPts val="2500"/>
              <a:buChar char="•"/>
            </a:pPr>
            <a:r>
              <a:rPr lang="fr-FR" sz="2400"/>
              <a:t>Our economy is based on energy consumption. We transform </a:t>
            </a:r>
            <a:r>
              <a:rPr b="1" lang="fr-FR" sz="2400">
                <a:solidFill>
                  <a:schemeClr val="accent1"/>
                </a:solidFill>
              </a:rPr>
              <a:t>resources into products and services</a:t>
            </a:r>
            <a:r>
              <a:rPr lang="fr-FR" sz="2400"/>
              <a:t>.</a:t>
            </a:r>
            <a:endParaRPr sz="2400"/>
          </a:p>
          <a:p>
            <a:pPr indent="-342900" lvl="0" marL="571500" rtl="0" algn="just">
              <a:lnSpc>
                <a:spcPct val="100000"/>
              </a:lnSpc>
              <a:spcBef>
                <a:spcPts val="1000"/>
              </a:spcBef>
              <a:spcAft>
                <a:spcPts val="0"/>
              </a:spcAft>
              <a:buSzPts val="2400"/>
              <a:buChar char="•"/>
            </a:pPr>
            <a:r>
              <a:rPr lang="fr-FR" sz="2400"/>
              <a:t>Developing countries are consuming </a:t>
            </a:r>
            <a:r>
              <a:rPr b="1" lang="fr-FR" sz="2400">
                <a:solidFill>
                  <a:schemeClr val="accent1"/>
                </a:solidFill>
              </a:rPr>
              <a:t>more and more energy</a:t>
            </a:r>
            <a:r>
              <a:rPr lang="fr-FR" sz="2400"/>
              <a:t> to produce the services they need for their development.</a:t>
            </a:r>
            <a:endParaRPr sz="2400"/>
          </a:p>
          <a:p>
            <a:pPr indent="-342900" lvl="0" marL="571500" rtl="0" algn="just">
              <a:lnSpc>
                <a:spcPct val="100000"/>
              </a:lnSpc>
              <a:spcBef>
                <a:spcPts val="1000"/>
              </a:spcBef>
              <a:spcAft>
                <a:spcPts val="1000"/>
              </a:spcAft>
              <a:buSzPts val="2400"/>
              <a:buChar char="•"/>
            </a:pPr>
            <a:r>
              <a:rPr lang="fr-FR" sz="2400"/>
              <a:t>Developed economies produce </a:t>
            </a:r>
            <a:r>
              <a:rPr b="1" lang="fr-FR" sz="2400">
                <a:solidFill>
                  <a:schemeClr val="accent1"/>
                </a:solidFill>
              </a:rPr>
              <a:t>more and more goods and services</a:t>
            </a:r>
            <a:r>
              <a:rPr lang="fr-FR" sz="2400"/>
              <a:t> that consume even more energy when used.</a:t>
            </a:r>
            <a:endParaRPr b="0" sz="2400">
              <a:solidFill>
                <a:schemeClr val="dk1"/>
              </a:solidFill>
              <a:latin typeface="Corbel"/>
              <a:ea typeface="Corbel"/>
              <a:cs typeface="Corbel"/>
              <a:sym typeface="Corbel"/>
            </a:endParaRPr>
          </a:p>
        </p:txBody>
      </p:sp>
      <p:grpSp>
        <p:nvGrpSpPr>
          <p:cNvPr id="735" name="Google Shape;735;p15"/>
          <p:cNvGrpSpPr/>
          <p:nvPr/>
        </p:nvGrpSpPr>
        <p:grpSpPr>
          <a:xfrm>
            <a:off x="1927837" y="4927306"/>
            <a:ext cx="8336325" cy="980700"/>
            <a:chOff x="2161125" y="4927306"/>
            <a:chExt cx="8336325" cy="980700"/>
          </a:xfrm>
        </p:grpSpPr>
        <p:sp>
          <p:nvSpPr>
            <p:cNvPr id="736" name="Google Shape;736;p15"/>
            <p:cNvSpPr txBox="1"/>
            <p:nvPr/>
          </p:nvSpPr>
          <p:spPr>
            <a:xfrm>
              <a:off x="7300650" y="4927306"/>
              <a:ext cx="3196800" cy="980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fr-FR" sz="2400">
                  <a:solidFill>
                    <a:schemeClr val="accent1"/>
                  </a:solidFill>
                  <a:latin typeface="Corbel"/>
                  <a:ea typeface="Corbel"/>
                  <a:cs typeface="Corbel"/>
                  <a:sym typeface="Corbel"/>
                </a:rPr>
                <a:t>Energy consumption</a:t>
              </a:r>
              <a:endParaRPr b="1" i="0" sz="1800" u="none" cap="none" strike="noStrike">
                <a:solidFill>
                  <a:schemeClr val="accent1"/>
                </a:solidFill>
                <a:latin typeface="Arial"/>
                <a:ea typeface="Arial"/>
                <a:cs typeface="Arial"/>
                <a:sym typeface="Arial"/>
              </a:endParaRPr>
            </a:p>
          </p:txBody>
        </p:sp>
        <p:sp>
          <p:nvSpPr>
            <p:cNvPr id="737" name="Google Shape;737;p15"/>
            <p:cNvSpPr/>
            <p:nvPr/>
          </p:nvSpPr>
          <p:spPr>
            <a:xfrm>
              <a:off x="4801229" y="5057650"/>
              <a:ext cx="2181600" cy="720000"/>
            </a:xfrm>
            <a:prstGeom prst="leftRightArrow">
              <a:avLst>
                <a:gd fmla="val 50000" name="adj1"/>
                <a:gd fmla="val 50000" name="adj2"/>
              </a:avLst>
            </a:prstGeom>
            <a:solidFill>
              <a:srgbClr val="1C588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738" name="Google Shape;738;p15"/>
            <p:cNvSpPr txBox="1"/>
            <p:nvPr/>
          </p:nvSpPr>
          <p:spPr>
            <a:xfrm>
              <a:off x="2161125" y="5217550"/>
              <a:ext cx="2806500" cy="400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fr-FR" sz="2400">
                  <a:solidFill>
                    <a:schemeClr val="accent1"/>
                  </a:solidFill>
                  <a:latin typeface="Corbel"/>
                  <a:ea typeface="Corbel"/>
                  <a:cs typeface="Corbel"/>
                  <a:sym typeface="Corbel"/>
                </a:rPr>
                <a:t>E</a:t>
              </a:r>
              <a:r>
                <a:rPr b="1" i="0" lang="fr-FR" sz="2400" u="none" cap="none" strike="noStrike">
                  <a:solidFill>
                    <a:schemeClr val="accent1"/>
                  </a:solidFill>
                  <a:latin typeface="Corbel"/>
                  <a:ea typeface="Corbel"/>
                  <a:cs typeface="Corbel"/>
                  <a:sym typeface="Corbel"/>
                </a:rPr>
                <a:t>conom</a:t>
              </a:r>
              <a:r>
                <a:rPr b="1" lang="fr-FR" sz="2400">
                  <a:solidFill>
                    <a:schemeClr val="accent1"/>
                  </a:solidFill>
                  <a:latin typeface="Corbel"/>
                  <a:ea typeface="Corbel"/>
                  <a:cs typeface="Corbel"/>
                  <a:sym typeface="Corbel"/>
                </a:rPr>
                <a:t>y</a:t>
              </a:r>
              <a:endParaRPr b="1" i="0" sz="1800" u="none" cap="none" strike="noStrike">
                <a:solidFill>
                  <a:schemeClr val="accent1"/>
                </a:solidFill>
                <a:latin typeface="Arial"/>
                <a:ea typeface="Arial"/>
                <a:cs typeface="Arial"/>
                <a:sym typeface="Arial"/>
              </a:endParaRPr>
            </a:p>
          </p:txBody>
        </p:sp>
      </p:grpSp>
      <p:sp>
        <p:nvSpPr>
          <p:cNvPr id="739" name="Google Shape;739;p15"/>
          <p:cNvSpPr txBox="1"/>
          <p:nvPr>
            <p:ph type="title"/>
          </p:nvPr>
        </p:nvSpPr>
        <p:spPr>
          <a:xfrm>
            <a:off x="932908" y="115642"/>
            <a:ext cx="103980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Economic activity, development and energy consumption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1e52429421a_0_2"/>
          <p:cNvSpPr txBox="1"/>
          <p:nvPr/>
        </p:nvSpPr>
        <p:spPr>
          <a:xfrm>
            <a:off x="1468375" y="774643"/>
            <a:ext cx="10270200" cy="1341600"/>
          </a:xfrm>
          <a:prstGeom prst="rect">
            <a:avLst/>
          </a:prstGeom>
          <a:noFill/>
          <a:ln>
            <a:noFill/>
          </a:ln>
        </p:spPr>
        <p:txBody>
          <a:bodyPr anchorCtr="0" anchor="t" bIns="91425" lIns="91425" spcFirstLastPara="1" rIns="91425" wrap="square" tIns="91425">
            <a:spAutoFit/>
          </a:bodyPr>
          <a:lstStyle/>
          <a:p>
            <a:pPr indent="-355600" lvl="0" marL="914400" rtl="0" algn="l">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Choose your path! </a:t>
            </a:r>
            <a:endParaRPr sz="2000">
              <a:solidFill>
                <a:srgbClr val="0A5882"/>
              </a:solidFill>
              <a:latin typeface="Corbel"/>
              <a:ea typeface="Corbel"/>
              <a:cs typeface="Corbel"/>
              <a:sym typeface="Corbel"/>
            </a:endParaRPr>
          </a:p>
          <a:p>
            <a:pPr indent="0" lvl="0" marL="457200" rtl="0" algn="just">
              <a:spcBef>
                <a:spcPts val="500"/>
              </a:spcBef>
              <a:spcAft>
                <a:spcPts val="0"/>
              </a:spcAft>
              <a:buNone/>
            </a:pPr>
            <a:r>
              <a:rPr lang="fr-FR" sz="1700">
                <a:solidFill>
                  <a:schemeClr val="dk2"/>
                </a:solidFill>
                <a:latin typeface="Corbel"/>
                <a:ea typeface="Corbel"/>
                <a:cs typeface="Corbel"/>
                <a:sym typeface="Corbel"/>
              </a:rPr>
              <a:t>You can tailor your presentation to suit the content of your class, the time you have available and the topics you want to explore! To make things easier for you, we've created two easy-to-identify slide types : the light and the complete initiative :</a:t>
            </a:r>
            <a:endParaRPr sz="1700">
              <a:solidFill>
                <a:schemeClr val="dk2"/>
              </a:solidFill>
              <a:latin typeface="Corbel"/>
              <a:ea typeface="Corbel"/>
              <a:cs typeface="Corbel"/>
              <a:sym typeface="Corbel"/>
            </a:endParaRPr>
          </a:p>
        </p:txBody>
      </p:sp>
      <p:sp>
        <p:nvSpPr>
          <p:cNvPr id="409" name="Google Shape;409;g1e52429421a_0_2"/>
          <p:cNvSpPr txBox="1"/>
          <p:nvPr/>
        </p:nvSpPr>
        <p:spPr>
          <a:xfrm>
            <a:off x="1456775" y="4321268"/>
            <a:ext cx="10281900" cy="2360100"/>
          </a:xfrm>
          <a:prstGeom prst="rect">
            <a:avLst/>
          </a:prstGeom>
          <a:noFill/>
          <a:ln>
            <a:noFill/>
          </a:ln>
        </p:spPr>
        <p:txBody>
          <a:bodyPr anchorCtr="0" anchor="ctr" bIns="91425" lIns="91425" spcFirstLastPara="1" rIns="91425" wrap="square" tIns="91425">
            <a:spAutoFit/>
          </a:bodyPr>
          <a:lstStyle/>
          <a:p>
            <a:pPr indent="-355600" lvl="0" marL="914400" marR="0" rtl="0" algn="l">
              <a:lnSpc>
                <a:spcPct val="100000"/>
              </a:lnSpc>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Don't forget the comments below the slides</a:t>
            </a:r>
            <a:endParaRPr b="1" sz="2000">
              <a:solidFill>
                <a:srgbClr val="0A5882"/>
              </a:solidFill>
              <a:latin typeface="Corbel"/>
              <a:ea typeface="Corbel"/>
              <a:cs typeface="Corbel"/>
              <a:sym typeface="Corbel"/>
            </a:endParaRPr>
          </a:p>
          <a:p>
            <a:pPr indent="0" lvl="0" marL="457200" rtl="0" algn="l">
              <a:spcBef>
                <a:spcPts val="500"/>
              </a:spcBef>
              <a:spcAft>
                <a:spcPts val="0"/>
              </a:spcAft>
              <a:buNone/>
            </a:pPr>
            <a:r>
              <a:rPr lang="fr-FR" sz="1700">
                <a:solidFill>
                  <a:schemeClr val="dk2"/>
                </a:solidFill>
                <a:latin typeface="Corbel"/>
                <a:ea typeface="Corbel"/>
                <a:cs typeface="Corbel"/>
                <a:sym typeface="Corbel"/>
              </a:rPr>
              <a:t>Each slide is accompanied by notes to guide you through your presentation.</a:t>
            </a:r>
            <a:endParaRPr sz="1700">
              <a:solidFill>
                <a:schemeClr val="dk2"/>
              </a:solidFill>
              <a:latin typeface="Corbel"/>
              <a:ea typeface="Corbel"/>
              <a:cs typeface="Corbel"/>
              <a:sym typeface="Corbel"/>
            </a:endParaRPr>
          </a:p>
          <a:p>
            <a:pPr indent="0" lvl="0" marL="457200" rtl="0" algn="l">
              <a:spcBef>
                <a:spcPts val="0"/>
              </a:spcBef>
              <a:spcAft>
                <a:spcPts val="0"/>
              </a:spcAft>
              <a:buNone/>
            </a:pPr>
            <a:r>
              <a:t/>
            </a:r>
            <a:endParaRPr sz="2000">
              <a:latin typeface="Corbel"/>
              <a:ea typeface="Corbel"/>
              <a:cs typeface="Corbel"/>
              <a:sym typeface="Corbel"/>
            </a:endParaRPr>
          </a:p>
          <a:p>
            <a:pPr indent="-355600" lvl="0" marL="914400" rtl="0" algn="l">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Complete your session with suggested activities from the module </a:t>
            </a:r>
            <a:endParaRPr b="1" sz="2400">
              <a:solidFill>
                <a:srgbClr val="F6AB38"/>
              </a:solidFill>
              <a:latin typeface="Corbel"/>
              <a:ea typeface="Corbel"/>
              <a:cs typeface="Corbel"/>
              <a:sym typeface="Corbel"/>
            </a:endParaRPr>
          </a:p>
          <a:p>
            <a:pPr indent="0" lvl="0" marL="457200" rtl="0" algn="l">
              <a:spcBef>
                <a:spcPts val="500"/>
              </a:spcBef>
              <a:spcAft>
                <a:spcPts val="0"/>
              </a:spcAft>
              <a:buNone/>
            </a:pPr>
            <a:r>
              <a:rPr lang="fr-FR" sz="1700">
                <a:solidFill>
                  <a:schemeClr val="dk2"/>
                </a:solidFill>
                <a:latin typeface="Corbel"/>
                <a:ea typeface="Corbel"/>
                <a:cs typeface="Corbel"/>
                <a:sym typeface="Corbel"/>
              </a:rPr>
              <a:t>You'll find suggested activities for each phase on our website!</a:t>
            </a:r>
            <a:endParaRPr b="1" sz="2300">
              <a:solidFill>
                <a:schemeClr val="dk2"/>
              </a:solidFill>
              <a:latin typeface="Corbel"/>
              <a:ea typeface="Corbel"/>
              <a:cs typeface="Corbel"/>
              <a:sym typeface="Corbel"/>
            </a:endParaRPr>
          </a:p>
          <a:p>
            <a:pPr indent="0" lvl="0" marL="0" rtl="0" algn="l">
              <a:spcBef>
                <a:spcPts val="0"/>
              </a:spcBef>
              <a:spcAft>
                <a:spcPts val="0"/>
              </a:spcAft>
              <a:buNone/>
            </a:pPr>
            <a:r>
              <a:t/>
            </a:r>
            <a:endParaRPr b="1" sz="1000">
              <a:solidFill>
                <a:schemeClr val="dk2"/>
              </a:solidFill>
              <a:latin typeface="Corbel"/>
              <a:ea typeface="Corbel"/>
              <a:cs typeface="Corbel"/>
              <a:sym typeface="Corbel"/>
            </a:endParaRPr>
          </a:p>
          <a:p>
            <a:pPr indent="0" lvl="0" marL="0" rtl="0" algn="l">
              <a:spcBef>
                <a:spcPts val="0"/>
              </a:spcBef>
              <a:spcAft>
                <a:spcPts val="0"/>
              </a:spcAft>
              <a:buNone/>
            </a:pPr>
            <a:r>
              <a:rPr b="1" lang="fr-FR" sz="2900">
                <a:solidFill>
                  <a:schemeClr val="accent1"/>
                </a:solidFill>
                <a:latin typeface="Corbel"/>
                <a:ea typeface="Corbel"/>
                <a:cs typeface="Corbel"/>
                <a:sym typeface="Corbel"/>
              </a:rPr>
              <a:t>Enjoy your session!</a:t>
            </a:r>
            <a:endParaRPr sz="1800">
              <a:solidFill>
                <a:schemeClr val="dk2"/>
              </a:solidFill>
              <a:latin typeface="Corbel"/>
              <a:ea typeface="Corbel"/>
              <a:cs typeface="Corbel"/>
              <a:sym typeface="Corbel"/>
            </a:endParaRPr>
          </a:p>
        </p:txBody>
      </p:sp>
      <p:pic>
        <p:nvPicPr>
          <p:cNvPr id="410" name="Google Shape;410;g1e52429421a_0_2"/>
          <p:cNvPicPr preferRelativeResize="0"/>
          <p:nvPr/>
        </p:nvPicPr>
        <p:blipFill rotWithShape="1">
          <a:blip r:embed="rId3">
            <a:alphaModFix/>
          </a:blip>
          <a:srcRect b="0" l="327" r="327" t="0"/>
          <a:stretch/>
        </p:blipFill>
        <p:spPr>
          <a:xfrm>
            <a:off x="2031741" y="2265580"/>
            <a:ext cx="3257498" cy="1844453"/>
          </a:xfrm>
          <a:prstGeom prst="rect">
            <a:avLst/>
          </a:prstGeom>
          <a:noFill/>
          <a:ln>
            <a:noFill/>
          </a:ln>
          <a:effectLst>
            <a:outerShdw blurRad="57150" rotWithShape="0" algn="bl" dir="5400000" dist="19050">
              <a:srgbClr val="000000">
                <a:alpha val="50000"/>
              </a:srgbClr>
            </a:outerShdw>
          </a:effectLst>
        </p:spPr>
      </p:pic>
      <p:grpSp>
        <p:nvGrpSpPr>
          <p:cNvPr id="411" name="Google Shape;411;g1e52429421a_0_2"/>
          <p:cNvGrpSpPr/>
          <p:nvPr/>
        </p:nvGrpSpPr>
        <p:grpSpPr>
          <a:xfrm>
            <a:off x="2731364" y="2804128"/>
            <a:ext cx="321494" cy="328026"/>
            <a:chOff x="10821672" y="5780925"/>
            <a:chExt cx="438600" cy="444600"/>
          </a:xfrm>
        </p:grpSpPr>
        <p:sp>
          <p:nvSpPr>
            <p:cNvPr id="412" name="Google Shape;412;g1e52429421a_0_2"/>
            <p:cNvSpPr/>
            <p:nvPr/>
          </p:nvSpPr>
          <p:spPr>
            <a:xfrm>
              <a:off x="10821672" y="57809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 name="Google Shape;413;g1e52429421a_0_2"/>
            <p:cNvPicPr preferRelativeResize="0"/>
            <p:nvPr/>
          </p:nvPicPr>
          <p:blipFill rotWithShape="1">
            <a:blip r:embed="rId4">
              <a:alphaModFix/>
            </a:blip>
            <a:srcRect b="27999" l="52899" r="22598" t="33555"/>
            <a:stretch/>
          </p:blipFill>
          <p:spPr>
            <a:xfrm>
              <a:off x="10926884" y="5826327"/>
              <a:ext cx="249405" cy="340276"/>
            </a:xfrm>
            <a:prstGeom prst="rect">
              <a:avLst/>
            </a:prstGeom>
            <a:noFill/>
            <a:ln>
              <a:noFill/>
            </a:ln>
          </p:spPr>
        </p:pic>
      </p:grpSp>
      <p:sp>
        <p:nvSpPr>
          <p:cNvPr id="414" name="Google Shape;414;g1e52429421a_0_2"/>
          <p:cNvSpPr txBox="1"/>
          <p:nvPr/>
        </p:nvSpPr>
        <p:spPr>
          <a:xfrm>
            <a:off x="3037900" y="2723400"/>
            <a:ext cx="1719300" cy="46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1800">
                <a:solidFill>
                  <a:srgbClr val="F4A344"/>
                </a:solidFill>
                <a:latin typeface="Corbel"/>
                <a:ea typeface="Corbel"/>
                <a:cs typeface="Corbel"/>
                <a:sym typeface="Corbel"/>
              </a:rPr>
              <a:t>Light initiative</a:t>
            </a:r>
            <a:endParaRPr b="1">
              <a:solidFill>
                <a:srgbClr val="F4A344"/>
              </a:solidFill>
              <a:latin typeface="Corbel"/>
              <a:ea typeface="Corbel"/>
              <a:cs typeface="Corbel"/>
              <a:sym typeface="Corbel"/>
            </a:endParaRPr>
          </a:p>
        </p:txBody>
      </p:sp>
      <p:pic>
        <p:nvPicPr>
          <p:cNvPr id="415" name="Google Shape;415;g1e52429421a_0_2"/>
          <p:cNvPicPr preferRelativeResize="0"/>
          <p:nvPr/>
        </p:nvPicPr>
        <p:blipFill rotWithShape="1">
          <a:blip r:embed="rId5">
            <a:alphaModFix/>
          </a:blip>
          <a:srcRect b="0" l="327" r="327" t="0"/>
          <a:stretch/>
        </p:blipFill>
        <p:spPr>
          <a:xfrm>
            <a:off x="6097986" y="2251495"/>
            <a:ext cx="3257498" cy="1844453"/>
          </a:xfrm>
          <a:prstGeom prst="rect">
            <a:avLst/>
          </a:prstGeom>
          <a:noFill/>
          <a:ln>
            <a:noFill/>
          </a:ln>
          <a:effectLst>
            <a:outerShdw blurRad="57150" rotWithShape="0" algn="bl" dir="5400000" dist="19050">
              <a:srgbClr val="000000">
                <a:alpha val="50000"/>
              </a:srgbClr>
            </a:outerShdw>
          </a:effectLst>
        </p:spPr>
      </p:pic>
      <p:grpSp>
        <p:nvGrpSpPr>
          <p:cNvPr id="416" name="Google Shape;416;g1e52429421a_0_2"/>
          <p:cNvGrpSpPr/>
          <p:nvPr/>
        </p:nvGrpSpPr>
        <p:grpSpPr>
          <a:xfrm>
            <a:off x="6602358" y="2802454"/>
            <a:ext cx="321461" cy="328185"/>
            <a:chOff x="11662148" y="6309124"/>
            <a:chExt cx="443700" cy="450000"/>
          </a:xfrm>
        </p:grpSpPr>
        <p:sp>
          <p:nvSpPr>
            <p:cNvPr id="417" name="Google Shape;417;g1e52429421a_0_2"/>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8" name="Google Shape;418;g1e52429421a_0_2"/>
            <p:cNvGrpSpPr/>
            <p:nvPr/>
          </p:nvGrpSpPr>
          <p:grpSpPr>
            <a:xfrm>
              <a:off x="11777233" y="6364855"/>
              <a:ext cx="217178" cy="355351"/>
              <a:chOff x="11157555" y="6024051"/>
              <a:chExt cx="370295" cy="605885"/>
            </a:xfrm>
          </p:grpSpPr>
          <p:sp>
            <p:nvSpPr>
              <p:cNvPr id="419" name="Google Shape;419;g1e52429421a_0_2"/>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20" name="Google Shape;420;g1e52429421a_0_2"/>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21" name="Google Shape;421;g1e52429421a_0_2"/>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sp>
        <p:nvSpPr>
          <p:cNvPr id="422" name="Google Shape;422;g1e52429421a_0_2"/>
          <p:cNvSpPr txBox="1"/>
          <p:nvPr/>
        </p:nvSpPr>
        <p:spPr>
          <a:xfrm>
            <a:off x="6865624" y="2724725"/>
            <a:ext cx="2224200" cy="46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1800">
                <a:solidFill>
                  <a:srgbClr val="1C82B8"/>
                </a:solidFill>
                <a:latin typeface="Corbel"/>
                <a:ea typeface="Corbel"/>
                <a:cs typeface="Corbel"/>
                <a:sym typeface="Corbel"/>
              </a:rPr>
              <a:t> Complete initiative</a:t>
            </a:r>
            <a:endParaRPr b="1">
              <a:solidFill>
                <a:srgbClr val="1C82B8"/>
              </a:solidFill>
              <a:latin typeface="Corbel"/>
              <a:ea typeface="Corbel"/>
              <a:cs typeface="Corbel"/>
              <a:sym typeface="Corbel"/>
            </a:endParaRPr>
          </a:p>
        </p:txBody>
      </p:sp>
      <p:sp>
        <p:nvSpPr>
          <p:cNvPr id="423" name="Google Shape;423;g1e52429421a_0_2"/>
          <p:cNvSpPr txBox="1"/>
          <p:nvPr/>
        </p:nvSpPr>
        <p:spPr>
          <a:xfrm>
            <a:off x="2031768" y="3122668"/>
            <a:ext cx="3257400" cy="61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1600">
                <a:latin typeface="Corbel"/>
                <a:ea typeface="Corbel"/>
                <a:cs typeface="Corbel"/>
                <a:sym typeface="Corbel"/>
              </a:rPr>
              <a:t>→ the red wire and fundamental concepts of the module</a:t>
            </a:r>
            <a:endParaRPr sz="1600"/>
          </a:p>
        </p:txBody>
      </p:sp>
      <p:sp>
        <p:nvSpPr>
          <p:cNvPr id="424" name="Google Shape;424;g1e52429421a_0_2"/>
          <p:cNvSpPr txBox="1"/>
          <p:nvPr/>
        </p:nvSpPr>
        <p:spPr>
          <a:xfrm>
            <a:off x="6097993" y="3122668"/>
            <a:ext cx="3257400" cy="8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1600">
                <a:latin typeface="Corbel"/>
                <a:ea typeface="Corbel"/>
                <a:cs typeface="Corbel"/>
                <a:sym typeface="Corbel"/>
              </a:rPr>
              <a:t>→ slides and activities to deepen your knowledge!</a:t>
            </a:r>
            <a:endParaRPr sz="1200"/>
          </a:p>
        </p:txBody>
      </p:sp>
      <p:sp>
        <p:nvSpPr>
          <p:cNvPr id="425" name="Google Shape;425;g1e52429421a_0_2"/>
          <p:cNvSpPr txBox="1"/>
          <p:nvPr>
            <p:ph type="title"/>
          </p:nvPr>
        </p:nvSpPr>
        <p:spPr>
          <a:xfrm>
            <a:off x="1456775" y="241454"/>
            <a:ext cx="10570500" cy="461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fr-FR" sz="2900">
                <a:solidFill>
                  <a:schemeClr val="accent1"/>
                </a:solidFill>
              </a:rPr>
              <a:t>Welcome to Clicks On educational content!</a:t>
            </a:r>
            <a:endParaRPr b="1" sz="290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4"/>
          <p:cNvSpPr/>
          <p:nvPr/>
        </p:nvSpPr>
        <p:spPr>
          <a:xfrm>
            <a:off x="490500" y="3600613"/>
            <a:ext cx="11211000" cy="1773300"/>
          </a:xfrm>
          <a:prstGeom prst="roundRect">
            <a:avLst>
              <a:gd fmla="val 50000" name="adj"/>
            </a:avLst>
          </a:prstGeom>
          <a:noFill/>
          <a:ln cap="flat" cmpd="sng" w="25400">
            <a:solidFill>
              <a:srgbClr val="0851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746" name="Google Shape;746;p14"/>
          <p:cNvSpPr txBox="1"/>
          <p:nvPr/>
        </p:nvSpPr>
        <p:spPr>
          <a:xfrm>
            <a:off x="1703388" y="1"/>
            <a:ext cx="8064600" cy="62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Corbel"/>
              <a:ea typeface="Corbel"/>
              <a:cs typeface="Corbel"/>
              <a:sym typeface="Corbel"/>
            </a:endParaRPr>
          </a:p>
        </p:txBody>
      </p:sp>
      <p:sp>
        <p:nvSpPr>
          <p:cNvPr id="747" name="Google Shape;747;p14"/>
          <p:cNvSpPr/>
          <p:nvPr/>
        </p:nvSpPr>
        <p:spPr>
          <a:xfrm>
            <a:off x="8575350" y="3232998"/>
            <a:ext cx="2810100" cy="720000"/>
          </a:xfrm>
          <a:prstGeom prst="roundRect">
            <a:avLst>
              <a:gd fmla="val 16667" name="adj"/>
            </a:avLst>
          </a:prstGeom>
          <a:solidFill>
            <a:srgbClr val="F4A34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fr-FR" sz="1800">
                <a:solidFill>
                  <a:srgbClr val="FFFFFF"/>
                </a:solidFill>
                <a:latin typeface="Corbel"/>
                <a:ea typeface="Corbel"/>
                <a:cs typeface="Corbel"/>
                <a:sym typeface="Corbel"/>
              </a:rPr>
              <a:t>Increased resource requirements</a:t>
            </a:r>
            <a:endParaRPr b="0" i="0" sz="1400" u="none" cap="none" strike="noStrike">
              <a:solidFill>
                <a:srgbClr val="FFFFFF"/>
              </a:solidFill>
              <a:latin typeface="Arial"/>
              <a:ea typeface="Arial"/>
              <a:cs typeface="Arial"/>
              <a:sym typeface="Arial"/>
            </a:endParaRPr>
          </a:p>
        </p:txBody>
      </p:sp>
      <p:sp>
        <p:nvSpPr>
          <p:cNvPr id="748" name="Google Shape;748;p14"/>
          <p:cNvSpPr/>
          <p:nvPr/>
        </p:nvSpPr>
        <p:spPr>
          <a:xfrm>
            <a:off x="1248475" y="3232998"/>
            <a:ext cx="2666100" cy="720000"/>
          </a:xfrm>
          <a:prstGeom prst="roundRect">
            <a:avLst>
              <a:gd fmla="val 16667" name="adj"/>
            </a:avLst>
          </a:prstGeom>
          <a:solidFill>
            <a:srgbClr val="F4A34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fr-FR" sz="1800">
                <a:solidFill>
                  <a:srgbClr val="FFFFFF"/>
                </a:solidFill>
                <a:latin typeface="Corbel"/>
                <a:ea typeface="Corbel"/>
                <a:cs typeface="Corbel"/>
                <a:sym typeface="Corbel"/>
              </a:rPr>
              <a:t>Increased standard of living</a:t>
            </a:r>
            <a:endParaRPr b="0" i="0" sz="1400" u="none" cap="none" strike="noStrike">
              <a:solidFill>
                <a:srgbClr val="FFFFFF"/>
              </a:solidFill>
              <a:latin typeface="Arial"/>
              <a:ea typeface="Arial"/>
              <a:cs typeface="Arial"/>
              <a:sym typeface="Arial"/>
            </a:endParaRPr>
          </a:p>
        </p:txBody>
      </p:sp>
      <p:pic>
        <p:nvPicPr>
          <p:cNvPr descr="Une image contenant gâteau, bâtiment, table, assis&#10;&#10;Description générée automatiquement" id="749" name="Google Shape;749;p14"/>
          <p:cNvPicPr preferRelativeResize="0"/>
          <p:nvPr/>
        </p:nvPicPr>
        <p:blipFill rotWithShape="1">
          <a:blip r:embed="rId3">
            <a:alphaModFix/>
          </a:blip>
          <a:srcRect b="0" l="0" r="0" t="18751"/>
          <a:stretch/>
        </p:blipFill>
        <p:spPr>
          <a:xfrm>
            <a:off x="4885863" y="1673425"/>
            <a:ext cx="2874024" cy="1376152"/>
          </a:xfrm>
          <a:prstGeom prst="rect">
            <a:avLst/>
          </a:prstGeom>
          <a:noFill/>
          <a:ln>
            <a:noFill/>
          </a:ln>
          <a:effectLst>
            <a:outerShdw blurRad="50800" rotWithShape="0" algn="tl" dir="2700000" dist="38100">
              <a:srgbClr val="000000">
                <a:alpha val="31000"/>
              </a:srgbClr>
            </a:outerShdw>
          </a:effectLst>
        </p:spPr>
      </p:pic>
      <p:pic>
        <p:nvPicPr>
          <p:cNvPr descr="Une image contenant intérieur, plafond, fenêtre, table&#10;&#10;Description générée automatiquement" id="750" name="Google Shape;750;p14"/>
          <p:cNvPicPr preferRelativeResize="0"/>
          <p:nvPr/>
        </p:nvPicPr>
        <p:blipFill rotWithShape="1">
          <a:blip r:embed="rId4">
            <a:alphaModFix/>
          </a:blip>
          <a:srcRect b="0" l="0" r="0" t="0"/>
          <a:stretch/>
        </p:blipFill>
        <p:spPr>
          <a:xfrm>
            <a:off x="1250025" y="1673417"/>
            <a:ext cx="2663011" cy="1376162"/>
          </a:xfrm>
          <a:prstGeom prst="rect">
            <a:avLst/>
          </a:prstGeom>
          <a:noFill/>
          <a:ln>
            <a:noFill/>
          </a:ln>
          <a:effectLst>
            <a:outerShdw blurRad="50800" rotWithShape="0" algn="tl" dir="2700000" dist="38100">
              <a:srgbClr val="000000">
                <a:alpha val="31000"/>
              </a:srgbClr>
            </a:outerShdw>
          </a:effectLst>
        </p:spPr>
      </p:pic>
      <p:sp>
        <p:nvSpPr>
          <p:cNvPr id="751" name="Google Shape;751;p14"/>
          <p:cNvSpPr/>
          <p:nvPr/>
        </p:nvSpPr>
        <p:spPr>
          <a:xfrm>
            <a:off x="4724479" y="3232998"/>
            <a:ext cx="3196800" cy="720000"/>
          </a:xfrm>
          <a:prstGeom prst="roundRect">
            <a:avLst>
              <a:gd fmla="val 16667" name="adj"/>
            </a:avLst>
          </a:prstGeom>
          <a:solidFill>
            <a:srgbClr val="F4A34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fr-FR" sz="1800">
                <a:solidFill>
                  <a:srgbClr val="FFFFFF"/>
                </a:solidFill>
                <a:latin typeface="Corbel"/>
                <a:ea typeface="Corbel"/>
                <a:cs typeface="Corbel"/>
                <a:sym typeface="Corbel"/>
              </a:rPr>
              <a:t>Increasing our infrastructure and assets</a:t>
            </a:r>
            <a:endParaRPr b="0" i="0" sz="1400" u="none" cap="none" strike="noStrike">
              <a:solidFill>
                <a:srgbClr val="FFFFFF"/>
              </a:solidFill>
              <a:latin typeface="Arial"/>
              <a:ea typeface="Arial"/>
              <a:cs typeface="Arial"/>
              <a:sym typeface="Arial"/>
            </a:endParaRPr>
          </a:p>
        </p:txBody>
      </p:sp>
      <p:sp>
        <p:nvSpPr>
          <p:cNvPr id="752" name="Google Shape;752;p14"/>
          <p:cNvSpPr/>
          <p:nvPr/>
        </p:nvSpPr>
        <p:spPr>
          <a:xfrm flipH="1" rot="10800000">
            <a:off x="6038061" y="5381305"/>
            <a:ext cx="317400" cy="347700"/>
          </a:xfrm>
          <a:prstGeom prst="triangle">
            <a:avLst>
              <a:gd fmla="val 50000" name="adj"/>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sp>
        <p:nvSpPr>
          <p:cNvPr id="753" name="Google Shape;753;p14"/>
          <p:cNvSpPr/>
          <p:nvPr/>
        </p:nvSpPr>
        <p:spPr>
          <a:xfrm flipH="1" rot="5400000">
            <a:off x="4169527" y="3419148"/>
            <a:ext cx="317400" cy="347700"/>
          </a:xfrm>
          <a:prstGeom prst="triangle">
            <a:avLst>
              <a:gd fmla="val 50000" name="adj"/>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sp>
        <p:nvSpPr>
          <p:cNvPr id="754" name="Google Shape;754;p14"/>
          <p:cNvSpPr/>
          <p:nvPr/>
        </p:nvSpPr>
        <p:spPr>
          <a:xfrm flipH="1" rot="5400000">
            <a:off x="8082555" y="3419148"/>
            <a:ext cx="317400" cy="347700"/>
          </a:xfrm>
          <a:prstGeom prst="triangle">
            <a:avLst>
              <a:gd fmla="val 50000" name="adj"/>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pic>
        <p:nvPicPr>
          <p:cNvPr descr="Une image contenant extérieur, herbe, grand, bâtiment&#10;&#10;Description générée automatiquement" id="755" name="Google Shape;755;p14"/>
          <p:cNvPicPr preferRelativeResize="0"/>
          <p:nvPr/>
        </p:nvPicPr>
        <p:blipFill rotWithShape="1">
          <a:blip r:embed="rId5">
            <a:alphaModFix/>
          </a:blip>
          <a:srcRect b="0" l="0" r="0" t="0"/>
          <a:stretch/>
        </p:blipFill>
        <p:spPr>
          <a:xfrm>
            <a:off x="8648900" y="1673425"/>
            <a:ext cx="2663002" cy="1376150"/>
          </a:xfrm>
          <a:prstGeom prst="rect">
            <a:avLst/>
          </a:prstGeom>
          <a:noFill/>
          <a:ln>
            <a:noFill/>
          </a:ln>
          <a:effectLst>
            <a:outerShdw blurRad="50800" rotWithShape="0" algn="tl" dir="2700000" dist="38100">
              <a:srgbClr val="000000">
                <a:alpha val="31000"/>
              </a:srgbClr>
            </a:outerShdw>
          </a:effectLst>
        </p:spPr>
      </p:pic>
      <p:sp>
        <p:nvSpPr>
          <p:cNvPr id="756" name="Google Shape;756;p14"/>
          <p:cNvSpPr/>
          <p:nvPr/>
        </p:nvSpPr>
        <p:spPr>
          <a:xfrm>
            <a:off x="4269367" y="5667137"/>
            <a:ext cx="4245600" cy="525900"/>
          </a:xfrm>
          <a:prstGeom prst="roundRect">
            <a:avLst>
              <a:gd fmla="val 16667" name="adj"/>
            </a:avLst>
          </a:prstGeom>
          <a:solidFill>
            <a:srgbClr val="F4A34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lang="fr-FR" sz="2800">
                <a:solidFill>
                  <a:srgbClr val="FFFFFF"/>
                </a:solidFill>
                <a:latin typeface="Corbel"/>
                <a:ea typeface="Corbel"/>
                <a:cs typeface="Corbel"/>
                <a:sym typeface="Corbel"/>
              </a:rPr>
              <a:t>What are the impacts?</a:t>
            </a:r>
            <a:endParaRPr b="0" i="0" sz="1400" u="none" cap="none" strike="noStrike">
              <a:solidFill>
                <a:srgbClr val="FFFFFF"/>
              </a:solidFill>
              <a:latin typeface="Arial"/>
              <a:ea typeface="Arial"/>
              <a:cs typeface="Arial"/>
              <a:sym typeface="Arial"/>
            </a:endParaRPr>
          </a:p>
        </p:txBody>
      </p:sp>
      <p:sp>
        <p:nvSpPr>
          <p:cNvPr id="757" name="Google Shape;757;p14"/>
          <p:cNvSpPr/>
          <p:nvPr/>
        </p:nvSpPr>
        <p:spPr>
          <a:xfrm flipH="1" rot="-5400000">
            <a:off x="8529988" y="5194208"/>
            <a:ext cx="317400" cy="347700"/>
          </a:xfrm>
          <a:prstGeom prst="triangle">
            <a:avLst>
              <a:gd fmla="val 50000" name="adj"/>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sp>
        <p:nvSpPr>
          <p:cNvPr id="758" name="Google Shape;758;p14"/>
          <p:cNvSpPr/>
          <p:nvPr/>
        </p:nvSpPr>
        <p:spPr>
          <a:xfrm flipH="1" rot="-5400000">
            <a:off x="2889002" y="5193853"/>
            <a:ext cx="317400" cy="347700"/>
          </a:xfrm>
          <a:prstGeom prst="triangle">
            <a:avLst>
              <a:gd fmla="val 50000" name="adj"/>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pic>
        <p:nvPicPr>
          <p:cNvPr descr="Groupe de personnes" id="759" name="Google Shape;759;p14"/>
          <p:cNvPicPr preferRelativeResize="0"/>
          <p:nvPr/>
        </p:nvPicPr>
        <p:blipFill rotWithShape="1">
          <a:blip r:embed="rId6">
            <a:alphaModFix/>
          </a:blip>
          <a:srcRect b="0" l="0" r="0" t="-4406"/>
          <a:stretch/>
        </p:blipFill>
        <p:spPr>
          <a:xfrm>
            <a:off x="1731011" y="4642627"/>
            <a:ext cx="707480" cy="738663"/>
          </a:xfrm>
          <a:prstGeom prst="rect">
            <a:avLst/>
          </a:prstGeom>
          <a:noFill/>
          <a:ln>
            <a:noFill/>
          </a:ln>
        </p:spPr>
      </p:pic>
      <p:sp>
        <p:nvSpPr>
          <p:cNvPr id="760" name="Google Shape;760;p14"/>
          <p:cNvSpPr/>
          <p:nvPr/>
        </p:nvSpPr>
        <p:spPr>
          <a:xfrm>
            <a:off x="8767251" y="5332744"/>
            <a:ext cx="28494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85160"/>
                </a:solidFill>
                <a:latin typeface="Corbel"/>
                <a:ea typeface="Corbel"/>
                <a:cs typeface="Corbel"/>
                <a:sym typeface="Corbel"/>
              </a:rPr>
              <a:t>2020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fr-FR">
                <a:solidFill>
                  <a:srgbClr val="085160"/>
                </a:solidFill>
                <a:latin typeface="Corbel"/>
                <a:ea typeface="Corbel"/>
                <a:cs typeface="Corbel"/>
                <a:sym typeface="Corbel"/>
              </a:rPr>
              <a:t>World population = </a:t>
            </a:r>
            <a:endParaRPr b="1">
              <a:solidFill>
                <a:srgbClr val="085160"/>
              </a:solidFill>
              <a:latin typeface="Corbel"/>
              <a:ea typeface="Corbel"/>
              <a:cs typeface="Corbel"/>
              <a:sym typeface="Corbel"/>
            </a:endParaRPr>
          </a:p>
          <a:p>
            <a:pPr indent="0" lvl="0" marL="0" marR="0" rtl="0" algn="ctr">
              <a:lnSpc>
                <a:spcPct val="100000"/>
              </a:lnSpc>
              <a:spcBef>
                <a:spcPts val="0"/>
              </a:spcBef>
              <a:spcAft>
                <a:spcPts val="0"/>
              </a:spcAft>
              <a:buNone/>
            </a:pPr>
            <a:r>
              <a:rPr b="1" lang="fr-FR">
                <a:solidFill>
                  <a:srgbClr val="085160"/>
                </a:solidFill>
                <a:latin typeface="Corbel"/>
                <a:ea typeface="Corbel"/>
                <a:cs typeface="Corbel"/>
                <a:sym typeface="Corbel"/>
              </a:rPr>
              <a:t>7.7 billion people (UN)</a:t>
            </a:r>
            <a:endParaRPr b="1">
              <a:solidFill>
                <a:srgbClr val="085160"/>
              </a:solidFill>
              <a:latin typeface="Corbel"/>
              <a:ea typeface="Corbel"/>
              <a:cs typeface="Corbel"/>
              <a:sym typeface="Corbel"/>
            </a:endParaRPr>
          </a:p>
        </p:txBody>
      </p:sp>
      <p:sp>
        <p:nvSpPr>
          <p:cNvPr id="761" name="Google Shape;761;p14"/>
          <p:cNvSpPr/>
          <p:nvPr/>
        </p:nvSpPr>
        <p:spPr>
          <a:xfrm>
            <a:off x="660040" y="5332744"/>
            <a:ext cx="28494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85160"/>
                </a:solidFill>
                <a:latin typeface="Corbel"/>
                <a:ea typeface="Corbel"/>
                <a:cs typeface="Corbel"/>
                <a:sym typeface="Corbel"/>
              </a:rPr>
              <a:t>2100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lang="fr-FR">
                <a:solidFill>
                  <a:srgbClr val="085160"/>
                </a:solidFill>
                <a:latin typeface="Corbel"/>
                <a:ea typeface="Corbel"/>
                <a:cs typeface="Corbel"/>
                <a:sym typeface="Corbel"/>
              </a:rPr>
              <a:t>World population = </a:t>
            </a:r>
            <a:endParaRPr b="1">
              <a:solidFill>
                <a:srgbClr val="085160"/>
              </a:solidFill>
              <a:latin typeface="Corbel"/>
              <a:ea typeface="Corbel"/>
              <a:cs typeface="Corbel"/>
              <a:sym typeface="Corbel"/>
            </a:endParaRPr>
          </a:p>
          <a:p>
            <a:pPr indent="0" lvl="0" marL="0" marR="0" rtl="0" algn="ctr">
              <a:lnSpc>
                <a:spcPct val="100000"/>
              </a:lnSpc>
              <a:spcBef>
                <a:spcPts val="0"/>
              </a:spcBef>
              <a:spcAft>
                <a:spcPts val="0"/>
              </a:spcAft>
              <a:buNone/>
            </a:pPr>
            <a:r>
              <a:rPr b="1" lang="fr-FR">
                <a:solidFill>
                  <a:srgbClr val="085160"/>
                </a:solidFill>
                <a:latin typeface="Corbel"/>
                <a:ea typeface="Corbel"/>
                <a:cs typeface="Corbel"/>
                <a:sym typeface="Corbel"/>
              </a:rPr>
              <a:t>11 billion people (UN)</a:t>
            </a:r>
            <a:endParaRPr b="1">
              <a:solidFill>
                <a:srgbClr val="085160"/>
              </a:solidFill>
              <a:latin typeface="Corbel"/>
              <a:ea typeface="Corbel"/>
              <a:cs typeface="Corbel"/>
              <a:sym typeface="Corbel"/>
            </a:endParaRPr>
          </a:p>
        </p:txBody>
      </p:sp>
      <p:pic>
        <p:nvPicPr>
          <p:cNvPr descr="Groupe de personnes" id="762" name="Google Shape;762;p14"/>
          <p:cNvPicPr preferRelativeResize="0"/>
          <p:nvPr/>
        </p:nvPicPr>
        <p:blipFill rotWithShape="1">
          <a:blip r:embed="rId6">
            <a:alphaModFix/>
          </a:blip>
          <a:srcRect b="0" l="0" r="959" t="34512"/>
          <a:stretch/>
        </p:blipFill>
        <p:spPr>
          <a:xfrm>
            <a:off x="9852500" y="4893000"/>
            <a:ext cx="707475" cy="467775"/>
          </a:xfrm>
          <a:prstGeom prst="rect">
            <a:avLst/>
          </a:prstGeom>
          <a:noFill/>
          <a:ln>
            <a:noFill/>
          </a:ln>
        </p:spPr>
      </p:pic>
      <p:sp>
        <p:nvSpPr>
          <p:cNvPr id="763" name="Google Shape;763;p1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Comfort has a cost!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g22f7ddae63a_4_498"/>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3500"/>
              <a:buNone/>
            </a:pPr>
            <a:r>
              <a:rPr lang="fr-FR"/>
              <a:t>Impact on the environment</a:t>
            </a:r>
            <a:endParaRPr/>
          </a:p>
        </p:txBody>
      </p:sp>
      <p:sp>
        <p:nvSpPr>
          <p:cNvPr id="769" name="Google Shape;769;g22f7ddae63a_4_498"/>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500"/>
              <a:buNone/>
            </a:pPr>
            <a:r>
              <a:rPr lang="fr-FR"/>
              <a:t>Part 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g22f7ddae63a_4_1181"/>
          <p:cNvSpPr/>
          <p:nvPr/>
        </p:nvSpPr>
        <p:spPr>
          <a:xfrm>
            <a:off x="396350" y="1678500"/>
            <a:ext cx="2790600" cy="2681700"/>
          </a:xfrm>
          <a:prstGeom prst="roundRect">
            <a:avLst>
              <a:gd fmla="val 16667" name="adj"/>
            </a:avLst>
          </a:prstGeom>
          <a:noFill/>
          <a:ln cap="flat" cmpd="sng" w="38100">
            <a:solidFill>
              <a:srgbClr val="08516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6" name="Google Shape;776;g22f7ddae63a_4_1181"/>
          <p:cNvPicPr preferRelativeResize="0"/>
          <p:nvPr/>
        </p:nvPicPr>
        <p:blipFill rotWithShape="1">
          <a:blip r:embed="rId3">
            <a:alphaModFix/>
          </a:blip>
          <a:srcRect b="0" l="0" r="0" t="0"/>
          <a:stretch/>
        </p:blipFill>
        <p:spPr>
          <a:xfrm>
            <a:off x="1231525" y="3145850"/>
            <a:ext cx="1120250" cy="1120250"/>
          </a:xfrm>
          <a:prstGeom prst="rect">
            <a:avLst/>
          </a:prstGeom>
          <a:noFill/>
          <a:ln>
            <a:noFill/>
          </a:ln>
        </p:spPr>
      </p:pic>
      <p:pic>
        <p:nvPicPr>
          <p:cNvPr id="777" name="Google Shape;777;g22f7ddae63a_4_1181"/>
          <p:cNvPicPr preferRelativeResize="0"/>
          <p:nvPr/>
        </p:nvPicPr>
        <p:blipFill rotWithShape="1">
          <a:blip r:embed="rId4">
            <a:alphaModFix/>
          </a:blip>
          <a:srcRect b="0" l="0" r="0" t="0"/>
          <a:stretch/>
        </p:blipFill>
        <p:spPr>
          <a:xfrm>
            <a:off x="1975466" y="1826225"/>
            <a:ext cx="1120250" cy="1120250"/>
          </a:xfrm>
          <a:prstGeom prst="rect">
            <a:avLst/>
          </a:prstGeom>
          <a:noFill/>
          <a:ln>
            <a:noFill/>
          </a:ln>
        </p:spPr>
      </p:pic>
      <p:pic>
        <p:nvPicPr>
          <p:cNvPr id="778" name="Google Shape;778;g22f7ddae63a_4_1181"/>
          <p:cNvPicPr preferRelativeResize="0"/>
          <p:nvPr/>
        </p:nvPicPr>
        <p:blipFill rotWithShape="1">
          <a:blip r:embed="rId5">
            <a:alphaModFix/>
          </a:blip>
          <a:srcRect b="0" l="0" r="0" t="0"/>
          <a:stretch/>
        </p:blipFill>
        <p:spPr>
          <a:xfrm>
            <a:off x="545400" y="1826237"/>
            <a:ext cx="1120250" cy="1120250"/>
          </a:xfrm>
          <a:prstGeom prst="rect">
            <a:avLst/>
          </a:prstGeom>
          <a:noFill/>
          <a:ln>
            <a:noFill/>
          </a:ln>
        </p:spPr>
      </p:pic>
      <p:cxnSp>
        <p:nvCxnSpPr>
          <p:cNvPr id="779" name="Google Shape;779;g22f7ddae63a_4_1181"/>
          <p:cNvCxnSpPr/>
          <p:nvPr/>
        </p:nvCxnSpPr>
        <p:spPr>
          <a:xfrm flipH="1" rot="10800000">
            <a:off x="1592503" y="4329954"/>
            <a:ext cx="184200" cy="515700"/>
          </a:xfrm>
          <a:prstGeom prst="straightConnector1">
            <a:avLst/>
          </a:prstGeom>
          <a:noFill/>
          <a:ln cap="flat" cmpd="sng" w="19050">
            <a:solidFill>
              <a:srgbClr val="000000"/>
            </a:solidFill>
            <a:prstDash val="solid"/>
            <a:round/>
            <a:headEnd len="sm" w="sm" type="none"/>
            <a:tailEnd len="med" w="med" type="oval"/>
          </a:ln>
        </p:spPr>
      </p:cxnSp>
      <p:sp>
        <p:nvSpPr>
          <p:cNvPr id="780" name="Google Shape;780;g22f7ddae63a_4_1181"/>
          <p:cNvSpPr txBox="1"/>
          <p:nvPr/>
        </p:nvSpPr>
        <p:spPr>
          <a:xfrm>
            <a:off x="317353" y="4819881"/>
            <a:ext cx="2550300" cy="3786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lang="fr-FR" sz="2000">
                <a:solidFill>
                  <a:srgbClr val="005262"/>
                </a:solidFill>
                <a:latin typeface="Century Gothic"/>
                <a:ea typeface="Century Gothic"/>
                <a:cs typeface="Century Gothic"/>
                <a:sym typeface="Century Gothic"/>
              </a:rPr>
              <a:t>Fossil fuels</a:t>
            </a:r>
            <a:endParaRPr b="1" i="0" sz="1600" u="none" cap="none" strike="noStrike">
              <a:solidFill>
                <a:srgbClr val="005262"/>
              </a:solidFill>
              <a:latin typeface="Century Gothic"/>
              <a:ea typeface="Century Gothic"/>
              <a:cs typeface="Century Gothic"/>
              <a:sym typeface="Century Gothic"/>
            </a:endParaRPr>
          </a:p>
        </p:txBody>
      </p:sp>
      <p:sp>
        <p:nvSpPr>
          <p:cNvPr id="781" name="Google Shape;781;g22f7ddae63a_4_1181"/>
          <p:cNvSpPr txBox="1"/>
          <p:nvPr/>
        </p:nvSpPr>
        <p:spPr>
          <a:xfrm>
            <a:off x="3345879" y="2728238"/>
            <a:ext cx="6858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fr-FR" sz="4000" u="none" cap="none" strike="noStrike">
                <a:solidFill>
                  <a:srgbClr val="085160"/>
                </a:solidFill>
                <a:latin typeface="Century Gothic"/>
                <a:ea typeface="Century Gothic"/>
                <a:cs typeface="Century Gothic"/>
                <a:sym typeface="Century Gothic"/>
              </a:rPr>
              <a:t>+</a:t>
            </a:r>
            <a:endParaRPr b="0" i="0" sz="4000" u="none" cap="none" strike="noStrike">
              <a:solidFill>
                <a:srgbClr val="000000"/>
              </a:solidFill>
              <a:latin typeface="Century Gothic"/>
              <a:ea typeface="Century Gothic"/>
              <a:cs typeface="Century Gothic"/>
              <a:sym typeface="Century Gothic"/>
            </a:endParaRPr>
          </a:p>
        </p:txBody>
      </p:sp>
      <p:sp>
        <p:nvSpPr>
          <p:cNvPr id="782" name="Google Shape;782;g22f7ddae63a_4_1181"/>
          <p:cNvSpPr txBox="1"/>
          <p:nvPr/>
        </p:nvSpPr>
        <p:spPr>
          <a:xfrm>
            <a:off x="9291854" y="2728250"/>
            <a:ext cx="6858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fr-FR" sz="4000" u="none" cap="none" strike="noStrike">
                <a:solidFill>
                  <a:srgbClr val="085160"/>
                </a:solidFill>
                <a:latin typeface="Century Gothic"/>
                <a:ea typeface="Century Gothic"/>
                <a:cs typeface="Century Gothic"/>
                <a:sym typeface="Century Gothic"/>
              </a:rPr>
              <a:t>+</a:t>
            </a:r>
            <a:endParaRPr b="0" i="0" sz="4000" u="none" cap="none" strike="noStrike">
              <a:solidFill>
                <a:srgbClr val="000000"/>
              </a:solidFill>
              <a:latin typeface="Century Gothic"/>
              <a:ea typeface="Century Gothic"/>
              <a:cs typeface="Century Gothic"/>
              <a:sym typeface="Century Gothic"/>
            </a:endParaRPr>
          </a:p>
        </p:txBody>
      </p:sp>
      <p:sp>
        <p:nvSpPr>
          <p:cNvPr id="783" name="Google Shape;783;g22f7ddae63a_4_1181"/>
          <p:cNvSpPr/>
          <p:nvPr/>
        </p:nvSpPr>
        <p:spPr>
          <a:xfrm>
            <a:off x="5690886" y="2586938"/>
            <a:ext cx="1770600" cy="928800"/>
          </a:xfrm>
          <a:prstGeom prst="rightArrow">
            <a:avLst>
              <a:gd fmla="val 46935" name="adj1"/>
              <a:gd fmla="val 54204" name="adj2"/>
            </a:avLst>
          </a:prstGeom>
          <a:solidFill>
            <a:srgbClr val="F4A3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6AB38"/>
              </a:solidFill>
              <a:latin typeface="Arial"/>
              <a:ea typeface="Arial"/>
              <a:cs typeface="Arial"/>
              <a:sym typeface="Arial"/>
            </a:endParaRPr>
          </a:p>
        </p:txBody>
      </p:sp>
      <p:pic>
        <p:nvPicPr>
          <p:cNvPr id="784" name="Google Shape;784;g22f7ddae63a_4_1181"/>
          <p:cNvPicPr preferRelativeResize="0"/>
          <p:nvPr/>
        </p:nvPicPr>
        <p:blipFill rotWithShape="1">
          <a:blip r:embed="rId6">
            <a:alphaModFix/>
          </a:blip>
          <a:srcRect b="0" l="0" r="0" t="0"/>
          <a:stretch/>
        </p:blipFill>
        <p:spPr>
          <a:xfrm>
            <a:off x="4281825" y="2491225"/>
            <a:ext cx="1120250" cy="1120250"/>
          </a:xfrm>
          <a:prstGeom prst="rect">
            <a:avLst/>
          </a:prstGeom>
          <a:noFill/>
          <a:ln>
            <a:noFill/>
          </a:ln>
        </p:spPr>
      </p:pic>
      <p:sp>
        <p:nvSpPr>
          <p:cNvPr id="785" name="Google Shape;785;g22f7ddae63a_4_1181"/>
          <p:cNvSpPr txBox="1"/>
          <p:nvPr/>
        </p:nvSpPr>
        <p:spPr>
          <a:xfrm>
            <a:off x="5289163" y="1826225"/>
            <a:ext cx="2421600" cy="450300"/>
          </a:xfrm>
          <a:prstGeom prst="rect">
            <a:avLst/>
          </a:prstGeom>
          <a:solidFill>
            <a:srgbClr val="F4A344"/>
          </a:solid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i="0" lang="fr-FR" sz="2500" u="none" cap="none" strike="noStrike">
                <a:solidFill>
                  <a:srgbClr val="FFFFFF"/>
                </a:solidFill>
                <a:latin typeface="Century Gothic"/>
                <a:ea typeface="Century Gothic"/>
                <a:cs typeface="Century Gothic"/>
                <a:sym typeface="Century Gothic"/>
              </a:rPr>
              <a:t>Combustion</a:t>
            </a:r>
            <a:endParaRPr b="1" i="0" sz="2500" u="none" cap="none" strike="noStrike">
              <a:solidFill>
                <a:srgbClr val="FFFFFF"/>
              </a:solidFill>
              <a:latin typeface="Century Gothic"/>
              <a:ea typeface="Century Gothic"/>
              <a:cs typeface="Century Gothic"/>
              <a:sym typeface="Century Gothic"/>
            </a:endParaRPr>
          </a:p>
        </p:txBody>
      </p:sp>
      <p:pic>
        <p:nvPicPr>
          <p:cNvPr id="786" name="Google Shape;786;g22f7ddae63a_4_1181"/>
          <p:cNvPicPr preferRelativeResize="0"/>
          <p:nvPr/>
        </p:nvPicPr>
        <p:blipFill rotWithShape="1">
          <a:blip r:embed="rId7">
            <a:alphaModFix/>
          </a:blip>
          <a:srcRect b="0" l="0" r="0" t="0"/>
          <a:stretch/>
        </p:blipFill>
        <p:spPr>
          <a:xfrm>
            <a:off x="1836075" y="3448125"/>
            <a:ext cx="515700" cy="515700"/>
          </a:xfrm>
          <a:prstGeom prst="rect">
            <a:avLst/>
          </a:prstGeom>
          <a:noFill/>
          <a:ln>
            <a:noFill/>
          </a:ln>
        </p:spPr>
      </p:pic>
      <p:pic>
        <p:nvPicPr>
          <p:cNvPr id="787" name="Google Shape;787;g22f7ddae63a_4_1181"/>
          <p:cNvPicPr preferRelativeResize="0"/>
          <p:nvPr/>
        </p:nvPicPr>
        <p:blipFill rotWithShape="1">
          <a:blip r:embed="rId7">
            <a:alphaModFix/>
          </a:blip>
          <a:srcRect b="0" l="0" r="0" t="0"/>
          <a:stretch/>
        </p:blipFill>
        <p:spPr>
          <a:xfrm>
            <a:off x="1209625" y="1663612"/>
            <a:ext cx="515700" cy="515700"/>
          </a:xfrm>
          <a:prstGeom prst="rect">
            <a:avLst/>
          </a:prstGeom>
          <a:noFill/>
          <a:ln>
            <a:noFill/>
          </a:ln>
        </p:spPr>
      </p:pic>
      <p:pic>
        <p:nvPicPr>
          <p:cNvPr id="788" name="Google Shape;788;g22f7ddae63a_4_1181"/>
          <p:cNvPicPr preferRelativeResize="0"/>
          <p:nvPr/>
        </p:nvPicPr>
        <p:blipFill rotWithShape="1">
          <a:blip r:embed="rId7">
            <a:alphaModFix/>
          </a:blip>
          <a:srcRect b="0" l="0" r="0" t="0"/>
          <a:stretch/>
        </p:blipFill>
        <p:spPr>
          <a:xfrm>
            <a:off x="2580025" y="1899738"/>
            <a:ext cx="515700" cy="515700"/>
          </a:xfrm>
          <a:prstGeom prst="rect">
            <a:avLst/>
          </a:prstGeom>
          <a:noFill/>
          <a:ln>
            <a:noFill/>
          </a:ln>
        </p:spPr>
      </p:pic>
      <p:grpSp>
        <p:nvGrpSpPr>
          <p:cNvPr id="789" name="Google Shape;789;g22f7ddae63a_4_1181"/>
          <p:cNvGrpSpPr/>
          <p:nvPr/>
        </p:nvGrpSpPr>
        <p:grpSpPr>
          <a:xfrm>
            <a:off x="9875450" y="2491215"/>
            <a:ext cx="1770600" cy="2317973"/>
            <a:chOff x="10104050" y="1881615"/>
            <a:chExt cx="1770600" cy="2317973"/>
          </a:xfrm>
        </p:grpSpPr>
        <p:pic>
          <p:nvPicPr>
            <p:cNvPr id="790" name="Google Shape;790;g22f7ddae63a_4_1181"/>
            <p:cNvPicPr preferRelativeResize="0"/>
            <p:nvPr/>
          </p:nvPicPr>
          <p:blipFill rotWithShape="1">
            <a:blip r:embed="rId7">
              <a:alphaModFix/>
            </a:blip>
            <a:srcRect b="0" l="0" r="0" t="0"/>
            <a:stretch/>
          </p:blipFill>
          <p:spPr>
            <a:xfrm>
              <a:off x="10670150" y="1881615"/>
              <a:ext cx="1120250" cy="1120269"/>
            </a:xfrm>
            <a:prstGeom prst="rect">
              <a:avLst/>
            </a:prstGeom>
            <a:noFill/>
            <a:ln>
              <a:noFill/>
            </a:ln>
          </p:spPr>
        </p:pic>
        <p:sp>
          <p:nvSpPr>
            <p:cNvPr id="791" name="Google Shape;791;g22f7ddae63a_4_1181"/>
            <p:cNvSpPr txBox="1"/>
            <p:nvPr/>
          </p:nvSpPr>
          <p:spPr>
            <a:xfrm>
              <a:off x="10104050" y="3534788"/>
              <a:ext cx="1770600" cy="6648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lang="fr-FR" sz="2000">
                  <a:solidFill>
                    <a:srgbClr val="085160"/>
                  </a:solidFill>
                  <a:latin typeface="Century Gothic"/>
                  <a:ea typeface="Century Gothic"/>
                  <a:cs typeface="Century Gothic"/>
                  <a:sym typeface="Century Gothic"/>
                </a:rPr>
                <a:t>Greenhouse gases</a:t>
              </a:r>
              <a:endParaRPr b="1" i="0" sz="1600" u="none" cap="none" strike="noStrike">
                <a:solidFill>
                  <a:srgbClr val="085160"/>
                </a:solidFill>
                <a:latin typeface="Century Gothic"/>
                <a:ea typeface="Century Gothic"/>
                <a:cs typeface="Century Gothic"/>
                <a:sym typeface="Century Gothic"/>
              </a:endParaRPr>
            </a:p>
          </p:txBody>
        </p:sp>
        <p:cxnSp>
          <p:nvCxnSpPr>
            <p:cNvPr id="792" name="Google Shape;792;g22f7ddae63a_4_1181"/>
            <p:cNvCxnSpPr>
              <a:stCxn id="791" idx="0"/>
              <a:endCxn id="790" idx="2"/>
            </p:cNvCxnSpPr>
            <p:nvPr/>
          </p:nvCxnSpPr>
          <p:spPr>
            <a:xfrm flipH="1" rot="10800000">
              <a:off x="10989350" y="3001988"/>
              <a:ext cx="240900" cy="532800"/>
            </a:xfrm>
            <a:prstGeom prst="straightConnector1">
              <a:avLst/>
            </a:prstGeom>
            <a:noFill/>
            <a:ln cap="flat" cmpd="sng" w="19050">
              <a:solidFill>
                <a:srgbClr val="000000"/>
              </a:solidFill>
              <a:prstDash val="solid"/>
              <a:round/>
              <a:headEnd len="sm" w="sm" type="none"/>
              <a:tailEnd len="med" w="med" type="oval"/>
            </a:ln>
          </p:spPr>
        </p:cxnSp>
      </p:grpSp>
      <p:pic>
        <p:nvPicPr>
          <p:cNvPr id="793" name="Google Shape;793;g22f7ddae63a_4_1181"/>
          <p:cNvPicPr preferRelativeResize="0"/>
          <p:nvPr/>
        </p:nvPicPr>
        <p:blipFill rotWithShape="1">
          <a:blip r:embed="rId7">
            <a:alphaModFix/>
          </a:blip>
          <a:srcRect b="0" l="0" r="0" t="0"/>
          <a:stretch/>
        </p:blipFill>
        <p:spPr>
          <a:xfrm>
            <a:off x="2580025" y="2357250"/>
            <a:ext cx="515700" cy="515700"/>
          </a:xfrm>
          <a:prstGeom prst="rect">
            <a:avLst/>
          </a:prstGeom>
          <a:noFill/>
          <a:ln>
            <a:noFill/>
          </a:ln>
        </p:spPr>
      </p:pic>
      <p:pic>
        <p:nvPicPr>
          <p:cNvPr id="794" name="Google Shape;794;g22f7ddae63a_4_1181"/>
          <p:cNvPicPr preferRelativeResize="0"/>
          <p:nvPr/>
        </p:nvPicPr>
        <p:blipFill rotWithShape="1">
          <a:blip r:embed="rId7">
            <a:alphaModFix/>
          </a:blip>
          <a:srcRect b="0" l="0" r="0" t="0"/>
          <a:stretch/>
        </p:blipFill>
        <p:spPr>
          <a:xfrm>
            <a:off x="1209625" y="2121125"/>
            <a:ext cx="515700" cy="515700"/>
          </a:xfrm>
          <a:prstGeom prst="rect">
            <a:avLst/>
          </a:prstGeom>
          <a:noFill/>
          <a:ln>
            <a:noFill/>
          </a:ln>
        </p:spPr>
      </p:pic>
      <p:pic>
        <p:nvPicPr>
          <p:cNvPr id="795" name="Google Shape;795;g22f7ddae63a_4_1181"/>
          <p:cNvPicPr preferRelativeResize="0"/>
          <p:nvPr/>
        </p:nvPicPr>
        <p:blipFill rotWithShape="1">
          <a:blip r:embed="rId7">
            <a:alphaModFix/>
          </a:blip>
          <a:srcRect b="0" l="0" r="0" t="0"/>
          <a:stretch/>
        </p:blipFill>
        <p:spPr>
          <a:xfrm>
            <a:off x="1209625" y="2593387"/>
            <a:ext cx="515700" cy="515700"/>
          </a:xfrm>
          <a:prstGeom prst="rect">
            <a:avLst/>
          </a:prstGeom>
          <a:noFill/>
          <a:ln>
            <a:noFill/>
          </a:ln>
        </p:spPr>
      </p:pic>
      <p:sp>
        <p:nvSpPr>
          <p:cNvPr id="796" name="Google Shape;796;g22f7ddae63a_4_1181"/>
          <p:cNvSpPr/>
          <p:nvPr/>
        </p:nvSpPr>
        <p:spPr>
          <a:xfrm>
            <a:off x="1472850" y="5409825"/>
            <a:ext cx="9246300" cy="882000"/>
          </a:xfrm>
          <a:prstGeom prst="rect">
            <a:avLst/>
          </a:prstGeom>
          <a:solidFill>
            <a:srgbClr val="3486C5"/>
          </a:solidFill>
          <a:ln>
            <a:noFill/>
          </a:ln>
        </p:spPr>
        <p:txBody>
          <a:bodyPr anchorCtr="0" anchor="t" bIns="45700" lIns="91425" spcFirstLastPara="1" rIns="91425" wrap="square" tIns="45700">
            <a:noAutofit/>
          </a:bodyPr>
          <a:lstStyle/>
          <a:p>
            <a:pPr indent="0" lvl="0" marL="0" marR="0" rtl="0" algn="ctr">
              <a:lnSpc>
                <a:spcPct val="100000"/>
              </a:lnSpc>
              <a:spcBef>
                <a:spcPts val="50"/>
              </a:spcBef>
              <a:spcAft>
                <a:spcPts val="0"/>
              </a:spcAft>
              <a:buClr>
                <a:srgbClr val="F6AB38"/>
              </a:buClr>
              <a:buSzPts val="2400"/>
              <a:buFont typeface="Century Gothic"/>
              <a:buNone/>
            </a:pPr>
            <a:r>
              <a:t/>
            </a:r>
            <a:endParaRPr b="1" i="0" sz="1300" u="none" cap="none" strike="noStrike">
              <a:solidFill>
                <a:srgbClr val="FFFFFF"/>
              </a:solidFill>
              <a:latin typeface="Century Gothic"/>
              <a:ea typeface="Century Gothic"/>
              <a:cs typeface="Century Gothic"/>
              <a:sym typeface="Century Gothic"/>
            </a:endParaRPr>
          </a:p>
          <a:p>
            <a:pPr indent="0" lvl="0" marL="0" marR="0" rtl="0" algn="ctr">
              <a:lnSpc>
                <a:spcPct val="100000"/>
              </a:lnSpc>
              <a:spcBef>
                <a:spcPts val="50"/>
              </a:spcBef>
              <a:spcAft>
                <a:spcPts val="0"/>
              </a:spcAft>
              <a:buClr>
                <a:srgbClr val="F6AB38"/>
              </a:buClr>
              <a:buSzPts val="2400"/>
              <a:buFont typeface="Century Gothic"/>
              <a:buNone/>
            </a:pPr>
            <a:r>
              <a:rPr b="1" lang="fr-FR" sz="2400">
                <a:solidFill>
                  <a:srgbClr val="FFFFFF"/>
                </a:solidFill>
                <a:latin typeface="Century Gothic"/>
                <a:ea typeface="Century Gothic"/>
                <a:cs typeface="Century Gothic"/>
                <a:sym typeface="Century Gothic"/>
              </a:rPr>
              <a:t>Burning fossil fuels emits greenhouse gases</a:t>
            </a:r>
            <a:endParaRPr b="1" i="0" sz="1300" u="none" cap="none" strike="noStrike">
              <a:solidFill>
                <a:srgbClr val="FFFFFF"/>
              </a:solidFill>
              <a:latin typeface="Century Gothic"/>
              <a:ea typeface="Century Gothic"/>
              <a:cs typeface="Century Gothic"/>
              <a:sym typeface="Century Gothic"/>
            </a:endParaRPr>
          </a:p>
        </p:txBody>
      </p:sp>
      <p:grpSp>
        <p:nvGrpSpPr>
          <p:cNvPr id="797" name="Google Shape;797;g22f7ddae63a_4_1181"/>
          <p:cNvGrpSpPr/>
          <p:nvPr/>
        </p:nvGrpSpPr>
        <p:grpSpPr>
          <a:xfrm>
            <a:off x="7461476" y="2491225"/>
            <a:ext cx="1637649" cy="2127000"/>
            <a:chOff x="7690076" y="1881625"/>
            <a:chExt cx="1637649" cy="2127000"/>
          </a:xfrm>
        </p:grpSpPr>
        <p:pic>
          <p:nvPicPr>
            <p:cNvPr id="798" name="Google Shape;798;g22f7ddae63a_4_1181"/>
            <p:cNvPicPr preferRelativeResize="0"/>
            <p:nvPr/>
          </p:nvPicPr>
          <p:blipFill rotWithShape="1">
            <a:blip r:embed="rId8">
              <a:alphaModFix/>
            </a:blip>
            <a:srcRect b="0" l="0" r="0" t="0"/>
            <a:stretch/>
          </p:blipFill>
          <p:spPr>
            <a:xfrm>
              <a:off x="8207475" y="1881625"/>
              <a:ext cx="1120250" cy="1120250"/>
            </a:xfrm>
            <a:prstGeom prst="rect">
              <a:avLst/>
            </a:prstGeom>
            <a:noFill/>
            <a:ln>
              <a:noFill/>
            </a:ln>
          </p:spPr>
        </p:pic>
        <p:sp>
          <p:nvSpPr>
            <p:cNvPr id="799" name="Google Shape;799;g22f7ddae63a_4_1181"/>
            <p:cNvSpPr txBox="1"/>
            <p:nvPr/>
          </p:nvSpPr>
          <p:spPr>
            <a:xfrm>
              <a:off x="7690076" y="3630025"/>
              <a:ext cx="1505700" cy="3786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lang="fr-FR" sz="2000">
                  <a:solidFill>
                    <a:srgbClr val="F6AB38"/>
                  </a:solidFill>
                  <a:latin typeface="Century Gothic"/>
                  <a:ea typeface="Century Gothic"/>
                  <a:cs typeface="Century Gothic"/>
                  <a:sym typeface="Century Gothic"/>
                </a:rPr>
                <a:t>Energy</a:t>
              </a:r>
              <a:endParaRPr b="1" i="0" sz="1600" u="none" cap="none" strike="noStrike">
                <a:solidFill>
                  <a:srgbClr val="F6AB38"/>
                </a:solidFill>
                <a:latin typeface="Century Gothic"/>
                <a:ea typeface="Century Gothic"/>
                <a:cs typeface="Century Gothic"/>
                <a:sym typeface="Century Gothic"/>
              </a:endParaRPr>
            </a:p>
          </p:txBody>
        </p:sp>
        <p:cxnSp>
          <p:nvCxnSpPr>
            <p:cNvPr id="800" name="Google Shape;800;g22f7ddae63a_4_1181"/>
            <p:cNvCxnSpPr>
              <a:stCxn id="799" idx="0"/>
              <a:endCxn id="798" idx="2"/>
            </p:cNvCxnSpPr>
            <p:nvPr/>
          </p:nvCxnSpPr>
          <p:spPr>
            <a:xfrm flipH="1" rot="10800000">
              <a:off x="8442926" y="3001825"/>
              <a:ext cx="324600" cy="628200"/>
            </a:xfrm>
            <a:prstGeom prst="straightConnector1">
              <a:avLst/>
            </a:prstGeom>
            <a:noFill/>
            <a:ln cap="flat" cmpd="sng" w="19050">
              <a:solidFill>
                <a:srgbClr val="000000"/>
              </a:solidFill>
              <a:prstDash val="solid"/>
              <a:round/>
              <a:headEnd len="sm" w="sm" type="none"/>
              <a:tailEnd len="med" w="med" type="oval"/>
            </a:ln>
          </p:spPr>
        </p:cxnSp>
      </p:grpSp>
      <p:sp>
        <p:nvSpPr>
          <p:cNvPr id="801" name="Google Shape;801;g22f7ddae63a_4_1181"/>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From energy to greenhouse gases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g2517d0bcf08_8_39"/>
          <p:cNvSpPr txBox="1"/>
          <p:nvPr/>
        </p:nvSpPr>
        <p:spPr>
          <a:xfrm>
            <a:off x="6172501" y="3101475"/>
            <a:ext cx="1368000" cy="4089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rgbClr val="FFFFFF"/>
                </a:solidFill>
                <a:latin typeface="Corbel"/>
                <a:ea typeface="Corbel"/>
                <a:cs typeface="Corbel"/>
                <a:sym typeface="Corbel"/>
              </a:rPr>
              <a:t>Sola</a:t>
            </a:r>
            <a:r>
              <a:rPr lang="fr-FR" sz="1800">
                <a:solidFill>
                  <a:srgbClr val="FFFFFF"/>
                </a:solidFill>
                <a:latin typeface="Corbel"/>
                <a:ea typeface="Corbel"/>
                <a:cs typeface="Corbel"/>
                <a:sym typeface="Corbel"/>
              </a:rPr>
              <a:t>r</a:t>
            </a:r>
            <a:endParaRPr b="0" i="0" sz="1400" u="none" cap="none" strike="noStrike">
              <a:solidFill>
                <a:srgbClr val="000000"/>
              </a:solidFill>
              <a:latin typeface="Arial"/>
              <a:ea typeface="Arial"/>
              <a:cs typeface="Arial"/>
              <a:sym typeface="Arial"/>
            </a:endParaRPr>
          </a:p>
        </p:txBody>
      </p:sp>
      <p:pic>
        <p:nvPicPr>
          <p:cNvPr id="807" name="Google Shape;807;g2517d0bcf08_8_39"/>
          <p:cNvPicPr preferRelativeResize="0"/>
          <p:nvPr/>
        </p:nvPicPr>
        <p:blipFill rotWithShape="1">
          <a:blip r:embed="rId3">
            <a:alphaModFix/>
          </a:blip>
          <a:srcRect b="0" l="0" r="0" t="0"/>
          <a:stretch/>
        </p:blipFill>
        <p:spPr>
          <a:xfrm>
            <a:off x="6260701" y="1717977"/>
            <a:ext cx="1191600" cy="1191600"/>
          </a:xfrm>
          <a:prstGeom prst="rect">
            <a:avLst/>
          </a:prstGeom>
          <a:noFill/>
          <a:ln>
            <a:noFill/>
          </a:ln>
        </p:spPr>
      </p:pic>
      <p:sp>
        <p:nvSpPr>
          <p:cNvPr id="808" name="Google Shape;808;g2517d0bcf08_8_39"/>
          <p:cNvSpPr txBox="1"/>
          <p:nvPr/>
        </p:nvSpPr>
        <p:spPr>
          <a:xfrm>
            <a:off x="3265546" y="3101475"/>
            <a:ext cx="1368000" cy="4089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lang="fr-FR" sz="1800">
                <a:solidFill>
                  <a:srgbClr val="FFFFFF"/>
                </a:solidFill>
                <a:latin typeface="Corbel"/>
                <a:ea typeface="Corbel"/>
                <a:cs typeface="Corbel"/>
                <a:sym typeface="Corbel"/>
              </a:rPr>
              <a:t>Wind</a:t>
            </a:r>
            <a:endParaRPr b="0" i="0" sz="1400" u="none" cap="none" strike="noStrike">
              <a:solidFill>
                <a:srgbClr val="000000"/>
              </a:solidFill>
              <a:latin typeface="Arial"/>
              <a:ea typeface="Arial"/>
              <a:cs typeface="Arial"/>
              <a:sym typeface="Arial"/>
            </a:endParaRPr>
          </a:p>
        </p:txBody>
      </p:sp>
      <p:pic>
        <p:nvPicPr>
          <p:cNvPr id="809" name="Google Shape;809;g2517d0bcf08_8_39"/>
          <p:cNvPicPr preferRelativeResize="0"/>
          <p:nvPr/>
        </p:nvPicPr>
        <p:blipFill rotWithShape="1">
          <a:blip r:embed="rId4">
            <a:alphaModFix/>
          </a:blip>
          <a:srcRect b="0" l="0" r="0" t="0"/>
          <a:stretch/>
        </p:blipFill>
        <p:spPr>
          <a:xfrm>
            <a:off x="3353744" y="1717977"/>
            <a:ext cx="1191600" cy="1191600"/>
          </a:xfrm>
          <a:prstGeom prst="rect">
            <a:avLst/>
          </a:prstGeom>
          <a:noFill/>
          <a:ln>
            <a:noFill/>
          </a:ln>
        </p:spPr>
      </p:pic>
      <p:sp>
        <p:nvSpPr>
          <p:cNvPr id="810" name="Google Shape;810;g2517d0bcf08_8_39"/>
          <p:cNvSpPr txBox="1"/>
          <p:nvPr/>
        </p:nvSpPr>
        <p:spPr>
          <a:xfrm>
            <a:off x="1590425" y="3101475"/>
            <a:ext cx="1594200" cy="4089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lang="fr-FR" sz="1600">
                <a:solidFill>
                  <a:srgbClr val="FFFFFF"/>
                </a:solidFill>
                <a:latin typeface="Corbel"/>
                <a:ea typeface="Corbel"/>
                <a:cs typeface="Corbel"/>
                <a:sym typeface="Corbel"/>
              </a:rPr>
              <a:t>Hydro</a:t>
            </a:r>
            <a:endParaRPr b="0" i="0" sz="1400" u="none" cap="none" strike="noStrike">
              <a:solidFill>
                <a:srgbClr val="000000"/>
              </a:solidFill>
              <a:latin typeface="Arial"/>
              <a:ea typeface="Arial"/>
              <a:cs typeface="Arial"/>
              <a:sym typeface="Arial"/>
            </a:endParaRPr>
          </a:p>
        </p:txBody>
      </p:sp>
      <p:pic>
        <p:nvPicPr>
          <p:cNvPr id="811" name="Google Shape;811;g2517d0bcf08_8_39"/>
          <p:cNvPicPr preferRelativeResize="0"/>
          <p:nvPr/>
        </p:nvPicPr>
        <p:blipFill rotWithShape="1">
          <a:blip r:embed="rId5">
            <a:alphaModFix/>
          </a:blip>
          <a:srcRect b="0" l="0" r="0" t="0"/>
          <a:stretch/>
        </p:blipFill>
        <p:spPr>
          <a:xfrm>
            <a:off x="1791721" y="1717977"/>
            <a:ext cx="1191600" cy="1191600"/>
          </a:xfrm>
          <a:prstGeom prst="rect">
            <a:avLst/>
          </a:prstGeom>
          <a:noFill/>
          <a:ln>
            <a:noFill/>
          </a:ln>
        </p:spPr>
      </p:pic>
      <p:sp>
        <p:nvSpPr>
          <p:cNvPr id="812" name="Google Shape;812;g2517d0bcf08_8_39"/>
          <p:cNvSpPr txBox="1"/>
          <p:nvPr/>
        </p:nvSpPr>
        <p:spPr>
          <a:xfrm>
            <a:off x="4726861" y="3101815"/>
            <a:ext cx="1368000" cy="4089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800">
                <a:solidFill>
                  <a:srgbClr val="FFFFFF"/>
                </a:solidFill>
                <a:latin typeface="Corbel"/>
                <a:ea typeface="Corbel"/>
                <a:cs typeface="Corbel"/>
                <a:sym typeface="Corbel"/>
              </a:rPr>
              <a:t>Wood</a:t>
            </a:r>
            <a:endParaRPr b="0" i="0" sz="1400" u="none" cap="none" strike="noStrike">
              <a:solidFill>
                <a:srgbClr val="000000"/>
              </a:solidFill>
              <a:latin typeface="Arial"/>
              <a:ea typeface="Arial"/>
              <a:cs typeface="Arial"/>
              <a:sym typeface="Arial"/>
            </a:endParaRPr>
          </a:p>
        </p:txBody>
      </p:sp>
      <p:pic>
        <p:nvPicPr>
          <p:cNvPr id="813" name="Google Shape;813;g2517d0bcf08_8_39"/>
          <p:cNvPicPr preferRelativeResize="0"/>
          <p:nvPr/>
        </p:nvPicPr>
        <p:blipFill rotWithShape="1">
          <a:blip r:embed="rId6">
            <a:alphaModFix/>
          </a:blip>
          <a:srcRect b="0" l="0" r="0" t="0"/>
          <a:stretch/>
        </p:blipFill>
        <p:spPr>
          <a:xfrm>
            <a:off x="4815060" y="1717964"/>
            <a:ext cx="1191600" cy="1192975"/>
          </a:xfrm>
          <a:prstGeom prst="rect">
            <a:avLst/>
          </a:prstGeom>
          <a:noFill/>
          <a:ln>
            <a:noFill/>
          </a:ln>
        </p:spPr>
      </p:pic>
      <p:sp>
        <p:nvSpPr>
          <p:cNvPr id="814" name="Google Shape;814;g2517d0bcf08_8_39"/>
          <p:cNvSpPr txBox="1"/>
          <p:nvPr/>
        </p:nvSpPr>
        <p:spPr>
          <a:xfrm>
            <a:off x="7632867" y="3101463"/>
            <a:ext cx="1368000" cy="409200"/>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800" u="none" cap="none" strike="noStrike">
                <a:solidFill>
                  <a:srgbClr val="FFFFFF"/>
                </a:solidFill>
                <a:latin typeface="Corbel"/>
                <a:ea typeface="Corbel"/>
                <a:cs typeface="Corbel"/>
                <a:sym typeface="Corbel"/>
              </a:rPr>
              <a:t>Ga</a:t>
            </a:r>
            <a:r>
              <a:rPr lang="fr-FR" sz="1800">
                <a:solidFill>
                  <a:srgbClr val="FFFFFF"/>
                </a:solidFill>
                <a:latin typeface="Corbel"/>
                <a:ea typeface="Corbel"/>
                <a:cs typeface="Corbel"/>
                <a:sym typeface="Corbel"/>
              </a:rPr>
              <a:t>s</a:t>
            </a:r>
            <a:r>
              <a:rPr b="0" i="0" lang="fr-FR" sz="1400" u="none" cap="none" strike="noStrike">
                <a:solidFill>
                  <a:srgbClr val="2A6176"/>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
        <p:nvSpPr>
          <p:cNvPr id="815" name="Google Shape;815;g2517d0bcf08_8_39"/>
          <p:cNvSpPr txBox="1"/>
          <p:nvPr/>
        </p:nvSpPr>
        <p:spPr>
          <a:xfrm>
            <a:off x="10522469" y="3101463"/>
            <a:ext cx="1368000" cy="409200"/>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800">
                <a:solidFill>
                  <a:srgbClr val="FFFFFF"/>
                </a:solidFill>
                <a:latin typeface="Corbel"/>
                <a:ea typeface="Corbel"/>
                <a:cs typeface="Corbel"/>
                <a:sym typeface="Corbel"/>
              </a:rPr>
              <a:t>Coal</a:t>
            </a:r>
            <a:endParaRPr b="0" i="0" sz="1400" u="none" cap="none" strike="noStrike">
              <a:solidFill>
                <a:srgbClr val="000000"/>
              </a:solidFill>
              <a:latin typeface="Arial"/>
              <a:ea typeface="Arial"/>
              <a:cs typeface="Arial"/>
              <a:sym typeface="Arial"/>
            </a:endParaRPr>
          </a:p>
        </p:txBody>
      </p:sp>
      <p:sp>
        <p:nvSpPr>
          <p:cNvPr id="816" name="Google Shape;816;g2517d0bcf08_8_39"/>
          <p:cNvSpPr/>
          <p:nvPr/>
        </p:nvSpPr>
        <p:spPr>
          <a:xfrm>
            <a:off x="7632872" y="3571897"/>
            <a:ext cx="4257600" cy="341700"/>
          </a:xfrm>
          <a:prstGeom prst="rect">
            <a:avLst/>
          </a:prstGeom>
          <a:solidFill>
            <a:srgbClr val="08516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entury Gothic"/>
              <a:buNone/>
            </a:pPr>
            <a:r>
              <a:rPr lang="fr-FR" sz="1600">
                <a:solidFill>
                  <a:srgbClr val="FFFFFF"/>
                </a:solidFill>
                <a:latin typeface="Corbel"/>
                <a:ea typeface="Corbel"/>
                <a:cs typeface="Corbel"/>
                <a:sym typeface="Corbel"/>
              </a:rPr>
              <a:t>Fossil fuels</a:t>
            </a:r>
            <a:endParaRPr b="0" i="0" sz="1400" u="none" cap="none" strike="noStrike">
              <a:solidFill>
                <a:srgbClr val="000000"/>
              </a:solidFill>
              <a:latin typeface="Arial"/>
              <a:ea typeface="Arial"/>
              <a:cs typeface="Arial"/>
              <a:sym typeface="Arial"/>
            </a:endParaRPr>
          </a:p>
        </p:txBody>
      </p:sp>
      <p:pic>
        <p:nvPicPr>
          <p:cNvPr id="817" name="Google Shape;817;g2517d0bcf08_8_39"/>
          <p:cNvPicPr preferRelativeResize="0"/>
          <p:nvPr/>
        </p:nvPicPr>
        <p:blipFill rotWithShape="1">
          <a:blip r:embed="rId7">
            <a:alphaModFix/>
          </a:blip>
          <a:srcRect b="0" l="0" r="0" t="0"/>
          <a:stretch/>
        </p:blipFill>
        <p:spPr>
          <a:xfrm>
            <a:off x="7760661" y="1718352"/>
            <a:ext cx="1190822" cy="1190850"/>
          </a:xfrm>
          <a:prstGeom prst="rect">
            <a:avLst/>
          </a:prstGeom>
          <a:noFill/>
          <a:ln>
            <a:noFill/>
          </a:ln>
        </p:spPr>
      </p:pic>
      <p:pic>
        <p:nvPicPr>
          <p:cNvPr id="818" name="Google Shape;818;g2517d0bcf08_8_39"/>
          <p:cNvPicPr preferRelativeResize="0"/>
          <p:nvPr/>
        </p:nvPicPr>
        <p:blipFill rotWithShape="1">
          <a:blip r:embed="rId8">
            <a:alphaModFix/>
          </a:blip>
          <a:srcRect b="0" l="0" r="0" t="0"/>
          <a:stretch/>
        </p:blipFill>
        <p:spPr>
          <a:xfrm>
            <a:off x="10611057" y="1718364"/>
            <a:ext cx="1190825" cy="1190825"/>
          </a:xfrm>
          <a:prstGeom prst="rect">
            <a:avLst/>
          </a:prstGeom>
          <a:noFill/>
          <a:ln>
            <a:noFill/>
          </a:ln>
        </p:spPr>
      </p:pic>
      <p:sp>
        <p:nvSpPr>
          <p:cNvPr id="819" name="Google Shape;819;g2517d0bcf08_8_39"/>
          <p:cNvSpPr txBox="1"/>
          <p:nvPr/>
        </p:nvSpPr>
        <p:spPr>
          <a:xfrm>
            <a:off x="10522469"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1060 g/kWh</a:t>
            </a:r>
            <a:endParaRPr b="0" i="0" sz="1400" u="none" cap="none" strike="noStrike">
              <a:solidFill>
                <a:srgbClr val="000000"/>
              </a:solidFill>
              <a:latin typeface="Arial"/>
              <a:ea typeface="Arial"/>
              <a:cs typeface="Arial"/>
              <a:sym typeface="Arial"/>
            </a:endParaRPr>
          </a:p>
        </p:txBody>
      </p:sp>
      <p:sp>
        <p:nvSpPr>
          <p:cNvPr id="820" name="Google Shape;820;g2517d0bcf08_8_39"/>
          <p:cNvSpPr txBox="1"/>
          <p:nvPr/>
        </p:nvSpPr>
        <p:spPr>
          <a:xfrm>
            <a:off x="7632559"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418 g/kWh</a:t>
            </a:r>
            <a:endParaRPr b="0" i="0" sz="1400" u="none" cap="none" strike="noStrike">
              <a:solidFill>
                <a:srgbClr val="000000"/>
              </a:solidFill>
              <a:latin typeface="Arial"/>
              <a:ea typeface="Arial"/>
              <a:cs typeface="Arial"/>
              <a:sym typeface="Arial"/>
            </a:endParaRPr>
          </a:p>
        </p:txBody>
      </p:sp>
      <p:sp>
        <p:nvSpPr>
          <p:cNvPr id="821" name="Google Shape;821;g2517d0bcf08_8_39"/>
          <p:cNvSpPr txBox="1"/>
          <p:nvPr/>
        </p:nvSpPr>
        <p:spPr>
          <a:xfrm>
            <a:off x="4726860" y="5643725"/>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32 g/kWh</a:t>
            </a:r>
            <a:endParaRPr b="0" i="0" sz="1400" u="none" cap="none" strike="noStrike">
              <a:solidFill>
                <a:srgbClr val="000000"/>
              </a:solidFill>
              <a:latin typeface="Arial"/>
              <a:ea typeface="Arial"/>
              <a:cs typeface="Arial"/>
              <a:sym typeface="Arial"/>
            </a:endParaRPr>
          </a:p>
        </p:txBody>
      </p:sp>
      <p:sp>
        <p:nvSpPr>
          <p:cNvPr id="822" name="Google Shape;822;g2517d0bcf08_8_39"/>
          <p:cNvSpPr txBox="1"/>
          <p:nvPr/>
        </p:nvSpPr>
        <p:spPr>
          <a:xfrm>
            <a:off x="6203851" y="5643050"/>
            <a:ext cx="13053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43 g/kWh</a:t>
            </a:r>
            <a:endParaRPr b="0" i="0" sz="1400" u="none" cap="none" strike="noStrike">
              <a:solidFill>
                <a:srgbClr val="000000"/>
              </a:solidFill>
              <a:latin typeface="Arial"/>
              <a:ea typeface="Arial"/>
              <a:cs typeface="Arial"/>
              <a:sym typeface="Arial"/>
            </a:endParaRPr>
          </a:p>
        </p:txBody>
      </p:sp>
      <p:sp>
        <p:nvSpPr>
          <p:cNvPr id="823" name="Google Shape;823;g2517d0bcf08_8_39"/>
          <p:cNvSpPr txBox="1"/>
          <p:nvPr/>
        </p:nvSpPr>
        <p:spPr>
          <a:xfrm>
            <a:off x="1612171" y="5643050"/>
            <a:ext cx="15507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6 g/kWh</a:t>
            </a:r>
            <a:endParaRPr b="0" i="0" sz="1400" u="none" cap="none" strike="noStrike">
              <a:solidFill>
                <a:srgbClr val="000000"/>
              </a:solidFill>
              <a:latin typeface="Arial"/>
              <a:ea typeface="Arial"/>
              <a:cs typeface="Arial"/>
              <a:sym typeface="Arial"/>
            </a:endParaRPr>
          </a:p>
        </p:txBody>
      </p:sp>
      <p:sp>
        <p:nvSpPr>
          <p:cNvPr id="824" name="Google Shape;824;g2517d0bcf08_8_39"/>
          <p:cNvSpPr txBox="1"/>
          <p:nvPr/>
        </p:nvSpPr>
        <p:spPr>
          <a:xfrm>
            <a:off x="138462"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6 g/kWh</a:t>
            </a:r>
            <a:endParaRPr b="0" i="0" sz="1400" u="none" cap="none" strike="noStrike">
              <a:solidFill>
                <a:srgbClr val="000000"/>
              </a:solidFill>
              <a:latin typeface="Arial"/>
              <a:ea typeface="Arial"/>
              <a:cs typeface="Arial"/>
              <a:sym typeface="Arial"/>
            </a:endParaRPr>
          </a:p>
        </p:txBody>
      </p:sp>
      <p:sp>
        <p:nvSpPr>
          <p:cNvPr id="825" name="Google Shape;825;g2517d0bcf08_8_39"/>
          <p:cNvSpPr txBox="1"/>
          <p:nvPr/>
        </p:nvSpPr>
        <p:spPr>
          <a:xfrm>
            <a:off x="3265544"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14 g/kWh</a:t>
            </a:r>
            <a:endParaRPr b="0" i="0" sz="1400" u="none" cap="none" strike="noStrike">
              <a:solidFill>
                <a:srgbClr val="000000"/>
              </a:solidFill>
              <a:latin typeface="Arial"/>
              <a:ea typeface="Arial"/>
              <a:cs typeface="Arial"/>
              <a:sym typeface="Arial"/>
            </a:endParaRPr>
          </a:p>
        </p:txBody>
      </p:sp>
      <p:grpSp>
        <p:nvGrpSpPr>
          <p:cNvPr id="826" name="Google Shape;826;g2517d0bcf08_8_39"/>
          <p:cNvGrpSpPr/>
          <p:nvPr/>
        </p:nvGrpSpPr>
        <p:grpSpPr>
          <a:xfrm>
            <a:off x="226662" y="1717995"/>
            <a:ext cx="1191600" cy="1191600"/>
            <a:chOff x="1742315" y="3013395"/>
            <a:chExt cx="1191600" cy="1191600"/>
          </a:xfrm>
        </p:grpSpPr>
        <p:sp>
          <p:nvSpPr>
            <p:cNvPr id="827" name="Google Shape;827;g2517d0bcf08_8_39"/>
            <p:cNvSpPr/>
            <p:nvPr/>
          </p:nvSpPr>
          <p:spPr>
            <a:xfrm>
              <a:off x="1742315" y="3013395"/>
              <a:ext cx="1191600" cy="11916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orbel"/>
                <a:ea typeface="Corbel"/>
                <a:cs typeface="Corbel"/>
                <a:sym typeface="Corbel"/>
              </a:endParaRPr>
            </a:p>
          </p:txBody>
        </p:sp>
        <p:pic>
          <p:nvPicPr>
            <p:cNvPr id="828" name="Google Shape;828;g2517d0bcf08_8_39"/>
            <p:cNvPicPr preferRelativeResize="0"/>
            <p:nvPr/>
          </p:nvPicPr>
          <p:blipFill rotWithShape="1">
            <a:blip r:embed="rId9">
              <a:alphaModFix/>
            </a:blip>
            <a:srcRect b="0" l="0" r="0" t="0"/>
            <a:stretch/>
          </p:blipFill>
          <p:spPr>
            <a:xfrm>
              <a:off x="1881369" y="3146030"/>
              <a:ext cx="938776" cy="938776"/>
            </a:xfrm>
            <a:prstGeom prst="rect">
              <a:avLst/>
            </a:prstGeom>
            <a:noFill/>
            <a:ln>
              <a:noFill/>
            </a:ln>
          </p:spPr>
        </p:pic>
      </p:grpSp>
      <p:sp>
        <p:nvSpPr>
          <p:cNvPr id="829" name="Google Shape;829;g2517d0bcf08_8_39"/>
          <p:cNvSpPr txBox="1"/>
          <p:nvPr/>
        </p:nvSpPr>
        <p:spPr>
          <a:xfrm>
            <a:off x="138462" y="3101475"/>
            <a:ext cx="1368000" cy="8121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rgbClr val="FFFFFF"/>
                </a:solidFill>
                <a:latin typeface="Corbel"/>
                <a:ea typeface="Corbel"/>
                <a:cs typeface="Corbel"/>
                <a:sym typeface="Corbel"/>
              </a:rPr>
              <a:t>Uranium</a:t>
            </a:r>
            <a:endParaRPr b="0" i="0" sz="1400" u="none" cap="none" strike="noStrike">
              <a:solidFill>
                <a:srgbClr val="000000"/>
              </a:solidFill>
              <a:latin typeface="Arial"/>
              <a:ea typeface="Arial"/>
              <a:cs typeface="Arial"/>
              <a:sym typeface="Arial"/>
            </a:endParaRPr>
          </a:p>
        </p:txBody>
      </p:sp>
      <p:pic>
        <p:nvPicPr>
          <p:cNvPr id="830" name="Google Shape;830;g2517d0bcf08_8_39"/>
          <p:cNvPicPr preferRelativeResize="0"/>
          <p:nvPr/>
        </p:nvPicPr>
        <p:blipFill rotWithShape="1">
          <a:blip r:embed="rId10">
            <a:alphaModFix/>
          </a:blip>
          <a:srcRect b="0" l="0" r="0" t="0"/>
          <a:stretch/>
        </p:blipFill>
        <p:spPr>
          <a:xfrm>
            <a:off x="9173341" y="1717977"/>
            <a:ext cx="1191600" cy="1191600"/>
          </a:xfrm>
          <a:prstGeom prst="rect">
            <a:avLst/>
          </a:prstGeom>
          <a:noFill/>
          <a:ln>
            <a:noFill/>
          </a:ln>
        </p:spPr>
      </p:pic>
      <p:sp>
        <p:nvSpPr>
          <p:cNvPr id="831" name="Google Shape;831;g2517d0bcf08_8_39"/>
          <p:cNvSpPr txBox="1"/>
          <p:nvPr/>
        </p:nvSpPr>
        <p:spPr>
          <a:xfrm>
            <a:off x="9077668" y="3101463"/>
            <a:ext cx="1368000" cy="409200"/>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800">
                <a:solidFill>
                  <a:srgbClr val="FFFFFF"/>
                </a:solidFill>
                <a:latin typeface="Corbel"/>
                <a:ea typeface="Corbel"/>
                <a:cs typeface="Corbel"/>
                <a:sym typeface="Corbel"/>
              </a:rPr>
              <a:t>Oil</a:t>
            </a:r>
            <a:endParaRPr b="0" i="0" sz="1400" u="none" cap="none" strike="noStrike">
              <a:solidFill>
                <a:srgbClr val="000000"/>
              </a:solidFill>
              <a:latin typeface="Arial"/>
              <a:ea typeface="Arial"/>
              <a:cs typeface="Arial"/>
              <a:sym typeface="Arial"/>
            </a:endParaRPr>
          </a:p>
        </p:txBody>
      </p:sp>
      <p:sp>
        <p:nvSpPr>
          <p:cNvPr id="832" name="Google Shape;832;g2517d0bcf08_8_39"/>
          <p:cNvSpPr txBox="1"/>
          <p:nvPr/>
        </p:nvSpPr>
        <p:spPr>
          <a:xfrm>
            <a:off x="9077514"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730 g/kWh</a:t>
            </a:r>
            <a:endParaRPr b="0" i="0" sz="1400" u="none" cap="none" strike="noStrike">
              <a:solidFill>
                <a:srgbClr val="000000"/>
              </a:solidFill>
              <a:latin typeface="Arial"/>
              <a:ea typeface="Arial"/>
              <a:cs typeface="Arial"/>
              <a:sym typeface="Arial"/>
            </a:endParaRPr>
          </a:p>
        </p:txBody>
      </p:sp>
      <p:sp>
        <p:nvSpPr>
          <p:cNvPr id="833" name="Google Shape;833;g2517d0bcf08_8_39"/>
          <p:cNvSpPr txBox="1"/>
          <p:nvPr>
            <p:ph type="title"/>
          </p:nvPr>
        </p:nvSpPr>
        <p:spPr>
          <a:xfrm>
            <a:off x="1007601" y="102675"/>
            <a:ext cx="96633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sz="2700"/>
              <a:t>Emissions vary depending on how electricity is generated</a:t>
            </a:r>
            <a:endParaRPr sz="2700"/>
          </a:p>
        </p:txBody>
      </p:sp>
      <p:pic>
        <p:nvPicPr>
          <p:cNvPr id="834" name="Google Shape;834;g2517d0bcf08_8_39"/>
          <p:cNvPicPr preferRelativeResize="0"/>
          <p:nvPr/>
        </p:nvPicPr>
        <p:blipFill rotWithShape="1">
          <a:blip r:embed="rId11">
            <a:alphaModFix/>
          </a:blip>
          <a:srcRect b="0" l="0" r="0" t="0"/>
          <a:stretch/>
        </p:blipFill>
        <p:spPr>
          <a:xfrm>
            <a:off x="10070522" y="4196493"/>
            <a:ext cx="2094425" cy="1282081"/>
          </a:xfrm>
          <a:prstGeom prst="rect">
            <a:avLst/>
          </a:prstGeom>
          <a:noFill/>
          <a:ln>
            <a:noFill/>
          </a:ln>
        </p:spPr>
      </p:pic>
      <p:pic>
        <p:nvPicPr>
          <p:cNvPr id="835" name="Google Shape;835;g2517d0bcf08_8_39"/>
          <p:cNvPicPr preferRelativeResize="0"/>
          <p:nvPr/>
        </p:nvPicPr>
        <p:blipFill rotWithShape="1">
          <a:blip r:embed="rId11">
            <a:alphaModFix/>
          </a:blip>
          <a:srcRect b="0" l="0" r="0" t="0"/>
          <a:stretch/>
        </p:blipFill>
        <p:spPr>
          <a:xfrm>
            <a:off x="3790056" y="4739900"/>
            <a:ext cx="318976" cy="195266"/>
          </a:xfrm>
          <a:prstGeom prst="rect">
            <a:avLst/>
          </a:prstGeom>
          <a:noFill/>
          <a:ln>
            <a:noFill/>
          </a:ln>
        </p:spPr>
      </p:pic>
      <p:pic>
        <p:nvPicPr>
          <p:cNvPr id="836" name="Google Shape;836;g2517d0bcf08_8_39"/>
          <p:cNvPicPr preferRelativeResize="0"/>
          <p:nvPr/>
        </p:nvPicPr>
        <p:blipFill rotWithShape="1">
          <a:blip r:embed="rId11">
            <a:alphaModFix/>
          </a:blip>
          <a:srcRect b="0" l="0" r="0" t="0"/>
          <a:stretch/>
        </p:blipFill>
        <p:spPr>
          <a:xfrm>
            <a:off x="6577402" y="4630250"/>
            <a:ext cx="558197" cy="341700"/>
          </a:xfrm>
          <a:prstGeom prst="rect">
            <a:avLst/>
          </a:prstGeom>
          <a:noFill/>
          <a:ln>
            <a:noFill/>
          </a:ln>
        </p:spPr>
      </p:pic>
      <p:pic>
        <p:nvPicPr>
          <p:cNvPr id="837" name="Google Shape;837;g2517d0bcf08_8_39"/>
          <p:cNvPicPr preferRelativeResize="0"/>
          <p:nvPr/>
        </p:nvPicPr>
        <p:blipFill rotWithShape="1">
          <a:blip r:embed="rId11">
            <a:alphaModFix/>
          </a:blip>
          <a:srcRect b="0" l="0" r="0" t="0"/>
          <a:stretch/>
        </p:blipFill>
        <p:spPr>
          <a:xfrm>
            <a:off x="717862" y="4773496"/>
            <a:ext cx="209201" cy="128075"/>
          </a:xfrm>
          <a:prstGeom prst="rect">
            <a:avLst/>
          </a:prstGeom>
          <a:noFill/>
          <a:ln>
            <a:noFill/>
          </a:ln>
        </p:spPr>
      </p:pic>
      <p:pic>
        <p:nvPicPr>
          <p:cNvPr id="838" name="Google Shape;838;g2517d0bcf08_8_39"/>
          <p:cNvPicPr preferRelativeResize="0"/>
          <p:nvPr/>
        </p:nvPicPr>
        <p:blipFill rotWithShape="1">
          <a:blip r:embed="rId11">
            <a:alphaModFix/>
          </a:blip>
          <a:srcRect b="0" l="0" r="0" t="0"/>
          <a:stretch/>
        </p:blipFill>
        <p:spPr>
          <a:xfrm>
            <a:off x="8791608" y="4223112"/>
            <a:ext cx="1946633" cy="1191601"/>
          </a:xfrm>
          <a:prstGeom prst="rect">
            <a:avLst/>
          </a:prstGeom>
          <a:noFill/>
          <a:ln>
            <a:noFill/>
          </a:ln>
        </p:spPr>
      </p:pic>
      <p:pic>
        <p:nvPicPr>
          <p:cNvPr id="839" name="Google Shape;839;g2517d0bcf08_8_39"/>
          <p:cNvPicPr preferRelativeResize="0"/>
          <p:nvPr/>
        </p:nvPicPr>
        <p:blipFill rotWithShape="1">
          <a:blip r:embed="rId11">
            <a:alphaModFix/>
          </a:blip>
          <a:srcRect b="0" l="0" r="0" t="0"/>
          <a:stretch/>
        </p:blipFill>
        <p:spPr>
          <a:xfrm>
            <a:off x="7448575" y="4294725"/>
            <a:ext cx="1724775" cy="1055784"/>
          </a:xfrm>
          <a:prstGeom prst="rect">
            <a:avLst/>
          </a:prstGeom>
          <a:noFill/>
          <a:ln>
            <a:noFill/>
          </a:ln>
        </p:spPr>
      </p:pic>
      <p:pic>
        <p:nvPicPr>
          <p:cNvPr id="840" name="Google Shape;840;g2517d0bcf08_8_39"/>
          <p:cNvPicPr preferRelativeResize="0"/>
          <p:nvPr/>
        </p:nvPicPr>
        <p:blipFill rotWithShape="1">
          <a:blip r:embed="rId11">
            <a:alphaModFix/>
          </a:blip>
          <a:srcRect b="0" l="0" r="0" t="0"/>
          <a:stretch/>
        </p:blipFill>
        <p:spPr>
          <a:xfrm>
            <a:off x="2282921" y="4773496"/>
            <a:ext cx="209201" cy="128075"/>
          </a:xfrm>
          <a:prstGeom prst="rect">
            <a:avLst/>
          </a:prstGeom>
          <a:noFill/>
          <a:ln>
            <a:noFill/>
          </a:ln>
        </p:spPr>
      </p:pic>
      <p:pic>
        <p:nvPicPr>
          <p:cNvPr id="841" name="Google Shape;841;g2517d0bcf08_8_39"/>
          <p:cNvPicPr preferRelativeResize="0"/>
          <p:nvPr/>
        </p:nvPicPr>
        <p:blipFill rotWithShape="1">
          <a:blip r:embed="rId11">
            <a:alphaModFix/>
          </a:blip>
          <a:srcRect b="0" l="0" r="0" t="0"/>
          <a:stretch/>
        </p:blipFill>
        <p:spPr>
          <a:xfrm>
            <a:off x="5191291" y="4703119"/>
            <a:ext cx="439137" cy="268829"/>
          </a:xfrm>
          <a:prstGeom prst="rect">
            <a:avLst/>
          </a:prstGeom>
          <a:noFill/>
          <a:ln>
            <a:noFill/>
          </a:ln>
        </p:spPr>
      </p:pic>
      <p:sp>
        <p:nvSpPr>
          <p:cNvPr id="842" name="Google Shape;842;g2517d0bcf08_8_39"/>
          <p:cNvSpPr/>
          <p:nvPr/>
        </p:nvSpPr>
        <p:spPr>
          <a:xfrm>
            <a:off x="1590425" y="3572550"/>
            <a:ext cx="5950200" cy="341700"/>
          </a:xfrm>
          <a:prstGeom prst="rect">
            <a:avLst/>
          </a:prstGeom>
          <a:solidFill>
            <a:srgbClr val="75707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entury Gothic"/>
              <a:buNone/>
            </a:pPr>
            <a:r>
              <a:rPr lang="fr-FR" sz="1600">
                <a:solidFill>
                  <a:srgbClr val="FFFFFF"/>
                </a:solidFill>
                <a:latin typeface="Corbel"/>
                <a:ea typeface="Corbel"/>
                <a:cs typeface="Corbel"/>
                <a:sym typeface="Corbel"/>
              </a:rPr>
              <a:t>Renewable energies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2517d0bcf08_8_84"/>
          <p:cNvSpPr txBox="1"/>
          <p:nvPr/>
        </p:nvSpPr>
        <p:spPr>
          <a:xfrm>
            <a:off x="717700" y="2604100"/>
            <a:ext cx="10918800" cy="800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400"/>
              <a:buFont typeface="Arial"/>
              <a:buNone/>
            </a:pPr>
            <a:r>
              <a:rPr lang="fr-FR" sz="2000">
                <a:solidFill>
                  <a:srgbClr val="424242"/>
                </a:solidFill>
                <a:latin typeface="Corbel"/>
                <a:ea typeface="Corbel"/>
                <a:cs typeface="Corbel"/>
                <a:sym typeface="Corbel"/>
              </a:rPr>
              <a:t>Emissions depend on the primary energy transformed and on technological processes. The train is a good example!</a:t>
            </a:r>
            <a:endParaRPr b="0" i="0" sz="2000" u="none" cap="none" strike="noStrike">
              <a:solidFill>
                <a:srgbClr val="000000"/>
              </a:solidFill>
              <a:latin typeface="Arial"/>
              <a:ea typeface="Arial"/>
              <a:cs typeface="Arial"/>
              <a:sym typeface="Arial"/>
            </a:endParaRPr>
          </a:p>
        </p:txBody>
      </p:sp>
      <p:sp>
        <p:nvSpPr>
          <p:cNvPr id="848" name="Google Shape;848;g2517d0bcf08_8_84"/>
          <p:cNvSpPr txBox="1"/>
          <p:nvPr/>
        </p:nvSpPr>
        <p:spPr>
          <a:xfrm>
            <a:off x="1643775" y="5402800"/>
            <a:ext cx="432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FR" sz="1600">
                <a:latin typeface="Corbel"/>
                <a:ea typeface="Corbel"/>
                <a:cs typeface="Corbel"/>
                <a:sym typeface="Corbel"/>
              </a:rPr>
              <a:t>In France, </a:t>
            </a:r>
            <a:endParaRPr sz="1600">
              <a:latin typeface="Corbel"/>
              <a:ea typeface="Corbel"/>
              <a:cs typeface="Corbel"/>
              <a:sym typeface="Corbel"/>
            </a:endParaRPr>
          </a:p>
          <a:p>
            <a:pPr indent="0" lvl="0" marL="0" marR="0" rtl="0" algn="ctr">
              <a:lnSpc>
                <a:spcPct val="100000"/>
              </a:lnSpc>
              <a:spcBef>
                <a:spcPts val="0"/>
              </a:spcBef>
              <a:spcAft>
                <a:spcPts val="0"/>
              </a:spcAft>
              <a:buNone/>
            </a:pPr>
            <a:r>
              <a:rPr lang="fr-FR" sz="1600">
                <a:latin typeface="Corbel"/>
                <a:ea typeface="Corbel"/>
                <a:cs typeface="Corbel"/>
                <a:sym typeface="Corbel"/>
              </a:rPr>
              <a:t>electricity is mainly generated by nuclear power, which emits very little</a:t>
            </a:r>
            <a:r>
              <a:rPr b="0" i="0" lang="fr-FR" sz="1600" u="none" cap="none" strike="noStrike">
                <a:solidFill>
                  <a:srgbClr val="000000"/>
                </a:solidFill>
                <a:latin typeface="Corbel"/>
                <a:ea typeface="Corbel"/>
                <a:cs typeface="Corbel"/>
                <a:sym typeface="Corbel"/>
              </a:rPr>
              <a:t> CO</a:t>
            </a:r>
            <a:r>
              <a:rPr b="0" baseline="-25000" i="0" lang="fr-FR" sz="1600" u="none" cap="none" strike="noStrike">
                <a:solidFill>
                  <a:srgbClr val="000000"/>
                </a:solidFill>
                <a:latin typeface="Corbel"/>
                <a:ea typeface="Corbel"/>
                <a:cs typeface="Corbel"/>
                <a:sym typeface="Corbel"/>
              </a:rPr>
              <a:t>2</a:t>
            </a:r>
            <a:endParaRPr b="0" i="0" sz="1400" u="none" cap="none" strike="noStrike">
              <a:solidFill>
                <a:srgbClr val="000000"/>
              </a:solidFill>
              <a:latin typeface="Arial"/>
              <a:ea typeface="Arial"/>
              <a:cs typeface="Arial"/>
              <a:sym typeface="Arial"/>
            </a:endParaRPr>
          </a:p>
        </p:txBody>
      </p:sp>
      <p:sp>
        <p:nvSpPr>
          <p:cNvPr id="849" name="Google Shape;849;g2517d0bcf08_8_84"/>
          <p:cNvSpPr txBox="1"/>
          <p:nvPr/>
        </p:nvSpPr>
        <p:spPr>
          <a:xfrm>
            <a:off x="6228225" y="5423450"/>
            <a:ext cx="43200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FR" sz="1600">
                <a:latin typeface="Corbel"/>
                <a:ea typeface="Corbel"/>
                <a:cs typeface="Corbel"/>
                <a:sym typeface="Corbel"/>
              </a:rPr>
              <a:t>In Germany, </a:t>
            </a:r>
            <a:endParaRPr sz="1600">
              <a:latin typeface="Corbel"/>
              <a:ea typeface="Corbel"/>
              <a:cs typeface="Corbel"/>
              <a:sym typeface="Corbel"/>
            </a:endParaRPr>
          </a:p>
          <a:p>
            <a:pPr indent="0" lvl="0" marL="0" marR="0" rtl="0" algn="ctr">
              <a:lnSpc>
                <a:spcPct val="100000"/>
              </a:lnSpc>
              <a:spcBef>
                <a:spcPts val="0"/>
              </a:spcBef>
              <a:spcAft>
                <a:spcPts val="0"/>
              </a:spcAft>
              <a:buNone/>
            </a:pPr>
            <a:r>
              <a:rPr lang="fr-FR" sz="1600">
                <a:latin typeface="Corbel"/>
                <a:ea typeface="Corbel"/>
                <a:cs typeface="Corbel"/>
                <a:sym typeface="Corbel"/>
              </a:rPr>
              <a:t>electricity is mainly generated by coal coal, which emits high levels of </a:t>
            </a:r>
            <a:r>
              <a:rPr b="0" i="0" lang="fr-FR" sz="1600" u="none" cap="none" strike="noStrike">
                <a:solidFill>
                  <a:srgbClr val="000000"/>
                </a:solidFill>
                <a:latin typeface="Corbel"/>
                <a:ea typeface="Corbel"/>
                <a:cs typeface="Corbel"/>
                <a:sym typeface="Corbel"/>
              </a:rPr>
              <a:t>CO</a:t>
            </a:r>
            <a:r>
              <a:rPr b="0" baseline="-25000" i="0" lang="fr-FR" sz="1600" u="none" cap="none" strike="noStrike">
                <a:solidFill>
                  <a:srgbClr val="000000"/>
                </a:solidFill>
                <a:latin typeface="Corbel"/>
                <a:ea typeface="Corbel"/>
                <a:cs typeface="Corbel"/>
                <a:sym typeface="Corbel"/>
              </a:rPr>
              <a:t>2</a:t>
            </a:r>
            <a:endParaRPr b="0" baseline="-2500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Corbel"/>
              <a:ea typeface="Corbel"/>
              <a:cs typeface="Corbel"/>
              <a:sym typeface="Corbel"/>
            </a:endParaRPr>
          </a:p>
        </p:txBody>
      </p:sp>
      <p:pic>
        <p:nvPicPr>
          <p:cNvPr id="850" name="Google Shape;850;g2517d0bcf08_8_84"/>
          <p:cNvPicPr preferRelativeResize="0"/>
          <p:nvPr/>
        </p:nvPicPr>
        <p:blipFill rotWithShape="1">
          <a:blip r:embed="rId3">
            <a:alphaModFix/>
          </a:blip>
          <a:srcRect b="0" l="0" r="0" t="0"/>
          <a:stretch/>
        </p:blipFill>
        <p:spPr>
          <a:xfrm rot="2111945">
            <a:off x="3930817" y="4143252"/>
            <a:ext cx="521225" cy="521218"/>
          </a:xfrm>
          <a:prstGeom prst="rect">
            <a:avLst/>
          </a:prstGeom>
          <a:noFill/>
          <a:ln>
            <a:noFill/>
          </a:ln>
        </p:spPr>
      </p:pic>
      <p:sp>
        <p:nvSpPr>
          <p:cNvPr id="851" name="Google Shape;851;g2517d0bcf08_8_84"/>
          <p:cNvSpPr txBox="1"/>
          <p:nvPr>
            <p:ph idx="1" type="body"/>
          </p:nvPr>
        </p:nvSpPr>
        <p:spPr>
          <a:xfrm>
            <a:off x="1766500" y="1707650"/>
            <a:ext cx="9870000" cy="564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480"/>
              </a:spcBef>
              <a:spcAft>
                <a:spcPts val="0"/>
              </a:spcAft>
              <a:buSzPts val="2400"/>
              <a:buNone/>
            </a:pPr>
            <a:r>
              <a:rPr lang="fr-FR">
                <a:solidFill>
                  <a:schemeClr val="dk1"/>
                </a:solidFill>
              </a:rPr>
              <a:t>One train can hide another!</a:t>
            </a:r>
            <a:endParaRPr>
              <a:solidFill>
                <a:schemeClr val="dk1"/>
              </a:solidFill>
            </a:endParaRPr>
          </a:p>
        </p:txBody>
      </p:sp>
      <p:sp>
        <p:nvSpPr>
          <p:cNvPr id="852" name="Google Shape;852;g2517d0bcf08_8_8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The train example</a:t>
            </a:r>
            <a:endParaRPr/>
          </a:p>
        </p:txBody>
      </p:sp>
      <p:sp>
        <p:nvSpPr>
          <p:cNvPr id="853" name="Google Shape;853;g2517d0bcf08_8_84"/>
          <p:cNvSpPr txBox="1"/>
          <p:nvPr/>
        </p:nvSpPr>
        <p:spPr>
          <a:xfrm>
            <a:off x="2669050" y="5050250"/>
            <a:ext cx="2269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FR" sz="1600" u="none" cap="none" strike="noStrike">
                <a:solidFill>
                  <a:srgbClr val="000000"/>
                </a:solidFill>
                <a:latin typeface="Corbel"/>
                <a:ea typeface="Corbel"/>
                <a:cs typeface="Corbel"/>
                <a:sym typeface="Corbel"/>
              </a:rPr>
              <a:t>4000 km = 9 kgCO2</a:t>
            </a:r>
            <a:endParaRPr b="0" i="0" sz="1400" u="none" cap="none" strike="noStrike">
              <a:solidFill>
                <a:srgbClr val="000000"/>
              </a:solidFill>
              <a:latin typeface="Arial"/>
              <a:ea typeface="Arial"/>
              <a:cs typeface="Arial"/>
              <a:sym typeface="Arial"/>
            </a:endParaRPr>
          </a:p>
        </p:txBody>
      </p:sp>
      <p:sp>
        <p:nvSpPr>
          <p:cNvPr id="854" name="Google Shape;854;g2517d0bcf08_8_84"/>
          <p:cNvSpPr txBox="1"/>
          <p:nvPr/>
        </p:nvSpPr>
        <p:spPr>
          <a:xfrm>
            <a:off x="7253463" y="5050250"/>
            <a:ext cx="2269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FR" sz="1600" u="none" cap="none" strike="noStrike">
                <a:solidFill>
                  <a:srgbClr val="000000"/>
                </a:solidFill>
                <a:latin typeface="Corbel"/>
                <a:ea typeface="Corbel"/>
                <a:cs typeface="Corbel"/>
                <a:sym typeface="Corbel"/>
              </a:rPr>
              <a:t>4000 km = 112 kgCO2</a:t>
            </a:r>
            <a:endParaRPr b="0" i="0" sz="1400" u="none" cap="none" strike="noStrike">
              <a:solidFill>
                <a:srgbClr val="000000"/>
              </a:solidFill>
              <a:latin typeface="Arial"/>
              <a:ea typeface="Arial"/>
              <a:cs typeface="Arial"/>
              <a:sym typeface="Arial"/>
            </a:endParaRPr>
          </a:p>
        </p:txBody>
      </p:sp>
      <p:pic>
        <p:nvPicPr>
          <p:cNvPr id="855" name="Google Shape;855;g2517d0bcf08_8_84"/>
          <p:cNvPicPr preferRelativeResize="0"/>
          <p:nvPr/>
        </p:nvPicPr>
        <p:blipFill rotWithShape="1">
          <a:blip r:embed="rId4">
            <a:alphaModFix/>
          </a:blip>
          <a:srcRect b="0" l="0" r="0" t="0"/>
          <a:stretch/>
        </p:blipFill>
        <p:spPr>
          <a:xfrm>
            <a:off x="717699" y="1649750"/>
            <a:ext cx="800399" cy="800401"/>
          </a:xfrm>
          <a:prstGeom prst="rect">
            <a:avLst/>
          </a:prstGeom>
          <a:noFill/>
          <a:ln>
            <a:noFill/>
          </a:ln>
        </p:spPr>
      </p:pic>
      <p:pic>
        <p:nvPicPr>
          <p:cNvPr id="856" name="Google Shape;856;g2517d0bcf08_8_84"/>
          <p:cNvPicPr preferRelativeResize="0"/>
          <p:nvPr/>
        </p:nvPicPr>
        <p:blipFill rotWithShape="1">
          <a:blip r:embed="rId5">
            <a:alphaModFix/>
          </a:blip>
          <a:srcRect b="0" l="0" r="0" t="0"/>
          <a:stretch/>
        </p:blipFill>
        <p:spPr>
          <a:xfrm>
            <a:off x="3438675" y="4352225"/>
            <a:ext cx="730200" cy="730200"/>
          </a:xfrm>
          <a:prstGeom prst="rect">
            <a:avLst/>
          </a:prstGeom>
          <a:noFill/>
          <a:ln>
            <a:noFill/>
          </a:ln>
        </p:spPr>
      </p:pic>
      <p:pic>
        <p:nvPicPr>
          <p:cNvPr id="857" name="Google Shape;857;g2517d0bcf08_8_84"/>
          <p:cNvPicPr preferRelativeResize="0"/>
          <p:nvPr/>
        </p:nvPicPr>
        <p:blipFill rotWithShape="1">
          <a:blip r:embed="rId6">
            <a:alphaModFix/>
          </a:blip>
          <a:srcRect b="0" l="0" r="0" t="0"/>
          <a:stretch/>
        </p:blipFill>
        <p:spPr>
          <a:xfrm rot="2111285">
            <a:off x="8661312" y="3449447"/>
            <a:ext cx="720001" cy="720000"/>
          </a:xfrm>
          <a:prstGeom prst="rect">
            <a:avLst/>
          </a:prstGeom>
          <a:noFill/>
          <a:ln>
            <a:noFill/>
          </a:ln>
        </p:spPr>
      </p:pic>
      <p:pic>
        <p:nvPicPr>
          <p:cNvPr id="858" name="Google Shape;858;g2517d0bcf08_8_84"/>
          <p:cNvPicPr preferRelativeResize="0"/>
          <p:nvPr/>
        </p:nvPicPr>
        <p:blipFill rotWithShape="1">
          <a:blip r:embed="rId5">
            <a:alphaModFix/>
          </a:blip>
          <a:srcRect b="0" l="0" r="0" t="0"/>
          <a:stretch/>
        </p:blipFill>
        <p:spPr>
          <a:xfrm>
            <a:off x="7681675" y="3669325"/>
            <a:ext cx="1413088" cy="14130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grpSp>
        <p:nvGrpSpPr>
          <p:cNvPr id="864" name="Google Shape;864;g22f7ddae63a_4_1223"/>
          <p:cNvGrpSpPr/>
          <p:nvPr/>
        </p:nvGrpSpPr>
        <p:grpSpPr>
          <a:xfrm>
            <a:off x="4508872" y="1724467"/>
            <a:ext cx="5434678" cy="4588433"/>
            <a:chOff x="4508872" y="1800667"/>
            <a:chExt cx="5434678" cy="4588433"/>
          </a:xfrm>
        </p:grpSpPr>
        <p:grpSp>
          <p:nvGrpSpPr>
            <p:cNvPr id="865" name="Google Shape;865;g22f7ddae63a_4_1223"/>
            <p:cNvGrpSpPr/>
            <p:nvPr/>
          </p:nvGrpSpPr>
          <p:grpSpPr>
            <a:xfrm>
              <a:off x="4508872" y="1800667"/>
              <a:ext cx="2969666" cy="3240721"/>
              <a:chOff x="4326638" y="2360535"/>
              <a:chExt cx="3048000" cy="3326204"/>
            </a:xfrm>
          </p:grpSpPr>
          <p:sp>
            <p:nvSpPr>
              <p:cNvPr id="866" name="Google Shape;866;g22f7ddae63a_4_1223"/>
              <p:cNvSpPr/>
              <p:nvPr/>
            </p:nvSpPr>
            <p:spPr>
              <a:xfrm>
                <a:off x="4326638" y="2638739"/>
                <a:ext cx="3048000" cy="3048000"/>
              </a:xfrm>
              <a:prstGeom prst="ellipse">
                <a:avLst/>
              </a:prstGeom>
              <a:noFill/>
              <a:ln cap="flat" cmpd="sng" w="152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7" name="Google Shape;867;g22f7ddae63a_4_1223"/>
              <p:cNvSpPr/>
              <p:nvPr/>
            </p:nvSpPr>
            <p:spPr>
              <a:xfrm>
                <a:off x="4386659" y="2360535"/>
                <a:ext cx="2475655" cy="881541"/>
              </a:xfrm>
              <a:custGeom>
                <a:rect b="b" l="l" r="r" t="t"/>
                <a:pathLst>
                  <a:path extrusionOk="0" h="792396" w="2308303">
                    <a:moveTo>
                      <a:pt x="0" y="568713"/>
                    </a:moveTo>
                    <a:lnTo>
                      <a:pt x="335010" y="792396"/>
                    </a:lnTo>
                    <a:lnTo>
                      <a:pt x="1140426" y="552754"/>
                    </a:lnTo>
                    <a:lnTo>
                      <a:pt x="2096429" y="579864"/>
                    </a:lnTo>
                    <a:lnTo>
                      <a:pt x="2308303" y="267630"/>
                    </a:lnTo>
                    <a:lnTo>
                      <a:pt x="1561171" y="0"/>
                    </a:lnTo>
                    <a:lnTo>
                      <a:pt x="680225" y="78059"/>
                    </a:lnTo>
                    <a:lnTo>
                      <a:pt x="0" y="568713"/>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868" name="Google Shape;868;g22f7ddae63a_4_1223"/>
            <p:cNvSpPr txBox="1"/>
            <p:nvPr/>
          </p:nvSpPr>
          <p:spPr>
            <a:xfrm>
              <a:off x="4629150" y="5781300"/>
              <a:ext cx="1206600" cy="6078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2800"/>
                <a:buFont typeface="Times New Roman"/>
                <a:buNone/>
              </a:pPr>
              <a:r>
                <a:rPr b="1" lang="fr-FR" sz="1800">
                  <a:solidFill>
                    <a:schemeClr val="lt1"/>
                  </a:solidFill>
                  <a:latin typeface="Century Gothic"/>
                  <a:ea typeface="Century Gothic"/>
                  <a:cs typeface="Century Gothic"/>
                  <a:sym typeface="Century Gothic"/>
                </a:rPr>
                <a:t>more than </a:t>
              </a:r>
              <a:r>
                <a:rPr b="1" i="0" lang="fr-FR" sz="1800" u="none" cap="none" strike="noStrike">
                  <a:solidFill>
                    <a:schemeClr val="lt1"/>
                  </a:solidFill>
                  <a:latin typeface="Century Gothic"/>
                  <a:ea typeface="Century Gothic"/>
                  <a:cs typeface="Century Gothic"/>
                  <a:sym typeface="Century Gothic"/>
                </a:rPr>
                <a:t>75%</a:t>
              </a:r>
              <a:endParaRPr b="1" i="0" sz="1800" u="none" cap="none" strike="noStrike">
                <a:solidFill>
                  <a:schemeClr val="lt1"/>
                </a:solidFill>
                <a:latin typeface="Century Gothic"/>
                <a:ea typeface="Century Gothic"/>
                <a:cs typeface="Century Gothic"/>
                <a:sym typeface="Century Gothic"/>
              </a:endParaRPr>
            </a:p>
          </p:txBody>
        </p:sp>
        <p:sp>
          <p:nvSpPr>
            <p:cNvPr id="869" name="Google Shape;869;g22f7ddae63a_4_1223"/>
            <p:cNvSpPr txBox="1"/>
            <p:nvPr/>
          </p:nvSpPr>
          <p:spPr>
            <a:xfrm>
              <a:off x="4897550" y="5371800"/>
              <a:ext cx="5046000" cy="3501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0000"/>
                </a:buClr>
                <a:buSzPts val="2800"/>
                <a:buFont typeface="Times New Roman"/>
                <a:buNone/>
              </a:pPr>
              <a:r>
                <a:rPr b="1" lang="fr-FR" sz="1800">
                  <a:solidFill>
                    <a:schemeClr val="dk1"/>
                  </a:solidFill>
                  <a:latin typeface="Century Gothic"/>
                  <a:ea typeface="Century Gothic"/>
                  <a:cs typeface="Century Gothic"/>
                  <a:sym typeface="Century Gothic"/>
                </a:rPr>
                <a:t>Carbon dioxyde</a:t>
              </a:r>
              <a:r>
                <a:rPr b="1" i="0" lang="fr-FR" sz="1800" u="none" cap="none" strike="noStrike">
                  <a:solidFill>
                    <a:schemeClr val="dk1"/>
                  </a:solidFill>
                  <a:latin typeface="Century Gothic"/>
                  <a:ea typeface="Century Gothic"/>
                  <a:cs typeface="Century Gothic"/>
                  <a:sym typeface="Century Gothic"/>
                </a:rPr>
                <a:t> (CO</a:t>
              </a:r>
              <a:r>
                <a:rPr b="1" baseline="-25000" i="0" lang="fr-FR" sz="1800" u="none" cap="none" strike="noStrike">
                  <a:solidFill>
                    <a:schemeClr val="dk1"/>
                  </a:solidFill>
                  <a:latin typeface="Century Gothic"/>
                  <a:ea typeface="Century Gothic"/>
                  <a:cs typeface="Century Gothic"/>
                  <a:sym typeface="Century Gothic"/>
                </a:rPr>
                <a:t>2</a:t>
              </a:r>
              <a:r>
                <a:rPr b="1" i="0" lang="fr-FR" sz="1800" u="none" cap="none" strike="noStrike">
                  <a:solidFill>
                    <a:schemeClr val="dk1"/>
                  </a:solidFill>
                  <a:latin typeface="Century Gothic"/>
                  <a:ea typeface="Century Gothic"/>
                  <a:cs typeface="Century Gothic"/>
                  <a:sym typeface="Century Gothic"/>
                </a:rPr>
                <a:t>)</a:t>
              </a:r>
              <a:endParaRPr b="1" i="0" sz="1800" u="none" cap="none" strike="noStrike">
                <a:solidFill>
                  <a:schemeClr val="dk1"/>
                </a:solidFill>
                <a:latin typeface="Century Gothic"/>
                <a:ea typeface="Century Gothic"/>
                <a:cs typeface="Century Gothic"/>
                <a:sym typeface="Century Gothic"/>
              </a:endParaRPr>
            </a:p>
          </p:txBody>
        </p:sp>
        <p:sp>
          <p:nvSpPr>
            <p:cNvPr id="870" name="Google Shape;870;g22f7ddae63a_4_1223"/>
            <p:cNvSpPr txBox="1"/>
            <p:nvPr/>
          </p:nvSpPr>
          <p:spPr>
            <a:xfrm>
              <a:off x="5842700" y="5815338"/>
              <a:ext cx="2389500" cy="5217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2800"/>
                <a:buFont typeface="Times New Roman"/>
                <a:buNone/>
              </a:pPr>
              <a:r>
                <a:rPr b="1" lang="fr-FR" sz="1500">
                  <a:solidFill>
                    <a:schemeClr val="dk1"/>
                  </a:solidFill>
                  <a:latin typeface="Century Gothic"/>
                  <a:ea typeface="Century Gothic"/>
                  <a:cs typeface="Century Gothic"/>
                  <a:sym typeface="Century Gothic"/>
                </a:rPr>
                <a:t>of annual greenhouse gas emissions</a:t>
              </a:r>
              <a:endParaRPr b="1" i="0" sz="1500" u="none" cap="none" strike="noStrike">
                <a:solidFill>
                  <a:schemeClr val="dk1"/>
                </a:solidFill>
                <a:latin typeface="Century Gothic"/>
                <a:ea typeface="Century Gothic"/>
                <a:cs typeface="Century Gothic"/>
                <a:sym typeface="Century Gothic"/>
              </a:endParaRPr>
            </a:p>
          </p:txBody>
        </p:sp>
      </p:grpSp>
      <p:pic>
        <p:nvPicPr>
          <p:cNvPr id="871" name="Google Shape;871;g22f7ddae63a_4_1223"/>
          <p:cNvPicPr preferRelativeResize="0"/>
          <p:nvPr/>
        </p:nvPicPr>
        <p:blipFill rotWithShape="1">
          <a:blip r:embed="rId3">
            <a:alphaModFix/>
          </a:blip>
          <a:srcRect b="0" l="0" r="0" t="0"/>
          <a:stretch/>
        </p:blipFill>
        <p:spPr>
          <a:xfrm>
            <a:off x="4126413" y="1807350"/>
            <a:ext cx="4720067" cy="3211200"/>
          </a:xfrm>
          <a:prstGeom prst="rect">
            <a:avLst/>
          </a:prstGeom>
          <a:noFill/>
          <a:ln>
            <a:noFill/>
          </a:ln>
        </p:spPr>
      </p:pic>
      <p:sp>
        <p:nvSpPr>
          <p:cNvPr id="872" name="Google Shape;872;g22f7ddae63a_4_1223"/>
          <p:cNvSpPr/>
          <p:nvPr/>
        </p:nvSpPr>
        <p:spPr>
          <a:xfrm>
            <a:off x="11" y="6582866"/>
            <a:ext cx="6566700" cy="276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sz="1200" u="none" cap="none" strike="noStrike">
                <a:solidFill>
                  <a:srgbClr val="085160"/>
                </a:solidFill>
                <a:latin typeface="Century Gothic"/>
                <a:ea typeface="Century Gothic"/>
                <a:cs typeface="Century Gothic"/>
                <a:sym typeface="Century Gothic"/>
              </a:rPr>
              <a:t>Source : IPCC AR4</a:t>
            </a:r>
            <a:endParaRPr b="0" i="1" sz="1200" u="none" cap="none" strike="noStrike">
              <a:solidFill>
                <a:srgbClr val="085160"/>
              </a:solidFill>
              <a:latin typeface="Century Gothic"/>
              <a:ea typeface="Century Gothic"/>
              <a:cs typeface="Century Gothic"/>
              <a:sym typeface="Century Gothic"/>
            </a:endParaRPr>
          </a:p>
        </p:txBody>
      </p:sp>
      <p:sp>
        <p:nvSpPr>
          <p:cNvPr id="873" name="Google Shape;873;g22f7ddae63a_4_1223"/>
          <p:cNvSpPr txBox="1"/>
          <p:nvPr/>
        </p:nvSpPr>
        <p:spPr>
          <a:xfrm>
            <a:off x="2495448" y="4657375"/>
            <a:ext cx="1776000" cy="350100"/>
          </a:xfrm>
          <a:prstGeom prst="rect">
            <a:avLst/>
          </a:prstGeom>
          <a:noFill/>
          <a:ln>
            <a:noFill/>
          </a:ln>
        </p:spPr>
        <p:txBody>
          <a:bodyPr anchorCtr="0" anchor="t" bIns="45700" lIns="91425" spcFirstLastPara="1" rIns="91425" wrap="square" tIns="45700">
            <a:spAutoFit/>
          </a:bodyPr>
          <a:lstStyle/>
          <a:p>
            <a:pPr indent="0" lvl="0" marL="0" marR="0" rtl="0" algn="r">
              <a:lnSpc>
                <a:spcPct val="93000"/>
              </a:lnSpc>
              <a:spcBef>
                <a:spcPts val="0"/>
              </a:spcBef>
              <a:spcAft>
                <a:spcPts val="0"/>
              </a:spcAft>
              <a:buClr>
                <a:srgbClr val="000000"/>
              </a:buClr>
              <a:buSzPts val="1800"/>
              <a:buFont typeface="Times New Roman"/>
              <a:buNone/>
            </a:pPr>
            <a:r>
              <a:rPr lang="fr-FR" sz="1800">
                <a:solidFill>
                  <a:srgbClr val="833C0B"/>
                </a:solidFill>
                <a:latin typeface="Century Gothic"/>
                <a:ea typeface="Century Gothic"/>
                <a:cs typeface="Century Gothic"/>
                <a:sym typeface="Century Gothic"/>
              </a:rPr>
              <a:t>Deforestation</a:t>
            </a:r>
            <a:endParaRPr b="0" i="0" sz="1400" u="none" cap="none" strike="noStrike">
              <a:solidFill>
                <a:srgbClr val="000000"/>
              </a:solidFill>
              <a:latin typeface="Century Gothic"/>
              <a:ea typeface="Century Gothic"/>
              <a:cs typeface="Century Gothic"/>
              <a:sym typeface="Century Gothic"/>
            </a:endParaRPr>
          </a:p>
        </p:txBody>
      </p:sp>
      <p:pic>
        <p:nvPicPr>
          <p:cNvPr id="874" name="Google Shape;874;g22f7ddae63a_4_1223"/>
          <p:cNvPicPr preferRelativeResize="0"/>
          <p:nvPr/>
        </p:nvPicPr>
        <p:blipFill rotWithShape="1">
          <a:blip r:embed="rId4">
            <a:alphaModFix/>
          </a:blip>
          <a:srcRect b="0" l="0" r="0" t="0"/>
          <a:stretch/>
        </p:blipFill>
        <p:spPr>
          <a:xfrm>
            <a:off x="1680300" y="4442413"/>
            <a:ext cx="780000" cy="780000"/>
          </a:xfrm>
          <a:prstGeom prst="rect">
            <a:avLst/>
          </a:prstGeom>
          <a:noFill/>
          <a:ln>
            <a:noFill/>
          </a:ln>
        </p:spPr>
      </p:pic>
      <p:cxnSp>
        <p:nvCxnSpPr>
          <p:cNvPr id="875" name="Google Shape;875;g22f7ddae63a_4_1223"/>
          <p:cNvCxnSpPr>
            <a:stCxn id="873" idx="3"/>
          </p:cNvCxnSpPr>
          <p:nvPr/>
        </p:nvCxnSpPr>
        <p:spPr>
          <a:xfrm flipH="1" rot="10800000">
            <a:off x="4271448" y="3820525"/>
            <a:ext cx="515700" cy="1011900"/>
          </a:xfrm>
          <a:prstGeom prst="straightConnector1">
            <a:avLst/>
          </a:prstGeom>
          <a:noFill/>
          <a:ln cap="flat" cmpd="sng" w="19050">
            <a:solidFill>
              <a:schemeClr val="dk1"/>
            </a:solidFill>
            <a:prstDash val="solid"/>
            <a:round/>
            <a:headEnd len="sm" w="sm" type="none"/>
            <a:tailEnd len="med" w="med" type="oval"/>
          </a:ln>
        </p:spPr>
      </p:cxnSp>
      <p:grpSp>
        <p:nvGrpSpPr>
          <p:cNvPr id="876" name="Google Shape;876;g22f7ddae63a_4_1223"/>
          <p:cNvGrpSpPr/>
          <p:nvPr/>
        </p:nvGrpSpPr>
        <p:grpSpPr>
          <a:xfrm>
            <a:off x="6274150" y="1531950"/>
            <a:ext cx="5135275" cy="1010450"/>
            <a:chOff x="6274150" y="1608150"/>
            <a:chExt cx="5135275" cy="1010450"/>
          </a:xfrm>
        </p:grpSpPr>
        <p:sp>
          <p:nvSpPr>
            <p:cNvPr id="877" name="Google Shape;877;g22f7ddae63a_4_1223"/>
            <p:cNvSpPr txBox="1"/>
            <p:nvPr/>
          </p:nvSpPr>
          <p:spPr>
            <a:xfrm>
              <a:off x="7644563" y="1608150"/>
              <a:ext cx="2969700" cy="3501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0000"/>
                </a:buClr>
                <a:buSzPts val="1800"/>
                <a:buFont typeface="Noto Sans"/>
                <a:buNone/>
              </a:pPr>
              <a:r>
                <a:rPr b="1" lang="fr-FR" sz="1800">
                  <a:solidFill>
                    <a:srgbClr val="006600"/>
                  </a:solidFill>
                  <a:latin typeface="Century Gothic"/>
                  <a:ea typeface="Century Gothic"/>
                  <a:cs typeface="Century Gothic"/>
                  <a:sym typeface="Century Gothic"/>
                </a:rPr>
                <a:t>Nitrous oxide</a:t>
              </a:r>
              <a:r>
                <a:rPr b="1" i="0" lang="fr-FR" sz="1800" u="none" cap="none" strike="noStrike">
                  <a:solidFill>
                    <a:srgbClr val="006600"/>
                  </a:solidFill>
                  <a:latin typeface="Century Gothic"/>
                  <a:ea typeface="Century Gothic"/>
                  <a:cs typeface="Century Gothic"/>
                  <a:sym typeface="Century Gothic"/>
                </a:rPr>
                <a:t> (N</a:t>
              </a:r>
              <a:r>
                <a:rPr b="1" baseline="-25000" i="0" lang="fr-FR" sz="1800" u="none" cap="none" strike="noStrike">
                  <a:solidFill>
                    <a:srgbClr val="006600"/>
                  </a:solidFill>
                  <a:latin typeface="Century Gothic"/>
                  <a:ea typeface="Century Gothic"/>
                  <a:cs typeface="Century Gothic"/>
                  <a:sym typeface="Century Gothic"/>
                </a:rPr>
                <a:t>2</a:t>
              </a:r>
              <a:r>
                <a:rPr b="1" i="0" lang="fr-FR" sz="1800" u="none" cap="none" strike="noStrike">
                  <a:solidFill>
                    <a:srgbClr val="006600"/>
                  </a:solidFill>
                  <a:latin typeface="Century Gothic"/>
                  <a:ea typeface="Century Gothic"/>
                  <a:cs typeface="Century Gothic"/>
                  <a:sym typeface="Century Gothic"/>
                </a:rPr>
                <a:t>O)</a:t>
              </a:r>
              <a:endParaRPr b="0" i="0" sz="1400" u="none" cap="none" strike="noStrike">
                <a:solidFill>
                  <a:srgbClr val="000000"/>
                </a:solidFill>
                <a:latin typeface="Century Gothic"/>
                <a:ea typeface="Century Gothic"/>
                <a:cs typeface="Century Gothic"/>
                <a:sym typeface="Century Gothic"/>
              </a:endParaRPr>
            </a:p>
          </p:txBody>
        </p:sp>
        <p:pic>
          <p:nvPicPr>
            <p:cNvPr id="878" name="Google Shape;878;g22f7ddae63a_4_1223"/>
            <p:cNvPicPr preferRelativeResize="0"/>
            <p:nvPr/>
          </p:nvPicPr>
          <p:blipFill rotWithShape="1">
            <a:blip r:embed="rId5">
              <a:alphaModFix/>
            </a:blip>
            <a:srcRect b="0" l="0" r="0" t="0"/>
            <a:stretch/>
          </p:blipFill>
          <p:spPr>
            <a:xfrm>
              <a:off x="10629425" y="1816200"/>
              <a:ext cx="780000" cy="780000"/>
            </a:xfrm>
            <a:prstGeom prst="rect">
              <a:avLst/>
            </a:prstGeom>
            <a:noFill/>
            <a:ln>
              <a:noFill/>
            </a:ln>
          </p:spPr>
        </p:pic>
        <p:sp>
          <p:nvSpPr>
            <p:cNvPr id="879" name="Google Shape;879;g22f7ddae63a_4_1223"/>
            <p:cNvSpPr txBox="1"/>
            <p:nvPr/>
          </p:nvSpPr>
          <p:spPr>
            <a:xfrm>
              <a:off x="7644550" y="1918700"/>
              <a:ext cx="3000000" cy="6999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900"/>
                </a:spcBef>
                <a:spcAft>
                  <a:spcPts val="0"/>
                </a:spcAft>
                <a:buClr>
                  <a:srgbClr val="000000"/>
                </a:buClr>
                <a:buSzPts val="1800"/>
                <a:buFont typeface="Arial"/>
                <a:buNone/>
              </a:pPr>
              <a:r>
                <a:rPr lang="fr-FR" sz="1800">
                  <a:solidFill>
                    <a:srgbClr val="006600"/>
                  </a:solidFill>
                  <a:latin typeface="Century Gothic"/>
                  <a:ea typeface="Century Gothic"/>
                  <a:cs typeface="Century Gothic"/>
                  <a:sym typeface="Century Gothic"/>
                </a:rPr>
                <a:t>Nitrogen fertilizers, chemical industry</a:t>
              </a:r>
              <a:endParaRPr b="0" i="0" sz="1400" u="none" cap="none" strike="noStrike">
                <a:solidFill>
                  <a:schemeClr val="dk1"/>
                </a:solidFill>
                <a:latin typeface="Century Gothic"/>
                <a:ea typeface="Century Gothic"/>
                <a:cs typeface="Century Gothic"/>
                <a:sym typeface="Century Gothic"/>
              </a:endParaRPr>
            </a:p>
          </p:txBody>
        </p:sp>
        <p:cxnSp>
          <p:nvCxnSpPr>
            <p:cNvPr id="880" name="Google Shape;880;g22f7ddae63a_4_1223"/>
            <p:cNvCxnSpPr>
              <a:stCxn id="879" idx="1"/>
            </p:cNvCxnSpPr>
            <p:nvPr/>
          </p:nvCxnSpPr>
          <p:spPr>
            <a:xfrm rot="10800000">
              <a:off x="6274150" y="2261150"/>
              <a:ext cx="1370400" cy="7500"/>
            </a:xfrm>
            <a:prstGeom prst="straightConnector1">
              <a:avLst/>
            </a:prstGeom>
            <a:noFill/>
            <a:ln cap="flat" cmpd="sng" w="19050">
              <a:solidFill>
                <a:schemeClr val="dk1"/>
              </a:solidFill>
              <a:prstDash val="solid"/>
              <a:round/>
              <a:headEnd len="sm" w="sm" type="none"/>
              <a:tailEnd len="med" w="med" type="oval"/>
            </a:ln>
          </p:spPr>
        </p:cxnSp>
      </p:grpSp>
      <p:grpSp>
        <p:nvGrpSpPr>
          <p:cNvPr id="881" name="Google Shape;881;g22f7ddae63a_4_1223"/>
          <p:cNvGrpSpPr/>
          <p:nvPr/>
        </p:nvGrpSpPr>
        <p:grpSpPr>
          <a:xfrm>
            <a:off x="7008950" y="3580475"/>
            <a:ext cx="3990600" cy="1392925"/>
            <a:chOff x="7008950" y="3656675"/>
            <a:chExt cx="3990600" cy="1392925"/>
          </a:xfrm>
        </p:grpSpPr>
        <p:sp>
          <p:nvSpPr>
            <p:cNvPr id="882" name="Google Shape;882;g22f7ddae63a_4_1223"/>
            <p:cNvSpPr txBox="1"/>
            <p:nvPr/>
          </p:nvSpPr>
          <p:spPr>
            <a:xfrm>
              <a:off x="7926650" y="4425575"/>
              <a:ext cx="2292900" cy="6078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None/>
              </a:pPr>
              <a:r>
                <a:rPr lang="fr-FR" sz="1800">
                  <a:solidFill>
                    <a:srgbClr val="085160"/>
                  </a:solidFill>
                  <a:latin typeface="Century Gothic"/>
                  <a:ea typeface="Century Gothic"/>
                  <a:cs typeface="Century Gothic"/>
                  <a:sym typeface="Century Gothic"/>
                </a:rPr>
                <a:t>Combustion </a:t>
              </a:r>
              <a:endParaRPr sz="1800">
                <a:solidFill>
                  <a:srgbClr val="085160"/>
                </a:solidFill>
                <a:latin typeface="Century Gothic"/>
                <a:ea typeface="Century Gothic"/>
                <a:cs typeface="Century Gothic"/>
                <a:sym typeface="Century Gothic"/>
              </a:endParaRPr>
            </a:p>
            <a:p>
              <a:pPr indent="0" lvl="0" marL="0" marR="0" rtl="0" algn="l">
                <a:lnSpc>
                  <a:spcPct val="93000"/>
                </a:lnSpc>
                <a:spcBef>
                  <a:spcPts val="0"/>
                </a:spcBef>
                <a:spcAft>
                  <a:spcPts val="0"/>
                </a:spcAft>
                <a:buNone/>
              </a:pPr>
              <a:r>
                <a:rPr lang="fr-FR" sz="1800">
                  <a:solidFill>
                    <a:srgbClr val="085160"/>
                  </a:solidFill>
                  <a:latin typeface="Century Gothic"/>
                  <a:ea typeface="Century Gothic"/>
                  <a:cs typeface="Century Gothic"/>
                  <a:sym typeface="Century Gothic"/>
                </a:rPr>
                <a:t>of fossil fuels</a:t>
              </a:r>
              <a:endParaRPr sz="1800">
                <a:solidFill>
                  <a:srgbClr val="085160"/>
                </a:solidFill>
                <a:latin typeface="Century Gothic"/>
                <a:ea typeface="Century Gothic"/>
                <a:cs typeface="Century Gothic"/>
                <a:sym typeface="Century Gothic"/>
              </a:endParaRPr>
            </a:p>
          </p:txBody>
        </p:sp>
        <p:pic>
          <p:nvPicPr>
            <p:cNvPr id="883" name="Google Shape;883;g22f7ddae63a_4_1223"/>
            <p:cNvPicPr preferRelativeResize="0"/>
            <p:nvPr/>
          </p:nvPicPr>
          <p:blipFill rotWithShape="1">
            <a:blip r:embed="rId6">
              <a:alphaModFix/>
            </a:blip>
            <a:srcRect b="0" l="0" r="0" t="0"/>
            <a:stretch/>
          </p:blipFill>
          <p:spPr>
            <a:xfrm>
              <a:off x="9355550" y="3656675"/>
              <a:ext cx="780000" cy="780000"/>
            </a:xfrm>
            <a:prstGeom prst="rect">
              <a:avLst/>
            </a:prstGeom>
            <a:noFill/>
            <a:ln>
              <a:noFill/>
            </a:ln>
          </p:spPr>
        </p:pic>
        <p:cxnSp>
          <p:nvCxnSpPr>
            <p:cNvPr id="884" name="Google Shape;884;g22f7ddae63a_4_1223"/>
            <p:cNvCxnSpPr>
              <a:stCxn id="882" idx="1"/>
            </p:cNvCxnSpPr>
            <p:nvPr/>
          </p:nvCxnSpPr>
          <p:spPr>
            <a:xfrm rot="10800000">
              <a:off x="7008950" y="4335275"/>
              <a:ext cx="917700" cy="394200"/>
            </a:xfrm>
            <a:prstGeom prst="straightConnector1">
              <a:avLst/>
            </a:prstGeom>
            <a:noFill/>
            <a:ln cap="flat" cmpd="sng" w="19050">
              <a:solidFill>
                <a:schemeClr val="dk1"/>
              </a:solidFill>
              <a:prstDash val="solid"/>
              <a:round/>
              <a:headEnd len="sm" w="sm" type="none"/>
              <a:tailEnd len="med" w="med" type="oval"/>
            </a:ln>
          </p:spPr>
        </p:cxnSp>
        <p:pic>
          <p:nvPicPr>
            <p:cNvPr id="885" name="Google Shape;885;g22f7ddae63a_4_1223"/>
            <p:cNvPicPr preferRelativeResize="0"/>
            <p:nvPr/>
          </p:nvPicPr>
          <p:blipFill rotWithShape="1">
            <a:blip r:embed="rId7">
              <a:alphaModFix/>
            </a:blip>
            <a:srcRect b="0" l="0" r="0" t="0"/>
            <a:stretch/>
          </p:blipFill>
          <p:spPr>
            <a:xfrm>
              <a:off x="10219550" y="4269600"/>
              <a:ext cx="780000" cy="780000"/>
            </a:xfrm>
            <a:prstGeom prst="rect">
              <a:avLst/>
            </a:prstGeom>
            <a:noFill/>
            <a:ln>
              <a:noFill/>
            </a:ln>
          </p:spPr>
        </p:pic>
      </p:grpSp>
      <p:grpSp>
        <p:nvGrpSpPr>
          <p:cNvPr id="886" name="Google Shape;886;g22f7ddae63a_4_1223"/>
          <p:cNvGrpSpPr/>
          <p:nvPr/>
        </p:nvGrpSpPr>
        <p:grpSpPr>
          <a:xfrm>
            <a:off x="674691" y="1540392"/>
            <a:ext cx="4700809" cy="1006795"/>
            <a:chOff x="674691" y="1616592"/>
            <a:chExt cx="4700809" cy="1006795"/>
          </a:xfrm>
        </p:grpSpPr>
        <p:sp>
          <p:nvSpPr>
            <p:cNvPr id="887" name="Google Shape;887;g22f7ddae63a_4_1223"/>
            <p:cNvSpPr txBox="1"/>
            <p:nvPr/>
          </p:nvSpPr>
          <p:spPr>
            <a:xfrm>
              <a:off x="2310944" y="1750113"/>
              <a:ext cx="1955700" cy="3501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lang="fr-FR" sz="1800">
                  <a:solidFill>
                    <a:srgbClr val="2F5496"/>
                  </a:solidFill>
                  <a:latin typeface="Century Gothic"/>
                  <a:ea typeface="Century Gothic"/>
                  <a:cs typeface="Century Gothic"/>
                  <a:sym typeface="Century Gothic"/>
                </a:rPr>
                <a:t>Methane </a:t>
              </a:r>
              <a:r>
                <a:rPr b="1" i="0" lang="fr-FR" sz="1800" u="none" cap="none" strike="noStrike">
                  <a:solidFill>
                    <a:srgbClr val="2F5496"/>
                  </a:solidFill>
                  <a:latin typeface="Century Gothic"/>
                  <a:ea typeface="Century Gothic"/>
                  <a:cs typeface="Century Gothic"/>
                  <a:sym typeface="Century Gothic"/>
                </a:rPr>
                <a:t>(CH</a:t>
              </a:r>
              <a:r>
                <a:rPr b="1" baseline="-25000" i="0" lang="fr-FR" sz="1800" u="none" cap="none" strike="noStrike">
                  <a:solidFill>
                    <a:srgbClr val="2F5496"/>
                  </a:solidFill>
                  <a:latin typeface="Century Gothic"/>
                  <a:ea typeface="Century Gothic"/>
                  <a:cs typeface="Century Gothic"/>
                  <a:sym typeface="Century Gothic"/>
                </a:rPr>
                <a:t>4</a:t>
              </a:r>
              <a:r>
                <a:rPr b="1" i="0" lang="fr-FR" sz="1800" u="none" cap="none" strike="noStrike">
                  <a:solidFill>
                    <a:srgbClr val="2F5496"/>
                  </a:solidFill>
                  <a:latin typeface="Century Gothic"/>
                  <a:ea typeface="Century Gothic"/>
                  <a:cs typeface="Century Gothic"/>
                  <a:sym typeface="Century Gothic"/>
                </a:rPr>
                <a:t>)</a:t>
              </a:r>
              <a:endParaRPr b="0" i="0" sz="1400" u="none" cap="none" strike="noStrike">
                <a:solidFill>
                  <a:srgbClr val="000000"/>
                </a:solidFill>
                <a:latin typeface="Century Gothic"/>
                <a:ea typeface="Century Gothic"/>
                <a:cs typeface="Century Gothic"/>
                <a:sym typeface="Century Gothic"/>
              </a:endParaRPr>
            </a:p>
          </p:txBody>
        </p:sp>
        <p:pic>
          <p:nvPicPr>
            <p:cNvPr id="888" name="Google Shape;888;g22f7ddae63a_4_1223"/>
            <p:cNvPicPr preferRelativeResize="0"/>
            <p:nvPr/>
          </p:nvPicPr>
          <p:blipFill rotWithShape="1">
            <a:blip r:embed="rId8">
              <a:alphaModFix/>
            </a:blip>
            <a:srcRect b="0" l="0" r="0" t="0"/>
            <a:stretch/>
          </p:blipFill>
          <p:spPr>
            <a:xfrm flipH="1">
              <a:off x="1607160" y="1843387"/>
              <a:ext cx="780000" cy="780000"/>
            </a:xfrm>
            <a:prstGeom prst="rect">
              <a:avLst/>
            </a:prstGeom>
            <a:noFill/>
            <a:ln>
              <a:noFill/>
            </a:ln>
          </p:spPr>
        </p:pic>
        <p:sp>
          <p:nvSpPr>
            <p:cNvPr id="889" name="Google Shape;889;g22f7ddae63a_4_1223"/>
            <p:cNvSpPr txBox="1"/>
            <p:nvPr/>
          </p:nvSpPr>
          <p:spPr>
            <a:xfrm flipH="1" rot="-769790">
              <a:off x="708985" y="1717293"/>
              <a:ext cx="953813" cy="4156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fr-FR" sz="2100" u="none" cap="none" strike="noStrike">
                  <a:solidFill>
                    <a:srgbClr val="000000"/>
                  </a:solidFill>
                  <a:latin typeface="Century Gothic"/>
                  <a:ea typeface="Century Gothic"/>
                  <a:cs typeface="Century Gothic"/>
                  <a:sym typeface="Century Gothic"/>
                </a:rPr>
                <a:t>Blurp!</a:t>
              </a:r>
              <a:endParaRPr b="0" i="0" sz="100" u="none" cap="none" strike="noStrike">
                <a:solidFill>
                  <a:srgbClr val="000000"/>
                </a:solidFill>
                <a:latin typeface="Arial"/>
                <a:ea typeface="Arial"/>
                <a:cs typeface="Arial"/>
                <a:sym typeface="Arial"/>
              </a:endParaRPr>
            </a:p>
          </p:txBody>
        </p:sp>
        <p:sp>
          <p:nvSpPr>
            <p:cNvPr id="890" name="Google Shape;890;g22f7ddae63a_4_1223"/>
            <p:cNvSpPr txBox="1"/>
            <p:nvPr/>
          </p:nvSpPr>
          <p:spPr>
            <a:xfrm>
              <a:off x="2373400" y="2072475"/>
              <a:ext cx="1955700" cy="350100"/>
            </a:xfrm>
            <a:prstGeom prst="rect">
              <a:avLst/>
            </a:prstGeom>
            <a:noFill/>
            <a:ln>
              <a:noFill/>
            </a:ln>
          </p:spPr>
          <p:txBody>
            <a:bodyPr anchorCtr="0" anchor="t" bIns="45700" lIns="91425" spcFirstLastPara="1" rIns="91425" wrap="square" tIns="45700">
              <a:spAutoFit/>
            </a:bodyPr>
            <a:lstStyle/>
            <a:p>
              <a:pPr indent="0" lvl="0" marL="0" marR="0" rtl="0" algn="r">
                <a:lnSpc>
                  <a:spcPct val="93000"/>
                </a:lnSpc>
                <a:spcBef>
                  <a:spcPts val="0"/>
                </a:spcBef>
                <a:spcAft>
                  <a:spcPts val="0"/>
                </a:spcAft>
                <a:buClr>
                  <a:srgbClr val="000000"/>
                </a:buClr>
                <a:buSzPts val="1800"/>
                <a:buFont typeface="Times New Roman"/>
                <a:buNone/>
              </a:pPr>
              <a:r>
                <a:rPr lang="fr-FR" sz="1800">
                  <a:solidFill>
                    <a:srgbClr val="2F5496"/>
                  </a:solidFill>
                  <a:latin typeface="Century Gothic"/>
                  <a:ea typeface="Century Gothic"/>
                  <a:cs typeface="Century Gothic"/>
                  <a:sym typeface="Century Gothic"/>
                </a:rPr>
                <a:t>Rumbling cattle</a:t>
              </a:r>
              <a:endParaRPr b="0" i="0" sz="1800" u="none" cap="none" strike="noStrike">
                <a:solidFill>
                  <a:schemeClr val="dk1"/>
                </a:solidFill>
                <a:latin typeface="Century Gothic"/>
                <a:ea typeface="Century Gothic"/>
                <a:cs typeface="Century Gothic"/>
                <a:sym typeface="Century Gothic"/>
              </a:endParaRPr>
            </a:p>
          </p:txBody>
        </p:sp>
        <p:cxnSp>
          <p:nvCxnSpPr>
            <p:cNvPr id="891" name="Google Shape;891;g22f7ddae63a_4_1223"/>
            <p:cNvCxnSpPr>
              <a:stCxn id="890" idx="3"/>
            </p:cNvCxnSpPr>
            <p:nvPr/>
          </p:nvCxnSpPr>
          <p:spPr>
            <a:xfrm>
              <a:off x="4329100" y="2247525"/>
              <a:ext cx="1046400" cy="4500"/>
            </a:xfrm>
            <a:prstGeom prst="straightConnector1">
              <a:avLst/>
            </a:prstGeom>
            <a:noFill/>
            <a:ln cap="flat" cmpd="sng" w="19050">
              <a:solidFill>
                <a:schemeClr val="dk1"/>
              </a:solidFill>
              <a:prstDash val="solid"/>
              <a:round/>
              <a:headEnd len="sm" w="sm" type="none"/>
              <a:tailEnd len="med" w="med" type="oval"/>
            </a:ln>
          </p:spPr>
        </p:cxnSp>
      </p:grpSp>
      <p:grpSp>
        <p:nvGrpSpPr>
          <p:cNvPr id="892" name="Google Shape;892;g22f7ddae63a_4_1223"/>
          <p:cNvGrpSpPr/>
          <p:nvPr/>
        </p:nvGrpSpPr>
        <p:grpSpPr>
          <a:xfrm>
            <a:off x="2079425" y="2733175"/>
            <a:ext cx="2891704" cy="1450762"/>
            <a:chOff x="1774625" y="2428375"/>
            <a:chExt cx="2891704" cy="1450762"/>
          </a:xfrm>
        </p:grpSpPr>
        <p:grpSp>
          <p:nvGrpSpPr>
            <p:cNvPr id="893" name="Google Shape;893;g22f7ddae63a_4_1223"/>
            <p:cNvGrpSpPr/>
            <p:nvPr/>
          </p:nvGrpSpPr>
          <p:grpSpPr>
            <a:xfrm>
              <a:off x="2554629" y="2428375"/>
              <a:ext cx="2111700" cy="1264650"/>
              <a:chOff x="2554629" y="2428375"/>
              <a:chExt cx="2111700" cy="1264650"/>
            </a:xfrm>
          </p:grpSpPr>
          <p:sp>
            <p:nvSpPr>
              <p:cNvPr id="894" name="Google Shape;894;g22f7ddae63a_4_1223"/>
              <p:cNvSpPr txBox="1"/>
              <p:nvPr/>
            </p:nvSpPr>
            <p:spPr>
              <a:xfrm>
                <a:off x="2554629" y="3342925"/>
                <a:ext cx="1206600" cy="350100"/>
              </a:xfrm>
              <a:prstGeom prst="rect">
                <a:avLst/>
              </a:prstGeom>
              <a:noFill/>
              <a:ln>
                <a:noFill/>
              </a:ln>
            </p:spPr>
            <p:txBody>
              <a:bodyPr anchorCtr="0" anchor="t" bIns="45700" lIns="91425" spcFirstLastPara="1" rIns="91425" wrap="square" tIns="45700">
                <a:spAutoFit/>
              </a:bodyPr>
              <a:lstStyle/>
              <a:p>
                <a:pPr indent="0" lvl="0" marL="0" marR="0" rtl="0" algn="r">
                  <a:lnSpc>
                    <a:spcPct val="93000"/>
                  </a:lnSpc>
                  <a:spcBef>
                    <a:spcPts val="0"/>
                  </a:spcBef>
                  <a:spcAft>
                    <a:spcPts val="0"/>
                  </a:spcAft>
                  <a:buClr>
                    <a:srgbClr val="000000"/>
                  </a:buClr>
                  <a:buSzPts val="1800"/>
                  <a:buFont typeface="Times New Roman"/>
                  <a:buNone/>
                </a:pPr>
                <a:r>
                  <a:rPr b="0" i="0" lang="fr-FR" sz="1800" u="none" cap="none" strike="noStrike">
                    <a:solidFill>
                      <a:schemeClr val="dk1"/>
                    </a:solidFill>
                    <a:latin typeface="Century Gothic"/>
                    <a:ea typeface="Century Gothic"/>
                    <a:cs typeface="Century Gothic"/>
                    <a:sym typeface="Century Gothic"/>
                  </a:rPr>
                  <a:t>Industr</a:t>
                </a:r>
                <a:r>
                  <a:rPr lang="fr-FR" sz="1800">
                    <a:solidFill>
                      <a:schemeClr val="dk1"/>
                    </a:solidFill>
                    <a:latin typeface="Century Gothic"/>
                    <a:ea typeface="Century Gothic"/>
                    <a:cs typeface="Century Gothic"/>
                    <a:sym typeface="Century Gothic"/>
                  </a:rPr>
                  <a:t>y</a:t>
                </a:r>
                <a:endParaRPr b="0" i="0" sz="1400" u="none" cap="none" strike="noStrike">
                  <a:solidFill>
                    <a:srgbClr val="000000"/>
                  </a:solidFill>
                  <a:latin typeface="Century Gothic"/>
                  <a:ea typeface="Century Gothic"/>
                  <a:cs typeface="Century Gothic"/>
                  <a:sym typeface="Century Gothic"/>
                </a:endParaRPr>
              </a:p>
            </p:txBody>
          </p:sp>
          <p:cxnSp>
            <p:nvCxnSpPr>
              <p:cNvPr id="895" name="Google Shape;895;g22f7ddae63a_4_1223"/>
              <p:cNvCxnSpPr>
                <a:stCxn id="894" idx="3"/>
              </p:cNvCxnSpPr>
              <p:nvPr/>
            </p:nvCxnSpPr>
            <p:spPr>
              <a:xfrm flipH="1" rot="10800000">
                <a:off x="3761229" y="2428375"/>
                <a:ext cx="905100" cy="1089600"/>
              </a:xfrm>
              <a:prstGeom prst="straightConnector1">
                <a:avLst/>
              </a:prstGeom>
              <a:noFill/>
              <a:ln cap="flat" cmpd="sng" w="19050">
                <a:solidFill>
                  <a:schemeClr val="dk1"/>
                </a:solidFill>
                <a:prstDash val="solid"/>
                <a:round/>
                <a:headEnd len="sm" w="sm" type="none"/>
                <a:tailEnd len="med" w="med" type="oval"/>
              </a:ln>
            </p:spPr>
          </p:cxnSp>
        </p:grpSp>
        <p:pic>
          <p:nvPicPr>
            <p:cNvPr id="896" name="Google Shape;896;g22f7ddae63a_4_1223"/>
            <p:cNvPicPr preferRelativeResize="0"/>
            <p:nvPr/>
          </p:nvPicPr>
          <p:blipFill rotWithShape="1">
            <a:blip r:embed="rId9">
              <a:alphaModFix/>
            </a:blip>
            <a:srcRect b="0" l="0" r="0" t="0"/>
            <a:stretch/>
          </p:blipFill>
          <p:spPr>
            <a:xfrm flipH="1">
              <a:off x="1774625" y="3099163"/>
              <a:ext cx="780000" cy="779974"/>
            </a:xfrm>
            <a:prstGeom prst="rect">
              <a:avLst/>
            </a:prstGeom>
            <a:noFill/>
            <a:ln>
              <a:noFill/>
            </a:ln>
          </p:spPr>
        </p:pic>
      </p:grpSp>
      <p:sp>
        <p:nvSpPr>
          <p:cNvPr id="897" name="Google Shape;897;g22f7ddae63a_4_1223"/>
          <p:cNvSpPr txBox="1"/>
          <p:nvPr>
            <p:ph type="title"/>
          </p:nvPr>
        </p:nvSpPr>
        <p:spPr>
          <a:xfrm>
            <a:off x="1007588" y="220527"/>
            <a:ext cx="9154500" cy="98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fr-FR"/>
              <a:t>CO</a:t>
            </a:r>
            <a:r>
              <a:rPr lang="fr-FR" sz="2000"/>
              <a:t>2</a:t>
            </a:r>
            <a:r>
              <a:rPr lang="fr-FR"/>
              <a:t> is not the only greenhouse gas</a:t>
            </a:r>
            <a:endParaRPr/>
          </a:p>
          <a:p>
            <a:pPr indent="0" lvl="0" marL="0" rtl="0" algn="l">
              <a:lnSpc>
                <a:spcPct val="100000"/>
              </a:lnSpc>
              <a:spcBef>
                <a:spcPts val="0"/>
              </a:spcBef>
              <a:spcAft>
                <a:spcPts val="0"/>
              </a:spcAft>
              <a:buSzPts val="1100"/>
              <a:buNone/>
            </a:pPr>
            <a:r>
              <a:rPr b="0" lang="fr-FR" sz="1600"/>
              <a:t>There are several greenhouse gases and a multitude of emission sources</a:t>
            </a:r>
            <a:endParaRPr b="0"/>
          </a:p>
        </p:txBody>
      </p:sp>
      <p:cxnSp>
        <p:nvCxnSpPr>
          <p:cNvPr id="898" name="Google Shape;898;g22f7ddae63a_4_1223"/>
          <p:cNvCxnSpPr/>
          <p:nvPr/>
        </p:nvCxnSpPr>
        <p:spPr>
          <a:xfrm flipH="1" rot="10800000">
            <a:off x="5590102" y="4924498"/>
            <a:ext cx="100200" cy="384600"/>
          </a:xfrm>
          <a:prstGeom prst="straightConnector1">
            <a:avLst/>
          </a:prstGeom>
          <a:noFill/>
          <a:ln cap="flat" cmpd="sng" w="19050">
            <a:solidFill>
              <a:schemeClr val="dk1"/>
            </a:solidFill>
            <a:prstDash val="solid"/>
            <a:round/>
            <a:headEnd len="sm" w="sm" type="none"/>
            <a:tailEnd len="med" w="med" type="oval"/>
          </a:ln>
        </p:spPr>
      </p:cxnSp>
      <p:sp>
        <p:nvSpPr>
          <p:cNvPr id="899" name="Google Shape;899;g22f7ddae63a_4_1223"/>
          <p:cNvSpPr txBox="1"/>
          <p:nvPr/>
        </p:nvSpPr>
        <p:spPr>
          <a:xfrm>
            <a:off x="87340" y="5460255"/>
            <a:ext cx="4135800" cy="1102200"/>
          </a:xfrm>
          <a:prstGeom prst="rect">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fr-FR" sz="1800">
                <a:solidFill>
                  <a:srgbClr val="FFFFFF"/>
                </a:solidFill>
                <a:latin typeface="Corbel"/>
                <a:ea typeface="Corbel"/>
                <a:cs typeface="Corbel"/>
                <a:sym typeface="Corbel"/>
              </a:rPr>
              <a:t>We need a common unit of measurement to start counting emissions: CO</a:t>
            </a:r>
            <a:r>
              <a:rPr b="1" baseline="-25000" lang="fr-FR" sz="1800">
                <a:solidFill>
                  <a:srgbClr val="FFFFFF"/>
                </a:solidFill>
                <a:latin typeface="Corbel"/>
                <a:ea typeface="Corbel"/>
                <a:cs typeface="Corbel"/>
                <a:sym typeface="Corbel"/>
              </a:rPr>
              <a:t>2</a:t>
            </a:r>
            <a:r>
              <a:rPr b="1" lang="fr-FR" sz="1800">
                <a:solidFill>
                  <a:srgbClr val="FFFFFF"/>
                </a:solidFill>
                <a:latin typeface="Corbel"/>
                <a:ea typeface="Corbel"/>
                <a:cs typeface="Corbel"/>
                <a:sym typeface="Corbel"/>
              </a:rPr>
              <a:t>eq.</a:t>
            </a:r>
            <a:endParaRPr b="0" i="0" sz="12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1000"/>
                                        <p:tgtEl>
                                          <p:spTgt spid="88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1000"/>
                                        <p:tgtEl>
                                          <p:spTgt spid="8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27"/>
          <p:cNvSpPr txBox="1"/>
          <p:nvPr/>
        </p:nvSpPr>
        <p:spPr>
          <a:xfrm>
            <a:off x="530325" y="1698225"/>
            <a:ext cx="10883700" cy="4375200"/>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rgbClr val="000000"/>
              </a:buClr>
              <a:buSzPts val="2000"/>
              <a:buFont typeface="Arial"/>
              <a:buChar char="•"/>
            </a:pPr>
            <a:r>
              <a:rPr lang="fr-FR" sz="2000">
                <a:latin typeface="Corbel"/>
                <a:ea typeface="Corbel"/>
                <a:cs typeface="Corbel"/>
                <a:sym typeface="Corbel"/>
              </a:rPr>
              <a:t>Human activity leads to energy consumption, the main source of greenhouse gas emissions. It is also responsible for emissions of other pollutants.</a:t>
            </a:r>
            <a:endParaRPr b="0" i="0" sz="20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285750" lvl="0" marL="285750" marR="0" rtl="0" algn="just">
              <a:lnSpc>
                <a:spcPct val="100000"/>
              </a:lnSpc>
              <a:spcBef>
                <a:spcPts val="0"/>
              </a:spcBef>
              <a:spcAft>
                <a:spcPts val="0"/>
              </a:spcAft>
              <a:buClr>
                <a:srgbClr val="000000"/>
              </a:buClr>
              <a:buSzPts val="2000"/>
              <a:buFont typeface="Arial"/>
              <a:buChar char="•"/>
            </a:pPr>
            <a:r>
              <a:rPr lang="fr-FR" sz="2000">
                <a:latin typeface="Corbel"/>
                <a:ea typeface="Corbel"/>
                <a:cs typeface="Corbel"/>
                <a:sym typeface="Corbel"/>
              </a:rPr>
              <a:t>The human use of certain raw materials has </a:t>
            </a:r>
            <a:r>
              <a:rPr b="1" lang="fr-FR" sz="2000">
                <a:solidFill>
                  <a:schemeClr val="accent6"/>
                </a:solidFill>
                <a:latin typeface="Corbel"/>
                <a:ea typeface="Corbel"/>
                <a:cs typeface="Corbel"/>
                <a:sym typeface="Corbel"/>
              </a:rPr>
              <a:t>depleted these resources</a:t>
            </a:r>
            <a:r>
              <a:rPr lang="fr-FR" sz="2000">
                <a:latin typeface="Corbel"/>
                <a:ea typeface="Corbel"/>
                <a:cs typeface="Corbel"/>
                <a:sym typeface="Corbel"/>
              </a:rPr>
              <a:t> and led to the </a:t>
            </a:r>
            <a:r>
              <a:rPr b="1" lang="fr-FR" sz="2000">
                <a:solidFill>
                  <a:schemeClr val="accent6"/>
                </a:solidFill>
                <a:latin typeface="Corbel"/>
                <a:ea typeface="Corbel"/>
                <a:cs typeface="Corbel"/>
                <a:sym typeface="Corbel"/>
              </a:rPr>
              <a:t>destruction of natural habitats</a:t>
            </a:r>
            <a:r>
              <a:rPr lang="fr-FR" sz="2000">
                <a:latin typeface="Corbel"/>
                <a:ea typeface="Corbel"/>
                <a:cs typeface="Corbel"/>
                <a:sym typeface="Corbel"/>
              </a:rPr>
              <a:t> through mining, deforestation and so on.</a:t>
            </a:r>
            <a:endParaRPr b="0" i="0" sz="1400" u="none" cap="none" strike="noStrike">
              <a:solidFill>
                <a:srgbClr val="000000"/>
              </a:solidFill>
              <a:latin typeface="Arial"/>
              <a:ea typeface="Arial"/>
              <a:cs typeface="Arial"/>
              <a:sym typeface="Arial"/>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285750" lvl="0" marL="285750" marR="0" rtl="0" algn="just">
              <a:lnSpc>
                <a:spcPct val="100000"/>
              </a:lnSpc>
              <a:spcBef>
                <a:spcPts val="0"/>
              </a:spcBef>
              <a:spcAft>
                <a:spcPts val="0"/>
              </a:spcAft>
              <a:buClr>
                <a:srgbClr val="000000"/>
              </a:buClr>
              <a:buSzPts val="2000"/>
              <a:buFont typeface="Arial"/>
              <a:buChar char="•"/>
            </a:pPr>
            <a:r>
              <a:rPr lang="fr-FR" sz="2000">
                <a:latin typeface="Corbel"/>
                <a:ea typeface="Corbel"/>
                <a:cs typeface="Corbel"/>
                <a:sym typeface="Corbel"/>
              </a:rPr>
              <a:t>The disruption of ecosystems and natural cycles has </a:t>
            </a:r>
            <a:r>
              <a:rPr b="1" lang="fr-FR" sz="2000">
                <a:solidFill>
                  <a:schemeClr val="accent6"/>
                </a:solidFill>
                <a:latin typeface="Corbel"/>
                <a:ea typeface="Corbel"/>
                <a:cs typeface="Corbel"/>
                <a:sym typeface="Corbel"/>
              </a:rPr>
              <a:t>long-term effects on the environment</a:t>
            </a:r>
            <a:r>
              <a:rPr lang="fr-FR" sz="2000">
                <a:latin typeface="Corbel"/>
                <a:ea typeface="Corbel"/>
                <a:cs typeface="Corbel"/>
                <a:sym typeface="Corbel"/>
              </a:rPr>
              <a:t>, such as the alteration of the water cycle, desertification, loss of biodiversity, ocean acidification, and so on.</a:t>
            </a:r>
            <a:endParaRPr b="0" i="0" sz="1400" u="none" cap="none" strike="noStrike">
              <a:solidFill>
                <a:srgbClr val="000000"/>
              </a:solidFill>
              <a:latin typeface="Arial"/>
              <a:ea typeface="Arial"/>
              <a:cs typeface="Arial"/>
              <a:sym typeface="Arial"/>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285750" lvl="0" marL="285750" marR="0" rtl="0" algn="just">
              <a:lnSpc>
                <a:spcPct val="100000"/>
              </a:lnSpc>
              <a:spcBef>
                <a:spcPts val="0"/>
              </a:spcBef>
              <a:spcAft>
                <a:spcPts val="0"/>
              </a:spcAft>
              <a:buClr>
                <a:srgbClr val="000000"/>
              </a:buClr>
              <a:buSzPts val="2000"/>
              <a:buFont typeface="Arial"/>
              <a:buChar char="•"/>
            </a:pPr>
            <a:r>
              <a:rPr lang="fr-FR" sz="2000">
                <a:latin typeface="Corbel"/>
                <a:ea typeface="Corbel"/>
                <a:cs typeface="Corbel"/>
                <a:sym typeface="Corbel"/>
              </a:rPr>
              <a:t>Humanity continues to </a:t>
            </a:r>
            <a:r>
              <a:rPr b="1" lang="fr-FR" sz="2000">
                <a:solidFill>
                  <a:schemeClr val="accent6"/>
                </a:solidFill>
                <a:latin typeface="Corbel"/>
                <a:ea typeface="Corbel"/>
                <a:cs typeface="Corbel"/>
                <a:sym typeface="Corbel"/>
              </a:rPr>
              <a:t>depend on its environment </a:t>
            </a:r>
            <a:r>
              <a:rPr lang="fr-FR" sz="2000">
                <a:latin typeface="Corbel"/>
                <a:ea typeface="Corbel"/>
                <a:cs typeface="Corbel"/>
                <a:sym typeface="Corbel"/>
              </a:rPr>
              <a:t>for survival.</a:t>
            </a:r>
            <a:endParaRPr b="0" i="0" sz="1400" u="none" cap="none" strike="noStrike">
              <a:solidFill>
                <a:srgbClr val="000000"/>
              </a:solidFill>
              <a:latin typeface="Arial"/>
              <a:ea typeface="Arial"/>
              <a:cs typeface="Arial"/>
              <a:sym typeface="Arial"/>
            </a:endParaRPr>
          </a:p>
        </p:txBody>
      </p:sp>
      <p:sp>
        <p:nvSpPr>
          <p:cNvPr id="905" name="Google Shape;905;p27"/>
          <p:cNvSpPr txBox="1"/>
          <p:nvPr/>
        </p:nvSpPr>
        <p:spPr>
          <a:xfrm>
            <a:off x="927600" y="2552450"/>
            <a:ext cx="10389600" cy="829500"/>
          </a:xfrm>
          <a:prstGeom prst="rect">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1" i="0" lang="fr-FR" sz="2200" u="none" cap="none" strike="noStrike">
                <a:solidFill>
                  <a:srgbClr val="FFFFFF"/>
                </a:solidFill>
                <a:latin typeface="Corbel"/>
                <a:ea typeface="Corbel"/>
                <a:cs typeface="Corbel"/>
                <a:sym typeface="Corbel"/>
              </a:rPr>
              <a:t>🡺 </a:t>
            </a:r>
            <a:r>
              <a:rPr b="1" lang="fr-FR" sz="2200">
                <a:solidFill>
                  <a:srgbClr val="FFFFFF"/>
                </a:solidFill>
                <a:latin typeface="Corbel"/>
                <a:ea typeface="Corbel"/>
                <a:cs typeface="Corbel"/>
                <a:sym typeface="Corbel"/>
              </a:rPr>
              <a:t>Human activity is the cause of climate change.</a:t>
            </a:r>
            <a:endParaRPr b="1" i="0" sz="2200" u="none" cap="none" strike="noStrike">
              <a:solidFill>
                <a:srgbClr val="FFFFFF"/>
              </a:solidFill>
              <a:latin typeface="Corbel"/>
              <a:ea typeface="Corbel"/>
              <a:cs typeface="Corbel"/>
              <a:sym typeface="Corbel"/>
            </a:endParaRPr>
          </a:p>
        </p:txBody>
      </p:sp>
      <p:sp>
        <p:nvSpPr>
          <p:cNvPr id="906" name="Google Shape;906;p27"/>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Environmental impacts other than pollution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pic>
        <p:nvPicPr>
          <p:cNvPr id="911" name="Google Shape;911;p28"/>
          <p:cNvPicPr preferRelativeResize="0"/>
          <p:nvPr/>
        </p:nvPicPr>
        <p:blipFill rotWithShape="1">
          <a:blip r:embed="rId3">
            <a:alphaModFix/>
          </a:blip>
          <a:srcRect b="0" l="0" r="0" t="0"/>
          <a:stretch/>
        </p:blipFill>
        <p:spPr>
          <a:xfrm>
            <a:off x="9696225" y="2762975"/>
            <a:ext cx="593700" cy="396000"/>
          </a:xfrm>
          <a:prstGeom prst="rect">
            <a:avLst/>
          </a:prstGeom>
          <a:noFill/>
          <a:ln>
            <a:noFill/>
          </a:ln>
        </p:spPr>
      </p:pic>
      <p:sp>
        <p:nvSpPr>
          <p:cNvPr id="912" name="Google Shape;912;p28"/>
          <p:cNvSpPr txBox="1"/>
          <p:nvPr/>
        </p:nvSpPr>
        <p:spPr>
          <a:xfrm>
            <a:off x="10368000" y="2757600"/>
            <a:ext cx="660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dk1"/>
                </a:solidFill>
                <a:latin typeface="Comfortaa"/>
                <a:ea typeface="Comfortaa"/>
                <a:cs typeface="Comfortaa"/>
                <a:sym typeface="Comfortaa"/>
                <a:hlinkClick r:id="rId4">
                  <a:extLst>
                    <a:ext uri="{A12FA001-AC4F-418D-AE19-62706E023703}">
                      <ahyp:hlinkClr val="tx"/>
                    </a:ext>
                  </a:extLst>
                </a:hlinkClick>
              </a:rPr>
              <a:t>FR</a:t>
            </a:r>
            <a:endParaRPr b="0" i="0" sz="1400" u="none" cap="none" strike="noStrike">
              <a:solidFill>
                <a:schemeClr val="dk1"/>
              </a:solidFill>
              <a:latin typeface="Arial"/>
              <a:ea typeface="Arial"/>
              <a:cs typeface="Arial"/>
              <a:sym typeface="Arial"/>
            </a:endParaRPr>
          </a:p>
        </p:txBody>
      </p:sp>
      <p:pic>
        <p:nvPicPr>
          <p:cNvPr id="913" name="Google Shape;913;p28"/>
          <p:cNvPicPr preferRelativeResize="0"/>
          <p:nvPr/>
        </p:nvPicPr>
        <p:blipFill rotWithShape="1">
          <a:blip r:embed="rId5">
            <a:alphaModFix/>
          </a:blip>
          <a:srcRect b="0" l="0" r="0" t="0"/>
          <a:stretch/>
        </p:blipFill>
        <p:spPr>
          <a:xfrm>
            <a:off x="9694800" y="3394197"/>
            <a:ext cx="593751" cy="396000"/>
          </a:xfrm>
          <a:prstGeom prst="rect">
            <a:avLst/>
          </a:prstGeom>
          <a:noFill/>
          <a:ln>
            <a:noFill/>
          </a:ln>
        </p:spPr>
      </p:pic>
      <p:sp>
        <p:nvSpPr>
          <p:cNvPr id="914" name="Google Shape;914;p28"/>
          <p:cNvSpPr txBox="1"/>
          <p:nvPr/>
        </p:nvSpPr>
        <p:spPr>
          <a:xfrm>
            <a:off x="10368000" y="3384000"/>
            <a:ext cx="59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dk1"/>
                </a:solidFill>
                <a:latin typeface="Comfortaa"/>
                <a:ea typeface="Comfortaa"/>
                <a:cs typeface="Comfortaa"/>
                <a:sym typeface="Comfortaa"/>
                <a:hlinkClick r:id="rId6">
                  <a:extLst>
                    <a:ext uri="{A12FA001-AC4F-418D-AE19-62706E023703}">
                      <ahyp:hlinkClr val="tx"/>
                    </a:ext>
                  </a:extLst>
                </a:hlinkClick>
              </a:rPr>
              <a:t>EN</a:t>
            </a:r>
            <a:endParaRPr b="0" i="0" sz="1400" u="none" cap="none" strike="noStrike">
              <a:solidFill>
                <a:schemeClr val="dk1"/>
              </a:solidFill>
              <a:latin typeface="Arial"/>
              <a:ea typeface="Arial"/>
              <a:cs typeface="Arial"/>
              <a:sym typeface="Arial"/>
            </a:endParaRPr>
          </a:p>
        </p:txBody>
      </p:sp>
      <p:sp>
        <p:nvSpPr>
          <p:cNvPr id="915" name="Google Shape;915;p28"/>
          <p:cNvSpPr txBox="1"/>
          <p:nvPr/>
        </p:nvSpPr>
        <p:spPr>
          <a:xfrm>
            <a:off x="10368000" y="3952138"/>
            <a:ext cx="59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dk1"/>
                </a:solidFill>
                <a:latin typeface="Comfortaa"/>
                <a:ea typeface="Comfortaa"/>
                <a:cs typeface="Comfortaa"/>
                <a:sym typeface="Comfortaa"/>
                <a:hlinkClick r:id="rId7">
                  <a:extLst>
                    <a:ext uri="{A12FA001-AC4F-418D-AE19-62706E023703}">
                      <ahyp:hlinkClr val="tx"/>
                    </a:ext>
                  </a:extLst>
                </a:hlinkClick>
              </a:rPr>
              <a:t>ES</a:t>
            </a:r>
            <a:endParaRPr b="0" i="0" sz="1400" u="none" cap="none" strike="noStrike">
              <a:solidFill>
                <a:schemeClr val="dk1"/>
              </a:solidFill>
              <a:latin typeface="Arial"/>
              <a:ea typeface="Arial"/>
              <a:cs typeface="Arial"/>
              <a:sym typeface="Arial"/>
            </a:endParaRPr>
          </a:p>
        </p:txBody>
      </p:sp>
      <p:pic>
        <p:nvPicPr>
          <p:cNvPr id="916" name="Google Shape;916;p28"/>
          <p:cNvPicPr preferRelativeResize="0"/>
          <p:nvPr/>
        </p:nvPicPr>
        <p:blipFill rotWithShape="1">
          <a:blip r:embed="rId8">
            <a:alphaModFix/>
          </a:blip>
          <a:srcRect b="0" l="0" r="0" t="0"/>
          <a:stretch/>
        </p:blipFill>
        <p:spPr>
          <a:xfrm>
            <a:off x="9694800" y="3963775"/>
            <a:ext cx="593751" cy="395990"/>
          </a:xfrm>
          <a:prstGeom prst="rect">
            <a:avLst/>
          </a:prstGeom>
          <a:noFill/>
          <a:ln>
            <a:noFill/>
          </a:ln>
        </p:spPr>
      </p:pic>
      <p:pic>
        <p:nvPicPr>
          <p:cNvPr id="917" name="Google Shape;917;p28"/>
          <p:cNvPicPr preferRelativeResize="0"/>
          <p:nvPr/>
        </p:nvPicPr>
        <p:blipFill rotWithShape="1">
          <a:blip r:embed="rId9">
            <a:alphaModFix/>
          </a:blip>
          <a:srcRect b="0" l="0" r="0" t="0"/>
          <a:stretch/>
        </p:blipFill>
        <p:spPr>
          <a:xfrm>
            <a:off x="9694800" y="4632477"/>
            <a:ext cx="593700" cy="396689"/>
          </a:xfrm>
          <a:prstGeom prst="rect">
            <a:avLst/>
          </a:prstGeom>
          <a:noFill/>
          <a:ln>
            <a:noFill/>
          </a:ln>
        </p:spPr>
      </p:pic>
      <p:sp>
        <p:nvSpPr>
          <p:cNvPr id="918" name="Google Shape;918;p28"/>
          <p:cNvSpPr txBox="1"/>
          <p:nvPr/>
        </p:nvSpPr>
        <p:spPr>
          <a:xfrm>
            <a:off x="10368000" y="4637938"/>
            <a:ext cx="59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dk1"/>
                </a:solidFill>
                <a:latin typeface="Comfortaa"/>
                <a:ea typeface="Comfortaa"/>
                <a:cs typeface="Comfortaa"/>
                <a:sym typeface="Comfortaa"/>
                <a:hlinkClick r:id="rId10">
                  <a:extLst>
                    <a:ext uri="{A12FA001-AC4F-418D-AE19-62706E023703}">
                      <ahyp:hlinkClr val="tx"/>
                    </a:ext>
                  </a:extLst>
                </a:hlinkClick>
              </a:rPr>
              <a:t>IT</a:t>
            </a:r>
            <a:endParaRPr b="0" i="0" sz="1400" u="none" cap="none" strike="noStrike">
              <a:solidFill>
                <a:schemeClr val="dk1"/>
              </a:solidFill>
              <a:latin typeface="Arial"/>
              <a:ea typeface="Arial"/>
              <a:cs typeface="Arial"/>
              <a:sym typeface="Arial"/>
            </a:endParaRPr>
          </a:p>
        </p:txBody>
      </p:sp>
      <p:sp>
        <p:nvSpPr>
          <p:cNvPr id="919" name="Google Shape;919;p28"/>
          <p:cNvSpPr txBox="1"/>
          <p:nvPr>
            <p:ph type="title"/>
          </p:nvPr>
        </p:nvSpPr>
        <p:spPr>
          <a:xfrm>
            <a:off x="1007600" y="227310"/>
            <a:ext cx="99078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Global resource consumption</a:t>
            </a:r>
            <a:endParaRPr/>
          </a:p>
          <a:p>
            <a:pPr indent="0" lvl="0" marL="0" rtl="0" algn="l">
              <a:lnSpc>
                <a:spcPct val="100000"/>
              </a:lnSpc>
              <a:spcBef>
                <a:spcPts val="0"/>
              </a:spcBef>
              <a:spcAft>
                <a:spcPts val="0"/>
              </a:spcAft>
              <a:buSzPts val="1900"/>
              <a:buNone/>
            </a:pPr>
            <a:r>
              <a:rPr b="0" lang="fr-FR" sz="1600"/>
              <a:t>Earth Overshoot Day</a:t>
            </a:r>
            <a:endParaRPr b="0" sz="1600"/>
          </a:p>
        </p:txBody>
      </p:sp>
      <p:pic>
        <p:nvPicPr>
          <p:cNvPr id="920" name="Google Shape;920;p28"/>
          <p:cNvPicPr preferRelativeResize="0"/>
          <p:nvPr/>
        </p:nvPicPr>
        <p:blipFill rotWithShape="1">
          <a:blip r:embed="rId11">
            <a:alphaModFix/>
          </a:blip>
          <a:srcRect b="0" l="0" r="0" t="0"/>
          <a:stretch/>
        </p:blipFill>
        <p:spPr>
          <a:xfrm>
            <a:off x="2536950" y="1477250"/>
            <a:ext cx="6734050" cy="4882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29"/>
          <p:cNvSpPr txBox="1"/>
          <p:nvPr/>
        </p:nvSpPr>
        <p:spPr>
          <a:xfrm>
            <a:off x="9194800" y="2966250"/>
            <a:ext cx="2615400" cy="147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fr-FR" sz="2000">
                <a:latin typeface="Corbel"/>
                <a:ea typeface="Corbel"/>
                <a:cs typeface="Corbel"/>
                <a:sym typeface="Corbel"/>
              </a:rPr>
              <a:t>Why was the Earth Overshoot Day date as late as August in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000000"/>
              </a:solidFill>
              <a:latin typeface="Arial"/>
              <a:ea typeface="Arial"/>
              <a:cs typeface="Arial"/>
              <a:sym typeface="Arial"/>
            </a:endParaRPr>
          </a:p>
        </p:txBody>
      </p:sp>
      <p:pic>
        <p:nvPicPr>
          <p:cNvPr id="926" name="Google Shape;926;p29"/>
          <p:cNvPicPr preferRelativeResize="0"/>
          <p:nvPr/>
        </p:nvPicPr>
        <p:blipFill rotWithShape="1">
          <a:blip r:embed="rId3">
            <a:alphaModFix/>
          </a:blip>
          <a:srcRect b="0" l="0" r="0" t="0"/>
          <a:stretch/>
        </p:blipFill>
        <p:spPr>
          <a:xfrm>
            <a:off x="2536950" y="1477250"/>
            <a:ext cx="6734050" cy="4882175"/>
          </a:xfrm>
          <a:prstGeom prst="rect">
            <a:avLst/>
          </a:prstGeom>
          <a:noFill/>
          <a:ln>
            <a:noFill/>
          </a:ln>
        </p:spPr>
      </p:pic>
      <p:sp>
        <p:nvSpPr>
          <p:cNvPr id="927" name="Google Shape;927;p29"/>
          <p:cNvSpPr/>
          <p:nvPr/>
        </p:nvSpPr>
        <p:spPr>
          <a:xfrm>
            <a:off x="8285475" y="3333675"/>
            <a:ext cx="751800" cy="5463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928" name="Google Shape;928;p2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900"/>
              <a:buNone/>
            </a:pPr>
            <a:r>
              <a:rPr lang="fr-FR"/>
              <a:t>Global resource consumption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3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Global resource consumption</a:t>
            </a:r>
            <a:endParaRPr/>
          </a:p>
        </p:txBody>
      </p:sp>
      <p:pic>
        <p:nvPicPr>
          <p:cNvPr id="934" name="Google Shape;934;p30"/>
          <p:cNvPicPr preferRelativeResize="0"/>
          <p:nvPr/>
        </p:nvPicPr>
        <p:blipFill rotWithShape="1">
          <a:blip r:embed="rId3">
            <a:alphaModFix/>
          </a:blip>
          <a:srcRect b="52526" l="0" r="0" t="1439"/>
          <a:stretch/>
        </p:blipFill>
        <p:spPr>
          <a:xfrm>
            <a:off x="517302" y="1887600"/>
            <a:ext cx="5622750" cy="3671999"/>
          </a:xfrm>
          <a:prstGeom prst="rect">
            <a:avLst/>
          </a:prstGeom>
          <a:noFill/>
          <a:ln>
            <a:noFill/>
          </a:ln>
        </p:spPr>
      </p:pic>
      <p:pic>
        <p:nvPicPr>
          <p:cNvPr id="935" name="Google Shape;935;p30"/>
          <p:cNvPicPr preferRelativeResize="0"/>
          <p:nvPr/>
        </p:nvPicPr>
        <p:blipFill rotWithShape="1">
          <a:blip r:embed="rId3">
            <a:alphaModFix/>
          </a:blip>
          <a:srcRect b="0" l="0" r="0" t="47473"/>
          <a:stretch/>
        </p:blipFill>
        <p:spPr>
          <a:xfrm>
            <a:off x="6238564" y="1887600"/>
            <a:ext cx="5358236" cy="3992741"/>
          </a:xfrm>
          <a:prstGeom prst="rect">
            <a:avLst/>
          </a:prstGeom>
          <a:noFill/>
          <a:ln>
            <a:noFill/>
          </a:ln>
        </p:spPr>
      </p:pic>
      <p:sp>
        <p:nvSpPr>
          <p:cNvPr id="936" name="Google Shape;936;p30"/>
          <p:cNvSpPr/>
          <p:nvPr/>
        </p:nvSpPr>
        <p:spPr>
          <a:xfrm>
            <a:off x="881975" y="1853125"/>
            <a:ext cx="5058300" cy="648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30"/>
          <p:cNvSpPr txBox="1"/>
          <p:nvPr/>
        </p:nvSpPr>
        <p:spPr>
          <a:xfrm>
            <a:off x="881974" y="1840150"/>
            <a:ext cx="5258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lang="fr-FR" sz="1800">
                <a:latin typeface="Corbel"/>
                <a:ea typeface="Corbel"/>
                <a:cs typeface="Corbel"/>
                <a:sym typeface="Corbel"/>
              </a:rPr>
              <a:t>How many planets like Earth would we need if everyone lived like the population of...</a:t>
            </a:r>
            <a:endParaRPr b="0" i="0" sz="1400" u="none" cap="none" strike="noStrike">
              <a:solidFill>
                <a:srgbClr val="000000"/>
              </a:solidFill>
              <a:latin typeface="Arial"/>
              <a:ea typeface="Arial"/>
              <a:cs typeface="Arial"/>
              <a:sym typeface="Arial"/>
            </a:endParaRPr>
          </a:p>
        </p:txBody>
      </p:sp>
      <p:sp>
        <p:nvSpPr>
          <p:cNvPr id="938" name="Google Shape;938;p30"/>
          <p:cNvSpPr txBox="1"/>
          <p:nvPr/>
        </p:nvSpPr>
        <p:spPr>
          <a:xfrm>
            <a:off x="1310000" y="2786975"/>
            <a:ext cx="1310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939" name="Google Shape;939;p30"/>
          <p:cNvSpPr/>
          <p:nvPr/>
        </p:nvSpPr>
        <p:spPr>
          <a:xfrm>
            <a:off x="1322950" y="2761025"/>
            <a:ext cx="1310100" cy="2772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30"/>
          <p:cNvSpPr/>
          <p:nvPr/>
        </p:nvSpPr>
        <p:spPr>
          <a:xfrm>
            <a:off x="7039550" y="1671600"/>
            <a:ext cx="1196400" cy="2772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30"/>
          <p:cNvSpPr/>
          <p:nvPr/>
        </p:nvSpPr>
        <p:spPr>
          <a:xfrm>
            <a:off x="7944225" y="1760400"/>
            <a:ext cx="3054600" cy="39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30"/>
          <p:cNvSpPr txBox="1"/>
          <p:nvPr/>
        </p:nvSpPr>
        <p:spPr>
          <a:xfrm>
            <a:off x="1232175" y="2775620"/>
            <a:ext cx="1452600" cy="2792100"/>
          </a:xfrm>
          <a:prstGeom prst="rect">
            <a:avLst/>
          </a:prstGeom>
          <a:noFill/>
          <a:ln>
            <a:noFill/>
          </a:ln>
        </p:spPr>
        <p:txBody>
          <a:bodyPr anchorCtr="0" anchor="t" bIns="91425" lIns="91425" spcFirstLastPara="1" rIns="91425" wrap="square" tIns="91425">
            <a:spAutoFit/>
          </a:bodyPr>
          <a:lstStyle/>
          <a:p>
            <a:pPr indent="0" lvl="0" marL="0" marR="0" rtl="0" algn="l">
              <a:lnSpc>
                <a:spcPct val="185000"/>
              </a:lnSpc>
              <a:spcBef>
                <a:spcPts val="0"/>
              </a:spcBef>
              <a:spcAft>
                <a:spcPts val="0"/>
              </a:spcAft>
              <a:buClr>
                <a:schemeClr val="dk1"/>
              </a:buClr>
              <a:buSzPts val="1100"/>
              <a:buFont typeface="Arial"/>
              <a:buNone/>
            </a:pPr>
            <a:r>
              <a:rPr lang="fr-FR">
                <a:latin typeface="Corbel"/>
                <a:ea typeface="Corbel"/>
                <a:cs typeface="Corbel"/>
                <a:sym typeface="Corbel"/>
              </a:rPr>
              <a:t>United States</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lang="fr-FR">
                <a:latin typeface="Corbel"/>
                <a:ea typeface="Corbel"/>
                <a:cs typeface="Corbel"/>
                <a:sym typeface="Corbel"/>
              </a:rPr>
              <a:t>Australia</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Russi</a:t>
            </a:r>
            <a:r>
              <a:rPr lang="fr-FR">
                <a:latin typeface="Corbel"/>
                <a:ea typeface="Corbel"/>
                <a:cs typeface="Corbel"/>
                <a:sym typeface="Corbel"/>
              </a:rPr>
              <a:t>a</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lang="fr-FR">
                <a:latin typeface="Corbel"/>
                <a:ea typeface="Corbel"/>
                <a:cs typeface="Corbel"/>
                <a:sym typeface="Corbel"/>
              </a:rPr>
              <a:t>Germany</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lang="fr-FR">
                <a:latin typeface="Corbel"/>
                <a:ea typeface="Corbel"/>
                <a:cs typeface="Corbel"/>
                <a:sym typeface="Corbel"/>
              </a:rPr>
              <a:t>Switzerland</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lang="fr-FR">
                <a:latin typeface="Corbel"/>
                <a:ea typeface="Corbel"/>
                <a:cs typeface="Corbel"/>
                <a:sym typeface="Corbel"/>
              </a:rPr>
              <a:t>Japan</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rgbClr val="000000"/>
              </a:buClr>
              <a:buSzPts val="1400"/>
              <a:buFont typeface="Arial"/>
              <a:buNone/>
            </a:pPr>
            <a:r>
              <a:rPr lang="fr-FR">
                <a:latin typeface="Corbel"/>
                <a:ea typeface="Corbel"/>
                <a:cs typeface="Corbel"/>
                <a:sym typeface="Corbel"/>
              </a:rPr>
              <a:t>United Kingdom</a:t>
            </a:r>
            <a:endParaRPr b="0" i="0" sz="1400" u="none" cap="none" strike="noStrike">
              <a:solidFill>
                <a:srgbClr val="000000"/>
              </a:solidFill>
              <a:latin typeface="Arial"/>
              <a:ea typeface="Arial"/>
              <a:cs typeface="Arial"/>
              <a:sym typeface="Arial"/>
            </a:endParaRPr>
          </a:p>
        </p:txBody>
      </p:sp>
      <p:sp>
        <p:nvSpPr>
          <p:cNvPr id="943" name="Google Shape;943;p30"/>
          <p:cNvSpPr txBox="1"/>
          <p:nvPr/>
        </p:nvSpPr>
        <p:spPr>
          <a:xfrm>
            <a:off x="6911450" y="1879061"/>
            <a:ext cx="1452600" cy="25983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France</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Ital</a:t>
            </a:r>
            <a:r>
              <a:rPr lang="fr-FR">
                <a:latin typeface="Corbel"/>
                <a:ea typeface="Corbel"/>
                <a:cs typeface="Corbel"/>
                <a:sym typeface="Corbel"/>
              </a:rPr>
              <a:t>y</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Portugal</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lang="fr-FR">
                <a:latin typeface="Corbel"/>
                <a:ea typeface="Corbel"/>
                <a:cs typeface="Corbel"/>
                <a:sym typeface="Corbel"/>
              </a:rPr>
              <a:t>Spain</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Chin</a:t>
            </a:r>
            <a:r>
              <a:rPr lang="fr-FR">
                <a:latin typeface="Corbel"/>
                <a:ea typeface="Corbel"/>
                <a:cs typeface="Corbel"/>
                <a:sym typeface="Corbel"/>
              </a:rPr>
              <a:t>a</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lang="fr-FR">
                <a:latin typeface="Corbel"/>
                <a:ea typeface="Corbel"/>
                <a:cs typeface="Corbel"/>
                <a:sym typeface="Corbel"/>
              </a:rPr>
              <a:t>Brazil</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rgbClr val="000000"/>
              </a:buClr>
              <a:buSzPts val="1400"/>
              <a:buFont typeface="Arial"/>
              <a:buNone/>
            </a:pPr>
            <a:r>
              <a:rPr lang="fr-FR">
                <a:latin typeface="Corbel"/>
                <a:ea typeface="Corbel"/>
                <a:cs typeface="Corbel"/>
                <a:sym typeface="Corbel"/>
              </a:rPr>
              <a:t>India</a:t>
            </a:r>
            <a:endParaRPr b="0" i="0" sz="1400" u="none" cap="none" strike="noStrike">
              <a:solidFill>
                <a:srgbClr val="000000"/>
              </a:solidFill>
              <a:latin typeface="Arial"/>
              <a:ea typeface="Arial"/>
              <a:cs typeface="Arial"/>
              <a:sym typeface="Arial"/>
            </a:endParaRPr>
          </a:p>
        </p:txBody>
      </p:sp>
      <p:sp>
        <p:nvSpPr>
          <p:cNvPr id="944" name="Google Shape;944;p30"/>
          <p:cNvSpPr/>
          <p:nvPr/>
        </p:nvSpPr>
        <p:spPr>
          <a:xfrm>
            <a:off x="7013610" y="4660200"/>
            <a:ext cx="975900" cy="292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30"/>
          <p:cNvSpPr txBox="1"/>
          <p:nvPr/>
        </p:nvSpPr>
        <p:spPr>
          <a:xfrm>
            <a:off x="7029849" y="4617400"/>
            <a:ext cx="914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fr-FR">
                <a:latin typeface="Corbel"/>
                <a:ea typeface="Corbel"/>
                <a:cs typeface="Corbel"/>
                <a:sym typeface="Corbel"/>
              </a:rPr>
              <a:t>World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2517d0bcf08_8_138"/>
          <p:cNvSpPr txBox="1"/>
          <p:nvPr/>
        </p:nvSpPr>
        <p:spPr>
          <a:xfrm>
            <a:off x="3387000" y="3031100"/>
            <a:ext cx="5418000" cy="19395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dk2"/>
              </a:buClr>
              <a:buSzPts val="2400"/>
              <a:buFont typeface="Corbel"/>
              <a:buAutoNum type="arabicPeriod"/>
            </a:pPr>
            <a:r>
              <a:rPr lang="fr-FR" sz="2400">
                <a:solidFill>
                  <a:schemeClr val="dk2"/>
                </a:solidFill>
                <a:latin typeface="Corbel"/>
                <a:ea typeface="Corbel"/>
                <a:cs typeface="Corbel"/>
                <a:sym typeface="Corbel"/>
              </a:rPr>
              <a:t>How is energy being used?</a:t>
            </a:r>
            <a:endParaRPr sz="2400">
              <a:solidFill>
                <a:schemeClr val="dk2"/>
              </a:solidFill>
              <a:latin typeface="Corbel"/>
              <a:ea typeface="Corbel"/>
              <a:cs typeface="Corbel"/>
              <a:sym typeface="Corbel"/>
            </a:endParaRPr>
          </a:p>
          <a:p>
            <a:pPr indent="0" lvl="0" marL="0" marR="0" rtl="0" algn="l">
              <a:lnSpc>
                <a:spcPct val="100000"/>
              </a:lnSpc>
              <a:spcBef>
                <a:spcPts val="0"/>
              </a:spcBef>
              <a:spcAft>
                <a:spcPts val="0"/>
              </a:spcAft>
              <a:buNone/>
            </a:pPr>
            <a:r>
              <a:t/>
            </a:r>
            <a:endParaRPr sz="2400">
              <a:solidFill>
                <a:schemeClr val="dk2"/>
              </a:solidFill>
              <a:latin typeface="Corbel"/>
              <a:ea typeface="Corbel"/>
              <a:cs typeface="Corbel"/>
              <a:sym typeface="Corbel"/>
            </a:endParaRPr>
          </a:p>
          <a:p>
            <a:pPr indent="-381000" lvl="0" marL="457200" marR="0" rtl="0" algn="l">
              <a:lnSpc>
                <a:spcPct val="100000"/>
              </a:lnSpc>
              <a:spcBef>
                <a:spcPts val="0"/>
              </a:spcBef>
              <a:spcAft>
                <a:spcPts val="0"/>
              </a:spcAft>
              <a:buClr>
                <a:schemeClr val="dk2"/>
              </a:buClr>
              <a:buSzPts val="2400"/>
              <a:buFont typeface="Corbel"/>
              <a:buAutoNum type="arabicPeriod"/>
            </a:pPr>
            <a:r>
              <a:rPr lang="fr-FR" sz="2400">
                <a:solidFill>
                  <a:schemeClr val="dk2"/>
                </a:solidFill>
                <a:latin typeface="Corbel"/>
                <a:ea typeface="Corbel"/>
                <a:cs typeface="Corbel"/>
                <a:sym typeface="Corbel"/>
              </a:rPr>
              <a:t>The evolution of our lifestyles</a:t>
            </a:r>
            <a:endParaRPr sz="2400">
              <a:solidFill>
                <a:schemeClr val="dk2"/>
              </a:solidFill>
              <a:latin typeface="Corbel"/>
              <a:ea typeface="Corbel"/>
              <a:cs typeface="Corbel"/>
              <a:sym typeface="Corbel"/>
            </a:endParaRPr>
          </a:p>
          <a:p>
            <a:pPr indent="0" lvl="0" marL="457200" marR="0" rtl="0" algn="l">
              <a:lnSpc>
                <a:spcPct val="100000"/>
              </a:lnSpc>
              <a:spcBef>
                <a:spcPts val="0"/>
              </a:spcBef>
              <a:spcAft>
                <a:spcPts val="0"/>
              </a:spcAft>
              <a:buNone/>
            </a:pPr>
            <a:r>
              <a:t/>
            </a:r>
            <a:endParaRPr sz="2400">
              <a:solidFill>
                <a:schemeClr val="dk2"/>
              </a:solidFill>
              <a:latin typeface="Corbel"/>
              <a:ea typeface="Corbel"/>
              <a:cs typeface="Corbel"/>
              <a:sym typeface="Corbel"/>
            </a:endParaRPr>
          </a:p>
          <a:p>
            <a:pPr indent="-381000" lvl="0" marL="457200" marR="0" rtl="0" algn="l">
              <a:lnSpc>
                <a:spcPct val="100000"/>
              </a:lnSpc>
              <a:spcBef>
                <a:spcPts val="0"/>
              </a:spcBef>
              <a:spcAft>
                <a:spcPts val="0"/>
              </a:spcAft>
              <a:buClr>
                <a:schemeClr val="dk2"/>
              </a:buClr>
              <a:buSzPts val="2400"/>
              <a:buFont typeface="Corbel"/>
              <a:buAutoNum type="arabicPeriod"/>
            </a:pPr>
            <a:r>
              <a:rPr lang="fr-FR" sz="2400">
                <a:solidFill>
                  <a:schemeClr val="dk2"/>
                </a:solidFill>
                <a:latin typeface="Corbel"/>
                <a:ea typeface="Corbel"/>
                <a:cs typeface="Corbel"/>
                <a:sym typeface="Corbel"/>
              </a:rPr>
              <a:t>The impact on the environment</a:t>
            </a:r>
            <a:endParaRPr b="0" i="0" sz="1400" u="none" cap="none" strike="noStrike">
              <a:solidFill>
                <a:srgbClr val="000000"/>
              </a:solidFill>
              <a:latin typeface="Arial"/>
              <a:ea typeface="Arial"/>
              <a:cs typeface="Arial"/>
              <a:sym typeface="Arial"/>
            </a:endParaRPr>
          </a:p>
        </p:txBody>
      </p:sp>
      <p:sp>
        <p:nvSpPr>
          <p:cNvPr id="431" name="Google Shape;431;g2517d0bcf08_8_138"/>
          <p:cNvSpPr txBox="1"/>
          <p:nvPr>
            <p:ph type="title"/>
          </p:nvPr>
        </p:nvSpPr>
        <p:spPr>
          <a:xfrm>
            <a:off x="100" y="915200"/>
            <a:ext cx="12192000" cy="1541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fr-FR"/>
              <a:t>Human activities</a:t>
            </a:r>
            <a:endParaRPr/>
          </a:p>
        </p:txBody>
      </p:sp>
      <p:sp>
        <p:nvSpPr>
          <p:cNvPr id="432" name="Google Shape;432;g2517d0bcf08_8_138"/>
          <p:cNvSpPr/>
          <p:nvPr/>
        </p:nvSpPr>
        <p:spPr>
          <a:xfrm>
            <a:off x="8745824" y="3570723"/>
            <a:ext cx="3914700" cy="3914700"/>
          </a:xfrm>
          <a:prstGeom prst="ellipse">
            <a:avLst/>
          </a:prstGeom>
          <a:solidFill>
            <a:srgbClr val="FCD79D"/>
          </a:soli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33" name="Google Shape;433;g2517d0bcf08_8_138"/>
          <p:cNvPicPr preferRelativeResize="0"/>
          <p:nvPr/>
        </p:nvPicPr>
        <p:blipFill rotWithShape="1">
          <a:blip r:embed="rId3">
            <a:alphaModFix/>
          </a:blip>
          <a:srcRect b="0" l="0" r="0" t="0"/>
          <a:stretch/>
        </p:blipFill>
        <p:spPr>
          <a:xfrm flipH="1">
            <a:off x="9576233" y="4270185"/>
            <a:ext cx="2265967" cy="22659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31"/>
          <p:cNvSpPr txBox="1"/>
          <p:nvPr>
            <p:ph idx="4294967295" type="title"/>
          </p:nvPr>
        </p:nvSpPr>
        <p:spPr>
          <a:xfrm>
            <a:off x="1518750" y="2938650"/>
            <a:ext cx="9154500" cy="98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6000"/>
              <a:buFont typeface="Bebas Neue"/>
              <a:buNone/>
            </a:pPr>
            <a:r>
              <a:rPr lang="fr-FR" sz="5400">
                <a:solidFill>
                  <a:srgbClr val="3486C5"/>
                </a:solidFill>
              </a:rPr>
              <a:t>And on an individual level?</a:t>
            </a:r>
            <a:endParaRPr>
              <a:solidFill>
                <a:srgbClr val="3486C5"/>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g25d204b40f2_0_46"/>
          <p:cNvSpPr txBox="1"/>
          <p:nvPr/>
        </p:nvSpPr>
        <p:spPr>
          <a:xfrm>
            <a:off x="0" y="6550200"/>
            <a:ext cx="40950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fr-FR" sz="1400" u="none" cap="none" strike="noStrike">
                <a:solidFill>
                  <a:schemeClr val="dk1"/>
                </a:solidFill>
                <a:latin typeface="Corbel"/>
                <a:ea typeface="Corbel"/>
                <a:cs typeface="Corbel"/>
                <a:sym typeface="Corbel"/>
              </a:rPr>
              <a:t>Source : Faire sa part, Carbone 4, june 2019</a:t>
            </a:r>
            <a:endParaRPr b="0" i="0" sz="1400" u="none" cap="none" strike="noStrike">
              <a:solidFill>
                <a:srgbClr val="000000"/>
              </a:solidFill>
              <a:latin typeface="Corbel"/>
              <a:ea typeface="Corbel"/>
              <a:cs typeface="Corbel"/>
              <a:sym typeface="Corbel"/>
            </a:endParaRPr>
          </a:p>
        </p:txBody>
      </p:sp>
      <p:sp>
        <p:nvSpPr>
          <p:cNvPr id="956" name="Google Shape;956;g25d204b40f2_0_46"/>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Annual individual carbon footprint</a:t>
            </a:r>
            <a:endParaRPr/>
          </a:p>
        </p:txBody>
      </p:sp>
      <p:sp>
        <p:nvSpPr>
          <p:cNvPr id="957" name="Google Shape;957;g25d204b40f2_0_46"/>
          <p:cNvSpPr/>
          <p:nvPr/>
        </p:nvSpPr>
        <p:spPr>
          <a:xfrm>
            <a:off x="1226783" y="1980473"/>
            <a:ext cx="4608000" cy="4104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958" name="Google Shape;958;g25d204b40f2_0_46"/>
          <p:cNvSpPr/>
          <p:nvPr/>
        </p:nvSpPr>
        <p:spPr>
          <a:xfrm>
            <a:off x="5793458" y="1983547"/>
            <a:ext cx="4752000" cy="4097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959" name="Google Shape;959;g25d204b40f2_0_46"/>
          <p:cNvSpPr txBox="1"/>
          <p:nvPr/>
        </p:nvSpPr>
        <p:spPr>
          <a:xfrm>
            <a:off x="1610625" y="2490025"/>
            <a:ext cx="46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960" name="Google Shape;960;g25d204b40f2_0_46"/>
          <p:cNvSpPr/>
          <p:nvPr/>
        </p:nvSpPr>
        <p:spPr>
          <a:xfrm>
            <a:off x="1226775" y="1983550"/>
            <a:ext cx="4586400" cy="2108400"/>
          </a:xfrm>
          <a:prstGeom prst="rect">
            <a:avLst/>
          </a:prstGeom>
          <a:solidFill>
            <a:srgbClr val="A3D632"/>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fr-FR" sz="2000">
                <a:solidFill>
                  <a:srgbClr val="212121"/>
                </a:solidFill>
                <a:latin typeface="Corbel"/>
                <a:ea typeface="Corbel"/>
                <a:cs typeface="Corbel"/>
                <a:sym typeface="Corbel"/>
              </a:rPr>
              <a:t>Food</a:t>
            </a:r>
            <a:endParaRPr b="1" sz="2000">
              <a:solidFill>
                <a:srgbClr val="21212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500"/>
              <a:buFont typeface="Arial"/>
              <a:buNone/>
            </a:pPr>
            <a:r>
              <a:rPr b="1" i="0" lang="fr-FR" sz="1600" u="none" cap="none" strike="noStrike">
                <a:solidFill>
                  <a:srgbClr val="212121"/>
                </a:solidFill>
                <a:latin typeface="Corbel"/>
                <a:ea typeface="Corbel"/>
                <a:cs typeface="Corbel"/>
                <a:sym typeface="Corbel"/>
              </a:rPr>
              <a:t>2 457 kgCO2e </a:t>
            </a:r>
            <a:endParaRPr b="0" i="0" sz="1600" u="none" cap="none" strike="noStrike">
              <a:solidFill>
                <a:srgbClr val="212121"/>
              </a:solidFill>
              <a:latin typeface="Arial"/>
              <a:ea typeface="Arial"/>
              <a:cs typeface="Arial"/>
              <a:sym typeface="Arial"/>
            </a:endParaRPr>
          </a:p>
        </p:txBody>
      </p:sp>
      <p:sp>
        <p:nvSpPr>
          <p:cNvPr id="961" name="Google Shape;961;g25d204b40f2_0_46"/>
          <p:cNvSpPr/>
          <p:nvPr/>
        </p:nvSpPr>
        <p:spPr>
          <a:xfrm>
            <a:off x="6055300" y="2780675"/>
            <a:ext cx="670200" cy="217800"/>
          </a:xfrm>
          <a:prstGeom prst="rect">
            <a:avLst/>
          </a:prstGeom>
          <a:solidFill>
            <a:srgbClr val="CC00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Arial"/>
                <a:ea typeface="Arial"/>
                <a:cs typeface="Arial"/>
                <a:sym typeface="Arial"/>
              </a:rPr>
              <a:t>18 </a:t>
            </a:r>
            <a:endParaRPr b="0" i="0" sz="1400" u="none" cap="none" strike="noStrike">
              <a:solidFill>
                <a:srgbClr val="000000"/>
              </a:solidFill>
              <a:latin typeface="Arial"/>
              <a:ea typeface="Arial"/>
              <a:cs typeface="Arial"/>
              <a:sym typeface="Arial"/>
            </a:endParaRPr>
          </a:p>
        </p:txBody>
      </p:sp>
      <p:sp>
        <p:nvSpPr>
          <p:cNvPr id="962" name="Google Shape;962;g25d204b40f2_0_46"/>
          <p:cNvSpPr/>
          <p:nvPr/>
        </p:nvSpPr>
        <p:spPr>
          <a:xfrm>
            <a:off x="5813175" y="1983550"/>
            <a:ext cx="4732200" cy="1577700"/>
          </a:xfrm>
          <a:prstGeom prst="rect">
            <a:avLst/>
          </a:prstGeom>
          <a:solidFill>
            <a:srgbClr val="E3708E"/>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2000" u="none" cap="none" strike="noStrike">
                <a:solidFill>
                  <a:srgbClr val="212121"/>
                </a:solidFill>
                <a:latin typeface="Corbel"/>
                <a:ea typeface="Corbel"/>
                <a:cs typeface="Corbel"/>
                <a:sym typeface="Corbel"/>
              </a:rPr>
              <a:t>Transport</a:t>
            </a:r>
            <a:endParaRPr b="1" sz="2000">
              <a:solidFill>
                <a:srgbClr val="21212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500"/>
              <a:buFont typeface="Arial"/>
              <a:buNone/>
            </a:pPr>
            <a:r>
              <a:rPr b="1" i="0" lang="fr-FR" sz="1600" u="none" cap="none" strike="noStrike">
                <a:solidFill>
                  <a:srgbClr val="212121"/>
                </a:solidFill>
                <a:latin typeface="Corbel"/>
                <a:ea typeface="Corbel"/>
                <a:cs typeface="Corbel"/>
                <a:sym typeface="Corbel"/>
              </a:rPr>
              <a:t>1 838 kg CO2e</a:t>
            </a:r>
            <a:endParaRPr i="0" sz="1600" u="none" cap="none" strike="noStrike">
              <a:solidFill>
                <a:srgbClr val="212121"/>
              </a:solidFill>
              <a:latin typeface="Corbel"/>
              <a:ea typeface="Corbel"/>
              <a:cs typeface="Corbel"/>
              <a:sym typeface="Corbel"/>
            </a:endParaRPr>
          </a:p>
        </p:txBody>
      </p:sp>
      <p:sp>
        <p:nvSpPr>
          <p:cNvPr id="963" name="Google Shape;963;g25d204b40f2_0_46"/>
          <p:cNvSpPr/>
          <p:nvPr/>
        </p:nvSpPr>
        <p:spPr>
          <a:xfrm>
            <a:off x="5813175" y="3532950"/>
            <a:ext cx="4732200" cy="1296000"/>
          </a:xfrm>
          <a:prstGeom prst="rect">
            <a:avLst/>
          </a:prstGeom>
          <a:solidFill>
            <a:srgbClr val="61BAE8"/>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2000" u="none" cap="none" strike="noStrike">
                <a:solidFill>
                  <a:srgbClr val="212121"/>
                </a:solidFill>
                <a:latin typeface="Corbel"/>
                <a:ea typeface="Corbel"/>
                <a:cs typeface="Corbel"/>
                <a:sym typeface="Corbel"/>
              </a:rPr>
              <a:t>    Services</a:t>
            </a:r>
            <a:endParaRPr b="1" sz="2000">
              <a:solidFill>
                <a:srgbClr val="21212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500"/>
              <a:buFont typeface="Arial"/>
              <a:buNone/>
            </a:pPr>
            <a:r>
              <a:rPr b="1" i="0" lang="fr-FR" sz="1600" u="none" cap="none" strike="noStrike">
                <a:solidFill>
                  <a:srgbClr val="212121"/>
                </a:solidFill>
                <a:latin typeface="Corbel"/>
                <a:ea typeface="Corbel"/>
                <a:cs typeface="Corbel"/>
                <a:sym typeface="Corbel"/>
              </a:rPr>
              <a:t>1 783 kg CO2e</a:t>
            </a:r>
            <a:endParaRPr b="0" i="0" sz="1600" u="none" cap="none" strike="noStrike">
              <a:solidFill>
                <a:srgbClr val="212121"/>
              </a:solidFill>
              <a:latin typeface="Arial"/>
              <a:ea typeface="Arial"/>
              <a:cs typeface="Arial"/>
              <a:sym typeface="Arial"/>
            </a:endParaRPr>
          </a:p>
        </p:txBody>
      </p:sp>
      <p:pic>
        <p:nvPicPr>
          <p:cNvPr descr="Une image contenant sombre, ciel nocturne&#10;&#10;Description générée automatiquement" id="964" name="Google Shape;964;g25d204b40f2_0_46"/>
          <p:cNvPicPr preferRelativeResize="0"/>
          <p:nvPr/>
        </p:nvPicPr>
        <p:blipFill rotWithShape="1">
          <a:blip r:embed="rId5">
            <a:alphaModFix amt="75000"/>
          </a:blip>
          <a:srcRect b="0" l="0" r="0" t="0"/>
          <a:stretch/>
        </p:blipFill>
        <p:spPr>
          <a:xfrm>
            <a:off x="4810896" y="2655650"/>
            <a:ext cx="851004" cy="850975"/>
          </a:xfrm>
          <a:prstGeom prst="rect">
            <a:avLst/>
          </a:prstGeom>
          <a:noFill/>
          <a:ln>
            <a:noFill/>
          </a:ln>
        </p:spPr>
      </p:pic>
      <p:sp>
        <p:nvSpPr>
          <p:cNvPr id="965" name="Google Shape;965;g25d204b40f2_0_46"/>
          <p:cNvSpPr/>
          <p:nvPr/>
        </p:nvSpPr>
        <p:spPr>
          <a:xfrm>
            <a:off x="5813175" y="4834775"/>
            <a:ext cx="4732200" cy="1246500"/>
          </a:xfrm>
          <a:prstGeom prst="rect">
            <a:avLst/>
          </a:prstGeom>
          <a:solidFill>
            <a:srgbClr val="05D69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fr-FR" sz="2000">
                <a:solidFill>
                  <a:srgbClr val="212121"/>
                </a:solidFill>
                <a:latin typeface="Corbel"/>
                <a:ea typeface="Corbel"/>
                <a:cs typeface="Corbel"/>
                <a:sym typeface="Corbel"/>
              </a:rPr>
              <a:t>Energy consumed at home</a:t>
            </a:r>
            <a:endParaRPr b="1" sz="2000">
              <a:solidFill>
                <a:srgbClr val="21212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400"/>
              <a:buFont typeface="Arial"/>
              <a:buNone/>
            </a:pPr>
            <a:r>
              <a:rPr b="1" i="0" lang="fr-FR" sz="1600" u="none" cap="none" strike="noStrike">
                <a:solidFill>
                  <a:srgbClr val="212121"/>
                </a:solidFill>
                <a:latin typeface="Corbel"/>
                <a:ea typeface="Corbel"/>
                <a:cs typeface="Corbel"/>
                <a:sym typeface="Corbel"/>
              </a:rPr>
              <a:t>1 556 kg CO2e</a:t>
            </a:r>
            <a:endParaRPr i="0" sz="1600" u="none" cap="none" strike="noStrike">
              <a:solidFill>
                <a:srgbClr val="212121"/>
              </a:solidFill>
              <a:latin typeface="Corbel"/>
              <a:ea typeface="Corbel"/>
              <a:cs typeface="Corbel"/>
              <a:sym typeface="Corbel"/>
            </a:endParaRPr>
          </a:p>
        </p:txBody>
      </p:sp>
      <p:sp>
        <p:nvSpPr>
          <p:cNvPr id="966" name="Google Shape;966;g25d204b40f2_0_46"/>
          <p:cNvSpPr/>
          <p:nvPr/>
        </p:nvSpPr>
        <p:spPr>
          <a:xfrm>
            <a:off x="1226775" y="4091875"/>
            <a:ext cx="4586400" cy="1989300"/>
          </a:xfrm>
          <a:prstGeom prst="rect">
            <a:avLst/>
          </a:prstGeom>
          <a:solidFill>
            <a:srgbClr val="F6AB38"/>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fr-FR" sz="2000">
                <a:solidFill>
                  <a:srgbClr val="212121"/>
                </a:solidFill>
                <a:latin typeface="Corbel"/>
                <a:ea typeface="Corbel"/>
                <a:cs typeface="Corbel"/>
                <a:sym typeface="Corbel"/>
              </a:rPr>
              <a:t>Consumer goods</a:t>
            </a:r>
            <a:endParaRPr b="1" sz="2000">
              <a:solidFill>
                <a:srgbClr val="21212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500"/>
              <a:buFont typeface="Arial"/>
              <a:buNone/>
            </a:pPr>
            <a:r>
              <a:rPr b="1" lang="fr-FR" sz="1600">
                <a:solidFill>
                  <a:srgbClr val="212121"/>
                </a:solidFill>
                <a:latin typeface="Corbel"/>
                <a:ea typeface="Corbel"/>
                <a:cs typeface="Corbel"/>
                <a:sym typeface="Corbel"/>
              </a:rPr>
              <a:t>2 393 kg CO2e</a:t>
            </a:r>
            <a:endParaRPr i="0" sz="2000" u="none" cap="none" strike="noStrike">
              <a:solidFill>
                <a:srgbClr val="212121"/>
              </a:solidFill>
              <a:latin typeface="Corbel"/>
              <a:ea typeface="Corbel"/>
              <a:cs typeface="Corbel"/>
              <a:sym typeface="Corbel"/>
            </a:endParaRPr>
          </a:p>
        </p:txBody>
      </p:sp>
      <p:pic>
        <p:nvPicPr>
          <p:cNvPr id="967" name="Google Shape;967;g25d204b40f2_0_46"/>
          <p:cNvPicPr preferRelativeResize="0"/>
          <p:nvPr/>
        </p:nvPicPr>
        <p:blipFill rotWithShape="1">
          <a:blip r:embed="rId6">
            <a:alphaModFix amt="75000"/>
          </a:blip>
          <a:srcRect b="0" l="0" r="0" t="0"/>
          <a:stretch/>
        </p:blipFill>
        <p:spPr>
          <a:xfrm>
            <a:off x="6142575" y="2271875"/>
            <a:ext cx="618350" cy="618350"/>
          </a:xfrm>
          <a:prstGeom prst="rect">
            <a:avLst/>
          </a:prstGeom>
          <a:noFill/>
          <a:ln>
            <a:noFill/>
          </a:ln>
        </p:spPr>
      </p:pic>
      <p:pic>
        <p:nvPicPr>
          <p:cNvPr id="968" name="Google Shape;968;g25d204b40f2_0_46"/>
          <p:cNvPicPr preferRelativeResize="0"/>
          <p:nvPr/>
        </p:nvPicPr>
        <p:blipFill rotWithShape="1">
          <a:blip r:embed="rId7">
            <a:alphaModFix amt="75000"/>
          </a:blip>
          <a:srcRect b="0" l="0" r="0" t="0"/>
          <a:stretch/>
        </p:blipFill>
        <p:spPr>
          <a:xfrm>
            <a:off x="9391300" y="2435011"/>
            <a:ext cx="1048100" cy="1048125"/>
          </a:xfrm>
          <a:prstGeom prst="rect">
            <a:avLst/>
          </a:prstGeom>
          <a:noFill/>
          <a:ln>
            <a:noFill/>
          </a:ln>
        </p:spPr>
      </p:pic>
      <p:pic>
        <p:nvPicPr>
          <p:cNvPr id="969" name="Google Shape;969;g25d204b40f2_0_46"/>
          <p:cNvPicPr preferRelativeResize="0"/>
          <p:nvPr/>
        </p:nvPicPr>
        <p:blipFill rotWithShape="1">
          <a:blip r:embed="rId8">
            <a:alphaModFix/>
          </a:blip>
          <a:srcRect b="0" l="0" r="0" t="0"/>
          <a:stretch/>
        </p:blipFill>
        <p:spPr>
          <a:xfrm>
            <a:off x="1402028" y="2655643"/>
            <a:ext cx="741057" cy="741057"/>
          </a:xfrm>
          <a:prstGeom prst="rect">
            <a:avLst/>
          </a:prstGeom>
          <a:noFill/>
          <a:ln>
            <a:noFill/>
          </a:ln>
        </p:spPr>
      </p:pic>
      <p:pic>
        <p:nvPicPr>
          <p:cNvPr id="970" name="Google Shape;970;g25d204b40f2_0_46"/>
          <p:cNvPicPr preferRelativeResize="0"/>
          <p:nvPr/>
        </p:nvPicPr>
        <p:blipFill rotWithShape="1">
          <a:blip r:embed="rId9">
            <a:alphaModFix amt="75000"/>
          </a:blip>
          <a:srcRect b="0" l="0" r="0" t="0"/>
          <a:stretch/>
        </p:blipFill>
        <p:spPr>
          <a:xfrm>
            <a:off x="4880145" y="4186399"/>
            <a:ext cx="712513" cy="712513"/>
          </a:xfrm>
          <a:prstGeom prst="rect">
            <a:avLst/>
          </a:prstGeom>
          <a:noFill/>
          <a:ln>
            <a:noFill/>
          </a:ln>
        </p:spPr>
      </p:pic>
      <p:pic>
        <p:nvPicPr>
          <p:cNvPr id="971" name="Google Shape;971;g25d204b40f2_0_46"/>
          <p:cNvPicPr preferRelativeResize="0"/>
          <p:nvPr/>
        </p:nvPicPr>
        <p:blipFill rotWithShape="1">
          <a:blip r:embed="rId10">
            <a:alphaModFix/>
          </a:blip>
          <a:srcRect b="0" l="0" r="0" t="0"/>
          <a:stretch/>
        </p:blipFill>
        <p:spPr>
          <a:xfrm>
            <a:off x="1480991" y="4241402"/>
            <a:ext cx="602505" cy="602505"/>
          </a:xfrm>
          <a:prstGeom prst="rect">
            <a:avLst/>
          </a:prstGeom>
          <a:noFill/>
          <a:ln>
            <a:noFill/>
          </a:ln>
        </p:spPr>
      </p:pic>
      <p:pic>
        <p:nvPicPr>
          <p:cNvPr id="972" name="Google Shape;972;g25d204b40f2_0_46"/>
          <p:cNvPicPr preferRelativeResize="0"/>
          <p:nvPr/>
        </p:nvPicPr>
        <p:blipFill rotWithShape="1">
          <a:blip r:embed="rId11">
            <a:alphaModFix/>
          </a:blip>
          <a:srcRect b="0" l="0" r="0" t="0"/>
          <a:stretch/>
        </p:blipFill>
        <p:spPr>
          <a:xfrm>
            <a:off x="5906003" y="5567392"/>
            <a:ext cx="411953" cy="411953"/>
          </a:xfrm>
          <a:prstGeom prst="rect">
            <a:avLst/>
          </a:prstGeom>
          <a:noFill/>
          <a:ln>
            <a:noFill/>
          </a:ln>
        </p:spPr>
      </p:pic>
      <p:pic>
        <p:nvPicPr>
          <p:cNvPr id="973" name="Google Shape;973;g25d204b40f2_0_46"/>
          <p:cNvPicPr preferRelativeResize="0"/>
          <p:nvPr/>
        </p:nvPicPr>
        <p:blipFill rotWithShape="1">
          <a:blip r:embed="rId12">
            <a:alphaModFix amt="75000"/>
          </a:blip>
          <a:srcRect b="0" l="0" r="0" t="0"/>
          <a:stretch/>
        </p:blipFill>
        <p:spPr>
          <a:xfrm>
            <a:off x="10027443" y="5578403"/>
            <a:ext cx="411953" cy="411953"/>
          </a:xfrm>
          <a:prstGeom prst="rect">
            <a:avLst/>
          </a:prstGeom>
          <a:noFill/>
          <a:ln>
            <a:noFill/>
          </a:ln>
        </p:spPr>
      </p:pic>
      <p:pic>
        <p:nvPicPr>
          <p:cNvPr id="974" name="Google Shape;974;g25d204b40f2_0_46"/>
          <p:cNvPicPr preferRelativeResize="0"/>
          <p:nvPr/>
        </p:nvPicPr>
        <p:blipFill rotWithShape="1">
          <a:blip r:embed="rId13">
            <a:alphaModFix/>
          </a:blip>
          <a:srcRect b="0" l="0" r="0" t="0"/>
          <a:stretch/>
        </p:blipFill>
        <p:spPr>
          <a:xfrm>
            <a:off x="6630800" y="3607450"/>
            <a:ext cx="618350" cy="618350"/>
          </a:xfrm>
          <a:prstGeom prst="rect">
            <a:avLst/>
          </a:prstGeom>
          <a:noFill/>
          <a:ln>
            <a:noFill/>
          </a:ln>
        </p:spPr>
      </p:pic>
      <p:pic>
        <p:nvPicPr>
          <p:cNvPr id="975" name="Google Shape;975;g25d204b40f2_0_46"/>
          <p:cNvPicPr preferRelativeResize="0"/>
          <p:nvPr/>
        </p:nvPicPr>
        <p:blipFill rotWithShape="1">
          <a:blip r:embed="rId14">
            <a:alphaModFix/>
          </a:blip>
          <a:srcRect b="0" l="0" r="0" t="0"/>
          <a:stretch/>
        </p:blipFill>
        <p:spPr>
          <a:xfrm>
            <a:off x="1402020" y="5367575"/>
            <a:ext cx="602500" cy="602500"/>
          </a:xfrm>
          <a:prstGeom prst="rect">
            <a:avLst/>
          </a:prstGeom>
          <a:noFill/>
          <a:ln>
            <a:noFill/>
          </a:ln>
        </p:spPr>
      </p:pic>
      <p:pic>
        <p:nvPicPr>
          <p:cNvPr id="976" name="Google Shape;976;g25d204b40f2_0_46"/>
          <p:cNvPicPr preferRelativeResize="0"/>
          <p:nvPr/>
        </p:nvPicPr>
        <p:blipFill rotWithShape="1">
          <a:blip r:embed="rId15">
            <a:alphaModFix/>
          </a:blip>
          <a:srcRect b="0" l="0" r="0" t="0"/>
          <a:stretch/>
        </p:blipFill>
        <p:spPr>
          <a:xfrm>
            <a:off x="5924988" y="4091938"/>
            <a:ext cx="670200" cy="670200"/>
          </a:xfrm>
          <a:prstGeom prst="rect">
            <a:avLst/>
          </a:prstGeom>
          <a:noFill/>
          <a:ln>
            <a:noFill/>
          </a:ln>
        </p:spPr>
      </p:pic>
      <p:pic>
        <p:nvPicPr>
          <p:cNvPr id="977" name="Google Shape;977;g25d204b40f2_0_46"/>
          <p:cNvPicPr preferRelativeResize="0"/>
          <p:nvPr/>
        </p:nvPicPr>
        <p:blipFill rotWithShape="1">
          <a:blip r:embed="rId16">
            <a:alphaModFix/>
          </a:blip>
          <a:srcRect b="0" l="0" r="0" t="0"/>
          <a:stretch/>
        </p:blipFill>
        <p:spPr>
          <a:xfrm>
            <a:off x="9293275" y="3564425"/>
            <a:ext cx="670200" cy="670200"/>
          </a:xfrm>
          <a:prstGeom prst="rect">
            <a:avLst/>
          </a:prstGeom>
          <a:noFill/>
          <a:ln>
            <a:noFill/>
          </a:ln>
        </p:spPr>
      </p:pic>
      <p:pic>
        <p:nvPicPr>
          <p:cNvPr id="978" name="Google Shape;978;g25d204b40f2_0_46"/>
          <p:cNvPicPr preferRelativeResize="0"/>
          <p:nvPr/>
        </p:nvPicPr>
        <p:blipFill rotWithShape="1">
          <a:blip r:embed="rId17">
            <a:alphaModFix/>
          </a:blip>
          <a:srcRect b="0" l="0" r="0" t="0"/>
          <a:stretch/>
        </p:blipFill>
        <p:spPr>
          <a:xfrm>
            <a:off x="9877413" y="4233898"/>
            <a:ext cx="561975" cy="561975"/>
          </a:xfrm>
          <a:prstGeom prst="rect">
            <a:avLst/>
          </a:prstGeom>
          <a:noFill/>
          <a:ln>
            <a:noFill/>
          </a:ln>
        </p:spPr>
      </p:pic>
      <p:sp>
        <p:nvSpPr>
          <p:cNvPr id="979" name="Google Shape;979;g25d204b40f2_0_46"/>
          <p:cNvSpPr txBox="1"/>
          <p:nvPr/>
        </p:nvSpPr>
        <p:spPr>
          <a:xfrm>
            <a:off x="1226775" y="1379925"/>
            <a:ext cx="9318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2000">
                <a:solidFill>
                  <a:srgbClr val="212121"/>
                </a:solidFill>
                <a:latin typeface="Corbel"/>
                <a:ea typeface="Corbel"/>
                <a:cs typeface="Corbel"/>
                <a:sym typeface="Corbel"/>
              </a:rPr>
              <a:t>The main emission categories</a:t>
            </a:r>
            <a:endParaRPr b="1" sz="2000">
              <a:solidFill>
                <a:srgbClr val="212121"/>
              </a:solidFill>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34"/>
          <p:cNvSpPr txBox="1"/>
          <p:nvPr/>
        </p:nvSpPr>
        <p:spPr>
          <a:xfrm>
            <a:off x="4798250" y="744275"/>
            <a:ext cx="2535999" cy="71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1" i="0" sz="2400" u="none" cap="none" strike="noStrike">
              <a:solidFill>
                <a:srgbClr val="2A6176"/>
              </a:solidFill>
              <a:latin typeface="Corbel"/>
              <a:ea typeface="Corbel"/>
              <a:cs typeface="Corbel"/>
              <a:sym typeface="Corbel"/>
            </a:endParaRPr>
          </a:p>
          <a:p>
            <a:pPr indent="0" lvl="0" marL="0" marR="0" rtl="0" algn="l">
              <a:lnSpc>
                <a:spcPct val="100000"/>
              </a:lnSpc>
              <a:spcBef>
                <a:spcPts val="0"/>
              </a:spcBef>
              <a:spcAft>
                <a:spcPts val="0"/>
              </a:spcAft>
              <a:buClr>
                <a:srgbClr val="2A6176"/>
              </a:buClr>
              <a:buSzPts val="2400"/>
              <a:buFont typeface="Arial"/>
              <a:buNone/>
            </a:pPr>
            <a:r>
              <a:t/>
            </a:r>
            <a:endParaRPr b="1" i="0" sz="2400" u="none" cap="none" strike="noStrike">
              <a:solidFill>
                <a:srgbClr val="2A6176"/>
              </a:solidFill>
              <a:latin typeface="Corbel"/>
              <a:ea typeface="Corbel"/>
              <a:cs typeface="Corbel"/>
              <a:sym typeface="Corbel"/>
            </a:endParaRPr>
          </a:p>
          <a:p>
            <a:pPr indent="0" lvl="0" marL="0" marR="0" rtl="0" algn="l">
              <a:lnSpc>
                <a:spcPct val="100000"/>
              </a:lnSpc>
              <a:spcBef>
                <a:spcPts val="0"/>
              </a:spcBef>
              <a:spcAft>
                <a:spcPts val="0"/>
              </a:spcAft>
              <a:buClr>
                <a:srgbClr val="2A6176"/>
              </a:buClr>
              <a:buSzPts val="2400"/>
              <a:buFont typeface="Arial"/>
              <a:buNone/>
            </a:pPr>
            <a:r>
              <a:t/>
            </a:r>
            <a:endParaRPr b="1" i="0" sz="2400" u="none" cap="none" strike="noStrike">
              <a:solidFill>
                <a:srgbClr val="2A6176"/>
              </a:solidFill>
              <a:latin typeface="Corbel"/>
              <a:ea typeface="Corbel"/>
              <a:cs typeface="Corbel"/>
              <a:sym typeface="Corbel"/>
            </a:endParaRPr>
          </a:p>
        </p:txBody>
      </p:sp>
      <p:sp>
        <p:nvSpPr>
          <p:cNvPr id="986" name="Google Shape;986;p34"/>
          <p:cNvSpPr txBox="1"/>
          <p:nvPr/>
        </p:nvSpPr>
        <p:spPr>
          <a:xfrm>
            <a:off x="583400" y="1461876"/>
            <a:ext cx="10444800" cy="4836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166478"/>
              </a:buClr>
              <a:buSzPts val="1800"/>
              <a:buFont typeface="Arial"/>
              <a:buNone/>
            </a:pPr>
            <a:r>
              <a:t/>
            </a:r>
            <a:endParaRPr b="1" i="0" sz="2000" u="none" cap="none" strike="noStrike">
              <a:solidFill>
                <a:srgbClr val="2A6176"/>
              </a:solidFill>
              <a:latin typeface="Corbel"/>
              <a:ea typeface="Corbel"/>
              <a:cs typeface="Corbel"/>
              <a:sym typeface="Corbel"/>
            </a:endParaRPr>
          </a:p>
          <a:p>
            <a:pPr indent="-355600" lvl="0" marL="457200" marR="0" rtl="0" algn="just">
              <a:lnSpc>
                <a:spcPct val="100000"/>
              </a:lnSpc>
              <a:spcBef>
                <a:spcPts val="0"/>
              </a:spcBef>
              <a:spcAft>
                <a:spcPts val="0"/>
              </a:spcAft>
              <a:buClr>
                <a:schemeClr val="dk1"/>
              </a:buClr>
              <a:buSzPts val="2000"/>
              <a:buFont typeface="Corbel"/>
              <a:buChar char="●"/>
            </a:pPr>
            <a:r>
              <a:rPr lang="fr-FR" sz="2000">
                <a:solidFill>
                  <a:schemeClr val="dk1"/>
                </a:solidFill>
                <a:latin typeface="Corbel"/>
                <a:ea typeface="Corbel"/>
                <a:cs typeface="Corbel"/>
                <a:sym typeface="Corbel"/>
              </a:rPr>
              <a:t>Fossil fuels have considerably changed our way of life.</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orbel"/>
              <a:ea typeface="Corbel"/>
              <a:cs typeface="Corbel"/>
              <a:sym typeface="Corbel"/>
            </a:endParaRPr>
          </a:p>
          <a:p>
            <a:pPr indent="-355600" lvl="0" marL="457200" marR="0" rtl="0" algn="just">
              <a:lnSpc>
                <a:spcPct val="100000"/>
              </a:lnSpc>
              <a:spcBef>
                <a:spcPts val="0"/>
              </a:spcBef>
              <a:spcAft>
                <a:spcPts val="0"/>
              </a:spcAft>
              <a:buClr>
                <a:schemeClr val="dk1"/>
              </a:buClr>
              <a:buSzPts val="2000"/>
              <a:buFont typeface="Corbel"/>
              <a:buChar char="●"/>
            </a:pPr>
            <a:r>
              <a:rPr lang="fr-FR" sz="2000">
                <a:solidFill>
                  <a:schemeClr val="dk1"/>
                </a:solidFill>
                <a:latin typeface="Corbel"/>
                <a:ea typeface="Corbel"/>
                <a:cs typeface="Corbel"/>
                <a:sym typeface="Corbel"/>
              </a:rPr>
              <a:t>Almost </a:t>
            </a:r>
            <a:r>
              <a:rPr b="1" lang="fr-FR" sz="2000">
                <a:solidFill>
                  <a:srgbClr val="F4A344"/>
                </a:solidFill>
                <a:latin typeface="Corbel"/>
                <a:ea typeface="Corbel"/>
                <a:cs typeface="Corbel"/>
                <a:sym typeface="Corbel"/>
              </a:rPr>
              <a:t>80% of the energy consumed worldwide</a:t>
            </a:r>
            <a:r>
              <a:rPr lang="fr-FR" sz="2000">
                <a:solidFill>
                  <a:schemeClr val="dk1"/>
                </a:solidFill>
                <a:latin typeface="Corbel"/>
                <a:ea typeface="Corbel"/>
                <a:cs typeface="Corbel"/>
                <a:sym typeface="Corbel"/>
              </a:rPr>
              <a:t> comes from fossil fuels (oil, coal, gas).</a:t>
            </a:r>
            <a:endParaRPr sz="2000">
              <a:solidFill>
                <a:schemeClr val="dk1"/>
              </a:solidFill>
              <a:latin typeface="Corbel"/>
              <a:ea typeface="Corbel"/>
              <a:cs typeface="Corbel"/>
              <a:sym typeface="Corbel"/>
            </a:endParaRPr>
          </a:p>
          <a:p>
            <a:pPr indent="0" lvl="0" marL="45720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2A6176"/>
              </a:solidFill>
              <a:latin typeface="Corbel"/>
              <a:ea typeface="Corbel"/>
              <a:cs typeface="Corbel"/>
              <a:sym typeface="Corbel"/>
            </a:endParaRPr>
          </a:p>
          <a:p>
            <a:pPr indent="-355600" lvl="0" marL="457200" marR="0" rtl="0" algn="just">
              <a:lnSpc>
                <a:spcPct val="100000"/>
              </a:lnSpc>
              <a:spcBef>
                <a:spcPts val="0"/>
              </a:spcBef>
              <a:spcAft>
                <a:spcPts val="0"/>
              </a:spcAft>
              <a:buClr>
                <a:srgbClr val="000000"/>
              </a:buClr>
              <a:buSzPts val="2000"/>
              <a:buFont typeface="Corbel"/>
              <a:buChar char="●"/>
            </a:pPr>
            <a:r>
              <a:rPr lang="fr-FR" sz="2000">
                <a:solidFill>
                  <a:schemeClr val="dk1"/>
                </a:solidFill>
                <a:latin typeface="Corbel"/>
                <a:ea typeface="Corbel"/>
                <a:cs typeface="Corbel"/>
                <a:sym typeface="Corbel"/>
              </a:rPr>
              <a:t>Some countries </a:t>
            </a:r>
            <a:r>
              <a:rPr b="1" lang="fr-FR" sz="2000">
                <a:solidFill>
                  <a:srgbClr val="F4A344"/>
                </a:solidFill>
                <a:latin typeface="Corbel"/>
                <a:ea typeface="Corbel"/>
                <a:cs typeface="Corbel"/>
                <a:sym typeface="Corbel"/>
              </a:rPr>
              <a:t>waste energy for greater comfort</a:t>
            </a:r>
            <a:r>
              <a:rPr lang="fr-FR" sz="2000">
                <a:solidFill>
                  <a:schemeClr val="dk1"/>
                </a:solidFill>
                <a:latin typeface="Corbel"/>
                <a:ea typeface="Corbel"/>
                <a:cs typeface="Corbel"/>
                <a:sym typeface="Corbel"/>
              </a:rPr>
              <a:t>, while many others aspire to consume more energy!</a:t>
            </a:r>
            <a:endParaRPr b="0" i="0" sz="14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orbel"/>
              <a:ea typeface="Corbel"/>
              <a:cs typeface="Corbel"/>
              <a:sym typeface="Corbel"/>
            </a:endParaRPr>
          </a:p>
          <a:p>
            <a:pPr indent="-355600" lvl="0" marL="457200" marR="0" rtl="0" algn="just">
              <a:lnSpc>
                <a:spcPct val="100000"/>
              </a:lnSpc>
              <a:spcBef>
                <a:spcPts val="0"/>
              </a:spcBef>
              <a:spcAft>
                <a:spcPts val="0"/>
              </a:spcAft>
              <a:buSzPts val="2000"/>
              <a:buFont typeface="Corbel"/>
              <a:buChar char="●"/>
            </a:pPr>
            <a:r>
              <a:rPr lang="fr-FR" sz="2000">
                <a:solidFill>
                  <a:schemeClr val="dk1"/>
                </a:solidFill>
                <a:latin typeface="Corbel"/>
                <a:ea typeface="Corbel"/>
                <a:cs typeface="Corbel"/>
                <a:sym typeface="Corbel"/>
              </a:rPr>
              <a:t>Burning fossil fuels produces </a:t>
            </a:r>
            <a:r>
              <a:rPr b="1" lang="fr-FR" sz="2000">
                <a:solidFill>
                  <a:srgbClr val="F4A344"/>
                </a:solidFill>
                <a:latin typeface="Corbel"/>
                <a:ea typeface="Corbel"/>
                <a:cs typeface="Corbel"/>
                <a:sym typeface="Corbel"/>
              </a:rPr>
              <a:t>energy</a:t>
            </a:r>
            <a:r>
              <a:rPr lang="fr-FR" sz="2000">
                <a:solidFill>
                  <a:schemeClr val="dk1"/>
                </a:solidFill>
                <a:latin typeface="Corbel"/>
                <a:ea typeface="Corbel"/>
                <a:cs typeface="Corbel"/>
                <a:sym typeface="Corbel"/>
              </a:rPr>
              <a:t> and </a:t>
            </a:r>
            <a:r>
              <a:rPr b="1" lang="fr-FR" sz="2000">
                <a:solidFill>
                  <a:srgbClr val="F4A344"/>
                </a:solidFill>
                <a:latin typeface="Corbel"/>
                <a:ea typeface="Corbel"/>
                <a:cs typeface="Corbel"/>
                <a:sym typeface="Corbel"/>
              </a:rPr>
              <a:t>greenhouse gas emissions</a:t>
            </a:r>
            <a:r>
              <a:rPr lang="fr-FR" sz="2000">
                <a:solidFill>
                  <a:schemeClr val="dk1"/>
                </a:solidFill>
                <a:latin typeface="Corbel"/>
                <a:ea typeface="Corbel"/>
                <a:cs typeface="Corbel"/>
                <a:sym typeface="Corbel"/>
              </a:rPr>
              <a:t>.</a:t>
            </a:r>
            <a:endParaRPr b="0" i="0" sz="1400" u="none" cap="none" strike="noStrike">
              <a:solidFill>
                <a:srgbClr val="F4A344"/>
              </a:solidFill>
              <a:latin typeface="Arial"/>
              <a:ea typeface="Arial"/>
              <a:cs typeface="Arial"/>
              <a:sym typeface="Arial"/>
            </a:endParaRPr>
          </a:p>
          <a:p>
            <a:pPr indent="0" lvl="0" marL="0" marR="0" rtl="0" algn="just">
              <a:lnSpc>
                <a:spcPct val="100000"/>
              </a:lnSpc>
              <a:spcBef>
                <a:spcPts val="0"/>
              </a:spcBef>
              <a:spcAft>
                <a:spcPts val="0"/>
              </a:spcAft>
              <a:buClr>
                <a:srgbClr val="166478"/>
              </a:buClr>
              <a:buSzPts val="1800"/>
              <a:buFont typeface="Arial"/>
              <a:buNone/>
            </a:pPr>
            <a:r>
              <a:t/>
            </a:r>
            <a:endParaRPr b="1" i="0" sz="2000" u="none" cap="none" strike="noStrike">
              <a:solidFill>
                <a:srgbClr val="2A6176"/>
              </a:solidFill>
              <a:latin typeface="Corbel"/>
              <a:ea typeface="Corbel"/>
              <a:cs typeface="Corbel"/>
              <a:sym typeface="Corbel"/>
            </a:endParaRPr>
          </a:p>
        </p:txBody>
      </p:sp>
      <p:sp>
        <p:nvSpPr>
          <p:cNvPr id="987" name="Google Shape;987;p3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900"/>
              <a:buNone/>
            </a:pPr>
            <a:r>
              <a:rPr lang="fr-FR"/>
              <a:t>To put it in a nutshell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f718b33a7d_0_9"/>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fr-FR"/>
              <a:t>Image credits</a:t>
            </a:r>
            <a:endParaRPr/>
          </a:p>
        </p:txBody>
      </p:sp>
      <p:sp>
        <p:nvSpPr>
          <p:cNvPr id="993" name="Google Shape;993;gf718b33a7d_0_9"/>
          <p:cNvSpPr txBox="1"/>
          <p:nvPr>
            <p:ph idx="1" type="subTitle"/>
          </p:nvPr>
        </p:nvSpPr>
        <p:spPr>
          <a:xfrm>
            <a:off x="1585025" y="2630150"/>
            <a:ext cx="8268000" cy="32859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0"/>
              </a:spcBef>
              <a:spcAft>
                <a:spcPts val="0"/>
              </a:spcAft>
              <a:buSzPts val="2800"/>
              <a:buChar char="●"/>
            </a:pPr>
            <a:r>
              <a:rPr lang="fr-FR"/>
              <a:t>Eucalyp via Flaticon</a:t>
            </a:r>
            <a:endParaRPr/>
          </a:p>
          <a:p>
            <a:pPr indent="-406400" lvl="0" marL="457200" rtl="0" algn="l">
              <a:lnSpc>
                <a:spcPct val="100000"/>
              </a:lnSpc>
              <a:spcBef>
                <a:spcPts val="0"/>
              </a:spcBef>
              <a:spcAft>
                <a:spcPts val="0"/>
              </a:spcAft>
              <a:buSzPts val="2800"/>
              <a:buChar char="●"/>
            </a:pPr>
            <a:r>
              <a:rPr lang="fr-FR"/>
              <a:t>Freepik via Flaticon</a:t>
            </a:r>
            <a:endParaRPr/>
          </a:p>
          <a:p>
            <a:pPr indent="-406400" lvl="0" marL="457200" rtl="0" algn="l">
              <a:lnSpc>
                <a:spcPct val="100000"/>
              </a:lnSpc>
              <a:spcBef>
                <a:spcPts val="0"/>
              </a:spcBef>
              <a:spcAft>
                <a:spcPts val="0"/>
              </a:spcAft>
              <a:buSzPts val="2800"/>
              <a:buChar char="●"/>
            </a:pPr>
            <a:r>
              <a:rPr lang="fr-FR"/>
              <a:t>Jacques Boyer / Roger-Viollet</a:t>
            </a:r>
            <a:endParaRPr/>
          </a:p>
          <a:p>
            <a:pPr indent="-406400" lvl="0" marL="457200" rtl="0" algn="l">
              <a:lnSpc>
                <a:spcPct val="100000"/>
              </a:lnSpc>
              <a:spcBef>
                <a:spcPts val="0"/>
              </a:spcBef>
              <a:spcAft>
                <a:spcPts val="0"/>
              </a:spcAft>
              <a:buSzPts val="2800"/>
              <a:buChar char="●"/>
            </a:pPr>
            <a:r>
              <a:rPr lang="fr-FR"/>
              <a:t>Mano</a:t>
            </a:r>
            <a:endParaRPr/>
          </a:p>
          <a:p>
            <a:pPr indent="-406400" lvl="0" marL="457200" rtl="0" algn="l">
              <a:lnSpc>
                <a:spcPct val="100000"/>
              </a:lnSpc>
              <a:spcBef>
                <a:spcPts val="0"/>
              </a:spcBef>
              <a:spcAft>
                <a:spcPts val="0"/>
              </a:spcAft>
              <a:buSzPts val="2800"/>
              <a:buChar char="●"/>
            </a:pPr>
            <a:r>
              <a:rPr lang="fr-FR"/>
              <a:t>Smashicons via Flaticon</a:t>
            </a:r>
            <a:endParaRPr/>
          </a:p>
          <a:p>
            <a:pPr indent="-406400" lvl="0" marL="457200" rtl="0" algn="l">
              <a:lnSpc>
                <a:spcPct val="100000"/>
              </a:lnSpc>
              <a:spcBef>
                <a:spcPts val="0"/>
              </a:spcBef>
              <a:spcAft>
                <a:spcPts val="0"/>
              </a:spcAft>
              <a:buSzPts val="2800"/>
              <a:buChar char="●"/>
            </a:pPr>
            <a:r>
              <a:rPr lang="fr-FR"/>
              <a:t>ShareThis_OrDie</a:t>
            </a:r>
            <a:endParaRPr/>
          </a:p>
          <a:p>
            <a:pPr indent="-406400" lvl="0" marL="457200" rtl="0" algn="l">
              <a:lnSpc>
                <a:spcPct val="100000"/>
              </a:lnSpc>
              <a:spcBef>
                <a:spcPts val="0"/>
              </a:spcBef>
              <a:spcAft>
                <a:spcPts val="0"/>
              </a:spcAft>
              <a:buSzPts val="2800"/>
              <a:buChar char="●"/>
            </a:pPr>
            <a:r>
              <a:rPr lang="fr-FR"/>
              <a:t>EpicCoders</a:t>
            </a:r>
            <a:endParaRPr/>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2f7ddae63a_4_486"/>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3500"/>
              <a:buNone/>
            </a:pPr>
            <a:r>
              <a:rPr lang="fr-FR"/>
              <a:t>How is energy being used?</a:t>
            </a:r>
            <a:endParaRPr/>
          </a:p>
        </p:txBody>
      </p:sp>
      <p:sp>
        <p:nvSpPr>
          <p:cNvPr id="439" name="Google Shape;439;g22f7ddae63a_4_486"/>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500"/>
              <a:buNone/>
            </a:pPr>
            <a:r>
              <a:rPr lang="fr-FR"/>
              <a:t>Part 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22f7ddae63a_4_11"/>
          <p:cNvSpPr txBox="1"/>
          <p:nvPr>
            <p:ph idx="1" type="body"/>
          </p:nvPr>
        </p:nvSpPr>
        <p:spPr>
          <a:xfrm>
            <a:off x="609600" y="1954556"/>
            <a:ext cx="10972800" cy="1944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b="0" lang="fr-FR" sz="2600"/>
              <a:t>What is energy?</a:t>
            </a:r>
            <a:endParaRPr b="0" sz="2600"/>
          </a:p>
          <a:p>
            <a:pPr indent="0" lvl="0" marL="0" rtl="0" algn="l">
              <a:lnSpc>
                <a:spcPct val="100000"/>
              </a:lnSpc>
              <a:spcBef>
                <a:spcPts val="480"/>
              </a:spcBef>
              <a:spcAft>
                <a:spcPts val="0"/>
              </a:spcAft>
              <a:buSzPts val="2400"/>
              <a:buNone/>
            </a:pPr>
            <a:r>
              <a:t/>
            </a:r>
            <a:endParaRPr b="0"/>
          </a:p>
          <a:p>
            <a:pPr indent="0" lvl="0" marL="0" rtl="0" algn="l">
              <a:lnSpc>
                <a:spcPct val="100000"/>
              </a:lnSpc>
              <a:spcBef>
                <a:spcPts val="480"/>
              </a:spcBef>
              <a:spcAft>
                <a:spcPts val="0"/>
              </a:spcAft>
              <a:buSzPts val="2400"/>
              <a:buNone/>
            </a:pPr>
            <a:r>
              <a:rPr b="0" lang="fr-FR" sz="2600"/>
              <a:t>How do we use energy in our daily lives?</a:t>
            </a:r>
            <a:endParaRPr b="0" sz="2600"/>
          </a:p>
          <a:p>
            <a:pPr indent="0" lvl="0" marL="0" rtl="0" algn="l">
              <a:lnSpc>
                <a:spcPct val="100000"/>
              </a:lnSpc>
              <a:spcBef>
                <a:spcPts val="480"/>
              </a:spcBef>
              <a:spcAft>
                <a:spcPts val="0"/>
              </a:spcAft>
              <a:buSzPts val="2400"/>
              <a:buNone/>
            </a:pPr>
            <a:r>
              <a:t/>
            </a:r>
            <a:endParaRPr b="0"/>
          </a:p>
          <a:p>
            <a:pPr indent="0" lvl="0" marL="0" rtl="0" algn="l">
              <a:lnSpc>
                <a:spcPct val="100000"/>
              </a:lnSpc>
              <a:spcBef>
                <a:spcPts val="480"/>
              </a:spcBef>
              <a:spcAft>
                <a:spcPts val="0"/>
              </a:spcAft>
              <a:buSzPts val="2400"/>
              <a:buNone/>
            </a:pPr>
            <a:r>
              <a:t/>
            </a:r>
            <a:endParaRPr b="0"/>
          </a:p>
        </p:txBody>
      </p:sp>
      <p:sp>
        <p:nvSpPr>
          <p:cNvPr id="446" name="Google Shape;446;g22f7ddae63a_4_11"/>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A few reminders</a:t>
            </a:r>
            <a:endParaRPr/>
          </a:p>
        </p:txBody>
      </p:sp>
      <p:grpSp>
        <p:nvGrpSpPr>
          <p:cNvPr id="447" name="Google Shape;447;g22f7ddae63a_4_11"/>
          <p:cNvGrpSpPr/>
          <p:nvPr/>
        </p:nvGrpSpPr>
        <p:grpSpPr>
          <a:xfrm>
            <a:off x="4240124" y="3624450"/>
            <a:ext cx="3711752" cy="799701"/>
            <a:chOff x="1524823" y="3624450"/>
            <a:chExt cx="3711752" cy="799701"/>
          </a:xfrm>
        </p:grpSpPr>
        <p:sp>
          <p:nvSpPr>
            <p:cNvPr id="448" name="Google Shape;448;g22f7ddae63a_4_11"/>
            <p:cNvSpPr/>
            <p:nvPr/>
          </p:nvSpPr>
          <p:spPr>
            <a:xfrm>
              <a:off x="2139375" y="3624450"/>
              <a:ext cx="3097200" cy="741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fr-FR" sz="2400">
                  <a:solidFill>
                    <a:srgbClr val="F4A344"/>
                  </a:solidFill>
                  <a:latin typeface="Corbel"/>
                  <a:ea typeface="Corbel"/>
                  <a:cs typeface="Corbel"/>
                  <a:sym typeface="Corbel"/>
                </a:rPr>
                <a:t>Find some examples!</a:t>
              </a:r>
              <a:endParaRPr b="0" i="0" sz="1400" u="none" cap="none" strike="noStrike">
                <a:solidFill>
                  <a:srgbClr val="000000"/>
                </a:solidFill>
                <a:latin typeface="Corbel"/>
                <a:ea typeface="Corbel"/>
                <a:cs typeface="Corbel"/>
                <a:sym typeface="Corbel"/>
              </a:endParaRPr>
            </a:p>
          </p:txBody>
        </p:sp>
        <p:pic>
          <p:nvPicPr>
            <p:cNvPr id="449" name="Google Shape;449;g22f7ddae63a_4_11"/>
            <p:cNvPicPr preferRelativeResize="0"/>
            <p:nvPr/>
          </p:nvPicPr>
          <p:blipFill rotWithShape="1">
            <a:blip r:embed="rId3">
              <a:alphaModFix/>
            </a:blip>
            <a:srcRect b="0" l="0" r="0" t="0"/>
            <a:stretch/>
          </p:blipFill>
          <p:spPr>
            <a:xfrm>
              <a:off x="1524823" y="3682851"/>
              <a:ext cx="429954" cy="7413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c87765955c_0_0"/>
          <p:cNvSpPr txBox="1"/>
          <p:nvPr/>
        </p:nvSpPr>
        <p:spPr>
          <a:xfrm>
            <a:off x="1087860" y="4575415"/>
            <a:ext cx="2077500" cy="3600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lang="fr-FR" sz="2000">
                <a:solidFill>
                  <a:srgbClr val="FFFFFF"/>
                </a:solidFill>
                <a:latin typeface="Corbel"/>
                <a:ea typeface="Corbel"/>
                <a:cs typeface="Corbel"/>
                <a:sym typeface="Corbel"/>
              </a:rPr>
              <a:t>Lighting</a:t>
            </a:r>
            <a:endParaRPr b="0" i="0" sz="1400" u="none" cap="none" strike="noStrike">
              <a:solidFill>
                <a:srgbClr val="000000"/>
              </a:solidFill>
              <a:latin typeface="Arial"/>
              <a:ea typeface="Arial"/>
              <a:cs typeface="Arial"/>
              <a:sym typeface="Arial"/>
            </a:endParaRPr>
          </a:p>
        </p:txBody>
      </p:sp>
      <p:sp>
        <p:nvSpPr>
          <p:cNvPr id="456" name="Google Shape;456;gc87765955c_0_0"/>
          <p:cNvSpPr txBox="1"/>
          <p:nvPr/>
        </p:nvSpPr>
        <p:spPr>
          <a:xfrm>
            <a:off x="3509285" y="6176367"/>
            <a:ext cx="2042100" cy="3591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lang="fr-FR" sz="2000">
                <a:solidFill>
                  <a:srgbClr val="FFFFFF"/>
                </a:solidFill>
                <a:latin typeface="Corbel"/>
                <a:ea typeface="Corbel"/>
                <a:cs typeface="Corbel"/>
                <a:sym typeface="Corbel"/>
              </a:rPr>
              <a:t>Heating</a:t>
            </a:r>
            <a:endParaRPr b="0" i="0" sz="1400" u="none" cap="none" strike="noStrike">
              <a:solidFill>
                <a:srgbClr val="000000"/>
              </a:solidFill>
              <a:latin typeface="Arial"/>
              <a:ea typeface="Arial"/>
              <a:cs typeface="Arial"/>
              <a:sym typeface="Arial"/>
            </a:endParaRPr>
          </a:p>
        </p:txBody>
      </p:sp>
      <p:sp>
        <p:nvSpPr>
          <p:cNvPr id="457" name="Google Shape;457;gc87765955c_0_0"/>
          <p:cNvSpPr txBox="1"/>
          <p:nvPr/>
        </p:nvSpPr>
        <p:spPr>
          <a:xfrm>
            <a:off x="8433485" y="6175917"/>
            <a:ext cx="2042100" cy="3600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lang="fr-FR" sz="2000">
                <a:solidFill>
                  <a:srgbClr val="FFFFFF"/>
                </a:solidFill>
                <a:latin typeface="Corbel"/>
                <a:ea typeface="Corbel"/>
                <a:cs typeface="Corbel"/>
                <a:sym typeface="Corbel"/>
              </a:rPr>
              <a:t>Transportation</a:t>
            </a:r>
            <a:endParaRPr b="0" i="0" sz="1400" u="none" cap="none" strike="noStrike">
              <a:solidFill>
                <a:srgbClr val="000000"/>
              </a:solidFill>
              <a:latin typeface="Arial"/>
              <a:ea typeface="Arial"/>
              <a:cs typeface="Arial"/>
              <a:sym typeface="Arial"/>
            </a:endParaRPr>
          </a:p>
        </p:txBody>
      </p:sp>
      <p:sp>
        <p:nvSpPr>
          <p:cNvPr id="458" name="Google Shape;458;gc87765955c_0_0"/>
          <p:cNvSpPr txBox="1"/>
          <p:nvPr/>
        </p:nvSpPr>
        <p:spPr>
          <a:xfrm>
            <a:off x="5988285" y="6175917"/>
            <a:ext cx="2042100" cy="3600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Industr</a:t>
            </a:r>
            <a:r>
              <a:rPr b="1" lang="fr-FR" sz="2000">
                <a:solidFill>
                  <a:srgbClr val="FFFFFF"/>
                </a:solidFill>
                <a:latin typeface="Corbel"/>
                <a:ea typeface="Corbel"/>
                <a:cs typeface="Corbel"/>
                <a:sym typeface="Corbel"/>
              </a:rPr>
              <a:t>y</a:t>
            </a:r>
            <a:endParaRPr b="0" i="0" sz="1400" u="none" cap="none" strike="noStrike">
              <a:solidFill>
                <a:srgbClr val="000000"/>
              </a:solidFill>
              <a:latin typeface="Arial"/>
              <a:ea typeface="Arial"/>
              <a:cs typeface="Arial"/>
              <a:sym typeface="Arial"/>
            </a:endParaRPr>
          </a:p>
        </p:txBody>
      </p:sp>
      <p:pic>
        <p:nvPicPr>
          <p:cNvPr descr="Une image contenant voiture, assis, lumière, table&#10;&#10;Description générée automatiquement" id="459" name="Google Shape;459;gc87765955c_0_0"/>
          <p:cNvPicPr preferRelativeResize="0"/>
          <p:nvPr/>
        </p:nvPicPr>
        <p:blipFill rotWithShape="1">
          <a:blip r:embed="rId3">
            <a:alphaModFix/>
          </a:blip>
          <a:srcRect b="20088" l="0" r="0" t="0"/>
          <a:stretch/>
        </p:blipFill>
        <p:spPr>
          <a:xfrm>
            <a:off x="8433487" y="2567282"/>
            <a:ext cx="2077500" cy="1150200"/>
          </a:xfrm>
          <a:prstGeom prst="roundRect">
            <a:avLst>
              <a:gd fmla="val 16667" name="adj"/>
            </a:avLst>
          </a:prstGeom>
          <a:noFill/>
          <a:ln>
            <a:noFill/>
          </a:ln>
        </p:spPr>
      </p:pic>
      <p:pic>
        <p:nvPicPr>
          <p:cNvPr descr="Une image contenant table, intérieur, poêle, appareil&#10;&#10;Description générée automatiquement" id="460" name="Google Shape;460;gc87765955c_0_0"/>
          <p:cNvPicPr preferRelativeResize="0"/>
          <p:nvPr/>
        </p:nvPicPr>
        <p:blipFill rotWithShape="1">
          <a:blip r:embed="rId4">
            <a:alphaModFix/>
          </a:blip>
          <a:srcRect b="0" l="0" r="0" t="0"/>
          <a:stretch/>
        </p:blipFill>
        <p:spPr>
          <a:xfrm>
            <a:off x="3476003" y="2487231"/>
            <a:ext cx="2077500" cy="1229700"/>
          </a:xfrm>
          <a:prstGeom prst="roundRect">
            <a:avLst>
              <a:gd fmla="val 16667" name="adj"/>
            </a:avLst>
          </a:prstGeom>
          <a:noFill/>
          <a:ln>
            <a:noFill/>
          </a:ln>
        </p:spPr>
      </p:pic>
      <p:pic>
        <p:nvPicPr>
          <p:cNvPr descr="Une image contenant usine, extérieur, bâtiment, train&#10;&#10;Description générée automatiquement" id="461" name="Google Shape;461;gc87765955c_0_0"/>
          <p:cNvPicPr preferRelativeResize="0"/>
          <p:nvPr/>
        </p:nvPicPr>
        <p:blipFill rotWithShape="1">
          <a:blip r:embed="rId5">
            <a:alphaModFix/>
          </a:blip>
          <a:srcRect b="743" l="0" r="31058" t="0"/>
          <a:stretch/>
        </p:blipFill>
        <p:spPr>
          <a:xfrm>
            <a:off x="5957117" y="3123918"/>
            <a:ext cx="2077500" cy="1551300"/>
          </a:xfrm>
          <a:prstGeom prst="roundRect">
            <a:avLst>
              <a:gd fmla="val 16667" name="adj"/>
            </a:avLst>
          </a:prstGeom>
          <a:noFill/>
          <a:ln>
            <a:noFill/>
          </a:ln>
        </p:spPr>
      </p:pic>
      <p:pic>
        <p:nvPicPr>
          <p:cNvPr id="462" name="Google Shape;462;gc87765955c_0_0"/>
          <p:cNvPicPr preferRelativeResize="0"/>
          <p:nvPr/>
        </p:nvPicPr>
        <p:blipFill rotWithShape="1">
          <a:blip r:embed="rId6">
            <a:alphaModFix/>
          </a:blip>
          <a:srcRect b="13050" l="0" r="0" t="10091"/>
          <a:stretch/>
        </p:blipFill>
        <p:spPr>
          <a:xfrm>
            <a:off x="8433487" y="1430792"/>
            <a:ext cx="2077500" cy="1059300"/>
          </a:xfrm>
          <a:prstGeom prst="roundRect">
            <a:avLst>
              <a:gd fmla="val 16667" name="adj"/>
            </a:avLst>
          </a:prstGeom>
          <a:noFill/>
          <a:ln>
            <a:noFill/>
          </a:ln>
        </p:spPr>
      </p:pic>
      <p:pic>
        <p:nvPicPr>
          <p:cNvPr id="463" name="Google Shape;463;gc87765955c_0_0"/>
          <p:cNvPicPr preferRelativeResize="0"/>
          <p:nvPr/>
        </p:nvPicPr>
        <p:blipFill rotWithShape="1">
          <a:blip r:embed="rId7">
            <a:alphaModFix/>
          </a:blip>
          <a:srcRect b="0" l="0" r="5437" t="0"/>
          <a:stretch/>
        </p:blipFill>
        <p:spPr>
          <a:xfrm>
            <a:off x="8433487" y="3790418"/>
            <a:ext cx="2077500" cy="986700"/>
          </a:xfrm>
          <a:prstGeom prst="roundRect">
            <a:avLst>
              <a:gd fmla="val 16667" name="adj"/>
            </a:avLst>
          </a:prstGeom>
          <a:noFill/>
          <a:ln>
            <a:noFill/>
          </a:ln>
        </p:spPr>
      </p:pic>
      <p:pic>
        <p:nvPicPr>
          <p:cNvPr id="464" name="Google Shape;464;gc87765955c_0_0"/>
          <p:cNvPicPr preferRelativeResize="0"/>
          <p:nvPr/>
        </p:nvPicPr>
        <p:blipFill rotWithShape="1">
          <a:blip r:embed="rId8">
            <a:alphaModFix/>
          </a:blip>
          <a:srcRect b="0" l="0" r="0" t="0"/>
          <a:stretch/>
        </p:blipFill>
        <p:spPr>
          <a:xfrm>
            <a:off x="8433487" y="4855627"/>
            <a:ext cx="2077500" cy="1244100"/>
          </a:xfrm>
          <a:prstGeom prst="roundRect">
            <a:avLst>
              <a:gd fmla="val 16667" name="adj"/>
            </a:avLst>
          </a:prstGeom>
          <a:noFill/>
          <a:ln>
            <a:noFill/>
          </a:ln>
        </p:spPr>
      </p:pic>
      <p:pic>
        <p:nvPicPr>
          <p:cNvPr id="465" name="Google Shape;465;gc87765955c_0_0"/>
          <p:cNvPicPr preferRelativeResize="0"/>
          <p:nvPr/>
        </p:nvPicPr>
        <p:blipFill rotWithShape="1">
          <a:blip r:embed="rId9">
            <a:alphaModFix/>
          </a:blip>
          <a:srcRect b="0" l="0" r="0" t="0"/>
          <a:stretch/>
        </p:blipFill>
        <p:spPr>
          <a:xfrm>
            <a:off x="3476003" y="3771090"/>
            <a:ext cx="2077500" cy="1106100"/>
          </a:xfrm>
          <a:prstGeom prst="roundRect">
            <a:avLst>
              <a:gd fmla="val 16667" name="adj"/>
            </a:avLst>
          </a:prstGeom>
          <a:noFill/>
          <a:ln>
            <a:noFill/>
          </a:ln>
        </p:spPr>
      </p:pic>
      <p:pic>
        <p:nvPicPr>
          <p:cNvPr id="466" name="Google Shape;466;gc87765955c_0_0"/>
          <p:cNvPicPr preferRelativeResize="0"/>
          <p:nvPr/>
        </p:nvPicPr>
        <p:blipFill rotWithShape="1">
          <a:blip r:embed="rId10">
            <a:alphaModFix/>
          </a:blip>
          <a:srcRect b="0" l="0" r="0" t="0"/>
          <a:stretch/>
        </p:blipFill>
        <p:spPr>
          <a:xfrm>
            <a:off x="1088786" y="3069238"/>
            <a:ext cx="2077500" cy="1437300"/>
          </a:xfrm>
          <a:prstGeom prst="roundRect">
            <a:avLst>
              <a:gd fmla="val 16667" name="adj"/>
            </a:avLst>
          </a:prstGeom>
          <a:noFill/>
          <a:ln>
            <a:noFill/>
          </a:ln>
        </p:spPr>
      </p:pic>
      <p:pic>
        <p:nvPicPr>
          <p:cNvPr id="467" name="Google Shape;467;gc87765955c_0_0"/>
          <p:cNvPicPr preferRelativeResize="0"/>
          <p:nvPr/>
        </p:nvPicPr>
        <p:blipFill rotWithShape="1">
          <a:blip r:embed="rId11">
            <a:alphaModFix/>
          </a:blip>
          <a:srcRect b="21402" l="7578" r="0" t="0"/>
          <a:stretch/>
        </p:blipFill>
        <p:spPr>
          <a:xfrm>
            <a:off x="3476003" y="4933866"/>
            <a:ext cx="2077500" cy="1168200"/>
          </a:xfrm>
          <a:prstGeom prst="roundRect">
            <a:avLst>
              <a:gd fmla="val 16667" name="adj"/>
            </a:avLst>
          </a:prstGeom>
          <a:noFill/>
          <a:ln>
            <a:noFill/>
          </a:ln>
        </p:spPr>
      </p:pic>
      <p:sp>
        <p:nvSpPr>
          <p:cNvPr id="468" name="Google Shape;468;gc87765955c_0_0"/>
          <p:cNvSpPr txBox="1"/>
          <p:nvPr/>
        </p:nvSpPr>
        <p:spPr>
          <a:xfrm>
            <a:off x="1106485" y="6176367"/>
            <a:ext cx="2042100" cy="3591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lang="fr-FR" sz="2000">
                <a:solidFill>
                  <a:srgbClr val="FFFFFF"/>
                </a:solidFill>
                <a:latin typeface="Corbel"/>
                <a:ea typeface="Corbel"/>
                <a:cs typeface="Corbel"/>
                <a:sym typeface="Corbel"/>
              </a:rPr>
              <a:t>Entertainment</a:t>
            </a:r>
            <a:endParaRPr b="0" i="0" sz="1400" u="none" cap="none" strike="noStrike">
              <a:solidFill>
                <a:srgbClr val="000000"/>
              </a:solidFill>
              <a:latin typeface="Arial"/>
              <a:ea typeface="Arial"/>
              <a:cs typeface="Arial"/>
              <a:sym typeface="Arial"/>
            </a:endParaRPr>
          </a:p>
        </p:txBody>
      </p:sp>
      <p:pic>
        <p:nvPicPr>
          <p:cNvPr id="469" name="Google Shape;469;gc87765955c_0_0"/>
          <p:cNvPicPr preferRelativeResize="0"/>
          <p:nvPr/>
        </p:nvPicPr>
        <p:blipFill rotWithShape="1">
          <a:blip r:embed="rId12">
            <a:alphaModFix/>
          </a:blip>
          <a:srcRect b="0" l="0" r="0" t="0"/>
          <a:stretch/>
        </p:blipFill>
        <p:spPr>
          <a:xfrm>
            <a:off x="5957117" y="4719717"/>
            <a:ext cx="2077500" cy="1380000"/>
          </a:xfrm>
          <a:prstGeom prst="roundRect">
            <a:avLst>
              <a:gd fmla="val 16667" name="adj"/>
            </a:avLst>
          </a:prstGeom>
          <a:noFill/>
          <a:ln>
            <a:noFill/>
          </a:ln>
        </p:spPr>
      </p:pic>
      <p:pic>
        <p:nvPicPr>
          <p:cNvPr id="470" name="Google Shape;470;gc87765955c_0_0"/>
          <p:cNvPicPr preferRelativeResize="0"/>
          <p:nvPr/>
        </p:nvPicPr>
        <p:blipFill rotWithShape="1">
          <a:blip r:embed="rId13">
            <a:alphaModFix/>
          </a:blip>
          <a:srcRect b="0" l="0" r="0" t="0"/>
          <a:stretch/>
        </p:blipFill>
        <p:spPr>
          <a:xfrm>
            <a:off x="1071085" y="5014927"/>
            <a:ext cx="2077500" cy="1084800"/>
          </a:xfrm>
          <a:prstGeom prst="roundRect">
            <a:avLst>
              <a:gd fmla="val 16667" name="adj"/>
            </a:avLst>
          </a:prstGeom>
          <a:noFill/>
          <a:ln>
            <a:noFill/>
          </a:ln>
        </p:spPr>
      </p:pic>
      <p:pic>
        <p:nvPicPr>
          <p:cNvPr id="471" name="Google Shape;471;gc87765955c_0_0"/>
          <p:cNvPicPr preferRelativeResize="0"/>
          <p:nvPr/>
        </p:nvPicPr>
        <p:blipFill rotWithShape="1">
          <a:blip r:embed="rId14">
            <a:alphaModFix/>
          </a:blip>
          <a:srcRect b="0" l="0" r="0" t="0"/>
          <a:stretch/>
        </p:blipFill>
        <p:spPr>
          <a:xfrm>
            <a:off x="5957115" y="1791859"/>
            <a:ext cx="2077500" cy="1284300"/>
          </a:xfrm>
          <a:prstGeom prst="roundRect">
            <a:avLst>
              <a:gd fmla="val 16667" name="adj"/>
            </a:avLst>
          </a:prstGeom>
          <a:noFill/>
          <a:ln>
            <a:noFill/>
          </a:ln>
        </p:spPr>
      </p:pic>
      <p:sp>
        <p:nvSpPr>
          <p:cNvPr id="472" name="Google Shape;472;gc87765955c_0_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How is energy being used?</a:t>
            </a:r>
            <a:endParaRPr/>
          </a:p>
        </p:txBody>
      </p:sp>
      <p:sp>
        <p:nvSpPr>
          <p:cNvPr id="473" name="Google Shape;473;gc87765955c_0_0">
            <a:hlinkClick action="ppaction://hlinksldjump" r:id="rId15"/>
          </p:cNvPr>
          <p:cNvSpPr/>
          <p:nvPr/>
        </p:nvSpPr>
        <p:spPr>
          <a:xfrm>
            <a:off x="11717439" y="6300987"/>
            <a:ext cx="383700" cy="350100"/>
          </a:xfrm>
          <a:prstGeom prst="stripedRightArrow">
            <a:avLst>
              <a:gd fmla="val 50000" name="adj1"/>
              <a:gd fmla="val 50000" name="adj2"/>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c87765955c_0_0">
            <a:hlinkClick action="ppaction://hlinksldjump" r:id="rId16"/>
          </p:cNvPr>
          <p:cNvSpPr/>
          <p:nvPr/>
        </p:nvSpPr>
        <p:spPr>
          <a:xfrm flipH="1">
            <a:off x="11046136" y="6300997"/>
            <a:ext cx="383700" cy="350100"/>
          </a:xfrm>
          <a:prstGeom prst="stripedRightArrow">
            <a:avLst>
              <a:gd fmla="val 50000" name="adj1"/>
              <a:gd fmla="val 50000" name="adj2"/>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par>
                                <p:cTn fill="hold" nodeType="with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500"/>
                                        <p:tgtEl>
                                          <p:spTgt spid="456"/>
                                        </p:tgtEl>
                                      </p:cBhvr>
                                    </p:animEffect>
                                  </p:childTnLst>
                                </p:cTn>
                              </p:par>
                              <p:par>
                                <p:cTn fill="hold" nodeType="with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par>
                                <p:cTn fill="hold" nodeType="with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grpSp>
        <p:nvGrpSpPr>
          <p:cNvPr id="480" name="Google Shape;480;p3"/>
          <p:cNvGrpSpPr/>
          <p:nvPr/>
        </p:nvGrpSpPr>
        <p:grpSpPr>
          <a:xfrm>
            <a:off x="4064777" y="3220675"/>
            <a:ext cx="4062446" cy="952500"/>
            <a:chOff x="1340629" y="2952750"/>
            <a:chExt cx="4062446" cy="952500"/>
          </a:xfrm>
        </p:grpSpPr>
        <p:sp>
          <p:nvSpPr>
            <p:cNvPr id="481" name="Google Shape;481;p3"/>
            <p:cNvSpPr/>
            <p:nvPr/>
          </p:nvSpPr>
          <p:spPr>
            <a:xfrm>
              <a:off x="2291775" y="3058350"/>
              <a:ext cx="3111300" cy="741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fr-FR" sz="2400">
                  <a:solidFill>
                    <a:srgbClr val="F4A344"/>
                  </a:solidFill>
                  <a:latin typeface="Corbel"/>
                  <a:ea typeface="Corbel"/>
                  <a:cs typeface="Corbel"/>
                  <a:sym typeface="Corbel"/>
                </a:rPr>
                <a:t>Find examples</a:t>
              </a:r>
              <a:r>
                <a:rPr b="1" i="0" lang="fr-FR" sz="2400" u="none" cap="none" strike="noStrike">
                  <a:solidFill>
                    <a:srgbClr val="F4A344"/>
                  </a:solidFill>
                  <a:latin typeface="Corbel"/>
                  <a:ea typeface="Corbel"/>
                  <a:cs typeface="Corbel"/>
                  <a:sym typeface="Corbel"/>
                </a:rPr>
                <a:t>!</a:t>
              </a:r>
              <a:endParaRPr b="0" i="0" sz="1400" u="none" cap="none" strike="noStrike">
                <a:solidFill>
                  <a:srgbClr val="000000"/>
                </a:solidFill>
                <a:latin typeface="Corbel"/>
                <a:ea typeface="Corbel"/>
                <a:cs typeface="Corbel"/>
                <a:sym typeface="Corbel"/>
              </a:endParaRPr>
            </a:p>
          </p:txBody>
        </p:sp>
        <p:pic>
          <p:nvPicPr>
            <p:cNvPr id="482" name="Google Shape;482;p3"/>
            <p:cNvPicPr preferRelativeResize="0"/>
            <p:nvPr/>
          </p:nvPicPr>
          <p:blipFill rotWithShape="1">
            <a:blip r:embed="rId3">
              <a:alphaModFix/>
            </a:blip>
            <a:srcRect b="0" l="0" r="0" t="0"/>
            <a:stretch/>
          </p:blipFill>
          <p:spPr>
            <a:xfrm>
              <a:off x="1340629" y="2952750"/>
              <a:ext cx="552450" cy="952500"/>
            </a:xfrm>
            <a:prstGeom prst="rect">
              <a:avLst/>
            </a:prstGeom>
            <a:noFill/>
            <a:ln>
              <a:noFill/>
            </a:ln>
          </p:spPr>
        </p:pic>
      </p:grpSp>
      <p:sp>
        <p:nvSpPr>
          <p:cNvPr id="483" name="Google Shape;483;p3"/>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What energy sources do we use?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1e52429421a_0_464"/>
          <p:cNvSpPr/>
          <p:nvPr/>
        </p:nvSpPr>
        <p:spPr>
          <a:xfrm>
            <a:off x="7840725" y="2299125"/>
            <a:ext cx="4086000" cy="3718500"/>
          </a:xfrm>
          <a:prstGeom prst="roundRect">
            <a:avLst>
              <a:gd fmla="val 6053" name="adj"/>
            </a:avLst>
          </a:prstGeom>
          <a:noFill/>
          <a:ln cap="flat" cmpd="sng" w="28575">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g1e52429421a_0_464"/>
          <p:cNvSpPr/>
          <p:nvPr/>
        </p:nvSpPr>
        <p:spPr>
          <a:xfrm>
            <a:off x="6287125" y="2299125"/>
            <a:ext cx="1478700" cy="3718500"/>
          </a:xfrm>
          <a:prstGeom prst="roundRect">
            <a:avLst>
              <a:gd fmla="val 6053" name="adj"/>
            </a:avLst>
          </a:prstGeom>
          <a:noFill/>
          <a:ln cap="flat" cmpd="sng" w="28575">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g1e52429421a_0_464"/>
          <p:cNvSpPr txBox="1"/>
          <p:nvPr/>
        </p:nvSpPr>
        <p:spPr>
          <a:xfrm>
            <a:off x="924575" y="1788288"/>
            <a:ext cx="45195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lang="fr-FR" sz="2400">
                <a:solidFill>
                  <a:srgbClr val="1C82B8"/>
                </a:solidFill>
                <a:latin typeface="Corbel"/>
                <a:ea typeface="Corbel"/>
                <a:cs typeface="Corbel"/>
                <a:sym typeface="Corbel"/>
              </a:rPr>
              <a:t>Renewables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82B8"/>
              </a:solidFill>
              <a:latin typeface="Arial"/>
              <a:ea typeface="Arial"/>
              <a:cs typeface="Arial"/>
              <a:sym typeface="Arial"/>
            </a:endParaRPr>
          </a:p>
        </p:txBody>
      </p:sp>
      <p:sp>
        <p:nvSpPr>
          <p:cNvPr id="492" name="Google Shape;492;g1e52429421a_0_464"/>
          <p:cNvSpPr txBox="1"/>
          <p:nvPr/>
        </p:nvSpPr>
        <p:spPr>
          <a:xfrm>
            <a:off x="7840725" y="1832250"/>
            <a:ext cx="4086000" cy="619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lang="fr-FR" sz="2400">
                <a:solidFill>
                  <a:srgbClr val="1C82B8"/>
                </a:solidFill>
                <a:latin typeface="Corbel"/>
                <a:ea typeface="Corbel"/>
                <a:cs typeface="Corbel"/>
                <a:sym typeface="Corbel"/>
              </a:rPr>
              <a:t>Fossils</a:t>
            </a:r>
            <a:endParaRPr b="0" i="0" sz="1400" u="none" cap="none" strike="noStrike">
              <a:solidFill>
                <a:srgbClr val="000000"/>
              </a:solidFill>
              <a:latin typeface="Arial"/>
              <a:ea typeface="Arial"/>
              <a:cs typeface="Arial"/>
              <a:sym typeface="Arial"/>
            </a:endParaRPr>
          </a:p>
        </p:txBody>
      </p:sp>
      <p:sp>
        <p:nvSpPr>
          <p:cNvPr id="493" name="Google Shape;493;g1e52429421a_0_464"/>
          <p:cNvSpPr/>
          <p:nvPr/>
        </p:nvSpPr>
        <p:spPr>
          <a:xfrm>
            <a:off x="254800" y="2299125"/>
            <a:ext cx="5898600" cy="3718500"/>
          </a:xfrm>
          <a:prstGeom prst="roundRect">
            <a:avLst>
              <a:gd fmla="val 6400" name="adj"/>
            </a:avLst>
          </a:prstGeom>
          <a:noFill/>
          <a:ln cap="flat" cmpd="sng" w="28575">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4" name="Google Shape;494;g1e52429421a_0_464"/>
          <p:cNvCxnSpPr/>
          <p:nvPr/>
        </p:nvCxnSpPr>
        <p:spPr>
          <a:xfrm>
            <a:off x="1947412" y="2351113"/>
            <a:ext cx="0" cy="3673800"/>
          </a:xfrm>
          <a:prstGeom prst="straightConnector1">
            <a:avLst/>
          </a:prstGeom>
          <a:noFill/>
          <a:ln cap="flat" cmpd="sng" w="9525">
            <a:solidFill>
              <a:srgbClr val="44546A"/>
            </a:solidFill>
            <a:prstDash val="dash"/>
            <a:round/>
            <a:headEnd len="sm" w="sm" type="none"/>
            <a:tailEnd len="sm" w="sm" type="none"/>
          </a:ln>
        </p:spPr>
      </p:cxnSp>
      <p:cxnSp>
        <p:nvCxnSpPr>
          <p:cNvPr id="495" name="Google Shape;495;g1e52429421a_0_464"/>
          <p:cNvCxnSpPr/>
          <p:nvPr/>
        </p:nvCxnSpPr>
        <p:spPr>
          <a:xfrm>
            <a:off x="3952150" y="2347976"/>
            <a:ext cx="0" cy="3673800"/>
          </a:xfrm>
          <a:prstGeom prst="straightConnector1">
            <a:avLst/>
          </a:prstGeom>
          <a:noFill/>
          <a:ln cap="flat" cmpd="sng" w="9525">
            <a:solidFill>
              <a:srgbClr val="44546A"/>
            </a:solidFill>
            <a:prstDash val="dash"/>
            <a:round/>
            <a:headEnd len="sm" w="sm" type="none"/>
            <a:tailEnd len="sm" w="sm" type="none"/>
          </a:ln>
        </p:spPr>
      </p:cxnSp>
      <p:pic>
        <p:nvPicPr>
          <p:cNvPr id="496" name="Google Shape;496;g1e52429421a_0_464"/>
          <p:cNvPicPr preferRelativeResize="0"/>
          <p:nvPr/>
        </p:nvPicPr>
        <p:blipFill rotWithShape="1">
          <a:blip r:embed="rId3">
            <a:alphaModFix/>
          </a:blip>
          <a:srcRect b="0" l="0" r="0" t="0"/>
          <a:stretch/>
        </p:blipFill>
        <p:spPr>
          <a:xfrm>
            <a:off x="649698" y="2778031"/>
            <a:ext cx="899951" cy="899923"/>
          </a:xfrm>
          <a:prstGeom prst="rect">
            <a:avLst/>
          </a:prstGeom>
          <a:noFill/>
          <a:ln>
            <a:noFill/>
          </a:ln>
        </p:spPr>
      </p:pic>
      <p:grpSp>
        <p:nvGrpSpPr>
          <p:cNvPr id="497" name="Google Shape;497;g1e52429421a_0_464"/>
          <p:cNvGrpSpPr/>
          <p:nvPr/>
        </p:nvGrpSpPr>
        <p:grpSpPr>
          <a:xfrm>
            <a:off x="1991463" y="2778064"/>
            <a:ext cx="1902966" cy="899856"/>
            <a:chOff x="1779649" y="3595907"/>
            <a:chExt cx="2283651" cy="1080000"/>
          </a:xfrm>
        </p:grpSpPr>
        <p:pic>
          <p:nvPicPr>
            <p:cNvPr id="498" name="Google Shape;498;g1e52429421a_0_464"/>
            <p:cNvPicPr preferRelativeResize="0"/>
            <p:nvPr/>
          </p:nvPicPr>
          <p:blipFill rotWithShape="1">
            <a:blip r:embed="rId4">
              <a:alphaModFix/>
            </a:blip>
            <a:srcRect b="0" l="0" r="0" t="0"/>
            <a:stretch/>
          </p:blipFill>
          <p:spPr>
            <a:xfrm>
              <a:off x="1779649" y="3595907"/>
              <a:ext cx="1080000" cy="1080000"/>
            </a:xfrm>
            <a:prstGeom prst="rect">
              <a:avLst/>
            </a:prstGeom>
            <a:noFill/>
            <a:ln>
              <a:noFill/>
            </a:ln>
          </p:spPr>
        </p:pic>
        <p:pic>
          <p:nvPicPr>
            <p:cNvPr id="499" name="Google Shape;499;g1e52429421a_0_464"/>
            <p:cNvPicPr preferRelativeResize="0"/>
            <p:nvPr/>
          </p:nvPicPr>
          <p:blipFill rotWithShape="1">
            <a:blip r:embed="rId5">
              <a:alphaModFix/>
            </a:blip>
            <a:srcRect b="0" l="0" r="0" t="0"/>
            <a:stretch/>
          </p:blipFill>
          <p:spPr>
            <a:xfrm>
              <a:off x="2983300" y="3595907"/>
              <a:ext cx="1080000" cy="1080000"/>
            </a:xfrm>
            <a:prstGeom prst="rect">
              <a:avLst/>
            </a:prstGeom>
            <a:noFill/>
            <a:ln>
              <a:noFill/>
            </a:ln>
          </p:spPr>
        </p:pic>
      </p:grpSp>
      <p:pic>
        <p:nvPicPr>
          <p:cNvPr id="500" name="Google Shape;500;g1e52429421a_0_464"/>
          <p:cNvPicPr preferRelativeResize="0"/>
          <p:nvPr/>
        </p:nvPicPr>
        <p:blipFill rotWithShape="1">
          <a:blip r:embed="rId6">
            <a:alphaModFix/>
          </a:blip>
          <a:srcRect b="0" l="0" r="0" t="0"/>
          <a:stretch/>
        </p:blipFill>
        <p:spPr>
          <a:xfrm>
            <a:off x="8269763" y="2778043"/>
            <a:ext cx="899951" cy="899923"/>
          </a:xfrm>
          <a:prstGeom prst="rect">
            <a:avLst/>
          </a:prstGeom>
          <a:noFill/>
          <a:ln>
            <a:noFill/>
          </a:ln>
        </p:spPr>
      </p:pic>
      <p:pic>
        <p:nvPicPr>
          <p:cNvPr id="501" name="Google Shape;501;g1e52429421a_0_464"/>
          <p:cNvPicPr preferRelativeResize="0"/>
          <p:nvPr/>
        </p:nvPicPr>
        <p:blipFill rotWithShape="1">
          <a:blip r:embed="rId7">
            <a:alphaModFix/>
          </a:blip>
          <a:srcRect b="0" l="0" r="0" t="0"/>
          <a:stretch/>
        </p:blipFill>
        <p:spPr>
          <a:xfrm>
            <a:off x="9440194" y="2778043"/>
            <a:ext cx="899951" cy="899923"/>
          </a:xfrm>
          <a:prstGeom prst="rect">
            <a:avLst/>
          </a:prstGeom>
          <a:noFill/>
          <a:ln>
            <a:noFill/>
          </a:ln>
        </p:spPr>
      </p:pic>
      <p:pic>
        <p:nvPicPr>
          <p:cNvPr id="502" name="Google Shape;502;g1e52429421a_0_464"/>
          <p:cNvPicPr preferRelativeResize="0"/>
          <p:nvPr/>
        </p:nvPicPr>
        <p:blipFill rotWithShape="1">
          <a:blip r:embed="rId8">
            <a:alphaModFix/>
          </a:blip>
          <a:srcRect b="0" l="0" r="0" t="0"/>
          <a:stretch/>
        </p:blipFill>
        <p:spPr>
          <a:xfrm>
            <a:off x="4616075" y="2778031"/>
            <a:ext cx="899951" cy="899923"/>
          </a:xfrm>
          <a:prstGeom prst="rect">
            <a:avLst/>
          </a:prstGeom>
          <a:noFill/>
          <a:ln>
            <a:noFill/>
          </a:ln>
        </p:spPr>
      </p:pic>
      <p:grpSp>
        <p:nvGrpSpPr>
          <p:cNvPr id="503" name="Google Shape;503;g1e52429421a_0_464"/>
          <p:cNvGrpSpPr/>
          <p:nvPr/>
        </p:nvGrpSpPr>
        <p:grpSpPr>
          <a:xfrm>
            <a:off x="6547077" y="2778114"/>
            <a:ext cx="899964" cy="899856"/>
            <a:chOff x="10438351" y="268692"/>
            <a:chExt cx="1080000" cy="1080000"/>
          </a:xfrm>
        </p:grpSpPr>
        <p:sp>
          <p:nvSpPr>
            <p:cNvPr id="504" name="Google Shape;504;g1e52429421a_0_464"/>
            <p:cNvSpPr/>
            <p:nvPr/>
          </p:nvSpPr>
          <p:spPr>
            <a:xfrm>
              <a:off x="10438351" y="268692"/>
              <a:ext cx="1080000" cy="10800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505" name="Google Shape;505;g1e52429421a_0_464"/>
            <p:cNvPicPr preferRelativeResize="0"/>
            <p:nvPr/>
          </p:nvPicPr>
          <p:blipFill rotWithShape="1">
            <a:blip r:embed="rId9">
              <a:alphaModFix/>
            </a:blip>
            <a:srcRect b="0" l="0" r="0" t="0"/>
            <a:stretch/>
          </p:blipFill>
          <p:spPr>
            <a:xfrm>
              <a:off x="10564385" y="388909"/>
              <a:ext cx="850880" cy="850880"/>
            </a:xfrm>
            <a:prstGeom prst="rect">
              <a:avLst/>
            </a:prstGeom>
            <a:noFill/>
            <a:ln>
              <a:noFill/>
            </a:ln>
          </p:spPr>
        </p:pic>
      </p:grpSp>
      <p:pic>
        <p:nvPicPr>
          <p:cNvPr id="506" name="Google Shape;506;g1e52429421a_0_464"/>
          <p:cNvPicPr preferRelativeResize="0"/>
          <p:nvPr/>
        </p:nvPicPr>
        <p:blipFill rotWithShape="1">
          <a:blip r:embed="rId10">
            <a:alphaModFix/>
          </a:blip>
          <a:srcRect b="0" l="0" r="0" t="0"/>
          <a:stretch/>
        </p:blipFill>
        <p:spPr>
          <a:xfrm>
            <a:off x="10610625" y="2778043"/>
            <a:ext cx="899951" cy="899923"/>
          </a:xfrm>
          <a:prstGeom prst="rect">
            <a:avLst/>
          </a:prstGeom>
          <a:noFill/>
          <a:ln>
            <a:noFill/>
          </a:ln>
        </p:spPr>
      </p:pic>
      <p:sp>
        <p:nvSpPr>
          <p:cNvPr id="507" name="Google Shape;507;g1e52429421a_0_464"/>
          <p:cNvSpPr txBox="1"/>
          <p:nvPr/>
        </p:nvSpPr>
        <p:spPr>
          <a:xfrm>
            <a:off x="6309789" y="2369378"/>
            <a:ext cx="1478700" cy="57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674EA7"/>
                </a:solidFill>
                <a:latin typeface="Corbel"/>
                <a:ea typeface="Corbel"/>
                <a:cs typeface="Corbel"/>
                <a:sym typeface="Corbel"/>
              </a:rPr>
              <a:t>Uranium</a:t>
            </a:r>
            <a:endParaRPr b="1" i="0" sz="1800" u="none" cap="none" strike="noStrike">
              <a:solidFill>
                <a:srgbClr val="674EA7"/>
              </a:solidFill>
              <a:latin typeface="Corbel"/>
              <a:ea typeface="Corbel"/>
              <a:cs typeface="Corbel"/>
              <a:sym typeface="Corbel"/>
            </a:endParaRPr>
          </a:p>
        </p:txBody>
      </p:sp>
      <p:sp>
        <p:nvSpPr>
          <p:cNvPr id="508" name="Google Shape;508;g1e52429421a_0_464"/>
          <p:cNvSpPr/>
          <p:nvPr/>
        </p:nvSpPr>
        <p:spPr>
          <a:xfrm>
            <a:off x="6392750" y="5128175"/>
            <a:ext cx="1263900" cy="684300"/>
          </a:xfrm>
          <a:prstGeom prst="roundRect">
            <a:avLst>
              <a:gd fmla="val 16667" name="adj"/>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Nuclear waste</a:t>
            </a:r>
            <a:endParaRPr b="1" i="0" sz="1600" u="none" cap="none" strike="noStrike">
              <a:solidFill>
                <a:srgbClr val="FFFFFF"/>
              </a:solidFill>
              <a:latin typeface="Corbel"/>
              <a:ea typeface="Corbel"/>
              <a:cs typeface="Corbel"/>
              <a:sym typeface="Corbel"/>
            </a:endParaRPr>
          </a:p>
        </p:txBody>
      </p:sp>
      <p:sp>
        <p:nvSpPr>
          <p:cNvPr id="509" name="Google Shape;509;g1e52429421a_0_464"/>
          <p:cNvSpPr/>
          <p:nvPr/>
        </p:nvSpPr>
        <p:spPr>
          <a:xfrm>
            <a:off x="6357375" y="4347375"/>
            <a:ext cx="1299300" cy="705600"/>
          </a:xfrm>
          <a:prstGeom prst="roundRect">
            <a:avLst>
              <a:gd fmla="val 16667"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Arial"/>
              <a:buNone/>
            </a:pPr>
            <a:r>
              <a:rPr b="1" lang="fr-FR" sz="1500">
                <a:solidFill>
                  <a:schemeClr val="lt1"/>
                </a:solidFill>
                <a:latin typeface="Corbel"/>
                <a:ea typeface="Corbel"/>
                <a:cs typeface="Corbel"/>
                <a:sym typeface="Corbel"/>
              </a:rPr>
              <a:t>Highly concentrated energy</a:t>
            </a:r>
            <a:endParaRPr b="1" i="0" sz="1500" u="none" cap="none" strike="noStrike">
              <a:solidFill>
                <a:srgbClr val="FFFFFF"/>
              </a:solidFill>
              <a:latin typeface="Corbel"/>
              <a:ea typeface="Corbel"/>
              <a:cs typeface="Corbel"/>
              <a:sym typeface="Corbel"/>
            </a:endParaRPr>
          </a:p>
        </p:txBody>
      </p:sp>
      <p:sp>
        <p:nvSpPr>
          <p:cNvPr id="510" name="Google Shape;510;g1e52429421a_0_464"/>
          <p:cNvSpPr txBox="1"/>
          <p:nvPr/>
        </p:nvSpPr>
        <p:spPr>
          <a:xfrm>
            <a:off x="1701551" y="2404778"/>
            <a:ext cx="24864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fr-FR" sz="1800">
                <a:solidFill>
                  <a:srgbClr val="38761D"/>
                </a:solidFill>
                <a:latin typeface="Corbel"/>
                <a:ea typeface="Corbel"/>
                <a:cs typeface="Corbel"/>
                <a:sym typeface="Corbel"/>
              </a:rPr>
              <a:t>Solar and wind</a:t>
            </a:r>
            <a:endParaRPr b="1" i="0" sz="1800" u="none" cap="none" strike="noStrike">
              <a:solidFill>
                <a:srgbClr val="38761D"/>
              </a:solidFill>
              <a:latin typeface="Corbel"/>
              <a:ea typeface="Corbel"/>
              <a:cs typeface="Corbel"/>
              <a:sym typeface="Corbel"/>
            </a:endParaRPr>
          </a:p>
        </p:txBody>
      </p:sp>
      <p:sp>
        <p:nvSpPr>
          <p:cNvPr id="511" name="Google Shape;511;g1e52429421a_0_464"/>
          <p:cNvSpPr/>
          <p:nvPr/>
        </p:nvSpPr>
        <p:spPr>
          <a:xfrm>
            <a:off x="2099684" y="4347150"/>
            <a:ext cx="1696200" cy="684300"/>
          </a:xfrm>
          <a:prstGeom prst="roundRect">
            <a:avLst>
              <a:gd fmla="val 16667"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Unlimited</a:t>
            </a:r>
            <a:endParaRPr b="1" i="0" sz="1600" u="none" cap="none" strike="noStrike">
              <a:solidFill>
                <a:srgbClr val="FFFFFF"/>
              </a:solidFill>
              <a:latin typeface="Corbel"/>
              <a:ea typeface="Corbel"/>
              <a:cs typeface="Corbel"/>
              <a:sym typeface="Corbel"/>
            </a:endParaRPr>
          </a:p>
        </p:txBody>
      </p:sp>
      <p:sp>
        <p:nvSpPr>
          <p:cNvPr id="512" name="Google Shape;512;g1e52429421a_0_464"/>
          <p:cNvSpPr/>
          <p:nvPr/>
        </p:nvSpPr>
        <p:spPr>
          <a:xfrm>
            <a:off x="2099684" y="5142000"/>
            <a:ext cx="1696200" cy="644700"/>
          </a:xfrm>
          <a:prstGeom prst="roundRect">
            <a:avLst>
              <a:gd fmla="val 16667" name="adj"/>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lang="fr-FR" sz="1600">
                <a:solidFill>
                  <a:srgbClr val="FFFFFF"/>
                </a:solidFill>
                <a:latin typeface="Corbel"/>
                <a:ea typeface="Corbel"/>
                <a:cs typeface="Corbel"/>
                <a:sym typeface="Corbel"/>
              </a:rPr>
              <a:t>Variable output</a:t>
            </a:r>
            <a:endParaRPr b="1" i="0" sz="1600" u="none" cap="none" strike="noStrike">
              <a:solidFill>
                <a:srgbClr val="FFFFFF"/>
              </a:solidFill>
              <a:latin typeface="Corbel"/>
              <a:ea typeface="Corbel"/>
              <a:cs typeface="Corbel"/>
              <a:sym typeface="Corbel"/>
            </a:endParaRPr>
          </a:p>
        </p:txBody>
      </p:sp>
      <p:sp>
        <p:nvSpPr>
          <p:cNvPr id="513" name="Google Shape;513;g1e52429421a_0_464"/>
          <p:cNvSpPr/>
          <p:nvPr/>
        </p:nvSpPr>
        <p:spPr>
          <a:xfrm>
            <a:off x="4082500" y="4347375"/>
            <a:ext cx="1967100" cy="684300"/>
          </a:xfrm>
          <a:prstGeom prst="roundRect">
            <a:avLst>
              <a:gd fmla="val 16667"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Renewable</a:t>
            </a:r>
            <a:endParaRPr b="1" i="0" sz="1600" u="none" cap="none" strike="noStrike">
              <a:solidFill>
                <a:srgbClr val="FFFFFF"/>
              </a:solidFill>
              <a:latin typeface="Corbel"/>
              <a:ea typeface="Corbel"/>
              <a:cs typeface="Corbel"/>
              <a:sym typeface="Corbel"/>
            </a:endParaRPr>
          </a:p>
        </p:txBody>
      </p:sp>
      <p:sp>
        <p:nvSpPr>
          <p:cNvPr id="514" name="Google Shape;514;g1e52429421a_0_464"/>
          <p:cNvSpPr/>
          <p:nvPr/>
        </p:nvSpPr>
        <p:spPr>
          <a:xfrm>
            <a:off x="4082500" y="5141825"/>
            <a:ext cx="1967100" cy="644700"/>
          </a:xfrm>
          <a:prstGeom prst="roundRect">
            <a:avLst>
              <a:gd fmla="val 16667" name="adj"/>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Competition for land use</a:t>
            </a:r>
            <a:endParaRPr b="1" i="0" sz="1600" u="none" cap="none" strike="noStrike">
              <a:solidFill>
                <a:srgbClr val="FFFFFF"/>
              </a:solidFill>
              <a:latin typeface="Corbel"/>
              <a:ea typeface="Corbel"/>
              <a:cs typeface="Corbel"/>
              <a:sym typeface="Corbel"/>
            </a:endParaRPr>
          </a:p>
        </p:txBody>
      </p:sp>
      <p:sp>
        <p:nvSpPr>
          <p:cNvPr id="515" name="Google Shape;515;g1e52429421a_0_464"/>
          <p:cNvSpPr txBox="1"/>
          <p:nvPr/>
        </p:nvSpPr>
        <p:spPr>
          <a:xfrm>
            <a:off x="4082500" y="2404775"/>
            <a:ext cx="19671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434343"/>
                </a:solidFill>
                <a:latin typeface="Corbel"/>
                <a:ea typeface="Corbel"/>
                <a:cs typeface="Corbel"/>
                <a:sym typeface="Corbel"/>
              </a:rPr>
              <a:t>Biomass</a:t>
            </a:r>
            <a:endParaRPr b="1" i="0" sz="1800" u="none" cap="none" strike="noStrike">
              <a:solidFill>
                <a:srgbClr val="434343"/>
              </a:solidFill>
              <a:latin typeface="Corbel"/>
              <a:ea typeface="Corbel"/>
              <a:cs typeface="Corbel"/>
              <a:sym typeface="Corbel"/>
            </a:endParaRPr>
          </a:p>
        </p:txBody>
      </p:sp>
      <p:sp>
        <p:nvSpPr>
          <p:cNvPr id="516" name="Google Shape;516;g1e52429421a_0_464"/>
          <p:cNvSpPr txBox="1"/>
          <p:nvPr/>
        </p:nvSpPr>
        <p:spPr>
          <a:xfrm>
            <a:off x="388224" y="2404775"/>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fr-FR" sz="1800">
                <a:solidFill>
                  <a:srgbClr val="0B5394"/>
                </a:solidFill>
                <a:latin typeface="Corbel"/>
                <a:ea typeface="Corbel"/>
                <a:cs typeface="Corbel"/>
                <a:sym typeface="Corbel"/>
              </a:rPr>
              <a:t>Hydraulics</a:t>
            </a:r>
            <a:endParaRPr b="1" i="0" sz="1800" u="none" cap="none" strike="noStrike">
              <a:solidFill>
                <a:srgbClr val="0B5394"/>
              </a:solidFill>
              <a:latin typeface="Corbel"/>
              <a:ea typeface="Corbel"/>
              <a:cs typeface="Corbel"/>
              <a:sym typeface="Corbel"/>
            </a:endParaRPr>
          </a:p>
        </p:txBody>
      </p:sp>
      <p:sp>
        <p:nvSpPr>
          <p:cNvPr id="517" name="Google Shape;517;g1e52429421a_0_464"/>
          <p:cNvSpPr/>
          <p:nvPr/>
        </p:nvSpPr>
        <p:spPr>
          <a:xfrm>
            <a:off x="360324" y="4347375"/>
            <a:ext cx="1478700" cy="684300"/>
          </a:xfrm>
          <a:prstGeom prst="roundRect">
            <a:avLst>
              <a:gd fmla="val 16667"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lang="fr-FR" sz="1600">
                <a:solidFill>
                  <a:srgbClr val="FFFFFF"/>
                </a:solidFill>
                <a:latin typeface="Corbel"/>
                <a:ea typeface="Corbel"/>
                <a:cs typeface="Corbel"/>
                <a:sym typeface="Corbel"/>
              </a:rPr>
              <a:t>Easy to store</a:t>
            </a:r>
            <a:endParaRPr b="1" sz="1600">
              <a:solidFill>
                <a:srgbClr val="FFFFFF"/>
              </a:solidFill>
              <a:latin typeface="Corbel"/>
              <a:ea typeface="Corbel"/>
              <a:cs typeface="Corbel"/>
              <a:sym typeface="Corbel"/>
            </a:endParaRPr>
          </a:p>
        </p:txBody>
      </p:sp>
      <p:sp>
        <p:nvSpPr>
          <p:cNvPr id="518" name="Google Shape;518;g1e52429421a_0_464"/>
          <p:cNvSpPr/>
          <p:nvPr/>
        </p:nvSpPr>
        <p:spPr>
          <a:xfrm>
            <a:off x="360324" y="5122800"/>
            <a:ext cx="1478700" cy="644700"/>
          </a:xfrm>
          <a:prstGeom prst="roundRect">
            <a:avLst>
              <a:gd fmla="val 16667" name="adj"/>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Limited spaces</a:t>
            </a:r>
            <a:endParaRPr b="1" i="0" sz="1600" u="none" cap="none" strike="noStrike">
              <a:solidFill>
                <a:srgbClr val="FFFFFF"/>
              </a:solidFill>
              <a:latin typeface="Corbel"/>
              <a:ea typeface="Corbel"/>
              <a:cs typeface="Corbel"/>
              <a:sym typeface="Corbel"/>
            </a:endParaRPr>
          </a:p>
        </p:txBody>
      </p:sp>
      <p:sp>
        <p:nvSpPr>
          <p:cNvPr id="519" name="Google Shape;519;g1e52429421a_0_464"/>
          <p:cNvSpPr txBox="1"/>
          <p:nvPr/>
        </p:nvSpPr>
        <p:spPr>
          <a:xfrm>
            <a:off x="7978246" y="2404778"/>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000000"/>
                </a:solidFill>
                <a:latin typeface="Corbel"/>
                <a:ea typeface="Corbel"/>
                <a:cs typeface="Corbel"/>
                <a:sym typeface="Corbel"/>
              </a:rPr>
              <a:t>Ga</a:t>
            </a:r>
            <a:r>
              <a:rPr b="1" lang="fr-FR" sz="1800">
                <a:latin typeface="Corbel"/>
                <a:ea typeface="Corbel"/>
                <a:cs typeface="Corbel"/>
                <a:sym typeface="Corbel"/>
              </a:rPr>
              <a:t>s</a:t>
            </a:r>
            <a:endParaRPr b="1" i="0" sz="1800" u="none" cap="none" strike="noStrike">
              <a:solidFill>
                <a:srgbClr val="000000"/>
              </a:solidFill>
              <a:latin typeface="Corbel"/>
              <a:ea typeface="Corbel"/>
              <a:cs typeface="Corbel"/>
              <a:sym typeface="Corbel"/>
            </a:endParaRPr>
          </a:p>
        </p:txBody>
      </p:sp>
      <p:sp>
        <p:nvSpPr>
          <p:cNvPr id="520" name="Google Shape;520;g1e52429421a_0_464"/>
          <p:cNvSpPr txBox="1"/>
          <p:nvPr/>
        </p:nvSpPr>
        <p:spPr>
          <a:xfrm>
            <a:off x="9175096" y="2404778"/>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fr-FR" sz="1800">
                <a:latin typeface="Corbel"/>
                <a:ea typeface="Corbel"/>
                <a:cs typeface="Corbel"/>
                <a:sym typeface="Corbel"/>
              </a:rPr>
              <a:t>Coal</a:t>
            </a:r>
            <a:endParaRPr b="1" i="0" sz="1800" u="none" cap="none" strike="noStrike">
              <a:solidFill>
                <a:srgbClr val="000000"/>
              </a:solidFill>
              <a:latin typeface="Corbel"/>
              <a:ea typeface="Corbel"/>
              <a:cs typeface="Corbel"/>
              <a:sym typeface="Corbel"/>
            </a:endParaRPr>
          </a:p>
        </p:txBody>
      </p:sp>
      <p:sp>
        <p:nvSpPr>
          <p:cNvPr id="521" name="Google Shape;521;g1e52429421a_0_464"/>
          <p:cNvSpPr txBox="1"/>
          <p:nvPr/>
        </p:nvSpPr>
        <p:spPr>
          <a:xfrm>
            <a:off x="10330962" y="2404778"/>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1" lang="fr-FR" sz="1800">
                <a:solidFill>
                  <a:schemeClr val="dk1"/>
                </a:solidFill>
                <a:latin typeface="Corbel"/>
                <a:ea typeface="Corbel"/>
                <a:cs typeface="Corbel"/>
                <a:sym typeface="Corbel"/>
              </a:rPr>
              <a:t>Oil</a:t>
            </a:r>
            <a:endParaRPr b="1" i="0" sz="1400" u="none" cap="none" strike="noStrike">
              <a:solidFill>
                <a:srgbClr val="000000"/>
              </a:solidFill>
              <a:latin typeface="Corbel"/>
              <a:ea typeface="Corbel"/>
              <a:cs typeface="Corbel"/>
              <a:sym typeface="Corbel"/>
            </a:endParaRPr>
          </a:p>
        </p:txBody>
      </p:sp>
      <p:sp>
        <p:nvSpPr>
          <p:cNvPr id="522" name="Google Shape;522;g1e52429421a_0_464"/>
          <p:cNvSpPr/>
          <p:nvPr/>
        </p:nvSpPr>
        <p:spPr>
          <a:xfrm>
            <a:off x="8003350" y="3802225"/>
            <a:ext cx="3816600" cy="5595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Easy to store and transport</a:t>
            </a:r>
            <a:endParaRPr b="1" i="0" sz="1600" u="none" cap="none" strike="noStrike">
              <a:solidFill>
                <a:srgbClr val="FFFFFF"/>
              </a:solidFill>
              <a:latin typeface="Corbel"/>
              <a:ea typeface="Corbel"/>
              <a:cs typeface="Corbel"/>
              <a:sym typeface="Corbel"/>
            </a:endParaRPr>
          </a:p>
        </p:txBody>
      </p:sp>
      <p:sp>
        <p:nvSpPr>
          <p:cNvPr id="523" name="Google Shape;523;g1e52429421a_0_464"/>
          <p:cNvSpPr/>
          <p:nvPr/>
        </p:nvSpPr>
        <p:spPr>
          <a:xfrm>
            <a:off x="8003350" y="5156100"/>
            <a:ext cx="3816600" cy="644700"/>
          </a:xfrm>
          <a:prstGeom prst="roundRect">
            <a:avLst>
              <a:gd fmla="val 16667" name="adj"/>
            </a:avLst>
          </a:prstGeom>
          <a:solidFill>
            <a:srgbClr val="C00000"/>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900"/>
              <a:buFont typeface="Arial"/>
              <a:buNone/>
            </a:pPr>
            <a:r>
              <a:rPr b="1" lang="fr-FR" sz="1600">
                <a:solidFill>
                  <a:schemeClr val="lt1"/>
                </a:solidFill>
                <a:latin typeface="Corbel"/>
                <a:ea typeface="Corbel"/>
                <a:cs typeface="Corbel"/>
                <a:sym typeface="Corbel"/>
              </a:rPr>
              <a:t>High CO</a:t>
            </a:r>
            <a:r>
              <a:rPr b="1" baseline="-25000" lang="fr-FR" sz="1600">
                <a:solidFill>
                  <a:schemeClr val="lt1"/>
                </a:solidFill>
                <a:latin typeface="Corbel"/>
                <a:ea typeface="Corbel"/>
                <a:cs typeface="Corbel"/>
                <a:sym typeface="Corbel"/>
              </a:rPr>
              <a:t>2 </a:t>
            </a:r>
            <a:r>
              <a:rPr b="1" lang="fr-FR" sz="1600">
                <a:solidFill>
                  <a:schemeClr val="lt1"/>
                </a:solidFill>
                <a:latin typeface="Corbel"/>
                <a:ea typeface="Corbel"/>
                <a:cs typeface="Corbel"/>
                <a:sym typeface="Corbel"/>
              </a:rPr>
              <a:t>emissions</a:t>
            </a:r>
            <a:endParaRPr b="1" sz="1600">
              <a:solidFill>
                <a:schemeClr val="lt1"/>
              </a:solidFill>
              <a:latin typeface="Corbel"/>
              <a:ea typeface="Corbel"/>
              <a:cs typeface="Corbel"/>
              <a:sym typeface="Corbel"/>
            </a:endParaRPr>
          </a:p>
        </p:txBody>
      </p:sp>
      <p:sp>
        <p:nvSpPr>
          <p:cNvPr id="524" name="Google Shape;524;g1e52429421a_0_464"/>
          <p:cNvSpPr/>
          <p:nvPr/>
        </p:nvSpPr>
        <p:spPr>
          <a:xfrm>
            <a:off x="8003300" y="4432476"/>
            <a:ext cx="3816600" cy="6447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Highly concentrated energies</a:t>
            </a:r>
            <a:endParaRPr b="0" i="0" sz="1600" u="none" cap="none" strike="noStrike">
              <a:solidFill>
                <a:srgbClr val="FFFFFF"/>
              </a:solidFill>
              <a:latin typeface="Corbel"/>
              <a:ea typeface="Corbel"/>
              <a:cs typeface="Corbel"/>
              <a:sym typeface="Corbel"/>
            </a:endParaRPr>
          </a:p>
        </p:txBody>
      </p:sp>
      <p:sp>
        <p:nvSpPr>
          <p:cNvPr id="525" name="Google Shape;525;g1e52429421a_0_464"/>
          <p:cNvSpPr txBox="1"/>
          <p:nvPr/>
        </p:nvSpPr>
        <p:spPr>
          <a:xfrm>
            <a:off x="6390175" y="1832250"/>
            <a:ext cx="1263900" cy="619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2400" u="none" cap="none" strike="noStrike">
                <a:solidFill>
                  <a:srgbClr val="1C82B8"/>
                </a:solidFill>
                <a:latin typeface="Corbel"/>
                <a:ea typeface="Corbel"/>
                <a:cs typeface="Corbel"/>
                <a:sym typeface="Corbel"/>
              </a:rPr>
              <a:t>Fissile</a:t>
            </a:r>
            <a:endParaRPr b="0" i="0" sz="1400" u="none" cap="none" strike="noStrike">
              <a:solidFill>
                <a:srgbClr val="000000"/>
              </a:solidFill>
              <a:latin typeface="Arial"/>
              <a:ea typeface="Arial"/>
              <a:cs typeface="Arial"/>
              <a:sym typeface="Arial"/>
            </a:endParaRPr>
          </a:p>
        </p:txBody>
      </p:sp>
      <p:sp>
        <p:nvSpPr>
          <p:cNvPr id="526" name="Google Shape;526;g1e52429421a_0_464"/>
          <p:cNvSpPr/>
          <p:nvPr/>
        </p:nvSpPr>
        <p:spPr>
          <a:xfrm>
            <a:off x="352550" y="3802225"/>
            <a:ext cx="7301400" cy="4209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lang="fr-FR" sz="1600">
                <a:solidFill>
                  <a:srgbClr val="FFFFFF"/>
                </a:solidFill>
                <a:latin typeface="Corbel"/>
                <a:ea typeface="Corbel"/>
                <a:cs typeface="Corbel"/>
                <a:sym typeface="Corbel"/>
              </a:rPr>
              <a:t>Low</a:t>
            </a:r>
            <a:r>
              <a:rPr b="1" i="0" lang="fr-FR" sz="1600" u="none" cap="none" strike="noStrike">
                <a:solidFill>
                  <a:srgbClr val="FFFFFF"/>
                </a:solidFill>
                <a:latin typeface="Corbel"/>
                <a:ea typeface="Corbel"/>
                <a:cs typeface="Corbel"/>
                <a:sym typeface="Corbel"/>
              </a:rPr>
              <a:t> CO</a:t>
            </a:r>
            <a:r>
              <a:rPr b="1" baseline="-25000" i="0" lang="fr-FR" sz="1600" u="none" cap="none" strike="noStrike">
                <a:solidFill>
                  <a:srgbClr val="FFFFFF"/>
                </a:solidFill>
                <a:latin typeface="Corbel"/>
                <a:ea typeface="Corbel"/>
                <a:cs typeface="Corbel"/>
                <a:sym typeface="Corbel"/>
              </a:rPr>
              <a:t>2 </a:t>
            </a:r>
            <a:r>
              <a:rPr b="1" i="0" lang="fr-FR" sz="1600" u="none" cap="none" strike="noStrike">
                <a:solidFill>
                  <a:srgbClr val="FFFFFF"/>
                </a:solidFill>
                <a:latin typeface="Corbel"/>
                <a:ea typeface="Corbel"/>
                <a:cs typeface="Corbel"/>
                <a:sym typeface="Corbel"/>
              </a:rPr>
              <a:t>emissions</a:t>
            </a:r>
            <a:endParaRPr b="1" i="0" sz="1600" u="none" cap="none" strike="noStrike">
              <a:solidFill>
                <a:srgbClr val="FFFFFF"/>
              </a:solidFill>
              <a:latin typeface="Corbel"/>
              <a:ea typeface="Corbel"/>
              <a:cs typeface="Corbel"/>
              <a:sym typeface="Corbel"/>
            </a:endParaRPr>
          </a:p>
        </p:txBody>
      </p:sp>
      <p:sp>
        <p:nvSpPr>
          <p:cNvPr id="527" name="Google Shape;527;g1e52429421a_0_46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Different energy sources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22f7ddae63a_4_680"/>
          <p:cNvSpPr txBox="1"/>
          <p:nvPr/>
        </p:nvSpPr>
        <p:spPr>
          <a:xfrm>
            <a:off x="1703388" y="1"/>
            <a:ext cx="8064600" cy="62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Corbel"/>
              <a:ea typeface="Corbel"/>
              <a:cs typeface="Corbel"/>
              <a:sym typeface="Corbel"/>
            </a:endParaRPr>
          </a:p>
        </p:txBody>
      </p:sp>
      <p:pic>
        <p:nvPicPr>
          <p:cNvPr id="534" name="Google Shape;534;g22f7ddae63a_4_680"/>
          <p:cNvPicPr preferRelativeResize="0"/>
          <p:nvPr/>
        </p:nvPicPr>
        <p:blipFill rotWithShape="1">
          <a:blip r:embed="rId3">
            <a:alphaModFix amt="30000"/>
          </a:blip>
          <a:srcRect b="0" l="0" r="0" t="0"/>
          <a:stretch/>
        </p:blipFill>
        <p:spPr>
          <a:xfrm>
            <a:off x="6884142" y="1385485"/>
            <a:ext cx="4052050" cy="4052050"/>
          </a:xfrm>
          <a:prstGeom prst="rect">
            <a:avLst/>
          </a:prstGeom>
          <a:noFill/>
          <a:ln>
            <a:noFill/>
          </a:ln>
        </p:spPr>
      </p:pic>
      <p:pic>
        <p:nvPicPr>
          <p:cNvPr id="535" name="Google Shape;535;g22f7ddae63a_4_680"/>
          <p:cNvPicPr preferRelativeResize="0"/>
          <p:nvPr/>
        </p:nvPicPr>
        <p:blipFill rotWithShape="1">
          <a:blip r:embed="rId4">
            <a:alphaModFix/>
          </a:blip>
          <a:srcRect b="0" l="0" r="0" t="0"/>
          <a:stretch/>
        </p:blipFill>
        <p:spPr>
          <a:xfrm>
            <a:off x="3010266" y="2316077"/>
            <a:ext cx="885300" cy="885299"/>
          </a:xfrm>
          <a:prstGeom prst="rect">
            <a:avLst/>
          </a:prstGeom>
          <a:noFill/>
          <a:ln>
            <a:noFill/>
          </a:ln>
        </p:spPr>
      </p:pic>
      <p:pic>
        <p:nvPicPr>
          <p:cNvPr id="536" name="Google Shape;536;g22f7ddae63a_4_680"/>
          <p:cNvPicPr preferRelativeResize="0"/>
          <p:nvPr/>
        </p:nvPicPr>
        <p:blipFill rotWithShape="1">
          <a:blip r:embed="rId5">
            <a:alphaModFix/>
          </a:blip>
          <a:srcRect b="0" l="0" r="0" t="0"/>
          <a:stretch/>
        </p:blipFill>
        <p:spPr>
          <a:xfrm>
            <a:off x="1000885" y="2316088"/>
            <a:ext cx="885300" cy="885299"/>
          </a:xfrm>
          <a:prstGeom prst="rect">
            <a:avLst/>
          </a:prstGeom>
          <a:noFill/>
          <a:ln>
            <a:noFill/>
          </a:ln>
        </p:spPr>
      </p:pic>
      <p:pic>
        <p:nvPicPr>
          <p:cNvPr id="537" name="Google Shape;537;g22f7ddae63a_4_680"/>
          <p:cNvPicPr preferRelativeResize="0"/>
          <p:nvPr/>
        </p:nvPicPr>
        <p:blipFill rotWithShape="1">
          <a:blip r:embed="rId6">
            <a:alphaModFix/>
          </a:blip>
          <a:srcRect b="0" l="0" r="0" t="0"/>
          <a:stretch/>
        </p:blipFill>
        <p:spPr>
          <a:xfrm>
            <a:off x="2005579" y="2316077"/>
            <a:ext cx="885300" cy="885299"/>
          </a:xfrm>
          <a:prstGeom prst="rect">
            <a:avLst/>
          </a:prstGeom>
          <a:noFill/>
          <a:ln>
            <a:noFill/>
          </a:ln>
        </p:spPr>
      </p:pic>
      <p:pic>
        <p:nvPicPr>
          <p:cNvPr id="538" name="Google Shape;538;g22f7ddae63a_4_680"/>
          <p:cNvPicPr preferRelativeResize="0"/>
          <p:nvPr/>
        </p:nvPicPr>
        <p:blipFill rotWithShape="1">
          <a:blip r:embed="rId7">
            <a:alphaModFix/>
          </a:blip>
          <a:srcRect b="0" l="0" r="0" t="0"/>
          <a:stretch/>
        </p:blipFill>
        <p:spPr>
          <a:xfrm>
            <a:off x="4014963" y="2316077"/>
            <a:ext cx="885300" cy="885299"/>
          </a:xfrm>
          <a:prstGeom prst="rect">
            <a:avLst/>
          </a:prstGeom>
          <a:noFill/>
          <a:ln>
            <a:noFill/>
          </a:ln>
        </p:spPr>
      </p:pic>
      <p:pic>
        <p:nvPicPr>
          <p:cNvPr id="539" name="Google Shape;539;g22f7ddae63a_4_680"/>
          <p:cNvPicPr preferRelativeResize="0"/>
          <p:nvPr/>
        </p:nvPicPr>
        <p:blipFill rotWithShape="1">
          <a:blip r:embed="rId8">
            <a:alphaModFix/>
          </a:blip>
          <a:srcRect b="0" l="0" r="0" t="0"/>
          <a:stretch/>
        </p:blipFill>
        <p:spPr>
          <a:xfrm>
            <a:off x="939511" y="4348636"/>
            <a:ext cx="885300" cy="885299"/>
          </a:xfrm>
          <a:prstGeom prst="rect">
            <a:avLst/>
          </a:prstGeom>
          <a:noFill/>
          <a:ln>
            <a:noFill/>
          </a:ln>
        </p:spPr>
      </p:pic>
      <p:pic>
        <p:nvPicPr>
          <p:cNvPr id="540" name="Google Shape;540;g22f7ddae63a_4_680"/>
          <p:cNvPicPr preferRelativeResize="0"/>
          <p:nvPr/>
        </p:nvPicPr>
        <p:blipFill rotWithShape="1">
          <a:blip r:embed="rId9">
            <a:alphaModFix/>
          </a:blip>
          <a:srcRect b="0" l="0" r="0" t="0"/>
          <a:stretch/>
        </p:blipFill>
        <p:spPr>
          <a:xfrm>
            <a:off x="1917227" y="4348636"/>
            <a:ext cx="885300" cy="885299"/>
          </a:xfrm>
          <a:prstGeom prst="rect">
            <a:avLst/>
          </a:prstGeom>
          <a:noFill/>
          <a:ln>
            <a:noFill/>
          </a:ln>
        </p:spPr>
      </p:pic>
      <p:pic>
        <p:nvPicPr>
          <p:cNvPr id="541" name="Google Shape;541;g22f7ddae63a_4_680"/>
          <p:cNvPicPr preferRelativeResize="0"/>
          <p:nvPr/>
        </p:nvPicPr>
        <p:blipFill rotWithShape="1">
          <a:blip r:embed="rId10">
            <a:alphaModFix/>
          </a:blip>
          <a:srcRect b="0" l="0" r="0" t="0"/>
          <a:stretch/>
        </p:blipFill>
        <p:spPr>
          <a:xfrm>
            <a:off x="2894943" y="4348636"/>
            <a:ext cx="885300" cy="885299"/>
          </a:xfrm>
          <a:prstGeom prst="rect">
            <a:avLst/>
          </a:prstGeom>
          <a:noFill/>
          <a:ln>
            <a:noFill/>
          </a:ln>
        </p:spPr>
      </p:pic>
      <p:pic>
        <p:nvPicPr>
          <p:cNvPr id="542" name="Google Shape;542;g22f7ddae63a_4_680"/>
          <p:cNvPicPr preferRelativeResize="0"/>
          <p:nvPr/>
        </p:nvPicPr>
        <p:blipFill rotWithShape="1">
          <a:blip r:embed="rId11">
            <a:alphaModFix/>
          </a:blip>
          <a:srcRect b="0" l="0" r="0" t="0"/>
          <a:stretch/>
        </p:blipFill>
        <p:spPr>
          <a:xfrm>
            <a:off x="4850365" y="4348636"/>
            <a:ext cx="885300" cy="885299"/>
          </a:xfrm>
          <a:prstGeom prst="rect">
            <a:avLst/>
          </a:prstGeom>
          <a:noFill/>
          <a:ln>
            <a:noFill/>
          </a:ln>
        </p:spPr>
      </p:pic>
      <p:pic>
        <p:nvPicPr>
          <p:cNvPr id="543" name="Google Shape;543;g22f7ddae63a_4_680"/>
          <p:cNvPicPr preferRelativeResize="0"/>
          <p:nvPr/>
        </p:nvPicPr>
        <p:blipFill rotWithShape="1">
          <a:blip r:embed="rId12">
            <a:alphaModFix/>
          </a:blip>
          <a:srcRect b="0" l="0" r="0" t="0"/>
          <a:stretch/>
        </p:blipFill>
        <p:spPr>
          <a:xfrm>
            <a:off x="3872660" y="4348636"/>
            <a:ext cx="885300" cy="885299"/>
          </a:xfrm>
          <a:prstGeom prst="rect">
            <a:avLst/>
          </a:prstGeom>
          <a:noFill/>
          <a:ln>
            <a:noFill/>
          </a:ln>
        </p:spPr>
      </p:pic>
      <p:sp>
        <p:nvSpPr>
          <p:cNvPr id="544" name="Google Shape;544;g22f7ddae63a_4_680"/>
          <p:cNvSpPr/>
          <p:nvPr/>
        </p:nvSpPr>
        <p:spPr>
          <a:xfrm>
            <a:off x="1074650" y="1814800"/>
            <a:ext cx="1998300" cy="363000"/>
          </a:xfrm>
          <a:prstGeom prst="rect">
            <a:avLst/>
          </a:prstGeom>
          <a:solidFill>
            <a:srgbClr val="F6AB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2200" u="none" cap="none" strike="noStrike">
                <a:solidFill>
                  <a:schemeClr val="lt1"/>
                </a:solidFill>
                <a:latin typeface="Corbel"/>
                <a:ea typeface="Corbel"/>
                <a:cs typeface="Corbel"/>
                <a:sym typeface="Corbel"/>
              </a:rPr>
              <a:t>Transport</a:t>
            </a:r>
            <a:r>
              <a:rPr b="1" lang="fr-FR" sz="2200">
                <a:solidFill>
                  <a:schemeClr val="lt1"/>
                </a:solidFill>
                <a:latin typeface="Corbel"/>
                <a:ea typeface="Corbel"/>
                <a:cs typeface="Corbel"/>
                <a:sym typeface="Corbel"/>
              </a:rPr>
              <a:t>ation</a:t>
            </a:r>
            <a:endParaRPr b="1" i="0" sz="2200" u="none" cap="none" strike="noStrike">
              <a:solidFill>
                <a:schemeClr val="lt1"/>
              </a:solidFill>
              <a:latin typeface="Corbel"/>
              <a:ea typeface="Corbel"/>
              <a:cs typeface="Corbel"/>
              <a:sym typeface="Corbel"/>
            </a:endParaRPr>
          </a:p>
        </p:txBody>
      </p:sp>
      <p:sp>
        <p:nvSpPr>
          <p:cNvPr id="545" name="Google Shape;545;g22f7ddae63a_4_680"/>
          <p:cNvSpPr/>
          <p:nvPr/>
        </p:nvSpPr>
        <p:spPr>
          <a:xfrm>
            <a:off x="1065486" y="3792976"/>
            <a:ext cx="1719000" cy="384000"/>
          </a:xfrm>
          <a:prstGeom prst="rect">
            <a:avLst/>
          </a:prstGeom>
          <a:solidFill>
            <a:srgbClr val="F6AB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fr-FR" sz="2200">
                <a:solidFill>
                  <a:schemeClr val="lt1"/>
                </a:solidFill>
                <a:latin typeface="Corbel"/>
                <a:ea typeface="Corbel"/>
                <a:cs typeface="Corbel"/>
                <a:sym typeface="Corbel"/>
              </a:rPr>
              <a:t>Agriculture</a:t>
            </a:r>
            <a:endParaRPr b="1" i="0" sz="2200" u="none" cap="none" strike="noStrike">
              <a:solidFill>
                <a:schemeClr val="lt1"/>
              </a:solidFill>
              <a:latin typeface="Corbel"/>
              <a:ea typeface="Corbel"/>
              <a:cs typeface="Corbel"/>
              <a:sym typeface="Corbel"/>
            </a:endParaRPr>
          </a:p>
        </p:txBody>
      </p:sp>
      <p:sp>
        <p:nvSpPr>
          <p:cNvPr id="546" name="Google Shape;546;g22f7ddae63a_4_680"/>
          <p:cNvSpPr txBox="1"/>
          <p:nvPr/>
        </p:nvSpPr>
        <p:spPr>
          <a:xfrm>
            <a:off x="6720321" y="5415835"/>
            <a:ext cx="1850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7" name="Google Shape;547;g22f7ddae63a_4_680"/>
          <p:cNvCxnSpPr/>
          <p:nvPr/>
        </p:nvCxnSpPr>
        <p:spPr>
          <a:xfrm flipH="1" rot="10800000">
            <a:off x="857950" y="3484211"/>
            <a:ext cx="10204200" cy="26100"/>
          </a:xfrm>
          <a:prstGeom prst="straightConnector1">
            <a:avLst/>
          </a:prstGeom>
          <a:noFill/>
          <a:ln cap="flat" cmpd="sng" w="38100">
            <a:solidFill>
              <a:schemeClr val="dk2"/>
            </a:solidFill>
            <a:prstDash val="solid"/>
            <a:round/>
            <a:headEnd len="sm" w="sm" type="none"/>
            <a:tailEnd len="sm" w="sm" type="none"/>
          </a:ln>
        </p:spPr>
      </p:cxnSp>
      <p:grpSp>
        <p:nvGrpSpPr>
          <p:cNvPr id="548" name="Google Shape;548;g22f7ddae63a_4_680"/>
          <p:cNvGrpSpPr/>
          <p:nvPr/>
        </p:nvGrpSpPr>
        <p:grpSpPr>
          <a:xfrm>
            <a:off x="6982139" y="2316014"/>
            <a:ext cx="3855612" cy="2917808"/>
            <a:chOff x="7228463" y="2321738"/>
            <a:chExt cx="4271200" cy="3232312"/>
          </a:xfrm>
        </p:grpSpPr>
        <p:pic>
          <p:nvPicPr>
            <p:cNvPr id="549" name="Google Shape;549;g22f7ddae63a_4_680"/>
            <p:cNvPicPr preferRelativeResize="0"/>
            <p:nvPr/>
          </p:nvPicPr>
          <p:blipFill rotWithShape="1">
            <a:blip r:embed="rId13">
              <a:alphaModFix/>
            </a:blip>
            <a:srcRect b="0" l="0" r="0" t="0"/>
            <a:stretch/>
          </p:blipFill>
          <p:spPr>
            <a:xfrm>
              <a:off x="7538075" y="4573350"/>
              <a:ext cx="980700" cy="980700"/>
            </a:xfrm>
            <a:prstGeom prst="rect">
              <a:avLst/>
            </a:prstGeom>
            <a:noFill/>
            <a:ln>
              <a:noFill/>
            </a:ln>
          </p:spPr>
        </p:pic>
        <p:pic>
          <p:nvPicPr>
            <p:cNvPr id="550" name="Google Shape;550;g22f7ddae63a_4_680"/>
            <p:cNvPicPr preferRelativeResize="0"/>
            <p:nvPr/>
          </p:nvPicPr>
          <p:blipFill rotWithShape="1">
            <a:blip r:embed="rId14">
              <a:alphaModFix/>
            </a:blip>
            <a:srcRect b="0" l="0" r="0" t="0"/>
            <a:stretch/>
          </p:blipFill>
          <p:spPr>
            <a:xfrm>
              <a:off x="8873713" y="4573350"/>
              <a:ext cx="980700" cy="980700"/>
            </a:xfrm>
            <a:prstGeom prst="rect">
              <a:avLst/>
            </a:prstGeom>
            <a:noFill/>
            <a:ln>
              <a:noFill/>
            </a:ln>
          </p:spPr>
        </p:pic>
        <p:pic>
          <p:nvPicPr>
            <p:cNvPr id="551" name="Google Shape;551;g22f7ddae63a_4_680"/>
            <p:cNvPicPr preferRelativeResize="0"/>
            <p:nvPr/>
          </p:nvPicPr>
          <p:blipFill rotWithShape="1">
            <a:blip r:embed="rId15">
              <a:alphaModFix/>
            </a:blip>
            <a:srcRect b="0" l="0" r="0" t="0"/>
            <a:stretch/>
          </p:blipFill>
          <p:spPr>
            <a:xfrm>
              <a:off x="7228463" y="2321738"/>
              <a:ext cx="980700" cy="980700"/>
            </a:xfrm>
            <a:prstGeom prst="rect">
              <a:avLst/>
            </a:prstGeom>
            <a:noFill/>
            <a:ln>
              <a:noFill/>
            </a:ln>
          </p:spPr>
        </p:pic>
        <p:pic>
          <p:nvPicPr>
            <p:cNvPr id="552" name="Google Shape;552;g22f7ddae63a_4_680"/>
            <p:cNvPicPr preferRelativeResize="0"/>
            <p:nvPr/>
          </p:nvPicPr>
          <p:blipFill rotWithShape="1">
            <a:blip r:embed="rId16">
              <a:alphaModFix/>
            </a:blip>
            <a:srcRect b="0" l="0" r="0" t="0"/>
            <a:stretch/>
          </p:blipFill>
          <p:spPr>
            <a:xfrm>
              <a:off x="10209350" y="4573350"/>
              <a:ext cx="980700" cy="980700"/>
            </a:xfrm>
            <a:prstGeom prst="rect">
              <a:avLst/>
            </a:prstGeom>
            <a:noFill/>
            <a:ln>
              <a:noFill/>
            </a:ln>
          </p:spPr>
        </p:pic>
        <p:pic>
          <p:nvPicPr>
            <p:cNvPr id="553" name="Google Shape;553;g22f7ddae63a_4_680"/>
            <p:cNvPicPr preferRelativeResize="0"/>
            <p:nvPr/>
          </p:nvPicPr>
          <p:blipFill rotWithShape="1">
            <a:blip r:embed="rId17">
              <a:alphaModFix/>
            </a:blip>
            <a:srcRect b="0" l="0" r="0" t="0"/>
            <a:stretch/>
          </p:blipFill>
          <p:spPr>
            <a:xfrm>
              <a:off x="9422125" y="2321738"/>
              <a:ext cx="980724" cy="980724"/>
            </a:xfrm>
            <a:prstGeom prst="rect">
              <a:avLst/>
            </a:prstGeom>
            <a:noFill/>
            <a:ln>
              <a:noFill/>
            </a:ln>
          </p:spPr>
        </p:pic>
        <p:pic>
          <p:nvPicPr>
            <p:cNvPr id="554" name="Google Shape;554;g22f7ddae63a_4_680"/>
            <p:cNvPicPr preferRelativeResize="0"/>
            <p:nvPr/>
          </p:nvPicPr>
          <p:blipFill rotWithShape="1">
            <a:blip r:embed="rId18">
              <a:alphaModFix/>
            </a:blip>
            <a:srcRect b="0" l="0" r="0" t="0"/>
            <a:stretch/>
          </p:blipFill>
          <p:spPr>
            <a:xfrm>
              <a:off x="8325297" y="2321738"/>
              <a:ext cx="980700" cy="980700"/>
            </a:xfrm>
            <a:prstGeom prst="rect">
              <a:avLst/>
            </a:prstGeom>
            <a:noFill/>
            <a:ln>
              <a:noFill/>
            </a:ln>
          </p:spPr>
        </p:pic>
        <p:pic>
          <p:nvPicPr>
            <p:cNvPr id="555" name="Google Shape;555;g22f7ddae63a_4_680"/>
            <p:cNvPicPr preferRelativeResize="0"/>
            <p:nvPr/>
          </p:nvPicPr>
          <p:blipFill rotWithShape="1">
            <a:blip r:embed="rId19">
              <a:alphaModFix/>
            </a:blip>
            <a:srcRect b="0" l="0" r="0" t="0"/>
            <a:stretch/>
          </p:blipFill>
          <p:spPr>
            <a:xfrm>
              <a:off x="10518963" y="2321750"/>
              <a:ext cx="980700" cy="980700"/>
            </a:xfrm>
            <a:prstGeom prst="rect">
              <a:avLst/>
            </a:prstGeom>
            <a:noFill/>
            <a:ln>
              <a:noFill/>
            </a:ln>
          </p:spPr>
        </p:pic>
      </p:grpSp>
      <p:sp>
        <p:nvSpPr>
          <p:cNvPr id="556" name="Google Shape;556;g22f7ddae63a_4_680"/>
          <p:cNvSpPr/>
          <p:nvPr/>
        </p:nvSpPr>
        <p:spPr>
          <a:xfrm>
            <a:off x="883136" y="5543581"/>
            <a:ext cx="10153800" cy="796200"/>
          </a:xfrm>
          <a:prstGeom prst="rect">
            <a:avLst/>
          </a:prstGeom>
          <a:solidFill>
            <a:srgbClr val="3486C5"/>
          </a:solidFill>
          <a:ln>
            <a:noFill/>
          </a:ln>
        </p:spPr>
        <p:txBody>
          <a:bodyPr anchorCtr="0" anchor="ctr" bIns="45700" lIns="91425" spcFirstLastPara="1" rIns="91425" wrap="square" tIns="45700">
            <a:noAutofit/>
          </a:bodyPr>
          <a:lstStyle/>
          <a:p>
            <a:pPr indent="0" lvl="0" marL="179999" marR="0" rtl="0" algn="ctr">
              <a:lnSpc>
                <a:spcPct val="100000"/>
              </a:lnSpc>
              <a:spcBef>
                <a:spcPts val="50"/>
              </a:spcBef>
              <a:spcAft>
                <a:spcPts val="0"/>
              </a:spcAft>
              <a:buClr>
                <a:srgbClr val="F6AB38"/>
              </a:buClr>
              <a:buSzPts val="2400"/>
              <a:buFont typeface="Century Gothic"/>
              <a:buNone/>
            </a:pPr>
            <a:r>
              <a:rPr b="1" lang="fr-FR" sz="2400">
                <a:solidFill>
                  <a:schemeClr val="lt1"/>
                </a:solidFill>
                <a:latin typeface="Corbel"/>
                <a:ea typeface="Corbel"/>
                <a:cs typeface="Corbel"/>
                <a:sym typeface="Corbel"/>
              </a:rPr>
              <a:t>Industrialized societies rely on fossil fuels for energy</a:t>
            </a:r>
            <a:endParaRPr b="1" i="0" sz="2400" u="none" cap="none" strike="noStrike">
              <a:solidFill>
                <a:schemeClr val="lt1"/>
              </a:solidFill>
              <a:latin typeface="Corbel"/>
              <a:ea typeface="Corbel"/>
              <a:cs typeface="Corbel"/>
              <a:sym typeface="Corbel"/>
            </a:endParaRPr>
          </a:p>
        </p:txBody>
      </p:sp>
      <p:sp>
        <p:nvSpPr>
          <p:cNvPr id="557" name="Google Shape;557;g22f7ddae63a_4_680"/>
          <p:cNvSpPr/>
          <p:nvPr/>
        </p:nvSpPr>
        <p:spPr>
          <a:xfrm>
            <a:off x="5173731" y="2786012"/>
            <a:ext cx="1783800" cy="1422300"/>
          </a:xfrm>
          <a:prstGeom prst="rightArrow">
            <a:avLst>
              <a:gd fmla="val 50000" name="adj1"/>
              <a:gd fmla="val 50000" name="adj2"/>
            </a:avLst>
          </a:prstGeom>
          <a:solidFill>
            <a:srgbClr val="3486C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fr-FR" sz="1800">
                <a:solidFill>
                  <a:srgbClr val="FFFFFF"/>
                </a:solidFill>
                <a:latin typeface="Corbel"/>
                <a:ea typeface="Corbel"/>
                <a:cs typeface="Corbel"/>
                <a:sym typeface="Corbel"/>
              </a:rPr>
              <a:t>Industrial revolutions</a:t>
            </a:r>
            <a:endParaRPr b="1" i="0" sz="1800" u="none" cap="none" strike="noStrike">
              <a:solidFill>
                <a:srgbClr val="FFFFFF"/>
              </a:solidFill>
              <a:latin typeface="Corbel"/>
              <a:ea typeface="Corbel"/>
              <a:cs typeface="Corbel"/>
              <a:sym typeface="Corbel"/>
            </a:endParaRPr>
          </a:p>
        </p:txBody>
      </p:sp>
      <p:sp>
        <p:nvSpPr>
          <p:cNvPr id="558" name="Google Shape;558;g22f7ddae63a_4_68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Machines transform the world</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Meg Morley</dc:creator>
</cp:coreProperties>
</file>