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Montserrat"/>
      <p:regular r:id="rId40"/>
      <p:bold r:id="rId41"/>
      <p:italic r:id="rId42"/>
      <p:boldItalic r:id="rId43"/>
    </p:embeddedFont>
    <p:embeddedFont>
      <p:font typeface="Corbel"/>
      <p:regular r:id="rId44"/>
      <p:bold r:id="rId45"/>
      <p:italic r:id="rId46"/>
      <p:boldItalic r:id="rId47"/>
    </p:embeddedFont>
    <p:embeddedFont>
      <p:font typeface="Century Gothic"/>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hnJIQE94NtKo0sl/Ammk62cMSmW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Gabriel Chabah"/>
  <p:cmAuthor clrIdx="1" id="1" initials="" lastIdx="3" name="Damien Lévêque"/>
  <p:cmAuthor clrIdx="2" id="2" initials="" lastIdx="1" name="Floriane Dieuleveu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Corbel-regular.fntdata"/><Relationship Id="rId43" Type="http://schemas.openxmlformats.org/officeDocument/2006/relationships/font" Target="fonts/Montserrat-boldItalic.fntdata"/><Relationship Id="rId46" Type="http://schemas.openxmlformats.org/officeDocument/2006/relationships/font" Target="fonts/Corbel-italic.fntdata"/><Relationship Id="rId45" Type="http://schemas.openxmlformats.org/officeDocument/2006/relationships/font" Target="fonts/Corbel-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regular.fntdata"/><Relationship Id="rId47" Type="http://schemas.openxmlformats.org/officeDocument/2006/relationships/font" Target="fonts/Corbel-boldItalic.fntdata"/><Relationship Id="rId49"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Italic.fntdata"/><Relationship Id="rId50" Type="http://schemas.openxmlformats.org/officeDocument/2006/relationships/font" Target="fonts/CenturyGothic-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28T10:22:19.967">
    <p:pos x="6000" y="0"/>
    <p:text>Images slides 5/6/9</p:text>
    <p:extLst>
      <p:ext uri="{C676402C-5697-4E1C-873F-D02D1690AC5C}">
        <p15:threadingInfo timeZoneBias="0"/>
      </p:ext>
      <p:ext uri="http://customooxmlschemas.google.com/">
        <go:slidesCustomData xmlns:go="http://customooxmlschemas.google.com/" commentPostId="AAAA1kiOLjw"/>
      </p:ext>
    </p:extLst>
  </p:cm>
  <p:cm authorId="1" idx="1" dt="2023-07-29T22:11:26.370">
    <p:pos x="6000" y="100"/>
    <p:text>Traductions commentaires OK jusque slide 15</p:text>
    <p:extLst>
      <p:ext uri="{C676402C-5697-4E1C-873F-D02D1690AC5C}">
        <p15:threadingInfo timeZoneBias="0"/>
      </p:ext>
      <p:ext uri="http://customooxmlschemas.google.com/">
        <go:slidesCustomData xmlns:go="http://customooxmlschemas.google.com/" commentPostId="AAAA1rJpbMQ"/>
      </p:ext>
    </p:extLst>
  </p:cm>
  <p:cm authorId="1" idx="2" dt="2023-07-29T10:18:25.233">
    <p:pos x="6000" y="100"/>
    <p:text>OK jusqu'à la slide 20</p:text>
    <p:extLst>
      <p:ext uri="{C676402C-5697-4E1C-873F-D02D1690AC5C}">
        <p15:threadingInfo timeZoneBias="0">
          <p15:parentCm authorId="1" idx="1"/>
        </p15:threadingInfo>
      </p:ext>
      <p:ext uri="http://customooxmlschemas.google.com/">
        <go:slidesCustomData xmlns:go="http://customooxmlschemas.google.com/" commentPostId="AAAA7wA8Z5w"/>
      </p:ext>
    </p:extLst>
  </p:cm>
  <p:cm authorId="2" idx="1" dt="2023-07-29T12:14:36.259">
    <p:pos x="6000" y="100"/>
    <p:text>Si ça peut t'aider n'hésite pas à utiliser l'ancienne version ici https://docs.google.com/document/d/1mO0ZzTy2nwIPdk8T6ehX1sZgLAERgeQo/edit?usp=sharing&amp;ouid=106001736594399665321&amp;rtpof=true&amp;sd=true</p:text>
    <p:extLst>
      <p:ext uri="{C676402C-5697-4E1C-873F-D02D1690AC5C}">
        <p15:threadingInfo timeZoneBias="0">
          <p15:parentCm authorId="1" idx="1"/>
        </p15:threadingInfo>
      </p:ext>
      <p:ext uri="http://customooxmlschemas.google.com/">
        <go:slidesCustomData xmlns:go="http://customooxmlschemas.google.com/" commentPostId="AAAA1skCb6k"/>
      </p:ext>
    </p:extLst>
  </p:cm>
  <p:cm authorId="1" idx="3" dt="2023-07-29T22:11:26.370">
    <p:pos x="6000" y="100"/>
    <p:text>C'est bon les trads des commentaires sont OK pour ce jeu de slides :)</p:text>
    <p:extLst>
      <p:ext uri="{C676402C-5697-4E1C-873F-D02D1690AC5C}">
        <p15:threadingInfo timeZoneBias="0">
          <p15:parentCm authorId="1" idx="1"/>
        </p15:threadingInfo>
      </p:ext>
      <p:ext uri="http://customooxmlschemas.google.com/">
        <go:slidesCustomData xmlns:go="http://customooxmlschemas.google.com/" commentPostId="AAAA1vbtl9s"/>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7-10T13:11:08.336">
    <p:pos x="6000" y="0"/>
    <p:text>Ajouter image ou supprimer la slide</p:text>
    <p:extLst>
      <p:ext uri="{C676402C-5697-4E1C-873F-D02D1690AC5C}">
        <p15:threadingInfo timeZoneBias="0"/>
      </p:ext>
      <p:ext uri="http://customooxmlschemas.google.com/">
        <go:slidesCustomData xmlns:go="http://customooxmlschemas.google.com/" commentPostId="AAAA0em0uj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change-science/causes-climate-change" TargetMode="External"/><Relationship Id="rId3" Type="http://schemas.openxmlformats.org/officeDocument/2006/relationships/hyperlink" Target="http://nca2014.globalchange.gov/highlights/report-findings/our-changing-climate#graphic-20974" TargetMode="External"/><Relationship Id="rId4" Type="http://schemas.openxmlformats.org/officeDocument/2006/relationships/hyperlink" Target="https://www.youtube.com/watch?v=gH6fQh9eAQE&amp;feature=youtu.be" TargetMode="External"/><Relationship Id="rId5" Type="http://schemas.openxmlformats.org/officeDocument/2006/relationships/hyperlink" Target="http://www.esrl.noaa.gov/gmd/ccgg/trends/global.html" TargetMode="External"/><Relationship Id="rId6" Type="http://schemas.openxmlformats.org/officeDocument/2006/relationships/hyperlink" Target="http://www.esrl.noaa.gov/gmd/ccgg/trends_ch4/index.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interactives/climate-time-machine" TargetMode="External"/><Relationship Id="rId3" Type="http://schemas.openxmlformats.org/officeDocument/2006/relationships/hyperlink" Target="http://www.climate-lab-book.ac.uk/spiral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report/ar6/wg1/downloads/report/IPCC_AR6_WGI_SPM.pdf" TargetMode="External"/><Relationship Id="rId3" Type="http://schemas.openxmlformats.org/officeDocument/2006/relationships/hyperlink" Target="https://www.ipcc.ch/report/ar6/wg1/downloads/report/IPCC_AR6_WGI_TS.pdf" TargetMode="External"/><Relationship Id="rId4" Type="http://schemas.openxmlformats.org/officeDocument/2006/relationships/hyperlink" Target="https://www.ipcc.ch/report/ar6/wg1/downloads/report/IPCC_AR6_WGI_Full_Report.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site/assets/uploads/2018/03/SREX-Chap3_FINAL-1.pdf" TargetMode="External"/><Relationship Id="rId3" Type="http://schemas.openxmlformats.org/officeDocument/2006/relationships/hyperlink" Target="https://www.ipcc.ch/site/assets/uploads/2018/02/WGIIAR5-Chap5_FINAL.pdf" TargetMode="External"/><Relationship Id="rId4" Type="http://schemas.openxmlformats.org/officeDocument/2006/relationships/hyperlink" Target="https://www.ipcc.ch/site/assets/uploads/2018/02/WGIIAR5-Chap30_FINAL.pdf" TargetMode="External"/><Relationship Id="rId5" Type="http://schemas.openxmlformats.org/officeDocument/2006/relationships/hyperlink" Target="https://www.ipcc.ch/site/assets/uploads/2018/02/WGIIAR5-Chap3_FINAL.pdf" TargetMode="External"/><Relationship Id="rId6" Type="http://schemas.openxmlformats.org/officeDocument/2006/relationships/hyperlink" Target="https://www.ipcc.ch/srccl/chapter/chapter-5/" TargetMode="External"/><Relationship Id="rId7" Type="http://schemas.openxmlformats.org/officeDocument/2006/relationships/hyperlink" Target="https://www.ipcc.ch/site/assets/uploads/2018/02/WGIIAR5-Chap12_FINAL.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Tropical_climate#:~:text=Tropical%20climates%20are%20defined%20by,seasonal%20dryness%20to%20varying%20degrees." TargetMode="External"/><Relationship Id="rId3" Type="http://schemas.openxmlformats.org/officeDocument/2006/relationships/hyperlink" Target="https://en.wikipedia.org/wiki/Desert_climate" TargetMode="External"/><Relationship Id="rId4" Type="http://schemas.openxmlformats.org/officeDocument/2006/relationships/hyperlink" Target="https://en.wikipedia.org/wiki/Temperate_climate" TargetMode="External"/><Relationship Id="rId5" Type="http://schemas.openxmlformats.org/officeDocument/2006/relationships/hyperlink" Target="https://en.wikipedia.org/wiki/Continental_climate" TargetMode="External"/><Relationship Id="rId6" Type="http://schemas.openxmlformats.org/officeDocument/2006/relationships/hyperlink" Target="https://en.wikipedia.org/wiki/Polar_climat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518249f4f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24" name="Google Shape;624;g2518249f4f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To study climate change, we need to define the climate system. It is a complex set of five main components:</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continental land masses</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atmosphere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the hydrosphere (oceans, lakes, rivers, groundwater, etc.)</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the cryosphere (i.e. land and sea ice, snow cover)</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the biosphere (all living organisms in the air, on land and in the oceans).</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These 5 components are linked to each other by a complex system of gears that would be difficult to describe here. What's important to remember is that any change in one of these components can have repercussions on all the others!</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t/>
            </a:r>
            <a:endParaRPr sz="1200" u="none">
              <a:solidFill>
                <a:srgbClr val="000000"/>
              </a:solidFill>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 :</a:t>
            </a:r>
            <a:endParaRPr b="1"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1. The climate system is a set of interconnected gears that depend on the evolution of the others.</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2. Without human intervention, this system is stable or evolves very slowly.</a:t>
            </a:r>
            <a:r>
              <a:rPr lang="fr-FR" sz="1200">
                <a:solidFill>
                  <a:srgbClr val="000000"/>
                </a:solidFill>
                <a:latin typeface="Montserrat"/>
                <a:ea typeface="Montserrat"/>
                <a:cs typeface="Montserrat"/>
                <a:sym typeface="Montserrat"/>
              </a:rPr>
              <a:t>.</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solidFill>
                  <a:srgbClr val="000000"/>
                </a:solidFill>
                <a:latin typeface="Montserrat"/>
                <a:ea typeface="Montserrat"/>
                <a:cs typeface="Montserrat"/>
                <a:sym typeface="Montserrat"/>
              </a:rPr>
              <a:t>Source : </a:t>
            </a:r>
            <a:r>
              <a:rPr lang="fr-FR" sz="1200">
                <a:latin typeface="Montserrat"/>
                <a:ea typeface="Montserrat"/>
                <a:cs typeface="Montserrat"/>
                <a:sym typeface="Montserrat"/>
              </a:rPr>
              <a:t>https://energyeducation.ca/encyclopedia/Climate_system</a:t>
            </a:r>
            <a:endParaRPr sz="1200" u="sng">
              <a:solidFill>
                <a:schemeClr val="dk1"/>
              </a:solidFill>
              <a:latin typeface="Montserrat"/>
              <a:ea typeface="Montserrat"/>
              <a:cs typeface="Montserrat"/>
              <a:sym typeface="Montserrat"/>
            </a:endParaRPr>
          </a:p>
          <a:p>
            <a:pPr indent="0" lvl="0" marL="457200" rtl="0" algn="l">
              <a:lnSpc>
                <a:spcPct val="100000"/>
              </a:lnSpc>
              <a:spcBef>
                <a:spcPts val="188"/>
              </a:spcBef>
              <a:spcAft>
                <a:spcPts val="0"/>
              </a:spcAft>
              <a:buClr>
                <a:schemeClr val="dk1"/>
              </a:buClr>
              <a:buSzPts val="625"/>
              <a:buFont typeface="Calibri"/>
              <a:buNone/>
            </a:pPr>
            <a:r>
              <a:t/>
            </a:r>
            <a:endParaRPr sz="1200">
              <a:latin typeface="Montserrat"/>
              <a:ea typeface="Montserrat"/>
              <a:cs typeface="Montserrat"/>
              <a:sym typeface="Montserrat"/>
            </a:endParaRPr>
          </a:p>
        </p:txBody>
      </p:sp>
      <p:sp>
        <p:nvSpPr>
          <p:cNvPr id="820" name="Google Shape;82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300"/>
              </a:spcBef>
              <a:spcAft>
                <a:spcPts val="0"/>
              </a:spcAft>
              <a:buSzPts val="1100"/>
              <a:buNone/>
            </a:pPr>
            <a:r>
              <a:rPr b="1" lang="fr-FR" sz="1200" u="sng">
                <a:latin typeface="Montserrat"/>
                <a:ea typeface="Montserrat"/>
                <a:cs typeface="Montserrat"/>
                <a:sym typeface="Montserrat"/>
              </a:rPr>
              <a:t>Explanation</a:t>
            </a:r>
            <a:r>
              <a:rPr b="1" lang="fr-FR" sz="1200">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r>
              <a:rPr lang="fr-FR" sz="1200">
                <a:latin typeface="Montserrat"/>
                <a:ea typeface="Montserrat"/>
                <a:cs typeface="Montserrat"/>
                <a:sym typeface="Montserrat"/>
              </a:rPr>
              <a:t>Conversely, in recent times, human activities have had a strong influence on these gears and have completely deregulated the climate system. This is what we call climate change. Our activities emit greenhouse gases, and this is one of the factors influencing climate change. In the following slide, we'll see how the climate system is affected.	</a:t>
            </a:r>
            <a:endParaRPr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300"/>
              </a:spcBef>
              <a:spcAft>
                <a:spcPts val="0"/>
              </a:spcAft>
              <a:buClr>
                <a:schemeClr val="dk1"/>
              </a:buClr>
              <a:buSzPts val="1000"/>
              <a:buFont typeface="Arial"/>
              <a:buNone/>
            </a:pPr>
            <a:r>
              <a:t/>
            </a:r>
            <a:endParaRPr sz="1200">
              <a:latin typeface="Corbel"/>
              <a:ea typeface="Corbel"/>
              <a:cs typeface="Corbel"/>
              <a:sym typeface="Corbel"/>
            </a:endParaRPr>
          </a:p>
        </p:txBody>
      </p:sp>
      <p:sp>
        <p:nvSpPr>
          <p:cNvPr id="844" name="Google Shape;844;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e45b4433c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e45b4433c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None/>
            </a:pPr>
            <a:r>
              <a:rPr lang="fr-FR" sz="1200">
                <a:solidFill>
                  <a:schemeClr val="dk1"/>
                </a:solidFill>
                <a:latin typeface="Montserrat"/>
                <a:ea typeface="Montserrat"/>
                <a:cs typeface="Montserrat"/>
                <a:sym typeface="Montserrat"/>
              </a:rPr>
              <a:t>Another concept to understand before going any further is the </a:t>
            </a:r>
            <a:r>
              <a:rPr b="1" lang="fr-FR" sz="1200">
                <a:solidFill>
                  <a:schemeClr val="dk1"/>
                </a:solidFill>
                <a:latin typeface="Montserrat"/>
                <a:ea typeface="Montserrat"/>
                <a:cs typeface="Montserrat"/>
                <a:sym typeface="Montserrat"/>
              </a:rPr>
              <a:t>greenhouse effect</a:t>
            </a:r>
            <a:r>
              <a:rPr lang="fr-FR" sz="1200">
                <a:solidFill>
                  <a:schemeClr val="dk1"/>
                </a:solidFill>
                <a:latin typeface="Montserrat"/>
                <a:ea typeface="Montserrat"/>
                <a:cs typeface="Montserrat"/>
                <a:sym typeface="Montserrat"/>
              </a:rPr>
              <a:t>. The greenhouse effect is a physical phenomenon that acts as a blanket for the Earth, allowing it to retain the heat provided by the Sun's rays. It's important to understand that this is a </a:t>
            </a:r>
            <a:r>
              <a:rPr b="1" lang="fr-FR" sz="1200">
                <a:solidFill>
                  <a:schemeClr val="dk1"/>
                </a:solidFill>
                <a:latin typeface="Montserrat"/>
                <a:ea typeface="Montserrat"/>
                <a:cs typeface="Montserrat"/>
                <a:sym typeface="Montserrat"/>
              </a:rPr>
              <a:t>natural </a:t>
            </a:r>
            <a:r>
              <a:rPr lang="fr-FR" sz="1200">
                <a:solidFill>
                  <a:schemeClr val="dk1"/>
                </a:solidFill>
                <a:latin typeface="Montserrat"/>
                <a:ea typeface="Montserrat"/>
                <a:cs typeface="Montserrat"/>
                <a:sym typeface="Montserrat"/>
              </a:rPr>
              <a:t>phenomenon, essential to </a:t>
            </a:r>
            <a:r>
              <a:rPr b="1" lang="fr-FR" sz="1200">
                <a:solidFill>
                  <a:schemeClr val="dk1"/>
                </a:solidFill>
                <a:latin typeface="Montserrat"/>
                <a:ea typeface="Montserrat"/>
                <a:cs typeface="Montserrat"/>
                <a:sym typeface="Montserrat"/>
              </a:rPr>
              <a:t>maintaining the conditions that sustain life on Earth</a:t>
            </a:r>
            <a:r>
              <a:rPr lang="fr-FR"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None/>
            </a:pPr>
            <a:r>
              <a:rPr lang="fr-FR" sz="1200">
                <a:solidFill>
                  <a:schemeClr val="dk1"/>
                </a:solidFill>
                <a:latin typeface="Montserrat"/>
                <a:ea typeface="Montserrat"/>
                <a:cs typeface="Montserrat"/>
                <a:sym typeface="Montserrat"/>
              </a:rPr>
              <a:t>If you want to use the blanket metaphor, you could say that : </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Without a blanket, we're cold, so it's important to have one (the Earth becomes livable, because without the greenhouse effect the temperature would be -18°C at most).</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With a blanket, we feel good</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When we sleep with five or six blankets, we're too hot (Greenhouse gases accumulate in the atmosphere like layers of blankets).</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To go further</a:t>
            </a:r>
            <a:r>
              <a:rPr b="1" lang="fr-FR" sz="1200">
                <a:latin typeface="Montserrat"/>
                <a:ea typeface="Montserrat"/>
                <a:cs typeface="Montserrat"/>
                <a:sym typeface="Montserrat"/>
              </a:rPr>
              <a:t> </a:t>
            </a:r>
            <a:r>
              <a:rPr b="1" lang="fr-FR" sz="1200">
                <a:solidFill>
                  <a:srgbClr val="158158"/>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To understand this, we need to remember that the wavelength range of a radiation depends on the temperature of the emitting body.</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The sun, whose temperature is very high (around 5800°C), emits visible radiation that we can all observe. This radiation passes through the atmosphere and is captured by the Earth. The Earth, with an average temperature of 15°C, emits long-wave radiation known as infrared.</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Certain gases in the atmosphere (such as carbon dioxide - CO2, water vapor - H2O, methane - CH4...) are more transparent to the sun's rays than the Earth's infrared radiation. They thus produce a greenhouse effect: the infrared radiation emitted by the Earth is absorbed by greenhouse gases, and is re-emitted, in part towards the Earth, causing warming.</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Key messages :</a:t>
            </a:r>
            <a:endParaRPr b="1" sz="1200" u="sng">
              <a:latin typeface="Montserrat"/>
              <a:ea typeface="Montserrat"/>
              <a:cs typeface="Montserrat"/>
              <a:sym typeface="Montserrat"/>
            </a:endParaRPr>
          </a:p>
          <a:p>
            <a:pPr indent="-3429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The greenhouse effect is natural.</a:t>
            </a:r>
            <a:endParaRPr sz="1200">
              <a:latin typeface="Montserrat"/>
              <a:ea typeface="Montserrat"/>
              <a:cs typeface="Montserrat"/>
              <a:sym typeface="Montserrat"/>
            </a:endParaRPr>
          </a:p>
          <a:p>
            <a:pPr indent="-3429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The atmosphere spreads some of the sun's radiation in all directions, but much of it is transmitted to the Earth.</a:t>
            </a:r>
            <a:endParaRPr sz="1200">
              <a:latin typeface="Montserrat"/>
              <a:ea typeface="Montserrat"/>
              <a:cs typeface="Montserrat"/>
              <a:sym typeface="Montserrat"/>
            </a:endParaRPr>
          </a:p>
          <a:p>
            <a:pPr indent="-3429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The Earth warms up and in turn emits (infrared) radiation.</a:t>
            </a:r>
            <a:endParaRPr sz="1200">
              <a:latin typeface="Montserrat"/>
              <a:ea typeface="Montserrat"/>
              <a:cs typeface="Montserrat"/>
              <a:sym typeface="Montserrat"/>
            </a:endParaRPr>
          </a:p>
          <a:p>
            <a:pPr indent="-3429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Some of this radiation is reflected back to Earth by greenhouse gases in the atmosphere.</a:t>
            </a:r>
            <a:endParaRPr sz="120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5c6b548796_0_1102:notes"/>
          <p:cNvSpPr/>
          <p:nvPr>
            <p:ph idx="2" type="sldImg"/>
          </p:nvPr>
        </p:nvSpPr>
        <p:spPr>
          <a:xfrm>
            <a:off x="420688"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g25c6b548796_0_1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What would the Earth's temperature be without an atmosphere?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i="1" lang="fr-FR" sz="1200">
                <a:latin typeface="Montserrat"/>
                <a:ea typeface="Montserrat"/>
                <a:cs typeface="Montserrat"/>
                <a:sym typeface="Montserrat"/>
              </a:rPr>
              <a:t>Answer</a:t>
            </a:r>
            <a:r>
              <a:rPr lang="fr-FR" sz="1200">
                <a:latin typeface="Montserrat"/>
                <a:ea typeface="Montserrat"/>
                <a:cs typeface="Montserrat"/>
                <a:sym typeface="Montserrat"/>
              </a:rPr>
              <a:t>: -18°C, i.e. answer B</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800">
              <a:latin typeface="Corbel"/>
              <a:ea typeface="Corbel"/>
              <a:cs typeface="Corbel"/>
              <a:sym typeface="Corbel"/>
            </a:endParaRPr>
          </a:p>
        </p:txBody>
      </p:sp>
      <p:sp>
        <p:nvSpPr>
          <p:cNvPr id="908" name="Google Shape;908;g25c6b548796_0_110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5c6b548796_0_1129:notes"/>
          <p:cNvSpPr txBox="1"/>
          <p:nvPr>
            <p:ph idx="1" type="body"/>
          </p:nvPr>
        </p:nvSpPr>
        <p:spPr>
          <a:xfrm>
            <a:off x="685800" y="4343400"/>
            <a:ext cx="5484300" cy="4112700"/>
          </a:xfrm>
          <a:prstGeom prst="rect">
            <a:avLst/>
          </a:prstGeom>
          <a:noFill/>
          <a:ln>
            <a:noFill/>
          </a:ln>
        </p:spPr>
        <p:txBody>
          <a:bodyPr anchorCtr="0" anchor="t" bIns="0" lIns="0" spcFirstLastPara="1" rIns="0" wrap="square" tIns="0">
            <a:noAutofit/>
          </a:bodyPr>
          <a:lstStyle/>
          <a:p>
            <a:pPr indent="0" lvl="0" marL="158750" rtl="0" algn="l">
              <a:lnSpc>
                <a:spcPct val="115000"/>
              </a:lnSpc>
              <a:spcBef>
                <a:spcPts val="40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400"/>
              </a:spcBef>
              <a:spcAft>
                <a:spcPts val="0"/>
              </a:spcAft>
              <a:buClr>
                <a:schemeClr val="dk1"/>
              </a:buClr>
              <a:buSzPts val="1100"/>
              <a:buFont typeface="Arial"/>
              <a:buNone/>
            </a:pPr>
            <a:r>
              <a:rPr lang="fr-FR" sz="1200">
                <a:latin typeface="Montserrat"/>
                <a:ea typeface="Montserrat"/>
                <a:cs typeface="Montserrat"/>
                <a:sym typeface="Montserrat"/>
              </a:rPr>
              <a:t>Without the greenhouse effect, the average temperature on Earth would be -18°C. Because all the sun's heat would be evacuated into space. Life would then be impossible.</a:t>
            </a:r>
            <a:endParaRPr sz="1200">
              <a:latin typeface="Montserrat"/>
              <a:ea typeface="Montserrat"/>
              <a:cs typeface="Montserrat"/>
              <a:sym typeface="Montserrat"/>
            </a:endParaRPr>
          </a:p>
          <a:p>
            <a:pPr indent="0" lvl="0" marL="158750" rtl="0" algn="l">
              <a:lnSpc>
                <a:spcPct val="115000"/>
              </a:lnSpc>
              <a:spcBef>
                <a:spcPts val="400"/>
              </a:spcBef>
              <a:spcAft>
                <a:spcPts val="0"/>
              </a:spcAft>
              <a:buClr>
                <a:schemeClr val="dk1"/>
              </a:buClr>
              <a:buSzPts val="1100"/>
              <a:buFont typeface="Arial"/>
              <a:buNone/>
            </a:pPr>
            <a:r>
              <a:rPr lang="fr-FR" sz="1200">
                <a:latin typeface="Montserrat"/>
                <a:ea typeface="Montserrat"/>
                <a:cs typeface="Montserrat"/>
                <a:sym typeface="Montserrat"/>
              </a:rPr>
              <a:t>The greenhouse effect is a natural phenomenon. It ensures an average temperature of 15°C on the Earth's surface. The problem is not the natural greenhouse effect, but the additional "anthropogenic" greenhouse effect (caused by human intervention), which increases the average temperature even further.</a:t>
            </a:r>
            <a:endParaRPr sz="1200">
              <a:latin typeface="Montserrat"/>
              <a:ea typeface="Montserrat"/>
              <a:cs typeface="Montserrat"/>
              <a:sym typeface="Montserrat"/>
            </a:endParaRPr>
          </a:p>
          <a:p>
            <a:pPr indent="0" lvl="0" marL="158750" rtl="0" algn="l">
              <a:lnSpc>
                <a:spcPct val="115000"/>
              </a:lnSpc>
              <a:spcBef>
                <a:spcPts val="400"/>
              </a:spcBef>
              <a:spcAft>
                <a:spcPts val="0"/>
              </a:spcAft>
              <a:buSzPts val="1100"/>
              <a:buNone/>
            </a:pPr>
            <a:r>
              <a:t/>
            </a:r>
            <a:endParaRPr sz="1200">
              <a:latin typeface="Calibri"/>
              <a:ea typeface="Calibri"/>
              <a:cs typeface="Calibri"/>
              <a:sym typeface="Calibri"/>
            </a:endParaRPr>
          </a:p>
        </p:txBody>
      </p:sp>
      <p:sp>
        <p:nvSpPr>
          <p:cNvPr id="935" name="Google Shape;935;g25c6b548796_0_1129:notes"/>
          <p:cNvSpPr/>
          <p:nvPr/>
        </p:nvSpPr>
        <p:spPr>
          <a:xfrm>
            <a:off x="3884760" y="8685360"/>
            <a:ext cx="2969700" cy="4551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936" name="Google Shape;936;g25c6b548796_0_1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5c6b548796_0_1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g25c6b548796_0_1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The atmosphere is made up of 78% N2 (nitrogen) and 21% O2 (oxygen), which are not greenhouse gases. GHGs represent only a small quantity of the gases present in the atmosphere, but they have an enormous impact.</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0" rtl="0" algn="l">
              <a:lnSpc>
                <a:spcPct val="115000"/>
              </a:lnSpc>
              <a:spcBef>
                <a:spcPts val="0"/>
              </a:spcBef>
              <a:spcAft>
                <a:spcPts val="0"/>
              </a:spcAft>
              <a:buNone/>
            </a:pPr>
            <a:r>
              <a:rPr lang="fr-FR" sz="1200">
                <a:latin typeface="Montserrat"/>
                <a:ea typeface="Montserrat"/>
                <a:cs typeface="Montserrat"/>
                <a:sym typeface="Montserrat"/>
              </a:rPr>
              <a:t>The four main gases responsible for greenhouse gases on Earth are : </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fr-FR" sz="1200">
                <a:latin typeface="Montserrat"/>
                <a:ea typeface="Montserrat"/>
                <a:cs typeface="Montserrat"/>
                <a:sym typeface="Montserrat"/>
              </a:rPr>
              <a:t>CO2, carbon dioxide</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fr-FR" sz="1200">
                <a:latin typeface="Montserrat"/>
                <a:ea typeface="Montserrat"/>
                <a:cs typeface="Montserrat"/>
                <a:sym typeface="Montserrat"/>
              </a:rPr>
              <a:t>CH4, methane</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fr-FR" sz="1200">
                <a:latin typeface="Montserrat"/>
                <a:ea typeface="Montserrat"/>
                <a:cs typeface="Montserrat"/>
                <a:sym typeface="Montserrat"/>
              </a:rPr>
              <a:t>N2O, nitrous oxide</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fr-FR" sz="1200">
                <a:latin typeface="Montserrat"/>
                <a:ea typeface="Montserrat"/>
                <a:cs typeface="Montserrat"/>
                <a:sym typeface="Montserrat"/>
              </a:rPr>
              <a:t>H2O, water vapour!</a:t>
            </a:r>
            <a:endParaRPr sz="1200">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Although water vapour is an important greenhouse gas, it does not remain in the atmosphere for long, nor does it accumulate, unlike the other three gases. This is why water vapour does not contribute to the increase in the greenhouse effect.</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To go further:</a:t>
            </a:r>
            <a:endParaRPr b="1" sz="1200" u="sng">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u="sng">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The atmosphere can contain a given amount of water vapour. This amount depends on the temperature of the atmosphere. So, even if we "emit" a lot of water vapour, this does not lead to an accumulation of water vapour in the atmosphere, since the atmosphere will already be saturated with water vapour. On the other hand, as the climate warms, the atmosphere expands (saturation vapour pressure rises) and can hold more and more water vapour, leading to more consequent global warming. Ultimately, global warming leads to more global warming. This is known as a positive feedback loop.</a:t>
            </a:r>
            <a:endParaRPr sz="1200">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e29b913a46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ge29b913a46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Before looking in more detail at the impact of human activities on climate change, let's take a look at the carbon cycle as a whole.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Like water, carbon follows a natural cycle. Over the course of a year, the various elements of the climate system exchange carbon. Without human activity, this cycle would be in balance.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But we burn a lot of fossil fuels. These were formed several million years ago by the fossilisation of living organisms and therefore constitute a large carbon stock. As this process is very slow, fossil fuels are non-renewable. By using this energy, human societies release this stock of carbon into the atmosphere, thereby unbalancing the natural carbon cycle.</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1. Like water, carbon follows a natural cycle.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2. Without human activity, this cycle would be in balance.</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3. GHG (greenhouse gas) emissions linked to human activities are upsetting this balance.</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solidFill>
                <a:srgbClr val="000000"/>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To go further</a:t>
            </a:r>
            <a:r>
              <a:rPr b="1" lang="fr-FR" sz="1200" u="sng">
                <a:latin typeface="Montserrat"/>
                <a:ea typeface="Montserrat"/>
                <a:cs typeface="Montserrat"/>
                <a:sym typeface="Montserrat"/>
              </a:rPr>
              <a:t>: </a:t>
            </a:r>
            <a:br>
              <a:rPr lang="fr-FR" sz="1200" u="sng">
                <a:solidFill>
                  <a:srgbClr val="000000"/>
                </a:solidFill>
                <a:latin typeface="Montserrat"/>
                <a:ea typeface="Montserrat"/>
                <a:cs typeface="Montserrat"/>
                <a:sym typeface="Montserrat"/>
              </a:rPr>
            </a:br>
            <a:r>
              <a:rPr lang="fr-FR">
                <a:latin typeface="Montserrat"/>
                <a:ea typeface="Montserrat"/>
                <a:cs typeface="Montserrat"/>
                <a:sym typeface="Montserrat"/>
              </a:rPr>
              <a:t>This infographic is in GtC, not GtCO2</a:t>
            </a:r>
            <a:endParaRPr>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b="1" lang="fr-FR">
                <a:latin typeface="Montserrat"/>
                <a:ea typeface="Montserrat"/>
                <a:cs typeface="Montserrat"/>
                <a:sym typeface="Montserrat"/>
              </a:rPr>
              <a:t>1 GtC = 3.67 GtCO2 </a:t>
            </a:r>
            <a:endParaRPr b="1">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a:latin typeface="Montserrat"/>
                <a:ea typeface="Montserrat"/>
                <a:cs typeface="Montserrat"/>
                <a:sym typeface="Montserrat"/>
              </a:rPr>
              <a:t>On this diagram, we can see that the flows naturally exchanged by the various natural carbon stocks are much greater than the carbon flows produced by the combustion of fossil fuels. 9 GtC compared with 120+90 GtC in the natural cycle. Except that in the natural cycle, all the natural emissions (white arrows pointing upwards) are offset by natural sinks (white arrows pointing downwards).</a:t>
            </a:r>
            <a:endParaRPr>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a:latin typeface="Montserrat"/>
              <a:ea typeface="Montserrat"/>
              <a:cs typeface="Montserrat"/>
              <a:sym typeface="Montserrat"/>
            </a:endParaRPr>
          </a:p>
        </p:txBody>
      </p:sp>
      <p:sp>
        <p:nvSpPr>
          <p:cNvPr id="990" name="Google Shape;990;ge29b913a46_0_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5c6b548796_0_37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000" name="Google Shape;1000;g25c6b548796_0_3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1" name="Google Shape;1001;g25c6b548796_0_3724:notes"/>
          <p:cNvSpPr txBox="1"/>
          <p:nvPr>
            <p:ph idx="1" type="body"/>
          </p:nvPr>
        </p:nvSpPr>
        <p:spPr>
          <a:xfrm>
            <a:off x="685494" y="4342939"/>
            <a:ext cx="5487000" cy="4114500"/>
          </a:xfrm>
          <a:prstGeom prst="rect">
            <a:avLst/>
          </a:prstGeom>
          <a:noFill/>
          <a:ln>
            <a:noFill/>
          </a:ln>
        </p:spPr>
        <p:txBody>
          <a:bodyPr anchorCtr="0" anchor="ctr" bIns="91425" lIns="91425" spcFirstLastPara="1" rIns="91425" wrap="square" tIns="91425">
            <a:noAutofit/>
          </a:bodyPr>
          <a:lstStyle/>
          <a:p>
            <a:pPr indent="0" lvl="0" marL="158750" rtl="0" algn="l">
              <a:lnSpc>
                <a:spcPct val="115000"/>
              </a:lnSpc>
              <a:spcBef>
                <a:spcPts val="0"/>
              </a:spcBef>
              <a:spcAft>
                <a:spcPts val="0"/>
              </a:spcAft>
              <a:buNone/>
            </a:pPr>
            <a:r>
              <a:rPr b="1" lang="fr-FR" sz="1200" u="sng">
                <a:solidFill>
                  <a:schemeClr val="dk1"/>
                </a:solidFill>
                <a:latin typeface="Montserrat"/>
                <a:ea typeface="Montserrat"/>
                <a:cs typeface="Montserrat"/>
                <a:sym typeface="Montserrat"/>
              </a:rPr>
              <a:t>Explanation</a:t>
            </a:r>
            <a:r>
              <a:rPr b="1" lang="fr-FR" sz="1200" u="sng">
                <a:solidFill>
                  <a:schemeClr val="dk1"/>
                </a:solidFill>
                <a:latin typeface="Montserrat"/>
                <a:ea typeface="Montserrat"/>
                <a:cs typeface="Montserrat"/>
                <a:sym typeface="Montserrat"/>
              </a:rPr>
              <a:t>:</a:t>
            </a:r>
            <a:endParaRPr b="1"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a:solidFill>
                  <a:schemeClr val="dk1"/>
                </a:solidFill>
                <a:latin typeface="Montserrat"/>
                <a:ea typeface="Montserrat"/>
                <a:cs typeface="Montserrat"/>
                <a:sym typeface="Montserrat"/>
              </a:rPr>
              <a:t>86</a:t>
            </a:r>
            <a:r>
              <a:rPr lang="fr-FR" sz="1200">
                <a:solidFill>
                  <a:schemeClr val="dk1"/>
                </a:solidFill>
                <a:latin typeface="Montserrat"/>
                <a:ea typeface="Montserrat"/>
                <a:cs typeface="Montserrat"/>
                <a:sym typeface="Montserrat"/>
              </a:rPr>
              <a:t>% of our carbon emissions are due to direct emissions (agriculture, energy consumption, etc.) and </a:t>
            </a:r>
            <a:r>
              <a:rPr b="1" lang="fr-FR" sz="1200">
                <a:solidFill>
                  <a:schemeClr val="dk1"/>
                </a:solidFill>
                <a:latin typeface="Montserrat"/>
                <a:ea typeface="Montserrat"/>
                <a:cs typeface="Montserrat"/>
                <a:sym typeface="Montserrat"/>
              </a:rPr>
              <a:t>14</a:t>
            </a:r>
            <a:r>
              <a:rPr lang="fr-FR" sz="1200">
                <a:solidFill>
                  <a:schemeClr val="dk1"/>
                </a:solidFill>
                <a:latin typeface="Montserrat"/>
                <a:ea typeface="Montserrat"/>
                <a:cs typeface="Montserrat"/>
                <a:sym typeface="Montserrat"/>
              </a:rPr>
              <a:t>% to indirect emissions, mainly deforestation.</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Deforestation leads to CO2 emissions for two main reasons:</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Felled wood is often burnt. The CO2 captured by photosynthesis is therefore released into the atmosphere.</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Forest soil captures CO2 better than agricultural soil. So if we replace a forest with agricultural land, the soil will release CO2 that was previously captured by the forest soil.</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Only 46% of greenhouse gases are released into the atmosphere, contributing to an increase in the greenhouse effect and therefore to climate change. 31% of emissions are absorbed by the biosphere (forests, meadows and even algae!).</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The remaining 23% dissolve in the ocean. For the time being, these natural carbon sinks prevent most of our emissions from ending up in the atmosphere and contributing to climate change.</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For the time being, the more GHGs we emit, the faster these natural sinks store carbon. However, after a certain threshold, some scientists predict that </a:t>
            </a:r>
            <a:r>
              <a:rPr b="1" lang="fr-FR" sz="1200">
                <a:solidFill>
                  <a:schemeClr val="accent3"/>
                </a:solidFill>
                <a:latin typeface="Montserrat"/>
                <a:ea typeface="Montserrat"/>
                <a:cs typeface="Montserrat"/>
                <a:sym typeface="Montserrat"/>
              </a:rPr>
              <a:t>these sinks will begin to saturate and release some of this stored carbon</a:t>
            </a:r>
            <a:r>
              <a:rPr b="1" lang="fr-FR" sz="1200">
                <a:solidFill>
                  <a:schemeClr val="dk1"/>
                </a:solidFill>
                <a:latin typeface="Montserrat"/>
                <a:ea typeface="Montserrat"/>
                <a:cs typeface="Montserrat"/>
                <a:sym typeface="Montserrat"/>
              </a:rPr>
              <a:t>.</a:t>
            </a:r>
            <a:endParaRPr b="1"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This is one of the uncontrolled effects of climate change. This is partly why the +2°C limit was set, but more on that later!</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1. 88% of our GHG emissions are direct emissions (agriculture, energy consumption, etc.). 12% of emissions are linked to deforestation.</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2. Only 46% of greenhouse gases end up in the atmosphere and contribute to climate change.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3. The rest of human emissions are captured by forests and the ocean, and fortunately so!</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4. We are currently wondering how long the Earth will be able to limit the impact of our emissions.</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Source : IPCC, AR6, WG1.</a:t>
            </a:r>
            <a:endParaRPr sz="1200">
              <a:latin typeface="Montserrat"/>
              <a:ea typeface="Montserrat"/>
              <a:cs typeface="Montserrat"/>
              <a:sym typeface="Montserrat"/>
            </a:endParaRPr>
          </a:p>
          <a:p>
            <a:pPr indent="0" lvl="0" marL="0" rtl="0" algn="l">
              <a:lnSpc>
                <a:spcPct val="90000"/>
              </a:lnSpc>
              <a:spcBef>
                <a:spcPts val="300"/>
              </a:spcBef>
              <a:spcAft>
                <a:spcPts val="0"/>
              </a:spcAft>
              <a:buClr>
                <a:schemeClr val="dk1"/>
              </a:buClr>
              <a:buSzPts val="1400"/>
              <a:buFont typeface="Arial"/>
              <a:buNone/>
            </a:pPr>
            <a:r>
              <a:t/>
            </a:r>
            <a:endParaRPr sz="120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5c6b548796_0_374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026" name="Google Shape;1026;g25c6b548796_0_3749:notes"/>
          <p:cNvSpPr/>
          <p:nvPr>
            <p:ph idx="2" type="sldImg"/>
          </p:nvPr>
        </p:nvSpPr>
        <p:spPr>
          <a:xfrm>
            <a:off x="388938" y="695325"/>
            <a:ext cx="6056400" cy="34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7" name="Google Shape;1027;g25c6b548796_0_3749:notes"/>
          <p:cNvSpPr txBox="1"/>
          <p:nvPr>
            <p:ph idx="1" type="body"/>
          </p:nvPr>
        </p:nvSpPr>
        <p:spPr>
          <a:xfrm>
            <a:off x="685800" y="4343400"/>
            <a:ext cx="5465700" cy="40941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br>
              <a:rPr lang="fr-FR" sz="1200">
                <a:latin typeface="Montserrat"/>
                <a:ea typeface="Montserrat"/>
                <a:cs typeface="Montserrat"/>
                <a:sym typeface="Montserrat"/>
              </a:rPr>
            </a:br>
            <a:r>
              <a:rPr lang="fr-FR" sz="1200">
                <a:latin typeface="Montserrat"/>
                <a:ea typeface="Montserrat"/>
                <a:cs typeface="Montserrat"/>
                <a:sym typeface="Montserrat"/>
              </a:rPr>
              <a:t>This graph shows the proportion to which each gas contributes to the additional greenhouse effect.</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Take advantage of the animations to get the audience to come up with some figures.</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Calibri"/>
              <a:buChar char="●"/>
            </a:pPr>
            <a:r>
              <a:rPr b="1" lang="fr-FR" sz="1200">
                <a:latin typeface="Montserrat"/>
                <a:ea typeface="Montserrat"/>
                <a:cs typeface="Montserrat"/>
                <a:sym typeface="Montserrat"/>
              </a:rPr>
              <a:t>1st animation</a:t>
            </a:r>
            <a:r>
              <a:rPr lang="fr-FR" sz="1200">
                <a:latin typeface="Montserrat"/>
                <a:ea typeface="Montserrat"/>
                <a:cs typeface="Montserrat"/>
                <a:sym typeface="Montserrat"/>
              </a:rPr>
              <a:t>: CO2 from fossil fuels (= oil, coal and gas) and certain industries (steelworks and cement works, for example, which release CO2 through chemical reactions) + CO2 from deforestation.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Calibri"/>
              <a:buChar char="●"/>
            </a:pPr>
            <a:r>
              <a:rPr b="1" lang="fr-FR" sz="1200">
                <a:latin typeface="Montserrat"/>
                <a:ea typeface="Montserrat"/>
                <a:cs typeface="Montserrat"/>
                <a:sym typeface="Montserrat"/>
              </a:rPr>
              <a:t>2nd animation</a:t>
            </a:r>
            <a:r>
              <a:rPr lang="fr-FR" sz="1200">
                <a:latin typeface="Montserrat"/>
                <a:ea typeface="Montserrat"/>
                <a:cs typeface="Montserrat"/>
                <a:sym typeface="Montserrat"/>
              </a:rPr>
              <a:t>: methane is formed when organic matter decomposes in an environment containing little oxygen: fermentation in the stomachs of ruminants, rice paddies, landfill sites, burning, etc.</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Calibri"/>
              <a:buChar char="●"/>
            </a:pPr>
            <a:r>
              <a:rPr b="1" lang="fr-FR" sz="1200">
                <a:latin typeface="Montserrat"/>
                <a:ea typeface="Montserrat"/>
                <a:cs typeface="Montserrat"/>
                <a:sym typeface="Montserrat"/>
              </a:rPr>
              <a:t>3rd animation</a:t>
            </a:r>
            <a:r>
              <a:rPr lang="fr-FR" sz="1200">
                <a:latin typeface="Montserrat"/>
                <a:ea typeface="Montserrat"/>
                <a:cs typeface="Montserrat"/>
                <a:sym typeface="Montserrat"/>
              </a:rPr>
              <a:t>: N2O, nitrous oxide or laughing gas. It comes from fertilisers and the chemical industry.</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Calibri"/>
              <a:buChar char="●"/>
            </a:pPr>
            <a:r>
              <a:rPr b="1" lang="fr-FR" sz="1200">
                <a:latin typeface="Montserrat"/>
                <a:ea typeface="Montserrat"/>
                <a:cs typeface="Montserrat"/>
                <a:sym typeface="Montserrat"/>
              </a:rPr>
              <a:t>4th animation</a:t>
            </a:r>
            <a:r>
              <a:rPr lang="fr-FR" sz="1200">
                <a:latin typeface="Montserrat"/>
                <a:ea typeface="Montserrat"/>
                <a:cs typeface="Montserrat"/>
                <a:sym typeface="Montserrat"/>
              </a:rPr>
              <a:t>: fluorinated gases such as CFCs (chlorofluorocarbons), HFCs (hydrofluorocarbons), SF6 (sulphur hexafluoride), etc... Whereas the 3 previous gases come from natural sources and are gradually being eliminated by the environment, the latter are 100% synthetic and almost indestructible. They should therefore not be overlooked.</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br>
              <a:rPr lang="fr-FR" sz="1200">
                <a:latin typeface="Montserrat"/>
                <a:ea typeface="Montserrat"/>
                <a:cs typeface="Montserrat"/>
                <a:sym typeface="Montserrat"/>
              </a:rPr>
            </a:b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CO2 accounts for around 3/4 of the increase in the greenhouse effect caused by the GHGs emitted by mankind in recent years.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b="1" lang="fr-FR" sz="1200">
                <a:solidFill>
                  <a:schemeClr val="accent3"/>
                </a:solidFill>
                <a:latin typeface="Montserrat"/>
                <a:ea typeface="Montserrat"/>
                <a:cs typeface="Montserrat"/>
                <a:sym typeface="Montserrat"/>
              </a:rPr>
              <a:t>It will therefore be our "dollar", our unit of reference</a:t>
            </a:r>
            <a:r>
              <a:rPr lang="fr-FR" sz="1200">
                <a:latin typeface="Montserrat"/>
                <a:ea typeface="Montserrat"/>
                <a:cs typeface="Montserrat"/>
                <a:sym typeface="Montserrat"/>
              </a:rPr>
              <a:t>. We will report the emissions of all other types of gas in CO2 equivalent emissions. The warming caused by other gases is expressed as a multiple of the warming potential of CO2.</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b="1" lang="fr-FR" sz="1200">
                <a:latin typeface="Montserrat"/>
                <a:ea typeface="Montserrat"/>
                <a:cs typeface="Montserrat"/>
                <a:sym typeface="Montserrat"/>
              </a:rPr>
              <a:t>Example: 1 kg CH4 = 28 kg CO2eq</a:t>
            </a:r>
            <a:endParaRPr b="1"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25c6b548796_0_37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9" name="Google Shape;1069;g25c6b548796_0_37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The concentration of CO2 in the atmosphere has risen by an average of around 280 ppm (particles per million, a unit of molecular concentration) over the last 800,000 years, officially reaching 400 ppm in 2016, i.e. +40% compared with pre-industrial levels. Around 1/3 of the current concentration of CO2 is therefore of human origin.</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The concentration of methane (CH4) has increased by an average of around 650 ppb (particles per billion) over the last 2,000 years, reaching more than 1,840 ppb in 2016. This represents an increase of around 280% compared with pre-industrial levels. Methane of human origin therefore accounts for 2/3 of the current concentration.</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1. Humans are constantly emitting greenhouse gases, some of which end up in the atmosphere. We are responsible for a surplus of 1/3 of the CO2 currently in the atmosphere, 2/3 for methane!</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2. Observed concentrations of the various greenhouse gases have exploded in the space of a few centuries.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Ressources</a:t>
            </a:r>
            <a:r>
              <a:rPr b="1" lang="fr-FR" sz="1200">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200"/>
              </a:spcBef>
              <a:spcAft>
                <a:spcPts val="0"/>
              </a:spcAft>
              <a:buNone/>
            </a:pPr>
            <a:r>
              <a:rPr lang="fr-FR" sz="1200" u="sng">
                <a:solidFill>
                  <a:schemeClr val="hlink"/>
                </a:solidFill>
                <a:latin typeface="Montserrat"/>
                <a:ea typeface="Montserrat"/>
                <a:cs typeface="Montserrat"/>
                <a:sym typeface="Montserrat"/>
                <a:hlinkClick r:id="rId2"/>
              </a:rPr>
              <a:t>https://www.epa.gov/climate-change-science/causes-climate-change</a:t>
            </a:r>
            <a:r>
              <a:rPr lang="fr-FR" sz="1200">
                <a:latin typeface="Montserrat"/>
                <a:ea typeface="Montserrat"/>
                <a:cs typeface="Montserrat"/>
                <a:sym typeface="Montserrat"/>
              </a:rPr>
              <a:t> : </a:t>
            </a:r>
            <a:r>
              <a:rPr lang="fr-FR" sz="1200">
                <a:latin typeface="Montserrat"/>
                <a:ea typeface="Montserrat"/>
                <a:cs typeface="Montserrat"/>
                <a:sym typeface="Montserrat"/>
              </a:rPr>
              <a:t>Information on the causes of climate change from the US Environmental Protection Agency</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The "Our Changing Climate" website and the National Climate Assessment report by the US Global Change Research Programm</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u="sng">
                <a:solidFill>
                  <a:schemeClr val="hlink"/>
                </a:solidFill>
                <a:latin typeface="Montserrat"/>
                <a:ea typeface="Montserrat"/>
                <a:cs typeface="Montserrat"/>
                <a:sym typeface="Montserrat"/>
                <a:hlinkClick r:id="rId3"/>
              </a:rPr>
              <a:t>http://nca2014.globalchange.gov/highlights/report-findings/our-changing-climate#graphic-20974</a:t>
            </a: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Great video explaining the concentration of CO2 over the last 50 years, then over 2000 years, then over 800,000 years!</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solidFill>
                  <a:srgbClr val="000000"/>
                </a:solidFill>
                <a:latin typeface="Montserrat"/>
                <a:ea typeface="Montserrat"/>
                <a:cs typeface="Montserrat"/>
                <a:sym typeface="Montserrat"/>
              </a:rPr>
              <a:t>[YouTube 4'16] </a:t>
            </a:r>
            <a:r>
              <a:rPr lang="fr-FR" sz="1200" u="sng">
                <a:solidFill>
                  <a:schemeClr val="hlink"/>
                </a:solidFill>
                <a:latin typeface="Montserrat"/>
                <a:ea typeface="Montserrat"/>
                <a:cs typeface="Montserrat"/>
                <a:sym typeface="Montserrat"/>
                <a:hlinkClick r:id="rId4"/>
              </a:rPr>
              <a:t>https://www.youtube.com/watch?v=gH6fQh9eAQE&amp;feature=youtu.be</a:t>
            </a:r>
            <a:r>
              <a:rPr lang="fr-FR" sz="1200">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Real-time monitoring of global average concentrations of: - carbon dioxide CO2 in the atmosphere</a:t>
            </a:r>
            <a:r>
              <a:rPr lang="fr-FR" sz="1200">
                <a:solidFill>
                  <a:srgbClr val="000000"/>
                </a:solidFill>
                <a:latin typeface="Montserrat"/>
                <a:ea typeface="Montserrat"/>
                <a:cs typeface="Montserrat"/>
                <a:sym typeface="Montserrat"/>
              </a:rPr>
              <a:t> </a:t>
            </a:r>
            <a:r>
              <a:rPr lang="fr-FR" sz="1200" u="sng">
                <a:solidFill>
                  <a:schemeClr val="hlink"/>
                </a:solidFill>
                <a:latin typeface="Montserrat"/>
                <a:ea typeface="Montserrat"/>
                <a:cs typeface="Montserrat"/>
                <a:sym typeface="Montserrat"/>
                <a:hlinkClick r:id="rId5"/>
              </a:rPr>
              <a:t>http://www.esrl.noaa.gov/gmd/ccgg/trends/global.html</a:t>
            </a:r>
            <a:r>
              <a:rPr lang="fr-FR" sz="1200">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of methane CH4</a:t>
            </a:r>
            <a:r>
              <a:rPr lang="fr-FR" sz="1200">
                <a:solidFill>
                  <a:srgbClr val="000000"/>
                </a:solidFill>
                <a:latin typeface="Montserrat"/>
                <a:ea typeface="Montserrat"/>
                <a:cs typeface="Montserrat"/>
                <a:sym typeface="Montserrat"/>
              </a:rPr>
              <a:t> : </a:t>
            </a:r>
            <a:r>
              <a:rPr lang="fr-FR" sz="1200" u="sng">
                <a:solidFill>
                  <a:schemeClr val="hlink"/>
                </a:solidFill>
                <a:latin typeface="Montserrat"/>
                <a:ea typeface="Montserrat"/>
                <a:cs typeface="Montserrat"/>
                <a:sym typeface="Montserrat"/>
                <a:hlinkClick r:id="rId6"/>
              </a:rPr>
              <a:t>http://www.esrl.noaa.gov/gmd/ccgg/trends_ch4/index.html</a:t>
            </a:r>
            <a:r>
              <a:rPr lang="fr-FR" sz="1200">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i="1" lang="fr-FR" sz="1200">
                <a:latin typeface="Montserrat"/>
                <a:ea typeface="Montserrat"/>
                <a:cs typeface="Montserrat"/>
                <a:sym typeface="Montserrat"/>
              </a:rPr>
              <a:t>Anthropocene</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The Anthropocene is a neologism coined in the 1990s to describe a new era during which the influence of human beings on the biosphere has reached such a level that it has become a 'geological force' in its own right, capable of leaving its mark on the lithosphere. Although debated at international conferences, this period is not officially recognised on the geological time scale as the successor to the Holocene.</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See the Wikipedia page and Alain Grandjean's blog "Chronique de l'Anthropocène".</a:t>
            </a:r>
            <a:endParaRPr sz="1200">
              <a:latin typeface="Montserrat"/>
              <a:ea typeface="Montserrat"/>
              <a:cs typeface="Montserrat"/>
              <a:sym typeface="Montserrat"/>
            </a:endParaRPr>
          </a:p>
        </p:txBody>
      </p:sp>
      <p:sp>
        <p:nvSpPr>
          <p:cNvPr id="1070" name="Google Shape;1070;g25c6b548796_0_379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5c6b54879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5c6b5487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5c6b548796_0_38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8" name="Google Shape;1078;g25c6b548796_0_38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latin typeface="Montserrat"/>
                <a:ea typeface="Montserrat"/>
                <a:cs typeface="Montserrat"/>
                <a:sym typeface="Montserrat"/>
              </a:rPr>
              <a:t>:</a:t>
            </a:r>
            <a:endParaRPr b="1" sz="1200" u="sng">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latin typeface="Montserrat"/>
                <a:ea typeface="Montserrat"/>
                <a:cs typeface="Montserrat"/>
                <a:sym typeface="Montserrat"/>
              </a:rPr>
              <a:t>This animation shows changes in CO2 emissions from fossil fuel combustion and cement production between 1750 and 2010. The greater the quantity of CO2 emissions, the closer the colour is to light yellow.</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latin typeface="Montserrat"/>
                <a:ea typeface="Montserrat"/>
                <a:cs typeface="Montserrat"/>
                <a:sym typeface="Montserrat"/>
              </a:rPr>
              <a:t>The United Kingdom is the only country that can be seen at the end of the </a:t>
            </a:r>
            <a:r>
              <a:rPr b="1" lang="fr-FR">
                <a:latin typeface="Montserrat"/>
                <a:ea typeface="Montserrat"/>
                <a:cs typeface="Montserrat"/>
                <a:sym typeface="Montserrat"/>
              </a:rPr>
              <a:t>18th century</a:t>
            </a:r>
            <a:r>
              <a:rPr lang="fr-FR">
                <a:latin typeface="Montserrat"/>
                <a:ea typeface="Montserrat"/>
                <a:cs typeface="Montserrat"/>
                <a:sym typeface="Montserrat"/>
              </a:rPr>
              <a:t>, marking the start of the industrial revolution.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latin typeface="Montserrat"/>
                <a:ea typeface="Montserrat"/>
                <a:cs typeface="Montserrat"/>
                <a:sym typeface="Montserrat"/>
              </a:rPr>
              <a:t>Then the countries of Western Europe (such as France, Germany, the Netherlands, etc.) and the United States began to emit large quantities of CO2 throughout the</a:t>
            </a:r>
            <a:r>
              <a:rPr b="1" lang="fr-FR">
                <a:latin typeface="Montserrat"/>
                <a:ea typeface="Montserrat"/>
                <a:cs typeface="Montserrat"/>
                <a:sym typeface="Montserrat"/>
              </a:rPr>
              <a:t> 19th century</a:t>
            </a:r>
            <a:r>
              <a:rPr lang="fr-FR">
                <a:latin typeface="Montserrat"/>
                <a:ea typeface="Montserrat"/>
                <a:cs typeface="Montserrat"/>
                <a:sym typeface="Montserrat"/>
              </a:rPr>
              <a:t>.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latin typeface="Montserrat"/>
                <a:ea typeface="Montserrat"/>
                <a:cs typeface="Montserrat"/>
                <a:sym typeface="Montserrat"/>
              </a:rPr>
              <a:t>During the </a:t>
            </a:r>
            <a:r>
              <a:rPr b="1" lang="fr-FR">
                <a:latin typeface="Montserrat"/>
                <a:ea typeface="Montserrat"/>
                <a:cs typeface="Montserrat"/>
                <a:sym typeface="Montserrat"/>
              </a:rPr>
              <a:t>20th century</a:t>
            </a:r>
            <a:r>
              <a:rPr lang="fr-FR">
                <a:latin typeface="Montserrat"/>
                <a:ea typeface="Montserrat"/>
                <a:cs typeface="Montserrat"/>
                <a:sym typeface="Montserrat"/>
              </a:rPr>
              <a:t>, the industrial development model spread across the globe, with the gradual appearance of bright spots, particularly in Asia.</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latin typeface="Montserrat"/>
                <a:ea typeface="Montserrat"/>
                <a:cs typeface="Montserrat"/>
                <a:sym typeface="Montserrat"/>
              </a:rPr>
              <a:t>This video shows the historical responsibility of developed countries (Western Europe and the United States) for CO2 emissions.</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5c6b548796_0_3811:notes"/>
          <p:cNvSpPr txBox="1"/>
          <p:nvPr>
            <p:ph idx="1" type="body"/>
          </p:nvPr>
        </p:nvSpPr>
        <p:spPr>
          <a:xfrm>
            <a:off x="685800" y="4343400"/>
            <a:ext cx="5484300" cy="4112700"/>
          </a:xfrm>
          <a:prstGeom prst="rect">
            <a:avLst/>
          </a:prstGeom>
          <a:noFill/>
          <a:ln>
            <a:noFill/>
          </a:ln>
        </p:spPr>
        <p:txBody>
          <a:bodyPr anchorCtr="0" anchor="t" bIns="0" lIns="0" spcFirstLastPara="1" rIns="0" wrap="square" tIns="0">
            <a:noAutofit/>
          </a:bodyPr>
          <a:lstStyle/>
          <a:p>
            <a:pPr indent="-99898" lvl="0" marL="216000" marR="0" rtl="0" algn="l">
              <a:lnSpc>
                <a:spcPct val="100000"/>
              </a:lnSpc>
              <a:spcBef>
                <a:spcPts val="0"/>
              </a:spcBef>
              <a:spcAft>
                <a:spcPts val="0"/>
              </a:spcAft>
              <a:buClr>
                <a:srgbClr val="FF9E00"/>
              </a:buClr>
              <a:buSzPts val="1800"/>
              <a:buFont typeface="Arial"/>
              <a:buNone/>
            </a:pPr>
            <a:r>
              <a:t/>
            </a:r>
            <a:endParaRPr sz="1200">
              <a:latin typeface="Corbel"/>
              <a:ea typeface="Corbel"/>
              <a:cs typeface="Corbel"/>
              <a:sym typeface="Corbel"/>
            </a:endParaRPr>
          </a:p>
        </p:txBody>
      </p:sp>
      <p:sp>
        <p:nvSpPr>
          <p:cNvPr id="1088" name="Google Shape;1088;g25c6b548796_0_3811:notes"/>
          <p:cNvSpPr/>
          <p:nvPr/>
        </p:nvSpPr>
        <p:spPr>
          <a:xfrm>
            <a:off x="3884760" y="8685360"/>
            <a:ext cx="2969700" cy="4551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089" name="Google Shape;1089;g25c6b548796_0_38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5c6b548796_0_3840:notes"/>
          <p:cNvSpPr txBox="1"/>
          <p:nvPr>
            <p:ph idx="1" type="body"/>
          </p:nvPr>
        </p:nvSpPr>
        <p:spPr>
          <a:xfrm>
            <a:off x="685800" y="4343400"/>
            <a:ext cx="5484300" cy="4112700"/>
          </a:xfrm>
          <a:prstGeom prst="rect">
            <a:avLst/>
          </a:prstGeom>
          <a:noFill/>
          <a:ln>
            <a:noFill/>
          </a:ln>
        </p:spPr>
        <p:txBody>
          <a:bodyPr anchorCtr="0" anchor="t" bIns="0" lIns="0" spcFirstLastPara="1" rIns="0" wrap="square" tIns="0">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latin typeface="Montserrat"/>
                <a:ea typeface="Montserrat"/>
                <a:cs typeface="Montserrat"/>
                <a:sym typeface="Montserrat"/>
              </a:rPr>
              <a:t>:</a:t>
            </a:r>
            <a:br>
              <a:rPr lang="fr-FR" sz="1200" u="sng">
                <a:latin typeface="Montserrat"/>
                <a:ea typeface="Montserrat"/>
                <a:cs typeface="Montserrat"/>
                <a:sym typeface="Montserrat"/>
              </a:rPr>
            </a:br>
            <a:r>
              <a:rPr lang="fr-FR" sz="1200">
                <a:latin typeface="Montserrat"/>
                <a:ea typeface="Montserrat"/>
                <a:cs typeface="Montserrat"/>
                <a:sym typeface="Montserrat"/>
              </a:rPr>
              <a:t>Burning fossil fuels emits carbon dioxide (CO2), as explained in the Energy and human activities modules.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But there are other types of anthropogenic greenhouse gas.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Methane (CH4) is formed when organic matter decomposes in an environment containing little oxygen, such as fermentation in the stomachs of ruminants.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N2O, nitrous oxide. It comes from fertilisers and the chemical industry.</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Fluorinated gases such as CFCs (hydrofluorocarbons), HFCs (hydrofluorocarbons), SF6 (sulphur hexafluoride), etc., are also used in the chemical industry.</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p:txBody>
      </p:sp>
      <p:sp>
        <p:nvSpPr>
          <p:cNvPr id="1117" name="Google Shape;1117;g25c6b548796_0_3840:notes"/>
          <p:cNvSpPr/>
          <p:nvPr/>
        </p:nvSpPr>
        <p:spPr>
          <a:xfrm>
            <a:off x="3884760" y="8685360"/>
            <a:ext cx="2969700" cy="4551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18" name="Google Shape;1118;g25c6b548796_0_38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5c6b548796_0_44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5c6b548796_0_4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5c6b548796_0_4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7" name="Google Shape;1157;g25c6b548796_0_44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just">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just">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1. The more GHGs are emitted by human activities, the greater the concentration of GHGs in the atmosphere;</a:t>
            </a:r>
            <a:endParaRPr sz="1200">
              <a:latin typeface="Montserrat"/>
              <a:ea typeface="Montserrat"/>
              <a:cs typeface="Montserrat"/>
              <a:sym typeface="Montserrat"/>
            </a:endParaRPr>
          </a:p>
          <a:p>
            <a:pPr indent="0" lvl="0" marL="158750" rtl="0" algn="just">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2. The higher the concentration of GHGs, the greater the greenhouse effect;</a:t>
            </a:r>
            <a:endParaRPr sz="1200">
              <a:latin typeface="Montserrat"/>
              <a:ea typeface="Montserrat"/>
              <a:cs typeface="Montserrat"/>
              <a:sym typeface="Montserrat"/>
            </a:endParaRPr>
          </a:p>
          <a:p>
            <a:pPr indent="0" lvl="0" marL="158750" rtl="0" algn="just">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3. The greater the greenhouse effect, the higher the average global temperature;</a:t>
            </a:r>
            <a:endParaRPr sz="1200">
              <a:latin typeface="Montserrat"/>
              <a:ea typeface="Montserrat"/>
              <a:cs typeface="Montserrat"/>
              <a:sym typeface="Montserrat"/>
            </a:endParaRPr>
          </a:p>
          <a:p>
            <a:pPr indent="0" lvl="0" marL="158750" rtl="0" algn="just">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4. These phenomena have a number of effects, which we will look at together.</a:t>
            </a:r>
            <a:endParaRPr sz="1200">
              <a:latin typeface="Montserrat"/>
              <a:ea typeface="Montserrat"/>
              <a:cs typeface="Montserrat"/>
              <a:sym typeface="Montserrat"/>
            </a:endParaRPr>
          </a:p>
          <a:p>
            <a:pPr indent="0" lvl="0" marL="158750" rtl="0" algn="just">
              <a:lnSpc>
                <a:spcPct val="115000"/>
              </a:lnSpc>
              <a:spcBef>
                <a:spcPts val="0"/>
              </a:spcBef>
              <a:spcAft>
                <a:spcPts val="0"/>
              </a:spcAft>
              <a:buSzPts val="1100"/>
              <a:buNone/>
            </a:pPr>
            <a:r>
              <a:t/>
            </a:r>
            <a:endParaRPr sz="1200">
              <a:latin typeface="Calibri"/>
              <a:ea typeface="Calibri"/>
              <a:cs typeface="Calibri"/>
              <a:sym typeface="Calibri"/>
            </a:endParaRPr>
          </a:p>
          <a:p>
            <a:pPr indent="0" lvl="0" marL="0" marR="0" rtl="0" algn="just">
              <a:lnSpc>
                <a:spcPct val="100000"/>
              </a:lnSpc>
              <a:spcBef>
                <a:spcPts val="0"/>
              </a:spcBef>
              <a:spcAft>
                <a:spcPts val="0"/>
              </a:spcAft>
              <a:buSzPts val="1100"/>
              <a:buNone/>
            </a:pPr>
            <a:r>
              <a:t/>
            </a:r>
            <a:endParaRPr sz="1000">
              <a:latin typeface="Corbel"/>
              <a:ea typeface="Corbel"/>
              <a:cs typeface="Corbel"/>
              <a:sym typeface="Corbel"/>
            </a:endParaRPr>
          </a:p>
          <a:p>
            <a:pPr indent="0" lvl="0" marL="63500" marR="0" rtl="0" algn="just">
              <a:lnSpc>
                <a:spcPct val="100000"/>
              </a:lnSpc>
              <a:spcBef>
                <a:spcPts val="0"/>
              </a:spcBef>
              <a:spcAft>
                <a:spcPts val="0"/>
              </a:spcAft>
              <a:buClr>
                <a:srgbClr val="000000"/>
              </a:buClr>
              <a:buSzPts val="1000"/>
              <a:buNone/>
            </a:pPr>
            <a:r>
              <a:t/>
            </a:r>
            <a:endParaRPr b="0" sz="800">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None/>
            </a:pPr>
            <a:r>
              <a:t/>
            </a:r>
            <a:endParaRPr b="0" sz="800">
              <a:latin typeface="Arial"/>
              <a:ea typeface="Arial"/>
              <a:cs typeface="Arial"/>
              <a:sym typeface="Arial"/>
            </a:endParaRPr>
          </a:p>
        </p:txBody>
      </p:sp>
      <p:sp>
        <p:nvSpPr>
          <p:cNvPr id="1158" name="Google Shape;1158;g25c6b548796_0_447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5c6b548796_0_45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0" name="Google Shape;1190;g25c6b548796_0_4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This animation shows the global average temperature between 1850 and 2019, which is abnormal when compared with the average temperature between 1850 and 1900 ('pre-industrial' era).</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A temperature anomaly is characterised by a difference in degrees Celsius compared with the average reference temperature, in this case calculated between 1850 and 1900. However, this anomaly is not sufficient to characterise exceptional temperatures. Some regions have highly variable temperatures, while others are very stable. We therefore need to compare the anomaly we observe with a reference anomaly, known as the "standardised anomaly".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The scientific community has indicated that the average global temperature has already risen by 1.2°C in 2022.</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a:t>
            </a:r>
            <a:endParaRPr b="1" sz="1200" u="sng">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1.    Already +1.2°C in 2022!</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2.    Isn't there a runaway effect somewhere?</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To go further</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Temperature figures are available at </a:t>
            </a:r>
            <a:r>
              <a:rPr lang="fr-FR" sz="1200" u="sng">
                <a:solidFill>
                  <a:schemeClr val="hlink"/>
                </a:solidFill>
                <a:latin typeface="Montserrat"/>
                <a:ea typeface="Montserrat"/>
                <a:cs typeface="Montserrat"/>
                <a:sym typeface="Montserrat"/>
                <a:hlinkClick r:id="rId2"/>
              </a:rPr>
              <a:t>https://climate.nasa.gov/interactives/climate-time-machine</a:t>
            </a:r>
            <a:r>
              <a:rPr lang="fr-FR" sz="1200">
                <a:latin typeface="Montserrat"/>
                <a:ea typeface="Montserrat"/>
                <a:cs typeface="Montserrat"/>
                <a:sym typeface="Montserrat"/>
              </a:rPr>
              <a:t>, other representations are available at </a:t>
            </a:r>
            <a:r>
              <a:rPr lang="fr-FR" sz="1200" u="sng">
                <a:solidFill>
                  <a:schemeClr val="hlink"/>
                </a:solidFill>
                <a:latin typeface="Montserrat"/>
                <a:ea typeface="Montserrat"/>
                <a:cs typeface="Montserrat"/>
                <a:sym typeface="Montserrat"/>
                <a:hlinkClick r:id="rId3"/>
              </a:rPr>
              <a:t>http://www.climate-lab-book.ac.uk/spirals/</a:t>
            </a:r>
            <a:r>
              <a:rPr lang="fr-FR" sz="1200">
                <a:latin typeface="Montserrat"/>
                <a:ea typeface="Montserrat"/>
                <a:cs typeface="Montserrat"/>
                <a:sym typeface="Montserrat"/>
              </a:rPr>
              <a:t>.</a:t>
            </a:r>
            <a:endParaRPr sz="1200">
              <a:latin typeface="Montserrat"/>
              <a:ea typeface="Montserrat"/>
              <a:cs typeface="Montserrat"/>
              <a:sym typeface="Montserrat"/>
            </a:endParaRPr>
          </a:p>
        </p:txBody>
      </p:sp>
      <p:sp>
        <p:nvSpPr>
          <p:cNvPr id="1191" name="Google Shape;1191;g25c6b548796_0_450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5c6b548796_0_4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25c6b548796_0_45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000"/>
              <a:buFont typeface="Arial"/>
              <a:buNone/>
            </a:pPr>
            <a:r>
              <a:rPr lang="fr-FR" sz="1200">
                <a:solidFill>
                  <a:schemeClr val="dk1"/>
                </a:solidFill>
                <a:latin typeface="Montserrat"/>
                <a:ea typeface="Montserrat"/>
                <a:cs typeface="Montserrat"/>
                <a:sym typeface="Montserrat"/>
              </a:rPr>
              <a:t>The IPCC</a:t>
            </a:r>
            <a:r>
              <a:rPr lang="fr-FR"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Involves 195 countries worldwide (almost all of them)</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Synthesises all the scientific knowledge on the subject every 6 years since 1990	</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Reports on the scientific consensus on climate change</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Does not make recommendations or take decisions (other bodies such as the COPs do this)</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More than 14,000 articles reviewed </a:t>
            </a:r>
            <a:endParaRPr sz="1200">
              <a:solidFill>
                <a:schemeClr val="dk1"/>
              </a:solidFill>
              <a:latin typeface="Montserrat"/>
              <a:ea typeface="Montserrat"/>
              <a:cs typeface="Montserrat"/>
              <a:sym typeface="Montserrat"/>
            </a:endParaRPr>
          </a:p>
          <a:p>
            <a:pPr indent="-304800" lvl="1" marL="9144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More than 800 scientists co-author reports</a:t>
            </a:r>
            <a:endParaRPr sz="1200">
              <a:solidFill>
                <a:schemeClr val="dk1"/>
              </a:solidFill>
              <a:latin typeface="Montserrat"/>
              <a:ea typeface="Montserrat"/>
              <a:cs typeface="Montserrat"/>
              <a:sym typeface="Montserrat"/>
            </a:endParaRPr>
          </a:p>
          <a:p>
            <a:pPr indent="-304800" lvl="1" marL="9144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Almost 80,000 notes and comments</a:t>
            </a:r>
            <a:endParaRPr sz="1200">
              <a:solidFill>
                <a:schemeClr val="dk1"/>
              </a:solidFill>
              <a:latin typeface="Montserrat"/>
              <a:ea typeface="Montserrat"/>
              <a:cs typeface="Montserrat"/>
              <a:sym typeface="Montserrat"/>
            </a:endParaRPr>
          </a:p>
          <a:p>
            <a:pPr indent="0" lvl="0" marL="0" rtl="0" algn="just">
              <a:lnSpc>
                <a:spcPct val="100000"/>
              </a:lnSpc>
              <a:spcBef>
                <a:spcPts val="0"/>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just">
              <a:lnSpc>
                <a:spcPct val="100000"/>
              </a:lnSpc>
              <a:spcBef>
                <a:spcPts val="0"/>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just">
              <a:lnSpc>
                <a:spcPct val="100000"/>
              </a:lnSpc>
              <a:spcBef>
                <a:spcPts val="0"/>
              </a:spcBef>
              <a:spcAft>
                <a:spcPts val="0"/>
              </a:spcAft>
              <a:buSzPts val="1400"/>
              <a:buNone/>
            </a:pPr>
            <a:r>
              <a:rPr b="1" lang="fr-FR" sz="1200" u="sng">
                <a:solidFill>
                  <a:schemeClr val="dk1"/>
                </a:solidFill>
                <a:latin typeface="Montserrat"/>
                <a:ea typeface="Montserrat"/>
                <a:cs typeface="Montserrat"/>
                <a:sym typeface="Montserrat"/>
              </a:rPr>
              <a:t>Explanation</a:t>
            </a:r>
            <a:r>
              <a:rPr b="1" lang="fr-FR" sz="1200" u="sng">
                <a:solidFill>
                  <a:schemeClr val="dk1"/>
                </a:solidFill>
                <a:latin typeface="Montserrat"/>
                <a:ea typeface="Montserrat"/>
                <a:cs typeface="Montserrat"/>
                <a:sym typeface="Montserrat"/>
              </a:rPr>
              <a:t>: </a:t>
            </a:r>
            <a:endParaRPr b="1" sz="1200" u="sng">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solidFill>
                  <a:schemeClr val="dk1"/>
                </a:solidFill>
                <a:latin typeface="Montserrat"/>
                <a:ea typeface="Montserrat"/>
                <a:cs typeface="Montserrat"/>
                <a:sym typeface="Montserrat"/>
              </a:rPr>
              <a:t>As the climate is an extremely complex system, it's best to listen to the experts to understand what's going on. In this case, the experts are the members of the IPCC, the Intergovernmental Panel on Climate Change, set up in 1988 under the aegis of the UN and the World Meteorological Organisation.</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158750" lvl="0" marL="171450" rtl="0" algn="l">
              <a:lnSpc>
                <a:spcPct val="100000"/>
              </a:lnSpc>
              <a:spcBef>
                <a:spcPts val="1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Its mandate is to provide policy-makers with scientific assessments of climate change.</a:t>
            </a:r>
            <a:endParaRPr sz="1200">
              <a:solidFill>
                <a:schemeClr val="dk1"/>
              </a:solidFill>
              <a:latin typeface="Montserrat"/>
              <a:ea typeface="Montserrat"/>
              <a:cs typeface="Montserrat"/>
              <a:sym typeface="Montserrat"/>
            </a:endParaRPr>
          </a:p>
          <a:p>
            <a:pPr indent="-158750" lvl="0" marL="171450" rtl="0" algn="l">
              <a:lnSpc>
                <a:spcPct val="100000"/>
              </a:lnSpc>
              <a:spcBef>
                <a:spcPts val="1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Every 5 to 7 years, the IPCC publishes its Assessment Report (AR), consisting of 3 volumes and a summary report. </a:t>
            </a:r>
            <a:endParaRPr sz="1200">
              <a:solidFill>
                <a:schemeClr val="dk1"/>
              </a:solidFill>
              <a:latin typeface="Montserrat"/>
              <a:ea typeface="Montserrat"/>
              <a:cs typeface="Montserrat"/>
              <a:sym typeface="Montserrat"/>
            </a:endParaRPr>
          </a:p>
          <a:p>
            <a:pPr indent="-158750" lvl="0" marL="171450" rtl="0" algn="l">
              <a:lnSpc>
                <a:spcPct val="100000"/>
              </a:lnSpc>
              <a:spcBef>
                <a:spcPts val="1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Future temperature trends are described according to 5 socio-economic pathways (SSPs). </a:t>
            </a:r>
            <a:endParaRPr sz="1200">
              <a:solidFill>
                <a:schemeClr val="dk1"/>
              </a:solidFill>
              <a:latin typeface="Montserrat"/>
              <a:ea typeface="Montserrat"/>
              <a:cs typeface="Montserrat"/>
              <a:sym typeface="Montserrat"/>
            </a:endParaRPr>
          </a:p>
          <a:p>
            <a:pPr indent="-158750" lvl="0" marL="171450" rtl="0" algn="l">
              <a:lnSpc>
                <a:spcPct val="100000"/>
              </a:lnSpc>
              <a:spcBef>
                <a:spcPts val="1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The purpose of these assessments is to help decision-makers to define their orientations.</a:t>
            </a:r>
            <a:endParaRPr sz="1200">
              <a:solidFill>
                <a:schemeClr val="dk1"/>
              </a:solidFill>
              <a:latin typeface="Montserrat"/>
              <a:ea typeface="Montserrat"/>
              <a:cs typeface="Montserrat"/>
              <a:sym typeface="Montserrat"/>
            </a:endParaRPr>
          </a:p>
          <a:p>
            <a:pPr indent="0" lvl="0" marL="0" rtl="0" algn="just">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625"/>
              <a:buFont typeface="Calibri"/>
              <a:buNone/>
            </a:pPr>
            <a:r>
              <a:rPr b="1" lang="fr-FR" sz="1200" u="sng">
                <a:solidFill>
                  <a:schemeClr val="dk1"/>
                </a:solidFill>
                <a:latin typeface="Montserrat"/>
                <a:ea typeface="Montserrat"/>
                <a:cs typeface="Montserrat"/>
                <a:sym typeface="Montserrat"/>
              </a:rPr>
              <a:t>Key messages:</a:t>
            </a:r>
            <a:endParaRPr b="1" sz="1200" u="sng">
              <a:solidFill>
                <a:schemeClr val="dk1"/>
              </a:solidFill>
              <a:latin typeface="Montserrat"/>
              <a:ea typeface="Montserrat"/>
              <a:cs typeface="Montserrat"/>
              <a:sym typeface="Montserrat"/>
            </a:endParaRPr>
          </a:p>
          <a:p>
            <a:pPr indent="-228600" lvl="0" marL="228600" marR="0" rtl="0" algn="l">
              <a:lnSpc>
                <a:spcPct val="100000"/>
              </a:lnSpc>
              <a:spcBef>
                <a:spcPts val="0"/>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The IPCC (Intergovernmental Panel on Climate Change) is the world's scientific authority on climate change. It is the largest gathering of experts on a subject in the world.</a:t>
            </a:r>
            <a:endParaRPr sz="1200">
              <a:solidFill>
                <a:schemeClr val="dk1"/>
              </a:solidFill>
              <a:latin typeface="Montserrat"/>
              <a:ea typeface="Montserrat"/>
              <a:cs typeface="Montserrat"/>
              <a:sym typeface="Montserrat"/>
            </a:endParaRPr>
          </a:p>
          <a:p>
            <a:pPr indent="-228600" lvl="0" marL="228600" marR="0" rtl="0" algn="l">
              <a:lnSpc>
                <a:spcPct val="100000"/>
              </a:lnSpc>
              <a:spcBef>
                <a:spcPts val="0"/>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It is an enormous analysis and synthesis machine. It has been producing reports every 5 to 7 years for the past 25 years.</a:t>
            </a:r>
            <a:endParaRPr sz="1200">
              <a:solidFill>
                <a:schemeClr val="dk1"/>
              </a:solidFill>
              <a:latin typeface="Montserrat"/>
              <a:ea typeface="Montserrat"/>
              <a:cs typeface="Montserrat"/>
              <a:sym typeface="Montserrat"/>
            </a:endParaRPr>
          </a:p>
          <a:p>
            <a:pPr indent="-228600" lvl="0" marL="228600" marR="0" rtl="0" algn="l">
              <a:lnSpc>
                <a:spcPct val="100000"/>
              </a:lnSpc>
              <a:spcBef>
                <a:spcPts val="0"/>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The future is not a foregone conclusion, but these assessments prove it, and should help decision-makers to set their course.</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solidFill>
                  <a:schemeClr val="dk1"/>
                </a:solidFill>
                <a:latin typeface="Montserrat"/>
                <a:ea typeface="Montserrat"/>
                <a:cs typeface="Montserrat"/>
                <a:sym typeface="Montserrat"/>
              </a:rPr>
              <a:t>Source : https://www.ipcc.ch/</a:t>
            </a:r>
            <a:endParaRPr sz="1200">
              <a:solidFill>
                <a:schemeClr val="dk1"/>
              </a:solidFill>
              <a:latin typeface="Montserrat"/>
              <a:ea typeface="Montserrat"/>
              <a:cs typeface="Montserrat"/>
              <a:sym typeface="Montserrat"/>
            </a:endParaRPr>
          </a:p>
        </p:txBody>
      </p:sp>
      <p:sp>
        <p:nvSpPr>
          <p:cNvPr id="1203" name="Google Shape;1203;g25c6b548796_0_45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5c6b548796_0_45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g25c6b548796_0_45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b="1" lang="fr-FR" sz="1200" u="sng">
                <a:latin typeface="Montserrat"/>
                <a:ea typeface="Montserrat"/>
                <a:cs typeface="Montserrat"/>
                <a:sym typeface="Montserrat"/>
              </a:rPr>
              <a:t>Explanation</a:t>
            </a:r>
            <a:r>
              <a:rPr lang="fr-FR" sz="1200" u="sng">
                <a:latin typeface="Montserrat"/>
                <a:ea typeface="Montserrat"/>
                <a:cs typeface="Montserrat"/>
                <a:sym typeface="Montserrat"/>
                <a:extLst>
                  <a:ext uri="http://customooxmlschemas.google.com/">
                    <go:slidesCustomData xmlns:go="http://customooxmlschemas.google.com/" textRoundtripDataId="0"/>
                  </a:ext>
                </a:extLst>
              </a:rPr>
              <a:t>: </a:t>
            </a:r>
            <a:endParaRPr i="0" sz="12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
                </a:ext>
              </a:extLst>
            </a:endParaRPr>
          </a:p>
          <a:p>
            <a:pPr indent="0" lvl="0" marL="0" rtl="0" algn="l">
              <a:lnSpc>
                <a:spcPct val="100000"/>
              </a:lnSpc>
              <a:spcBef>
                <a:spcPts val="18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2"/>
                  </a:ext>
                </a:extLst>
              </a:rPr>
              <a:t>This is the</a:t>
            </a:r>
            <a:r>
              <a:rPr b="1" lang="fr-FR" sz="1200">
                <a:solidFill>
                  <a:schemeClr val="dk1"/>
                </a:solidFill>
                <a:latin typeface="Montserrat"/>
                <a:ea typeface="Montserrat"/>
                <a:cs typeface="Montserrat"/>
                <a:sym typeface="Montserrat"/>
                <a:extLst>
                  <a:ext uri="http://customooxmlschemas.google.com/">
                    <go:slidesCustomData xmlns:go="http://customooxmlschemas.google.com/" textRoundtripDataId="3"/>
                  </a:ext>
                </a:extLst>
              </a:rPr>
              <a:t> sixth evaluation report</a:t>
            </a: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4"/>
                  </a:ext>
                </a:extLst>
              </a:rPr>
              <a:t>.</a:t>
            </a:r>
            <a:endParaRPr sz="1200">
              <a:solidFill>
                <a:schemeClr val="dk1"/>
              </a:solidFill>
              <a:latin typeface="Montserrat"/>
              <a:ea typeface="Montserrat"/>
              <a:cs typeface="Montserrat"/>
              <a:sym typeface="Montserrat"/>
              <a:extLst>
                <a:ext uri="http://customooxmlschemas.google.com/">
                  <go:slidesCustomData xmlns:go="http://customooxmlschemas.google.com/" textRoundtripDataId="5"/>
                </a:ext>
              </a:extLst>
            </a:endParaRPr>
          </a:p>
          <a:p>
            <a:pPr indent="0" lvl="0" marL="0" rtl="0" algn="l">
              <a:lnSpc>
                <a:spcPct val="100000"/>
              </a:lnSpc>
              <a:spcBef>
                <a:spcPts val="18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6"/>
                  </a:ext>
                </a:extLst>
              </a:rPr>
              <a:t>The first was published in </a:t>
            </a:r>
            <a:r>
              <a:rPr b="1" lang="fr-FR" sz="1200">
                <a:solidFill>
                  <a:schemeClr val="dk1"/>
                </a:solidFill>
                <a:latin typeface="Montserrat"/>
                <a:ea typeface="Montserrat"/>
                <a:cs typeface="Montserrat"/>
                <a:sym typeface="Montserrat"/>
                <a:extLst>
                  <a:ext uri="http://customooxmlschemas.google.com/">
                    <go:slidesCustomData xmlns:go="http://customooxmlschemas.google.com/" textRoundtripDataId="7"/>
                  </a:ext>
                </a:extLst>
              </a:rPr>
              <a:t>1990, the 2nd in 1995, the 3rd in 2001, the 4th in 2007, the 5th in 2014 and the 6th in 2021/2022.</a:t>
            </a:r>
            <a:endParaRPr b="1" sz="1200">
              <a:solidFill>
                <a:schemeClr val="dk1"/>
              </a:solidFill>
              <a:latin typeface="Montserrat"/>
              <a:ea typeface="Montserrat"/>
              <a:cs typeface="Montserrat"/>
              <a:sym typeface="Montserrat"/>
              <a:extLst>
                <a:ext uri="http://customooxmlschemas.google.com/">
                  <go:slidesCustomData xmlns:go="http://customooxmlschemas.google.com/" textRoundtripDataId="8"/>
                </a:ext>
              </a:extLs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xtLst>
                <a:ext uri="http://customooxmlschemas.google.com/">
                  <go:slidesCustomData xmlns:go="http://customooxmlschemas.google.com/" textRoundtripDataId="9"/>
                </a:ext>
              </a:extLst>
            </a:endParaRPr>
          </a:p>
          <a:p>
            <a:pPr indent="0" lvl="0" marL="88900" rtl="0" algn="l">
              <a:lnSpc>
                <a:spcPct val="100000"/>
              </a:lnSpc>
              <a:spcBef>
                <a:spcPts val="188"/>
              </a:spcBef>
              <a:spcAft>
                <a:spcPts val="0"/>
              </a:spcAft>
              <a:buSzPts val="1400"/>
              <a:buFont typeface="Noto Sans Symbols"/>
              <a:buNone/>
            </a:pPr>
            <a:r>
              <a:t/>
            </a:r>
            <a:endParaRPr i="0" sz="12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0"/>
                </a:ext>
              </a:extLst>
            </a:endParaRPr>
          </a:p>
          <a:p>
            <a:pPr indent="0" lvl="0" marL="0" rtl="0" algn="l">
              <a:lnSpc>
                <a:spcPct val="100000"/>
              </a:lnSpc>
              <a:spcBef>
                <a:spcPts val="360"/>
              </a:spcBef>
              <a:spcAft>
                <a:spcPts val="0"/>
              </a:spcAft>
              <a:buSzPts val="1400"/>
              <a:buNone/>
            </a:pP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11"/>
                  </a:ext>
                </a:extLst>
              </a:rPr>
              <a:t>There are 3 versions of each report:</a:t>
            </a:r>
            <a:endParaRPr i="0" sz="12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2"/>
                </a:ext>
              </a:extLst>
            </a:endParaRPr>
          </a:p>
          <a:p>
            <a:pPr indent="-215900" lvl="0" marL="457200" rtl="0" algn="l">
              <a:lnSpc>
                <a:spcPct val="100000"/>
              </a:lnSpc>
              <a:spcBef>
                <a:spcPts val="360"/>
              </a:spcBef>
              <a:spcAft>
                <a:spcPts val="0"/>
              </a:spcAft>
              <a:buClr>
                <a:schemeClr val="dk1"/>
              </a:buClr>
              <a:buSzPts val="1200"/>
              <a:buFont typeface="Montserrat"/>
              <a:buChar char="-"/>
            </a:pPr>
            <a:r>
              <a:rPr lang="fr-FR" sz="1200" u="sng">
                <a:solidFill>
                  <a:schemeClr val="hlink"/>
                </a:solidFill>
                <a:latin typeface="Montserrat"/>
                <a:ea typeface="Montserrat"/>
                <a:cs typeface="Montserrat"/>
                <a:sym typeface="Montserrat"/>
                <a:hlinkClick r:id="rId2"/>
                <a:extLst>
                  <a:ext uri="http://customooxmlschemas.google.com/">
                    <go:slidesCustomData xmlns:go="http://customooxmlschemas.google.com/" textRoundtripDataId="13"/>
                  </a:ext>
                </a:extLst>
              </a:rPr>
              <a:t>summary for decision-makers </a:t>
            </a:r>
            <a:endParaRPr sz="1200">
              <a:solidFill>
                <a:schemeClr val="dk1"/>
              </a:solidFill>
              <a:latin typeface="Montserrat"/>
              <a:ea typeface="Montserrat"/>
              <a:cs typeface="Montserrat"/>
              <a:sym typeface="Montserrat"/>
              <a:extLst>
                <a:ext uri="http://customooxmlschemas.google.com/">
                  <go:slidesCustomData xmlns:go="http://customooxmlschemas.google.com/" textRoundtripDataId="14"/>
                </a:ext>
              </a:extLst>
            </a:endParaRPr>
          </a:p>
          <a:p>
            <a:pPr indent="-215900" lvl="0" marL="457200" rtl="0" algn="l">
              <a:lnSpc>
                <a:spcPct val="100000"/>
              </a:lnSpc>
              <a:spcBef>
                <a:spcPts val="360"/>
              </a:spcBef>
              <a:spcAft>
                <a:spcPts val="0"/>
              </a:spcAft>
              <a:buClr>
                <a:schemeClr val="dk1"/>
              </a:buClr>
              <a:buSzPts val="1200"/>
              <a:buFont typeface="Montserrat"/>
              <a:buChar char="-"/>
            </a:pPr>
            <a:r>
              <a:rPr lang="fr-FR" sz="1200" u="sng">
                <a:solidFill>
                  <a:schemeClr val="hlink"/>
                </a:solidFill>
                <a:latin typeface="Montserrat"/>
                <a:ea typeface="Montserrat"/>
                <a:cs typeface="Montserrat"/>
                <a:sym typeface="Montserrat"/>
                <a:hlinkClick r:id="rId3"/>
                <a:extLst>
                  <a:ext uri="http://customooxmlschemas.google.com/">
                    <go:slidesCustomData xmlns:go="http://customooxmlschemas.google.com/" textRoundtripDataId="15"/>
                  </a:ext>
                </a:extLst>
              </a:rPr>
              <a:t>the technical summary </a:t>
            </a:r>
            <a:endParaRPr sz="1200">
              <a:solidFill>
                <a:schemeClr val="dk1"/>
              </a:solidFill>
              <a:latin typeface="Montserrat"/>
              <a:ea typeface="Montserrat"/>
              <a:cs typeface="Montserrat"/>
              <a:sym typeface="Montserrat"/>
              <a:extLst>
                <a:ext uri="http://customooxmlschemas.google.com/">
                  <go:slidesCustomData xmlns:go="http://customooxmlschemas.google.com/" textRoundtripDataId="16"/>
                </a:ext>
              </a:extLst>
            </a:endParaRPr>
          </a:p>
          <a:p>
            <a:pPr indent="-215900" lvl="0" marL="457200" rtl="0" algn="l">
              <a:lnSpc>
                <a:spcPct val="100000"/>
              </a:lnSpc>
              <a:spcBef>
                <a:spcPts val="360"/>
              </a:spcBef>
              <a:spcAft>
                <a:spcPts val="0"/>
              </a:spcAft>
              <a:buClr>
                <a:schemeClr val="dk1"/>
              </a:buClr>
              <a:buSzPts val="1200"/>
              <a:buFont typeface="Montserrat"/>
              <a:buChar char="-"/>
            </a:pPr>
            <a:r>
              <a:rPr lang="fr-FR" sz="1200" u="sng">
                <a:solidFill>
                  <a:schemeClr val="hlink"/>
                </a:solidFill>
                <a:latin typeface="Montserrat"/>
                <a:ea typeface="Montserrat"/>
                <a:cs typeface="Montserrat"/>
                <a:sym typeface="Montserrat"/>
                <a:hlinkClick r:id="rId4"/>
                <a:extLst>
                  <a:ext uri="http://customooxmlschemas.google.com/">
                    <go:slidesCustomData xmlns:go="http://customooxmlschemas.google.com/" textRoundtripDataId="17"/>
                  </a:ext>
                </a:extLst>
              </a:rPr>
              <a:t>the full report</a:t>
            </a:r>
            <a:endParaRPr sz="1200">
              <a:solidFill>
                <a:schemeClr val="dk1"/>
              </a:solidFill>
              <a:latin typeface="Montserrat"/>
              <a:ea typeface="Montserrat"/>
              <a:cs typeface="Montserrat"/>
              <a:sym typeface="Montserrat"/>
              <a:extLst>
                <a:ext uri="http://customooxmlschemas.google.com/">
                  <go:slidesCustomData xmlns:go="http://customooxmlschemas.google.com/" textRoundtripDataId="18"/>
                </a:ext>
              </a:extLst>
            </a:endParaRPr>
          </a:p>
          <a:p>
            <a:pPr indent="-215900" lvl="0" marL="457200" rtl="0" algn="l">
              <a:lnSpc>
                <a:spcPct val="100000"/>
              </a:lnSpc>
              <a:spcBef>
                <a:spcPts val="360"/>
              </a:spcBef>
              <a:spcAft>
                <a:spcPts val="0"/>
              </a:spcAft>
              <a:buClr>
                <a:schemeClr val="dk1"/>
              </a:buClr>
              <a:buSzPts val="1200"/>
              <a:buFont typeface="Montserrat"/>
              <a:buChar char="-"/>
            </a:pPr>
            <a:r>
              <a:t/>
            </a:r>
            <a:endParaRPr sz="1200">
              <a:solidFill>
                <a:schemeClr val="dk1"/>
              </a:solidFill>
              <a:latin typeface="Montserrat"/>
              <a:ea typeface="Montserrat"/>
              <a:cs typeface="Montserrat"/>
              <a:sym typeface="Montserrat"/>
              <a:extLst>
                <a:ext uri="http://customooxmlschemas.google.com/">
                  <go:slidesCustomData xmlns:go="http://customooxmlschemas.google.com/" textRoundtripDataId="19"/>
                </a:ext>
              </a:extLst>
            </a:endParaRPr>
          </a:p>
          <a:p>
            <a:pPr indent="0" lvl="0" marL="228600" rtl="0" algn="l">
              <a:lnSpc>
                <a:spcPct val="100000"/>
              </a:lnSpc>
              <a:spcBef>
                <a:spcPts val="360"/>
              </a:spcBef>
              <a:spcAft>
                <a:spcPts val="0"/>
              </a:spcAft>
              <a:buSzPts val="1400"/>
              <a:buFont typeface="Calibri"/>
              <a:buNone/>
            </a:pP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20"/>
                  </a:ext>
                </a:extLst>
              </a:rPr>
              <a:t>==&gt; The </a:t>
            </a:r>
            <a:r>
              <a:rPr b="1" lang="fr-FR" sz="1200">
                <a:solidFill>
                  <a:schemeClr val="dk1"/>
                </a:solidFill>
                <a:latin typeface="Montserrat"/>
                <a:ea typeface="Montserrat"/>
                <a:cs typeface="Montserrat"/>
                <a:sym typeface="Montserrat"/>
                <a:extLst>
                  <a:ext uri="http://customooxmlschemas.google.com/">
                    <go:slidesCustomData xmlns:go="http://customooxmlschemas.google.com/" textRoundtripDataId="21"/>
                  </a:ext>
                </a:extLst>
              </a:rPr>
              <a:t>full report</a:t>
            </a: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22"/>
                  </a:ext>
                </a:extLst>
              </a:rPr>
              <a:t> should serve as an </a:t>
            </a:r>
            <a:r>
              <a:rPr b="1" lang="fr-FR" sz="1200">
                <a:solidFill>
                  <a:schemeClr val="dk1"/>
                </a:solidFill>
                <a:latin typeface="Montserrat"/>
                <a:ea typeface="Montserrat"/>
                <a:cs typeface="Montserrat"/>
                <a:sym typeface="Montserrat"/>
                <a:extLst>
                  <a:ext uri="http://customooxmlschemas.google.com/">
                    <go:slidesCustomData xmlns:go="http://customooxmlschemas.google.com/" textRoundtripDataId="23"/>
                  </a:ext>
                </a:extLst>
              </a:rPr>
              <a:t>encyclopaedia </a:t>
            </a:r>
            <a:r>
              <a:rPr lang="fr-FR" sz="1200">
                <a:solidFill>
                  <a:schemeClr val="dk1"/>
                </a:solidFill>
                <a:latin typeface="Montserrat"/>
                <a:ea typeface="Montserrat"/>
                <a:cs typeface="Montserrat"/>
                <a:sym typeface="Montserrat"/>
                <a:extLst>
                  <a:ext uri="http://customooxmlschemas.google.com/">
                    <go:slidesCustomData xmlns:go="http://customooxmlschemas.google.com/" textRoundtripDataId="24"/>
                  </a:ext>
                </a:extLst>
              </a:rPr>
              <a:t>if you want to go into more detail on a particular point.</a:t>
            </a:r>
            <a:endParaRPr sz="1200">
              <a:latin typeface="Montserrat"/>
              <a:ea typeface="Montserrat"/>
              <a:cs typeface="Montserrat"/>
              <a:sym typeface="Montserrat"/>
              <a:extLst>
                <a:ext uri="http://customooxmlschemas.google.com/">
                  <go:slidesCustomData xmlns:go="http://customooxmlschemas.google.com/" textRoundtripDataId="25"/>
                </a:ext>
              </a:extLst>
            </a:endParaRPr>
          </a:p>
          <a:p>
            <a:pPr indent="0" lvl="0" marL="457200" marR="0" rtl="0" algn="l">
              <a:lnSpc>
                <a:spcPct val="100000"/>
              </a:lnSpc>
              <a:spcBef>
                <a:spcPts val="188"/>
              </a:spcBef>
              <a:spcAft>
                <a:spcPts val="0"/>
              </a:spcAft>
              <a:buSzPts val="1100"/>
              <a:buNone/>
            </a:pPr>
            <a:r>
              <a:t/>
            </a:r>
            <a:endParaRPr sz="1200">
              <a:latin typeface="Montserrat"/>
              <a:ea typeface="Montserrat"/>
              <a:cs typeface="Montserrat"/>
              <a:sym typeface="Montserrat"/>
              <a:extLst>
                <a:ext uri="http://customooxmlschemas.google.com/">
                  <go:slidesCustomData xmlns:go="http://customooxmlschemas.google.com/" textRoundtripDataId="26"/>
                </a:ext>
              </a:extLst>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The various working groups are interested in specific subjects: each working group publishes a report on the subject studied.</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latin typeface="Montserrat"/>
              <a:ea typeface="Montserrat"/>
              <a:cs typeface="Montserrat"/>
              <a:sym typeface="Montserrat"/>
            </a:endParaRPr>
          </a:p>
        </p:txBody>
      </p:sp>
      <p:sp>
        <p:nvSpPr>
          <p:cNvPr id="1216" name="Google Shape;1216;g25c6b548796_0_45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25c6b548796_0_45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0" name="Google Shape;1240;g25c6b548796_0_45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Noto Sans Symbols"/>
              <a:buNone/>
            </a:pPr>
            <a:r>
              <a:rPr b="1" lang="fr-FR" sz="1200" u="sng">
                <a:latin typeface="Montserrat"/>
                <a:ea typeface="Montserrat"/>
                <a:cs typeface="Montserrat"/>
                <a:sym typeface="Montserrat"/>
              </a:rPr>
              <a:t>Explanation</a:t>
            </a:r>
            <a:endParaRPr b="1" sz="1200">
              <a:latin typeface="Montserrat"/>
              <a:ea typeface="Montserrat"/>
              <a:cs typeface="Montserrat"/>
              <a:sym typeface="Montserrat"/>
            </a:endParaRPr>
          </a:p>
          <a:p>
            <a:pPr indent="0" lvl="0" marL="0" rtl="0" algn="l">
              <a:lnSpc>
                <a:spcPct val="115000"/>
              </a:lnSpc>
              <a:spcBef>
                <a:spcPts val="0"/>
              </a:spcBef>
              <a:spcAft>
                <a:spcPts val="0"/>
              </a:spcAft>
              <a:buSzPts val="1100"/>
              <a:buFont typeface="Noto Sans Symbols"/>
              <a:buNone/>
            </a:pPr>
            <a:r>
              <a:t/>
            </a:r>
            <a:endParaRPr sz="1200">
              <a:solidFill>
                <a:srgbClr val="000000"/>
              </a:solidFill>
              <a:latin typeface="Montserrat"/>
              <a:ea typeface="Montserrat"/>
              <a:cs typeface="Montserrat"/>
              <a:sym typeface="Montserrat"/>
            </a:endParaRPr>
          </a:p>
          <a:p>
            <a:pPr indent="-3302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Humankind is responsible for the acceleration of climate change: The confidence index for this causality has evolved as follows: 66% in Report No. 3 in 2001, 90% in Report No. 4 in 2007, 95% in the 2014 report and 99% in Report No. 6 in 2021. It is now indisputable that human activities are the cause of climate change, which is making extreme weather events [...] more frequent and more severe.</a:t>
            </a:r>
            <a:endParaRPr sz="12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latin typeface="Montserrat"/>
              <a:ea typeface="Montserrat"/>
              <a:cs typeface="Montserrat"/>
              <a:sym typeface="Montserrat"/>
            </a:endParaRPr>
          </a:p>
          <a:p>
            <a:pPr indent="-3302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It is important to limit the increase in temperature to +2 degrees Celsius before the end of the century: beyond that, we risk facing a climate machine that is out of control.</a:t>
            </a:r>
            <a:endParaRPr sz="12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latin typeface="Montserrat"/>
              <a:ea typeface="Montserrat"/>
              <a:cs typeface="Montserrat"/>
              <a:sym typeface="Montserrat"/>
            </a:endParaRPr>
          </a:p>
          <a:p>
            <a:pPr indent="-3302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There is no turning back for certain changes in the climate system (melting glaciers, warming oceans), but some changes could be slowed down and others halted by limiting warming!</a:t>
            </a:r>
            <a:endParaRPr sz="1200">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Source : https://www.ipcc.ch/report/sixth-assessment-report-working-group-i/</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000"/>
              <a:buFont typeface="Arial"/>
              <a:buNone/>
            </a:pPr>
            <a:r>
              <a:t/>
            </a:r>
            <a:endParaRPr sz="1200">
              <a:latin typeface="Montserrat"/>
              <a:ea typeface="Montserrat"/>
              <a:cs typeface="Montserrat"/>
              <a:sym typeface="Montserrat"/>
            </a:endParaRPr>
          </a:p>
        </p:txBody>
      </p:sp>
      <p:sp>
        <p:nvSpPr>
          <p:cNvPr id="1241" name="Google Shape;1241;g25c6b548796_0_455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5c6b548796_0_45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g25c6b548796_0_45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30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r>
              <a:rPr i="1" lang="fr-FR" sz="1200">
                <a:latin typeface="Montserrat"/>
                <a:ea typeface="Montserrat"/>
                <a:cs typeface="Montserrat"/>
                <a:sym typeface="Montserrat"/>
              </a:rPr>
              <a:t>Ask the students what consequences of climate change they can observe.</a:t>
            </a:r>
            <a:endParaRPr sz="1200">
              <a:latin typeface="Montserrat"/>
              <a:ea typeface="Montserrat"/>
              <a:cs typeface="Montserrat"/>
              <a:sym typeface="Montserrat"/>
            </a:endParaRPr>
          </a:p>
        </p:txBody>
      </p:sp>
      <p:sp>
        <p:nvSpPr>
          <p:cNvPr id="1252" name="Google Shape;1252;g25c6b548796_0_45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 </a:t>
            </a:r>
            <a:endParaRPr b="1" sz="1200">
              <a:latin typeface="Montserrat"/>
              <a:ea typeface="Montserrat"/>
              <a:cs typeface="Montserrat"/>
              <a:sym typeface="Montserrat"/>
            </a:endParaRPr>
          </a:p>
          <a:p>
            <a:pPr indent="0" lvl="0" marL="158750" rtl="0" algn="l">
              <a:lnSpc>
                <a:spcPct val="115000"/>
              </a:lnSpc>
              <a:spcBef>
                <a:spcPts val="360"/>
              </a:spcBef>
              <a:spcAft>
                <a:spcPts val="0"/>
              </a:spcAft>
              <a:buClr>
                <a:schemeClr val="dk1"/>
              </a:buClr>
              <a:buSzPts val="1100"/>
              <a:buFont typeface="Arial"/>
              <a:buNone/>
            </a:pPr>
            <a:r>
              <a:rPr lang="fr-FR" sz="1200">
                <a:latin typeface="Montserrat"/>
                <a:ea typeface="Montserrat"/>
                <a:cs typeface="Montserrat"/>
                <a:sym typeface="Montserrat"/>
              </a:rPr>
              <a:t>Let's move on to the next subject: the climate! </a:t>
            </a:r>
            <a:endParaRPr sz="1200">
              <a:latin typeface="Montserrat"/>
              <a:ea typeface="Montserrat"/>
              <a:cs typeface="Montserrat"/>
              <a:sym typeface="Montserrat"/>
            </a:endParaRPr>
          </a:p>
          <a:p>
            <a:pPr indent="0" lvl="0" marL="158750" rtl="0" algn="l">
              <a:lnSpc>
                <a:spcPct val="115000"/>
              </a:lnSpc>
              <a:spcBef>
                <a:spcPts val="360"/>
              </a:spcBef>
              <a:spcAft>
                <a:spcPts val="0"/>
              </a:spcAft>
              <a:buClr>
                <a:schemeClr val="dk1"/>
              </a:buClr>
              <a:buSzPts val="1100"/>
              <a:buFont typeface="Arial"/>
              <a:buNone/>
            </a:pPr>
            <a:r>
              <a:rPr lang="fr-FR" sz="1200">
                <a:latin typeface="Montserrat"/>
                <a:ea typeface="Montserrat"/>
                <a:cs typeface="Montserrat"/>
                <a:sym typeface="Montserrat"/>
              </a:rPr>
              <a:t>First we'll look at how the climate system works, before trying to understand why climate change is an unprecedented challenge.</a:t>
            </a:r>
            <a:endParaRPr sz="1200">
              <a:latin typeface="Montserrat"/>
              <a:ea typeface="Montserrat"/>
              <a:cs typeface="Montserrat"/>
              <a:sym typeface="Montserrat"/>
            </a:endParaRPr>
          </a:p>
          <a:p>
            <a:pPr indent="0" lvl="0" marL="158750" rtl="0" algn="l">
              <a:lnSpc>
                <a:spcPct val="115000"/>
              </a:lnSpc>
              <a:spcBef>
                <a:spcPts val="360"/>
              </a:spcBef>
              <a:spcAft>
                <a:spcPts val="0"/>
              </a:spcAft>
              <a:buSzPts val="1100"/>
              <a:buNone/>
            </a:pPr>
            <a:r>
              <a:t/>
            </a:r>
            <a:endParaRPr sz="1200">
              <a:latin typeface="Montserrat"/>
              <a:ea typeface="Montserrat"/>
              <a:cs typeface="Montserrat"/>
              <a:sym typeface="Montserrat"/>
            </a:endParaRPr>
          </a:p>
        </p:txBody>
      </p:sp>
      <p:sp>
        <p:nvSpPr>
          <p:cNvPr id="756" name="Google Shape;75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5c6b548796_0_4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g25c6b548796_0_45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30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Let's look at how all this affects us in practical terms. All these effects are already observable and are likely to intensify over the next few years if nothing is done to limit climate change.</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The most direct consequence is an increase in the average temperature at the Earth's surface.</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Heat waves have increased in certain regions of the world.</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The water cycle is also being disrupted: heavy rainfall is increasing in Europe, and droughts are on the increase around the Mediterranean.</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There has also been an increase in the frequency and/or amplitude of extreme events.</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In addition, the melting of glaciers and ice caps caused by rising temperatures is causing sea levels to rise. As the oceans warm, water spreads, which also contributes to rising sea levels. This has consequences for coastal areas. As the ocean absorbs some of the anthropogenic CO2 emitted, its acidity increases. This damages corals and certain planktonic shell organisms, for which the environment is becoming too acidic.</a:t>
            </a:r>
            <a:endParaRPr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Rising sea levels are having an impact on coastal infrastructures.</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An increase in extreme events and droughts can disrupt harvests, reducing yields. Ocean acidification, by threatening certain plankton, threatens the marine food chain as well as our fishing activities.</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Finally, all these disruptions will force certain populations to adapt, in particular by looking elsewhere for a new place to live. These migratory movements represent a high risk of political destabilisation and conflict in the years to come! It is estimated that by 2050, there will be 500 million climate refugees in the world.</a:t>
            </a:r>
            <a:endParaRPr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r>
              <a:rPr b="1" lang="fr-FR" sz="1200" u="sng">
                <a:latin typeface="Montserrat"/>
                <a:ea typeface="Montserrat"/>
                <a:cs typeface="Montserrat"/>
                <a:sym typeface="Montserrat"/>
              </a:rPr>
              <a:t>Key messages:</a:t>
            </a:r>
            <a:endParaRPr b="1"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1. These physical consequences are already having a tangible impact on human societies.</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2. The effects are manifold and are expressed differently depending on location, environment or population density.</a:t>
            </a:r>
            <a:endParaRPr sz="1200">
              <a:latin typeface="Montserrat"/>
              <a:ea typeface="Montserrat"/>
              <a:cs typeface="Montserrat"/>
              <a:sym typeface="Montserrat"/>
            </a:endParaRPr>
          </a:p>
          <a:p>
            <a:pPr indent="0" lvl="0" marL="158750" rtl="0" algn="l">
              <a:lnSpc>
                <a:spcPct val="115000"/>
              </a:lnSpc>
              <a:spcBef>
                <a:spcPts val="300"/>
              </a:spcBef>
              <a:spcAft>
                <a:spcPts val="0"/>
              </a:spcAft>
              <a:buClr>
                <a:schemeClr val="dk1"/>
              </a:buClr>
              <a:buSzPts val="1100"/>
              <a:buFont typeface="Arial"/>
              <a:buNone/>
            </a:pPr>
            <a:r>
              <a:rPr lang="fr-FR" sz="1200">
                <a:latin typeface="Montserrat"/>
                <a:ea typeface="Montserrat"/>
                <a:cs typeface="Montserrat"/>
                <a:sym typeface="Montserrat"/>
              </a:rPr>
              <a:t>3. Faced with this global challenge, it is difficult to establish global governance.</a:t>
            </a:r>
            <a:endParaRPr sz="1200">
              <a:latin typeface="Montserrat"/>
              <a:ea typeface="Montserrat"/>
              <a:cs typeface="Montserrat"/>
              <a:sym typeface="Montserrat"/>
            </a:endParaRPr>
          </a:p>
          <a:p>
            <a:pPr indent="0" lvl="0" marL="158750" rtl="0" algn="l">
              <a:lnSpc>
                <a:spcPct val="115000"/>
              </a:lnSpc>
              <a:spcBef>
                <a:spcPts val="300"/>
              </a:spcBef>
              <a:spcAft>
                <a:spcPts val="0"/>
              </a:spcAft>
              <a:buSzPts val="1100"/>
              <a:buNone/>
            </a:pPr>
            <a:br>
              <a:rPr lang="fr-FR" sz="1200">
                <a:solidFill>
                  <a:srgbClr val="000000"/>
                </a:solidFill>
                <a:latin typeface="Montserrat"/>
                <a:ea typeface="Montserrat"/>
                <a:cs typeface="Montserrat"/>
                <a:sym typeface="Montserrat"/>
              </a:rPr>
            </a:br>
            <a:br>
              <a:rPr lang="fr-FR" sz="1200">
                <a:solidFill>
                  <a:srgbClr val="000000"/>
                </a:solidFill>
                <a:latin typeface="Montserrat"/>
                <a:ea typeface="Montserrat"/>
                <a:cs typeface="Montserrat"/>
                <a:sym typeface="Montserrat"/>
              </a:rPr>
            </a:br>
            <a:r>
              <a:rPr b="1" lang="fr-FR" sz="1200" u="sng">
                <a:solidFill>
                  <a:srgbClr val="212121"/>
                </a:solidFill>
                <a:latin typeface="Montserrat"/>
                <a:ea typeface="Montserrat"/>
                <a:cs typeface="Montserrat"/>
                <a:sym typeface="Montserrat"/>
              </a:rPr>
              <a:t>References</a:t>
            </a:r>
            <a:r>
              <a:rPr b="1" lang="fr-FR" sz="1200" u="sng">
                <a:solidFill>
                  <a:srgbClr val="212121"/>
                </a:solidFill>
                <a:latin typeface="Montserrat"/>
                <a:ea typeface="Montserrat"/>
                <a:cs typeface="Montserrat"/>
                <a:sym typeface="Montserrat"/>
              </a:rPr>
              <a:t>:</a:t>
            </a:r>
            <a:br>
              <a:rPr lang="fr-FR" sz="1200">
                <a:solidFill>
                  <a:srgbClr val="212121"/>
                </a:solidFill>
                <a:latin typeface="Montserrat"/>
                <a:ea typeface="Montserrat"/>
                <a:cs typeface="Montserrat"/>
                <a:sym typeface="Montserrat"/>
              </a:rPr>
            </a:br>
            <a:r>
              <a:rPr lang="fr-FR" sz="1200" u="sng">
                <a:solidFill>
                  <a:srgbClr val="212121"/>
                </a:solidFill>
                <a:latin typeface="Montserrat"/>
                <a:ea typeface="Montserrat"/>
                <a:cs typeface="Montserrat"/>
                <a:sym typeface="Montserrat"/>
                <a:hlinkClick r:id="rId2">
                  <a:extLst>
                    <a:ext uri="{A12FA001-AC4F-418D-AE19-62706E023703}">
                      <ahyp:hlinkClr val="tx"/>
                    </a:ext>
                  </a:extLst>
                </a:hlinkClick>
              </a:rPr>
              <a:t>https://www.ipcc.ch/site/assets/uploads/2018/03/SREX-Chap3_FINAL-1.pdf</a:t>
            </a:r>
            <a:endParaRPr sz="1200">
              <a:latin typeface="Montserrat"/>
              <a:ea typeface="Montserrat"/>
              <a:cs typeface="Montserrat"/>
              <a:sym typeface="Montserrat"/>
            </a:endParaRPr>
          </a:p>
          <a:p>
            <a:pPr indent="0" lvl="0" marL="158750" rtl="0" algn="l">
              <a:lnSpc>
                <a:spcPct val="80000"/>
              </a:lnSpc>
              <a:spcBef>
                <a:spcPts val="300"/>
              </a:spcBef>
              <a:spcAft>
                <a:spcPts val="0"/>
              </a:spcAft>
              <a:buSzPts val="1100"/>
              <a:buNone/>
            </a:pPr>
            <a:r>
              <a:rPr lang="fr-FR" sz="1200" u="sng">
                <a:solidFill>
                  <a:srgbClr val="212121"/>
                </a:solidFill>
                <a:latin typeface="Montserrat"/>
                <a:ea typeface="Montserrat"/>
                <a:cs typeface="Montserrat"/>
                <a:sym typeface="Montserrat"/>
                <a:hlinkClick r:id="rId3">
                  <a:extLst>
                    <a:ext uri="{A12FA001-AC4F-418D-AE19-62706E023703}">
                      <ahyp:hlinkClr val="tx"/>
                    </a:ext>
                  </a:extLst>
                </a:hlinkClick>
              </a:rPr>
              <a:t>https://www.ipcc.ch/site/assets/uploads/2018/02/WGIIAR5-Chap5_FINAL.pdf</a:t>
            </a:r>
            <a:endParaRPr sz="1200">
              <a:latin typeface="Montserrat"/>
              <a:ea typeface="Montserrat"/>
              <a:cs typeface="Montserrat"/>
              <a:sym typeface="Montserrat"/>
            </a:endParaRPr>
          </a:p>
          <a:p>
            <a:pPr indent="0" lvl="0" marL="158750" rtl="0" algn="l">
              <a:lnSpc>
                <a:spcPct val="80000"/>
              </a:lnSpc>
              <a:spcBef>
                <a:spcPts val="300"/>
              </a:spcBef>
              <a:spcAft>
                <a:spcPts val="0"/>
              </a:spcAft>
              <a:buSzPts val="1100"/>
              <a:buNone/>
            </a:pPr>
            <a:r>
              <a:rPr lang="fr-FR" sz="1200" u="sng">
                <a:solidFill>
                  <a:srgbClr val="212121"/>
                </a:solidFill>
                <a:latin typeface="Montserrat"/>
                <a:ea typeface="Montserrat"/>
                <a:cs typeface="Montserrat"/>
                <a:sym typeface="Montserrat"/>
                <a:hlinkClick r:id="rId4">
                  <a:extLst>
                    <a:ext uri="{A12FA001-AC4F-418D-AE19-62706E023703}">
                      <ahyp:hlinkClr val="tx"/>
                    </a:ext>
                  </a:extLst>
                </a:hlinkClick>
              </a:rPr>
              <a:t>https://www.ipcc.ch/site/assets/uploads/2018/02/WGIIAR5-Chap30_FINAL.pdf</a:t>
            </a:r>
            <a:endParaRPr sz="1200">
              <a:latin typeface="Montserrat"/>
              <a:ea typeface="Montserrat"/>
              <a:cs typeface="Montserrat"/>
              <a:sym typeface="Montserrat"/>
            </a:endParaRPr>
          </a:p>
          <a:p>
            <a:pPr indent="0" lvl="0" marL="158750" rtl="0" algn="l">
              <a:lnSpc>
                <a:spcPct val="80000"/>
              </a:lnSpc>
              <a:spcBef>
                <a:spcPts val="300"/>
              </a:spcBef>
              <a:spcAft>
                <a:spcPts val="0"/>
              </a:spcAft>
              <a:buSzPts val="1100"/>
              <a:buNone/>
            </a:pPr>
            <a:r>
              <a:rPr lang="fr-FR" sz="1200" u="sng">
                <a:solidFill>
                  <a:srgbClr val="212121"/>
                </a:solidFill>
                <a:latin typeface="Montserrat"/>
                <a:ea typeface="Montserrat"/>
                <a:cs typeface="Montserrat"/>
                <a:sym typeface="Montserrat"/>
                <a:hlinkClick r:id="rId5">
                  <a:extLst>
                    <a:ext uri="{A12FA001-AC4F-418D-AE19-62706E023703}">
                      <ahyp:hlinkClr val="tx"/>
                    </a:ext>
                  </a:extLst>
                </a:hlinkClick>
              </a:rPr>
              <a:t>https://www.ipcc.ch/site/assets/uploads/2018/02/WGIIAR5-Chap3_FINAL.pdf</a:t>
            </a:r>
            <a:r>
              <a:rPr lang="fr-FR" sz="1200">
                <a:solidFill>
                  <a:srgbClr val="212121"/>
                </a:solidFill>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80000"/>
              </a:lnSpc>
              <a:spcBef>
                <a:spcPts val="300"/>
              </a:spcBef>
              <a:spcAft>
                <a:spcPts val="0"/>
              </a:spcAft>
              <a:buSzPts val="1100"/>
              <a:buNone/>
            </a:pPr>
            <a:r>
              <a:rPr lang="fr-FR" sz="1200" u="sng">
                <a:solidFill>
                  <a:srgbClr val="212121"/>
                </a:solidFill>
                <a:latin typeface="Montserrat"/>
                <a:ea typeface="Montserrat"/>
                <a:cs typeface="Montserrat"/>
                <a:sym typeface="Montserrat"/>
                <a:hlinkClick r:id="rId6">
                  <a:extLst>
                    <a:ext uri="{A12FA001-AC4F-418D-AE19-62706E023703}">
                      <ahyp:hlinkClr val="tx"/>
                    </a:ext>
                  </a:extLst>
                </a:hlinkClick>
              </a:rPr>
              <a:t>https://www.ipcc.ch/srccl/chapter/chapter-5/</a:t>
            </a:r>
            <a:endParaRPr sz="1200">
              <a:latin typeface="Montserrat"/>
              <a:ea typeface="Montserrat"/>
              <a:cs typeface="Montserrat"/>
              <a:sym typeface="Montserrat"/>
            </a:endParaRPr>
          </a:p>
          <a:p>
            <a:pPr indent="0" lvl="0" marL="158750" rtl="0" algn="l">
              <a:lnSpc>
                <a:spcPct val="80000"/>
              </a:lnSpc>
              <a:spcBef>
                <a:spcPts val="300"/>
              </a:spcBef>
              <a:spcAft>
                <a:spcPts val="0"/>
              </a:spcAft>
              <a:buSzPts val="1100"/>
              <a:buNone/>
            </a:pPr>
            <a:r>
              <a:rPr lang="fr-FR" sz="1200" u="sng">
                <a:solidFill>
                  <a:srgbClr val="212121"/>
                </a:solidFill>
                <a:latin typeface="Montserrat"/>
                <a:ea typeface="Montserrat"/>
                <a:cs typeface="Montserrat"/>
                <a:sym typeface="Montserrat"/>
                <a:hlinkClick r:id="rId7">
                  <a:extLst>
                    <a:ext uri="{A12FA001-AC4F-418D-AE19-62706E023703}">
                      <ahyp:hlinkClr val="tx"/>
                    </a:ext>
                  </a:extLst>
                </a:hlinkClick>
              </a:rPr>
              <a:t>https://www.ipcc.ch/site/assets/uploads/2018/02/WGIIAR5-Chap12_FINAL.pdf</a:t>
            </a:r>
            <a:endParaRPr sz="1200">
              <a:latin typeface="Montserrat"/>
              <a:ea typeface="Montserrat"/>
              <a:cs typeface="Montserrat"/>
              <a:sym typeface="Montserrat"/>
            </a:endParaRPr>
          </a:p>
        </p:txBody>
      </p:sp>
      <p:sp>
        <p:nvSpPr>
          <p:cNvPr id="1259" name="Google Shape;1259;g25c6b548796_0_45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25c6b548796_0_45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80" name="Google Shape;1280;g25c6b548796_0_45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So we will have to adapt.  But not all the world's countries are equally equipped to meet this challenge.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Climate change will be most severe in the countries shown in red on the map. These are mainly developing countries in Africa, South America, South-East Asia and the Pacific.</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In these countries, the impacts will be greater because they are more exposed. They are located in the Earth's tropical belt, which is already warmer than elsewhere.</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These countries are also more vulnerable: they have fewer resources at their disposal to adapt to these disruptions, for example to build protective measures such as dykes or to install warning mechanisms or economic aid for populations in the event of a crisis.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The impacts of climate change are therefore likely to exacerbate the already existing inequalities between developed and developing countries.  This will delay the development of many countries and even exacerbate a number of situations that are not encouraging in terms of armed conflict, access to health, food, poverty, etc.</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Yet developing countries have not asked for anything. They are often the least responsible for climate change because they consume less energy per person than developed countries.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They emit fewer greenhouse gases. A Chinese person emits half as much greenhouse gas as a French person. A Cambodian emits 25 times less!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Although they do not benefit from the comfort offered by the use of fossil fuels, these countries will suffer all the consequences.</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Here we see the emergence of the notion of climate justice, which would involve rich countries compensating poor countries so that they take responsibility for climate change and others have the means to adapt to it.</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Key messages</a:t>
            </a:r>
            <a:endParaRPr b="1"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1. Climate change will mainly affect developing countries (Africa, South America, South-East Asia) which are shown here in red, but everyone will be affected.</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2. The impacts are very different and will disrupt our basic daily functions, including food production and access to water, infrastructure, biodiversity, etc.</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3. The impacts of global warming will increase inequalities between and within countries.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4. We must adapt to these changes now!</a:t>
            </a:r>
            <a:endParaRPr sz="1200">
              <a:latin typeface="Montserrat"/>
              <a:ea typeface="Montserrat"/>
              <a:cs typeface="Montserrat"/>
              <a:sym typeface="Montserra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25c6b548796_0_46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0" name="Google Shape;1300;g25c6b548796_0_46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1200"/>
              </a:spcBef>
              <a:spcAft>
                <a:spcPts val="0"/>
              </a:spcAft>
              <a:buSzPts val="1100"/>
              <a:buNone/>
            </a:pPr>
            <a:r>
              <a:rPr b="1" lang="fr-FR" sz="1200" u="sng">
                <a:latin typeface="Montserrat"/>
                <a:ea typeface="Montserrat"/>
                <a:cs typeface="Montserrat"/>
                <a:sym typeface="Montserrat"/>
              </a:rPr>
              <a:t>Activity</a:t>
            </a:r>
            <a:r>
              <a:rPr b="1" lang="fr-FR" sz="1200" u="sng">
                <a:solidFill>
                  <a:srgbClr val="000000"/>
                </a:solidFill>
                <a:latin typeface="Montserrat"/>
                <a:ea typeface="Montserrat"/>
                <a:cs typeface="Montserrat"/>
                <a:sym typeface="Montserrat"/>
              </a:rPr>
              <a:t>: </a:t>
            </a:r>
            <a:br>
              <a:rPr lang="fr-FR" sz="1200">
                <a:solidFill>
                  <a:srgbClr val="000000"/>
                </a:solidFill>
                <a:latin typeface="Montserrat"/>
                <a:ea typeface="Montserrat"/>
                <a:cs typeface="Montserrat"/>
                <a:sym typeface="Montserrat"/>
              </a:rPr>
            </a:br>
            <a:r>
              <a:rPr i="1" lang="fr-FR" sz="1200">
                <a:latin typeface="Montserrat"/>
                <a:ea typeface="Montserrat"/>
                <a:cs typeface="Montserrat"/>
                <a:sym typeface="Montserrat"/>
              </a:rPr>
              <a:t>Read this slide or rephrase it in your own words. Break down each point and take the time to check that everyone has understood.</a:t>
            </a:r>
            <a:endParaRPr sz="1200">
              <a:latin typeface="Montserrat"/>
              <a:ea typeface="Montserrat"/>
              <a:cs typeface="Montserrat"/>
              <a:sym typeface="Montserrat"/>
            </a:endParaRPr>
          </a:p>
          <a:p>
            <a:pPr indent="0" lvl="0" marL="158750" rtl="0" algn="l">
              <a:lnSpc>
                <a:spcPct val="115000"/>
              </a:lnSpc>
              <a:spcBef>
                <a:spcPts val="1200"/>
              </a:spcBef>
              <a:spcAft>
                <a:spcPts val="0"/>
              </a:spcAft>
              <a:buSzPts val="1100"/>
              <a:buNone/>
            </a:pPr>
            <a:r>
              <a:t/>
            </a:r>
            <a:endParaRPr sz="1200" u="sng">
              <a:solidFill>
                <a:srgbClr val="000000"/>
              </a:solidFill>
              <a:latin typeface="Montserrat"/>
              <a:ea typeface="Montserrat"/>
              <a:cs typeface="Montserrat"/>
              <a:sym typeface="Montserrat"/>
            </a:endParaRPr>
          </a:p>
          <a:p>
            <a:pPr indent="0" lvl="0" marL="158750" rtl="0" algn="l">
              <a:lnSpc>
                <a:spcPct val="115000"/>
              </a:lnSpc>
              <a:spcBef>
                <a:spcPts val="120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a:t>
            </a:r>
            <a:endParaRPr b="1" sz="1200">
              <a:latin typeface="Montserrat"/>
              <a:ea typeface="Montserrat"/>
              <a:cs typeface="Montserrat"/>
              <a:sym typeface="Montserrat"/>
            </a:endParaRPr>
          </a:p>
          <a:p>
            <a:pPr indent="0" lvl="0" marL="158750" rtl="0" algn="l">
              <a:lnSpc>
                <a:spcPct val="115000"/>
              </a:lnSpc>
              <a:spcBef>
                <a:spcPts val="1200"/>
              </a:spcBef>
              <a:spcAft>
                <a:spcPts val="0"/>
              </a:spcAft>
              <a:buClr>
                <a:schemeClr val="dk1"/>
              </a:buClr>
              <a:buSzPts val="1100"/>
              <a:buFont typeface="Arial"/>
              <a:buNone/>
            </a:pPr>
            <a:r>
              <a:rPr lang="fr-FR" sz="1200">
                <a:latin typeface="Montserrat"/>
                <a:ea typeface="Montserrat"/>
                <a:cs typeface="Montserrat"/>
                <a:sym typeface="Montserrat"/>
              </a:rPr>
              <a:t>1. Climate should not be confused with weather: different time scales and different methods of analysis</a:t>
            </a:r>
            <a:br>
              <a:rPr lang="fr-FR" sz="1200">
                <a:latin typeface="Montserrat"/>
                <a:ea typeface="Montserrat"/>
                <a:cs typeface="Montserrat"/>
                <a:sym typeface="Montserrat"/>
              </a:rPr>
            </a:br>
            <a:r>
              <a:rPr lang="fr-FR" sz="1200">
                <a:latin typeface="Montserrat"/>
                <a:ea typeface="Montserrat"/>
                <a:cs typeface="Montserrat"/>
                <a:sym typeface="Montserrat"/>
              </a:rPr>
              <a:t>2. The climate system is a complex system that is constantly changing.</a:t>
            </a:r>
            <a:br>
              <a:rPr lang="fr-FR" sz="1200">
                <a:latin typeface="Montserrat"/>
                <a:ea typeface="Montserrat"/>
                <a:cs typeface="Montserrat"/>
                <a:sym typeface="Montserrat"/>
              </a:rPr>
            </a:br>
            <a:r>
              <a:rPr lang="fr-FR" sz="1200">
                <a:latin typeface="Montserrat"/>
                <a:ea typeface="Montserrat"/>
                <a:cs typeface="Montserrat"/>
                <a:sym typeface="Montserrat"/>
              </a:rPr>
              <a:t>3. The greenhouse effect is a natural process, reinforced by human emissions.</a:t>
            </a:r>
            <a:br>
              <a:rPr lang="fr-FR" sz="1200">
                <a:latin typeface="Montserrat"/>
                <a:ea typeface="Montserrat"/>
                <a:cs typeface="Montserrat"/>
                <a:sym typeface="Montserrat"/>
              </a:rPr>
            </a:br>
            <a:r>
              <a:rPr lang="fr-FR" sz="1200">
                <a:latin typeface="Montserrat"/>
                <a:ea typeface="Montserrat"/>
                <a:cs typeface="Montserrat"/>
                <a:sym typeface="Montserrat"/>
              </a:rPr>
              <a:t>4. The climate is very sensitive to temperature: small variations have big consequences…</a:t>
            </a:r>
            <a:br>
              <a:rPr lang="fr-FR" sz="1200">
                <a:latin typeface="Montserrat"/>
                <a:ea typeface="Montserrat"/>
                <a:cs typeface="Montserrat"/>
                <a:sym typeface="Montserrat"/>
              </a:rPr>
            </a:br>
            <a:r>
              <a:rPr lang="fr-FR" sz="1200">
                <a:latin typeface="Montserrat"/>
                <a:ea typeface="Montserrat"/>
                <a:cs typeface="Montserrat"/>
                <a:sym typeface="Montserrat"/>
              </a:rPr>
              <a:t>5. The situation is unprecedented, particularly in terms of the speed of change.</a:t>
            </a:r>
            <a:br>
              <a:rPr lang="fr-FR" sz="1200">
                <a:latin typeface="Montserrat"/>
                <a:ea typeface="Montserrat"/>
                <a:cs typeface="Montserrat"/>
                <a:sym typeface="Montserrat"/>
              </a:rPr>
            </a:br>
            <a:r>
              <a:rPr lang="fr-FR" sz="1200">
                <a:latin typeface="Montserrat"/>
                <a:ea typeface="Montserrat"/>
                <a:cs typeface="Montserrat"/>
                <a:sym typeface="Montserrat"/>
              </a:rPr>
              <a:t>6. It is no exaggeration to say that we are the cause of a global climate disruption that has already had many serious consequences.</a:t>
            </a:r>
            <a:endParaRPr sz="1200">
              <a:latin typeface="Montserrat"/>
              <a:ea typeface="Montserrat"/>
              <a:cs typeface="Montserrat"/>
              <a:sym typeface="Montserrat"/>
            </a:endParaRPr>
          </a:p>
          <a:p>
            <a:pPr indent="0" lvl="0" marL="158750" rtl="0" algn="l">
              <a:lnSpc>
                <a:spcPct val="115000"/>
              </a:lnSpc>
              <a:spcBef>
                <a:spcPts val="1200"/>
              </a:spcBef>
              <a:spcAft>
                <a:spcPts val="0"/>
              </a:spcAft>
              <a:buSzPts val="1100"/>
              <a:buNone/>
            </a:pPr>
            <a:r>
              <a:t/>
            </a:r>
            <a:endParaRPr sz="1200">
              <a:latin typeface="Montserrat"/>
              <a:ea typeface="Montserrat"/>
              <a:cs typeface="Montserrat"/>
              <a:sym typeface="Montserrat"/>
            </a:endParaRPr>
          </a:p>
        </p:txBody>
      </p:sp>
      <p:sp>
        <p:nvSpPr>
          <p:cNvPr id="1301" name="Google Shape;1301;g25c6b548796_0_460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5c6b548796_0_46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25c6b548796_0_46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400"/>
              </a:spcBef>
              <a:spcAft>
                <a:spcPts val="0"/>
              </a:spcAft>
              <a:buSzPts val="1100"/>
              <a:buNone/>
            </a:pPr>
            <a:r>
              <a:rPr lang="fr-FR" sz="1200" u="sng">
                <a:latin typeface="Montserrat"/>
                <a:ea typeface="Montserrat"/>
                <a:cs typeface="Montserrat"/>
                <a:sym typeface="Montserrat"/>
              </a:rPr>
              <a:t>Activity</a:t>
            </a:r>
            <a:r>
              <a:rPr lang="fr-FR" sz="1200" u="sng">
                <a:solidFill>
                  <a:srgbClr val="000000"/>
                </a:solidFill>
                <a:latin typeface="Montserrat"/>
                <a:ea typeface="Montserrat"/>
                <a:cs typeface="Montserrat"/>
                <a:sym typeface="Montserrat"/>
              </a:rPr>
              <a:t>:</a:t>
            </a:r>
            <a:endParaRPr sz="1200">
              <a:latin typeface="Montserrat"/>
              <a:ea typeface="Montserrat"/>
              <a:cs typeface="Montserrat"/>
              <a:sym typeface="Montserrat"/>
            </a:endParaRPr>
          </a:p>
          <a:p>
            <a:pPr indent="0" lvl="0" marL="158750" rtl="0" algn="l">
              <a:lnSpc>
                <a:spcPct val="115000"/>
              </a:lnSpc>
              <a:spcBef>
                <a:spcPts val="400"/>
              </a:spcBef>
              <a:spcAft>
                <a:spcPts val="0"/>
              </a:spcAft>
              <a:buSzPts val="1100"/>
              <a:buNone/>
            </a:pPr>
            <a:r>
              <a:rPr lang="fr-FR" sz="1200">
                <a:latin typeface="Montserrat"/>
                <a:ea typeface="Montserrat"/>
                <a:cs typeface="Montserrat"/>
                <a:sym typeface="Montserrat"/>
              </a:rPr>
              <a:t>Here is the summary of this module. If necessary / possible, you can do a round of questions / answers or ask students to write down their questions for later and continue.</a:t>
            </a:r>
            <a:br>
              <a:rPr lang="fr-FR" sz="1200">
                <a:latin typeface="Montserrat"/>
                <a:ea typeface="Montserrat"/>
                <a:cs typeface="Montserrat"/>
                <a:sym typeface="Montserrat"/>
              </a:rPr>
            </a:br>
            <a:endParaRPr sz="1200">
              <a:latin typeface="Montserrat"/>
              <a:ea typeface="Montserrat"/>
              <a:cs typeface="Montserrat"/>
              <a:sym typeface="Montserrat"/>
            </a:endParaRPr>
          </a:p>
        </p:txBody>
      </p:sp>
      <p:sp>
        <p:nvSpPr>
          <p:cNvPr id="1308" name="Google Shape;1308;g25c6b548796_0_46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5c6b548796_0_46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0" name="Google Shape;1320;g25c6b548796_0_46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582fdb6bfb_0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g2582fdb6bfb_0_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3:notes"/>
          <p:cNvSpPr/>
          <p:nvPr>
            <p:ph idx="2" type="sldImg"/>
          </p:nvPr>
        </p:nvSpPr>
        <p:spPr>
          <a:xfrm>
            <a:off x="420688"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fr-FR" sz="1200" u="sng">
                <a:latin typeface="Montserrat"/>
                <a:ea typeface="Montserrat"/>
                <a:cs typeface="Montserrat"/>
                <a:sym typeface="Montserrat"/>
              </a:rPr>
              <a:t>Activity</a:t>
            </a:r>
            <a:r>
              <a:rPr b="1" lang="fr-FR" sz="1200">
                <a:latin typeface="Montserrat"/>
                <a:ea typeface="Montserrat"/>
                <a:cs typeface="Montserrat"/>
                <a:sym typeface="Montserrat"/>
              </a:rPr>
              <a:t>:</a:t>
            </a:r>
            <a:r>
              <a:rPr lang="fr-FR" sz="1200">
                <a:latin typeface="Montserrat"/>
                <a:ea typeface="Montserrat"/>
                <a:cs typeface="Montserrat"/>
                <a:sym typeface="Montserrat"/>
              </a:rPr>
              <a:t> </a:t>
            </a:r>
            <a:r>
              <a:rPr i="1" lang="fr-FR" sz="1200">
                <a:latin typeface="Montserrat"/>
                <a:ea typeface="Montserrat"/>
                <a:cs typeface="Montserrat"/>
                <a:sym typeface="Montserrat"/>
              </a:rPr>
              <a:t>question put to students</a:t>
            </a:r>
            <a:br>
              <a:rPr lang="fr-FR" sz="1200">
                <a:solidFill>
                  <a:srgbClr val="000000"/>
                </a:solidFill>
                <a:latin typeface="Montserrat"/>
                <a:ea typeface="Montserrat"/>
                <a:cs typeface="Montserrat"/>
                <a:sym typeface="Montserrat"/>
              </a:rPr>
            </a:br>
            <a:r>
              <a:rPr lang="fr-FR" sz="1200">
                <a:latin typeface="Montserrat"/>
                <a:ea typeface="Montserrat"/>
                <a:cs typeface="Montserrat"/>
                <a:sym typeface="Montserrat"/>
              </a:rPr>
              <a:t>They can make suggestions and the answers can be noted on the board.</a:t>
            </a:r>
            <a:endParaRPr sz="1200">
              <a:latin typeface="Montserrat"/>
              <a:ea typeface="Montserrat"/>
              <a:cs typeface="Montserrat"/>
              <a:sym typeface="Montserrat"/>
            </a:endParaRPr>
          </a:p>
        </p:txBody>
      </p:sp>
      <p:sp>
        <p:nvSpPr>
          <p:cNvPr id="774" name="Google Shape;774;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e325285943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ge32528594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Explanation</a:t>
            </a:r>
            <a:endParaRPr b="1"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The aim of this slide is to explain the difference between climate and weather.</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Define the two terms</a:t>
            </a:r>
            <a:endParaRPr b="1"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b="1" lang="fr-FR" sz="1200">
                <a:solidFill>
                  <a:schemeClr val="dk1"/>
                </a:solidFill>
                <a:latin typeface="Montserrat"/>
                <a:ea typeface="Montserrat"/>
                <a:cs typeface="Montserrat"/>
                <a:sym typeface="Montserrat"/>
              </a:rPr>
              <a:t>Weather </a:t>
            </a:r>
            <a:r>
              <a:rPr lang="fr-FR" sz="1200">
                <a:solidFill>
                  <a:schemeClr val="dk1"/>
                </a:solidFill>
                <a:latin typeface="Montserrat"/>
                <a:ea typeface="Montserrat"/>
                <a:cs typeface="Montserrat"/>
                <a:sym typeface="Montserrat"/>
              </a:rPr>
              <a:t>is the local evolution of the atmosphere over a few days (give the local example of when it rains/is sunny). </a:t>
            </a:r>
            <a:endParaRPr sz="1200">
              <a:solidFill>
                <a:schemeClr val="dk1"/>
              </a:solidFill>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b="1" lang="fr-FR" sz="1200">
                <a:solidFill>
                  <a:schemeClr val="dk1"/>
                </a:solidFill>
                <a:latin typeface="Montserrat"/>
                <a:ea typeface="Montserrat"/>
                <a:cs typeface="Montserrat"/>
                <a:sym typeface="Montserrat"/>
              </a:rPr>
              <a:t>Climate</a:t>
            </a:r>
            <a:r>
              <a:rPr lang="fr-FR" sz="1200">
                <a:solidFill>
                  <a:schemeClr val="dk1"/>
                </a:solidFill>
                <a:latin typeface="Montserrat"/>
                <a:ea typeface="Montserrat"/>
                <a:cs typeface="Montserrat"/>
                <a:sym typeface="Montserrat"/>
              </a:rPr>
              <a:t>, on the other hand, refers to a period of several decades (e.g. from 1990 to 2020) over which we observe the average weather conditions of the climate system (average temperatures and precipitation, but also atmospheric composition, volcanic and solar activity, etc.). When we study climate, we do so over large geographical regions, such as countries or continents, and over long periods of time.</a:t>
            </a:r>
            <a:endParaRPr sz="1200">
              <a:solidFill>
                <a:schemeClr val="dk1"/>
              </a:solidFill>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t/>
            </a:r>
            <a:endParaRPr sz="1200">
              <a:solidFill>
                <a:schemeClr val="dk1"/>
              </a:solidFill>
              <a:latin typeface="Montserrat"/>
              <a:ea typeface="Montserrat"/>
              <a:cs typeface="Montserrat"/>
              <a:sym typeface="Montserrat"/>
            </a:endParaRPr>
          </a:p>
          <a:p>
            <a:pPr indent="0" lvl="0" marL="158750" rtl="0" algn="l">
              <a:lnSpc>
                <a:spcPct val="115000"/>
              </a:lnSpc>
              <a:spcBef>
                <a:spcPts val="200"/>
              </a:spcBef>
              <a:spcAft>
                <a:spcPts val="0"/>
              </a:spcAft>
              <a:buSzPts val="1100"/>
              <a:buNone/>
            </a:pPr>
            <a:br>
              <a:rPr b="1" lang="fr-FR" sz="1200">
                <a:latin typeface="Montserrat"/>
                <a:ea typeface="Montserrat"/>
                <a:cs typeface="Montserrat"/>
                <a:sym typeface="Montserrat"/>
              </a:rPr>
            </a:br>
            <a:r>
              <a:rPr b="1" lang="fr-FR" sz="1200" u="sng">
                <a:latin typeface="Montserrat"/>
                <a:ea typeface="Montserrat"/>
                <a:cs typeface="Montserrat"/>
                <a:sym typeface="Montserrat"/>
              </a:rPr>
              <a:t>To clarify</a:t>
            </a:r>
            <a:r>
              <a:rPr b="1" lang="fr-FR" sz="1200">
                <a:latin typeface="Montserrat"/>
                <a:ea typeface="Montserrat"/>
                <a:cs typeface="Montserrat"/>
                <a:sym typeface="Montserrat"/>
              </a:rPr>
              <a:t> </a:t>
            </a:r>
            <a:endParaRPr b="1"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The </a:t>
            </a:r>
            <a:r>
              <a:rPr b="1" lang="fr-FR" sz="1200">
                <a:latin typeface="Montserrat"/>
                <a:ea typeface="Montserrat"/>
                <a:cs typeface="Montserrat"/>
                <a:sym typeface="Montserrat"/>
              </a:rPr>
              <a:t>weather </a:t>
            </a:r>
            <a:r>
              <a:rPr lang="fr-FR" sz="1200">
                <a:latin typeface="Montserrat"/>
                <a:ea typeface="Montserrat"/>
                <a:cs typeface="Montserrat"/>
                <a:sym typeface="Montserrat"/>
              </a:rPr>
              <a:t>is what it's like "now", or tomorrow at my house or my grandparents'. This translates into local and instantaneous values for temperature, precipitation, atmospheric pressure, cloud cover, etc. To make a weather forecast, all you need to do is observe what's going on in the atmosphere.</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b="1" lang="fr-FR" sz="1200">
                <a:latin typeface="Montserrat"/>
                <a:ea typeface="Montserrat"/>
                <a:cs typeface="Montserrat"/>
                <a:sym typeface="Montserrat"/>
              </a:rPr>
              <a:t>Climatology </a:t>
            </a:r>
            <a:r>
              <a:rPr lang="fr-FR" sz="1200">
                <a:latin typeface="Montserrat"/>
                <a:ea typeface="Montserrat"/>
                <a:cs typeface="Montserrat"/>
                <a:sym typeface="Montserrat"/>
              </a:rPr>
              <a:t>studies large geographical regions (countries, continents, the whole Earth) over long periods (one or more decades). For example, when climatologists say that the Earth's temperature has risen by 1°C since the Industrial Revolution, this is an average of temperatures observed over the entire surface of the Earth over at least 30 years.</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Let's make an analogy with a middle-school class: the weather corresponds to a student's grade on an assignment, while the climate corresponds to the class's annual average in all subjects.</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Parameters that may be considered constant in weather forecasting, such as the Earth's position and orientation in relation to the sun, or the composition of the atmosphere, can no longer be considered constant in the study of climate.</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To predict climate change, it's not enough to observe what's happening in the atmosphere. We must also take into account the sun's activity, the oceans, glaciers, volcanoes, continental drift, vegetation and humans. The latter have recently become a new agent of climate disruption, rapidly changing the chemical composition of the atmosphere.</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Schematically speaking, the climate system is the Earth-atmosphere system. It evolves over time under the influence of internal processes and external constraints. These constraints may be natural or man-made. Climate models aim to simulate how the system works.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The distinction between the concepts of weather and climate is essential. The two are often confused. </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We can talk about global warming even if it snows on March 18! The fact that it's cold in March or hot in November neither invalidates nor confirms the existence of global warming. In both cases, we're talking about one-off, local phenomena that don't allow us to draw any conclusions from a global perspective.</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b="1" lang="fr-FR" sz="1200" u="sng">
                <a:latin typeface="Montserrat"/>
                <a:ea typeface="Montserrat"/>
                <a:cs typeface="Montserrat"/>
                <a:sym typeface="Montserrat"/>
              </a:rPr>
              <a:t>Key messages</a:t>
            </a:r>
            <a:endParaRPr b="1" sz="1200" u="sng">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1. Weather and climate are not concerned with the same spatio-temporal scales.</a:t>
            </a:r>
            <a:endParaRPr sz="1200">
              <a:latin typeface="Montserrat"/>
              <a:ea typeface="Montserrat"/>
              <a:cs typeface="Montserrat"/>
              <a:sym typeface="Montserrat"/>
            </a:endParaRPr>
          </a:p>
          <a:p>
            <a:pPr indent="0" lvl="0" marL="158750" rtl="0" algn="l">
              <a:lnSpc>
                <a:spcPct val="115000"/>
              </a:lnSpc>
              <a:spcBef>
                <a:spcPts val="200"/>
              </a:spcBef>
              <a:spcAft>
                <a:spcPts val="0"/>
              </a:spcAft>
              <a:buClr>
                <a:schemeClr val="dk1"/>
              </a:buClr>
              <a:buSzPts val="1100"/>
              <a:buFont typeface="Arial"/>
              <a:buNone/>
            </a:pPr>
            <a:r>
              <a:rPr lang="fr-FR" sz="1200">
                <a:latin typeface="Montserrat"/>
                <a:ea typeface="Montserrat"/>
                <a:cs typeface="Montserrat"/>
                <a:sym typeface="Montserrat"/>
              </a:rPr>
              <a:t>2. Weather is the local evolution of the atmosphere over a few days.</a:t>
            </a:r>
            <a:endParaRPr sz="1200">
              <a:latin typeface="Montserrat"/>
              <a:ea typeface="Montserrat"/>
              <a:cs typeface="Montserrat"/>
              <a:sym typeface="Montserrat"/>
            </a:endParaRPr>
          </a:p>
          <a:p>
            <a:pPr indent="0" lvl="0" marL="158750" rtl="0" algn="l">
              <a:lnSpc>
                <a:spcPct val="115000"/>
              </a:lnSpc>
              <a:spcBef>
                <a:spcPts val="200"/>
              </a:spcBef>
              <a:spcAft>
                <a:spcPts val="0"/>
              </a:spcAft>
              <a:buSzPts val="1100"/>
              <a:buNone/>
            </a:pPr>
            <a:r>
              <a:rPr lang="fr-FR" sz="1200">
                <a:latin typeface="Montserrat"/>
                <a:ea typeface="Montserrat"/>
                <a:cs typeface="Montserrat"/>
                <a:sym typeface="Montserrat"/>
              </a:rPr>
              <a:t>3. The study of climate concerns evolution over large geographical areas (country, continent, terrestrial system) and long periods.</a:t>
            </a:r>
            <a:endParaRPr sz="1200">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100"/>
              </a:spcBef>
              <a:spcAft>
                <a:spcPts val="0"/>
              </a:spcAft>
              <a:buClr>
                <a:schemeClr val="dk1"/>
              </a:buClr>
              <a:buSzPts val="1100"/>
              <a:buFont typeface="Arial"/>
              <a:buNone/>
            </a:pPr>
            <a:r>
              <a:rPr lang="fr-FR" sz="1200">
                <a:solidFill>
                  <a:srgbClr val="202122"/>
                </a:solidFill>
                <a:latin typeface="Montserrat"/>
                <a:ea typeface="Montserrat"/>
                <a:cs typeface="Montserrat"/>
                <a:sym typeface="Montserrat"/>
              </a:rPr>
              <a:t>The Köppen classification is the most common climatic classification.</a:t>
            </a:r>
            <a:br>
              <a:rPr lang="fr-FR" sz="1200">
                <a:solidFill>
                  <a:srgbClr val="202122"/>
                </a:solidFill>
                <a:latin typeface="Montserrat"/>
                <a:ea typeface="Montserrat"/>
                <a:cs typeface="Montserrat"/>
                <a:sym typeface="Montserrat"/>
              </a:rPr>
            </a:br>
            <a:r>
              <a:rPr lang="fr-FR" sz="1200">
                <a:solidFill>
                  <a:srgbClr val="202122"/>
                </a:solidFill>
                <a:latin typeface="Montserrat"/>
                <a:ea typeface="Montserrat"/>
                <a:cs typeface="Montserrat"/>
                <a:sym typeface="Montserrat"/>
              </a:rPr>
              <a:t>It is used in a large number of climate studies and publications.</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None/>
            </a:pPr>
            <a:r>
              <a:rPr lang="fr-FR" sz="1200" u="sng">
                <a:solidFill>
                  <a:schemeClr val="hlink"/>
                </a:solidFill>
                <a:latin typeface="Montserrat"/>
                <a:ea typeface="Montserrat"/>
                <a:cs typeface="Montserrat"/>
                <a:sym typeface="Montserrat"/>
                <a:hlinkClick r:id="rId2"/>
              </a:rPr>
              <a:t>Tropical climate</a:t>
            </a:r>
            <a:endParaRPr sz="1200">
              <a:solidFill>
                <a:srgbClr val="3366CC"/>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Average temperature for each month of the year &gt; 18°C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No winter season</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High annual precipitation (greater than annual evaporation)</a:t>
            </a:r>
            <a:endParaRPr sz="1200">
              <a:solidFill>
                <a:srgbClr val="20212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None/>
            </a:pPr>
            <a:r>
              <a:rPr lang="fr-FR" sz="1200" u="sng">
                <a:solidFill>
                  <a:schemeClr val="hlink"/>
                </a:solidFill>
                <a:latin typeface="Montserrat"/>
                <a:ea typeface="Montserrat"/>
                <a:cs typeface="Montserrat"/>
                <a:sym typeface="Montserrat"/>
                <a:hlinkClick r:id="rId3"/>
              </a:rPr>
              <a:t>Arid climate</a:t>
            </a:r>
            <a:endParaRPr sz="1200">
              <a:solidFill>
                <a:srgbClr val="3366CC"/>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Annual evaporation greater than annual precipitation</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No permanent rivers </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rPr lang="fr-FR" sz="1200" u="sng">
                <a:solidFill>
                  <a:schemeClr val="hlink"/>
                </a:solidFill>
                <a:latin typeface="Montserrat"/>
                <a:ea typeface="Montserrat"/>
                <a:cs typeface="Montserrat"/>
                <a:sym typeface="Montserrat"/>
                <a:hlinkClick r:id="rId4"/>
              </a:rPr>
              <a:t>Temperate climate</a:t>
            </a:r>
            <a:endParaRPr sz="1200">
              <a:solidFill>
                <a:srgbClr val="3366CC"/>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Average temperature of coldest month between -3°C and 18°C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Average temperature of warmest month &gt; 10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Well-defined summer and winter seasons</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None/>
            </a:pPr>
            <a:r>
              <a:rPr lang="fr-FR" sz="1200" u="sng">
                <a:solidFill>
                  <a:schemeClr val="hlink"/>
                </a:solidFill>
                <a:latin typeface="Montserrat"/>
                <a:ea typeface="Montserrat"/>
                <a:cs typeface="Montserrat"/>
                <a:sym typeface="Montserrat"/>
                <a:hlinkClick r:id="rId5"/>
              </a:rPr>
              <a:t>Continental climate</a:t>
            </a:r>
            <a:endParaRPr sz="1200">
              <a:solidFill>
                <a:srgbClr val="3366CC"/>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Average temperature of coldest month &lt; -3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Average temperature of warmest month &gt; 10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Well-defined summer and winter seasons</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rPr lang="fr-FR" sz="1200" u="sng">
                <a:solidFill>
                  <a:schemeClr val="hlink"/>
                </a:solidFill>
                <a:latin typeface="Montserrat"/>
                <a:ea typeface="Montserrat"/>
                <a:cs typeface="Montserrat"/>
                <a:sym typeface="Montserrat"/>
                <a:hlinkClick r:id="rId6"/>
              </a:rPr>
              <a:t>Polar climate</a:t>
            </a:r>
            <a:endParaRPr sz="1200">
              <a:solidFill>
                <a:srgbClr val="3366CC"/>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Average temperature of warmest month &lt; 10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The summer season is not very marked</a:t>
            </a:r>
            <a:endParaRPr sz="1200">
              <a:solidFill>
                <a:srgbClr val="202122"/>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br>
              <a:rPr lang="fr-FR" sz="1200">
                <a:solidFill>
                  <a:srgbClr val="000000"/>
                </a:solidFill>
                <a:latin typeface="Montserrat"/>
                <a:ea typeface="Montserrat"/>
                <a:cs typeface="Montserrat"/>
                <a:sym typeface="Montserrat"/>
              </a:rPr>
            </a:br>
            <a:r>
              <a:rPr lang="fr-FR" sz="1200">
                <a:latin typeface="Montserrat"/>
                <a:ea typeface="Montserrat"/>
                <a:cs typeface="Montserrat"/>
                <a:sym typeface="Montserrat"/>
              </a:rPr>
              <a:t>There are, of course, many sub-categories within this classification, and there may be several different types of climate in one country.</a:t>
            </a:r>
            <a:endParaRPr sz="1200">
              <a:latin typeface="Montserrat"/>
              <a:ea typeface="Montserrat"/>
              <a:cs typeface="Montserrat"/>
              <a:sym typeface="Montserrat"/>
            </a:endParaRPr>
          </a:p>
        </p:txBody>
      </p:sp>
      <p:sp>
        <p:nvSpPr>
          <p:cNvPr id="792" name="Google Shape;79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5c6b548796_0_4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u="sng">
                <a:latin typeface="Montserrat"/>
                <a:ea typeface="Montserrat"/>
                <a:cs typeface="Montserrat"/>
                <a:sym typeface="Montserrat"/>
              </a:rPr>
              <a:t>:</a:t>
            </a:r>
            <a:r>
              <a:rPr b="1" lang="fr-FR" sz="1200">
                <a:latin typeface="Montserrat"/>
                <a:ea typeface="Montserrat"/>
                <a:cs typeface="Montserrat"/>
                <a:sym typeface="Montserrat"/>
              </a:rPr>
              <a:t> </a:t>
            </a:r>
            <a:br>
              <a:rPr lang="fr-FR" sz="1200">
                <a:latin typeface="Montserrat"/>
                <a:ea typeface="Montserrat"/>
                <a:cs typeface="Montserrat"/>
                <a:sym typeface="Montserrat"/>
              </a:rPr>
            </a:br>
            <a:r>
              <a:rPr lang="fr-FR" sz="1200">
                <a:latin typeface="Montserrat"/>
                <a:ea typeface="Montserrat"/>
                <a:cs typeface="Montserrat"/>
                <a:sym typeface="Montserrat"/>
              </a:rPr>
              <a:t>While the different types of climate seen above are due to natural conditions (solar and volcanic activity, the Earth's rotation, the water cycle, etc.), human activities have also created a new type of climate over the last 40 years around major cities: the </a:t>
            </a:r>
            <a:r>
              <a:rPr b="1" lang="fr-FR" sz="1200">
                <a:latin typeface="Montserrat"/>
                <a:ea typeface="Montserrat"/>
                <a:cs typeface="Montserrat"/>
                <a:sym typeface="Montserrat"/>
              </a:rPr>
              <a:t>urban microclimate</a:t>
            </a: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To see an example of a heat island, show your students the following slide.</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p:txBody>
      </p:sp>
      <p:sp>
        <p:nvSpPr>
          <p:cNvPr id="804" name="Google Shape;804;g25c6b548796_0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Explanation</a:t>
            </a:r>
            <a:r>
              <a:rPr b="1" lang="fr-FR" sz="1200">
                <a:solidFill>
                  <a:srgbClr val="000000"/>
                </a:solidFill>
                <a:latin typeface="Montserrat"/>
                <a:ea typeface="Montserrat"/>
                <a:cs typeface="Montserrat"/>
                <a:sym typeface="Montserrat"/>
              </a:rPr>
              <a:t>:</a:t>
            </a:r>
            <a:br>
              <a:rPr lang="fr-FR" sz="1200">
                <a:latin typeface="Montserrat"/>
                <a:ea typeface="Montserrat"/>
                <a:cs typeface="Montserrat"/>
                <a:sym typeface="Montserrat"/>
              </a:rPr>
            </a:br>
            <a:r>
              <a:rPr lang="fr-FR" sz="1200">
                <a:latin typeface="Montserrat"/>
                <a:ea typeface="Montserrat"/>
                <a:cs typeface="Montserrat"/>
                <a:sym typeface="Montserrat"/>
              </a:rPr>
              <a:t>In </a:t>
            </a:r>
            <a:r>
              <a:rPr i="1" lang="fr-FR" sz="1200">
                <a:latin typeface="Montserrat"/>
                <a:ea typeface="Montserrat"/>
                <a:cs typeface="Montserrat"/>
                <a:sym typeface="Montserrat"/>
              </a:rPr>
              <a:t>this example we are showing maps of european cities : Rome (Italy), Madrid (Spain),  Paris (France) and Milan (Italy) but feel free to adapt it to your own city.</a:t>
            </a:r>
            <a:endParaRPr i="1"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Here you can see the night-time temperature during the 2003 heatwave in Paris. This image shows the actual weather/temperature for that night, but as this heat island phenomenon extends over time, it creates a specific climate pattern.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lang="fr-FR" sz="1200">
                <a:latin typeface="Montserrat"/>
                <a:ea typeface="Montserrat"/>
                <a:cs typeface="Montserrat"/>
                <a:sym typeface="Montserrat"/>
              </a:rPr>
              <a:t>The global average temperature is rising, and this image helps us understand why temperatures will rise faster in urban areas.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000">
              <a:latin typeface="Montserrat"/>
              <a:ea typeface="Montserrat"/>
              <a:cs typeface="Montserrat"/>
              <a:sym typeface="Montserrat"/>
            </a:endParaRPr>
          </a:p>
        </p:txBody>
      </p:sp>
      <p:sp>
        <p:nvSpPr>
          <p:cNvPr id="812" name="Google Shape;8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orange)">
  <p:cSld name="CUSTOM_2_1">
    <p:spTree>
      <p:nvGrpSpPr>
        <p:cNvPr id="10" name="Shape 10"/>
        <p:cNvGrpSpPr/>
        <p:nvPr/>
      </p:nvGrpSpPr>
      <p:grpSpPr>
        <a:xfrm>
          <a:off x="0" y="0"/>
          <a:ext cx="0" cy="0"/>
          <a:chOff x="0" y="0"/>
          <a:chExt cx="0" cy="0"/>
        </a:xfrm>
      </p:grpSpPr>
      <p:grpSp>
        <p:nvGrpSpPr>
          <p:cNvPr id="11" name="Google Shape;11;g28d6a349493_1_122"/>
          <p:cNvGrpSpPr/>
          <p:nvPr/>
        </p:nvGrpSpPr>
        <p:grpSpPr>
          <a:xfrm>
            <a:off x="4959906" y="1723773"/>
            <a:ext cx="2219185" cy="2219185"/>
            <a:chOff x="4547049" y="1897856"/>
            <a:chExt cx="3072813" cy="3072813"/>
          </a:xfrm>
        </p:grpSpPr>
        <p:sp>
          <p:nvSpPr>
            <p:cNvPr id="12" name="Google Shape;12;g28d6a349493_1_122"/>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 name="Google Shape;13;g28d6a349493_1_122"/>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4" name="Google Shape;14;g28d6a349493_1_122"/>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5" name="Google Shape;15;g28d6a349493_1_122"/>
          <p:cNvGrpSpPr/>
          <p:nvPr/>
        </p:nvGrpSpPr>
        <p:grpSpPr>
          <a:xfrm rot="1052113">
            <a:off x="7017464" y="2078607"/>
            <a:ext cx="1338449" cy="1227359"/>
            <a:chOff x="5655092" y="376887"/>
            <a:chExt cx="4490688" cy="4117967"/>
          </a:xfrm>
        </p:grpSpPr>
        <p:sp>
          <p:nvSpPr>
            <p:cNvPr id="16" name="Google Shape;16;g28d6a349493_1_122"/>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 name="Google Shape;17;g28d6a349493_1_122"/>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 name="Google Shape;18;g28d6a349493_1_122"/>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9" name="Google Shape;19;g28d6a349493_1_122"/>
          <p:cNvGrpSpPr/>
          <p:nvPr/>
        </p:nvGrpSpPr>
        <p:grpSpPr>
          <a:xfrm rot="1151416">
            <a:off x="6155189" y="1329189"/>
            <a:ext cx="811246" cy="566598"/>
            <a:chOff x="5679779" y="1344420"/>
            <a:chExt cx="994635" cy="694682"/>
          </a:xfrm>
        </p:grpSpPr>
        <p:sp>
          <p:nvSpPr>
            <p:cNvPr id="20" name="Google Shape;20;g28d6a349493_1_122"/>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 name="Google Shape;21;g28d6a349493_1_122"/>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 name="Google Shape;22;g28d6a349493_1_122"/>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 name="Google Shape;23;g28d6a349493_1_122"/>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4" name="Google Shape;24;g28d6a349493_1_122"/>
          <p:cNvGrpSpPr/>
          <p:nvPr/>
        </p:nvGrpSpPr>
        <p:grpSpPr>
          <a:xfrm rot="2779331">
            <a:off x="6882943" y="1481640"/>
            <a:ext cx="612529" cy="807468"/>
            <a:chOff x="5733156" y="4148510"/>
            <a:chExt cx="1306406" cy="1722173"/>
          </a:xfrm>
        </p:grpSpPr>
        <p:grpSp>
          <p:nvGrpSpPr>
            <p:cNvPr id="25" name="Google Shape;25;g28d6a349493_1_122"/>
            <p:cNvGrpSpPr/>
            <p:nvPr/>
          </p:nvGrpSpPr>
          <p:grpSpPr>
            <a:xfrm>
              <a:off x="5733156" y="4148510"/>
              <a:ext cx="1306406" cy="1722173"/>
              <a:chOff x="2445111" y="599435"/>
              <a:chExt cx="5312752" cy="7003551"/>
            </a:xfrm>
          </p:grpSpPr>
          <p:sp>
            <p:nvSpPr>
              <p:cNvPr id="26" name="Google Shape;26;g28d6a349493_1_12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7" name="Google Shape;27;g28d6a349493_1_122"/>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8" name="Google Shape;28;g28d6a349493_1_12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9" name="Google Shape;29;g28d6a349493_1_122"/>
            <p:cNvGrpSpPr/>
            <p:nvPr/>
          </p:nvGrpSpPr>
          <p:grpSpPr>
            <a:xfrm>
              <a:off x="5960873" y="4970715"/>
              <a:ext cx="821180" cy="845659"/>
              <a:chOff x="954383" y="599435"/>
              <a:chExt cx="6803480" cy="7006287"/>
            </a:xfrm>
          </p:grpSpPr>
          <p:sp>
            <p:nvSpPr>
              <p:cNvPr id="30" name="Google Shape;30;g28d6a349493_1_12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1" name="Google Shape;31;g28d6a349493_1_122"/>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 name="Google Shape;32;g28d6a349493_1_12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33" name="Google Shape;33;g28d6a349493_1_122"/>
          <p:cNvGrpSpPr/>
          <p:nvPr/>
        </p:nvGrpSpPr>
        <p:grpSpPr>
          <a:xfrm rot="-3294482">
            <a:off x="4593993" y="2077210"/>
            <a:ext cx="888937" cy="318131"/>
            <a:chOff x="2751274" y="4274125"/>
            <a:chExt cx="1502180" cy="537597"/>
          </a:xfrm>
        </p:grpSpPr>
        <p:sp>
          <p:nvSpPr>
            <p:cNvPr id="34" name="Google Shape;34;g28d6a349493_1_122"/>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5" name="Google Shape;35;g28d6a349493_1_122"/>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6" name="Google Shape;36;g28d6a349493_1_122"/>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7" name="Google Shape;37;g28d6a349493_1_122"/>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8" name="Google Shape;38;g28d6a349493_1_122"/>
          <p:cNvGrpSpPr/>
          <p:nvPr/>
        </p:nvGrpSpPr>
        <p:grpSpPr>
          <a:xfrm rot="-983565">
            <a:off x="5299952" y="1440607"/>
            <a:ext cx="822474" cy="418006"/>
            <a:chOff x="1786971" y="4942919"/>
            <a:chExt cx="2041500" cy="1037553"/>
          </a:xfrm>
        </p:grpSpPr>
        <p:sp>
          <p:nvSpPr>
            <p:cNvPr id="39" name="Google Shape;39;g28d6a349493_1_122"/>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 name="Google Shape;40;g28d6a349493_1_122"/>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 name="Google Shape;41;g28d6a349493_1_122"/>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2" name="Google Shape;42;g28d6a349493_1_122"/>
            <p:cNvGrpSpPr/>
            <p:nvPr/>
          </p:nvGrpSpPr>
          <p:grpSpPr>
            <a:xfrm>
              <a:off x="2260716" y="5043925"/>
              <a:ext cx="1107466" cy="187777"/>
              <a:chOff x="7963057" y="2433000"/>
              <a:chExt cx="2294315" cy="371763"/>
            </a:xfrm>
          </p:grpSpPr>
          <p:grpSp>
            <p:nvGrpSpPr>
              <p:cNvPr id="43" name="Google Shape;43;g28d6a349493_1_122"/>
              <p:cNvGrpSpPr/>
              <p:nvPr/>
            </p:nvGrpSpPr>
            <p:grpSpPr>
              <a:xfrm>
                <a:off x="7963057" y="2433000"/>
                <a:ext cx="344422" cy="371763"/>
                <a:chOff x="6383215" y="2833551"/>
                <a:chExt cx="240300" cy="371763"/>
              </a:xfrm>
            </p:grpSpPr>
            <p:sp>
              <p:nvSpPr>
                <p:cNvPr id="44" name="Google Shape;44;g28d6a349493_1_12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5" name="Google Shape;45;g28d6a349493_1_12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 name="Google Shape;46;g28d6a349493_1_122"/>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7" name="Google Shape;47;g28d6a349493_1_122"/>
              <p:cNvGrpSpPr/>
              <p:nvPr/>
            </p:nvGrpSpPr>
            <p:grpSpPr>
              <a:xfrm>
                <a:off x="8933241" y="2433000"/>
                <a:ext cx="344422" cy="371763"/>
                <a:chOff x="6383215" y="2833551"/>
                <a:chExt cx="240300" cy="371763"/>
              </a:xfrm>
            </p:grpSpPr>
            <p:sp>
              <p:nvSpPr>
                <p:cNvPr id="48" name="Google Shape;48;g28d6a349493_1_12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 name="Google Shape;49;g28d6a349493_1_12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 name="Google Shape;50;g28d6a349493_1_122"/>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1" name="Google Shape;51;g28d6a349493_1_122"/>
              <p:cNvGrpSpPr/>
              <p:nvPr/>
            </p:nvGrpSpPr>
            <p:grpSpPr>
              <a:xfrm>
                <a:off x="9912950" y="2433000"/>
                <a:ext cx="344422" cy="371763"/>
                <a:chOff x="6383215" y="2833551"/>
                <a:chExt cx="240300" cy="371763"/>
              </a:xfrm>
            </p:grpSpPr>
            <p:sp>
              <p:nvSpPr>
                <p:cNvPr id="52" name="Google Shape;52;g28d6a349493_1_12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 name="Google Shape;53;g28d6a349493_1_12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4" name="Google Shape;54;g28d6a349493_1_122"/>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55" name="Google Shape;55;g28d6a349493_1_122"/>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6" name="Google Shape;56;g28d6a349493_1_122"/>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7" name="Google Shape;57;g28d6a349493_1_122"/>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 name="Google Shape;58;g28d6a349493_1_122"/>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9" name="Google Shape;59;g28d6a349493_1_122"/>
            <p:cNvGrpSpPr/>
            <p:nvPr/>
          </p:nvGrpSpPr>
          <p:grpSpPr>
            <a:xfrm>
              <a:off x="1962400" y="5271505"/>
              <a:ext cx="302276" cy="682699"/>
              <a:chOff x="7384246" y="2899703"/>
              <a:chExt cx="626220" cy="1351612"/>
            </a:xfrm>
          </p:grpSpPr>
          <p:sp>
            <p:nvSpPr>
              <p:cNvPr id="60" name="Google Shape;60;g28d6a349493_1_12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 name="Google Shape;61;g28d6a349493_1_12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 name="Google Shape;62;g28d6a349493_1_12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 name="Google Shape;63;g28d6a349493_1_12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 name="Google Shape;64;g28d6a349493_1_12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5" name="Google Shape;65;g28d6a349493_1_12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 name="Google Shape;66;g28d6a349493_1_12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 name="Google Shape;67;g28d6a349493_1_12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 name="Google Shape;68;g28d6a349493_1_12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 name="Google Shape;69;g28d6a349493_1_12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 name="Google Shape;70;g28d6a349493_1_12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1" name="Google Shape;71;g28d6a349493_1_122"/>
            <p:cNvGrpSpPr/>
            <p:nvPr/>
          </p:nvGrpSpPr>
          <p:grpSpPr>
            <a:xfrm>
              <a:off x="2430437" y="5271505"/>
              <a:ext cx="302276" cy="682699"/>
              <a:chOff x="7384246" y="2899703"/>
              <a:chExt cx="626220" cy="1351612"/>
            </a:xfrm>
          </p:grpSpPr>
          <p:sp>
            <p:nvSpPr>
              <p:cNvPr id="72" name="Google Shape;72;g28d6a349493_1_12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 name="Google Shape;73;g28d6a349493_1_12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 name="Google Shape;74;g28d6a349493_1_12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 name="Google Shape;75;g28d6a349493_1_12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6" name="Google Shape;76;g28d6a349493_1_12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7" name="Google Shape;77;g28d6a349493_1_12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8" name="Google Shape;78;g28d6a349493_1_12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9" name="Google Shape;79;g28d6a349493_1_12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0" name="Google Shape;80;g28d6a349493_1_12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1" name="Google Shape;81;g28d6a349493_1_12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2" name="Google Shape;82;g28d6a349493_1_12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3" name="Google Shape;83;g28d6a349493_1_122"/>
            <p:cNvGrpSpPr/>
            <p:nvPr/>
          </p:nvGrpSpPr>
          <p:grpSpPr>
            <a:xfrm>
              <a:off x="2898475" y="5271505"/>
              <a:ext cx="302276" cy="682699"/>
              <a:chOff x="7384246" y="2899703"/>
              <a:chExt cx="626220" cy="1351612"/>
            </a:xfrm>
          </p:grpSpPr>
          <p:sp>
            <p:nvSpPr>
              <p:cNvPr id="84" name="Google Shape;84;g28d6a349493_1_12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 name="Google Shape;85;g28d6a349493_1_12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 name="Google Shape;86;g28d6a349493_1_12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 name="Google Shape;87;g28d6a349493_1_12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 name="Google Shape;88;g28d6a349493_1_12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 name="Google Shape;89;g28d6a349493_1_12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 name="Google Shape;90;g28d6a349493_1_12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 name="Google Shape;91;g28d6a349493_1_12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 name="Google Shape;92;g28d6a349493_1_12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 name="Google Shape;93;g28d6a349493_1_12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4" name="Google Shape;94;g28d6a349493_1_12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5" name="Google Shape;95;g28d6a349493_1_122"/>
            <p:cNvGrpSpPr/>
            <p:nvPr/>
          </p:nvGrpSpPr>
          <p:grpSpPr>
            <a:xfrm>
              <a:off x="3366513" y="5271505"/>
              <a:ext cx="302276" cy="682699"/>
              <a:chOff x="7384246" y="2899703"/>
              <a:chExt cx="626220" cy="1351612"/>
            </a:xfrm>
          </p:grpSpPr>
          <p:sp>
            <p:nvSpPr>
              <p:cNvPr id="96" name="Google Shape;96;g28d6a349493_1_12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7" name="Google Shape;97;g28d6a349493_1_12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8" name="Google Shape;98;g28d6a349493_1_12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9" name="Google Shape;99;g28d6a349493_1_12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0" name="Google Shape;100;g28d6a349493_1_12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1" name="Google Shape;101;g28d6a349493_1_12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2" name="Google Shape;102;g28d6a349493_1_12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3" name="Google Shape;103;g28d6a349493_1_12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4" name="Google Shape;104;g28d6a349493_1_12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5" name="Google Shape;105;g28d6a349493_1_12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6" name="Google Shape;106;g28d6a349493_1_12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07" name="Google Shape;107;g28d6a349493_1_122"/>
            <p:cNvPicPr preferRelativeResize="0"/>
            <p:nvPr/>
          </p:nvPicPr>
          <p:blipFill rotWithShape="1">
            <a:blip r:embed="rId2">
              <a:alphaModFix/>
            </a:blip>
            <a:srcRect b="0" l="0" r="0" t="0"/>
            <a:stretch/>
          </p:blipFill>
          <p:spPr>
            <a:xfrm>
              <a:off x="1843781" y="5671824"/>
              <a:ext cx="1940381" cy="308648"/>
            </a:xfrm>
            <a:prstGeom prst="rect">
              <a:avLst/>
            </a:prstGeom>
            <a:noFill/>
            <a:ln>
              <a:noFill/>
            </a:ln>
          </p:spPr>
        </p:pic>
      </p:grpSp>
      <p:grpSp>
        <p:nvGrpSpPr>
          <p:cNvPr id="108" name="Google Shape;108;g28d6a349493_1_122"/>
          <p:cNvGrpSpPr/>
          <p:nvPr/>
        </p:nvGrpSpPr>
        <p:grpSpPr>
          <a:xfrm>
            <a:off x="4658164" y="1417975"/>
            <a:ext cx="450448" cy="450448"/>
            <a:chOff x="4266660" y="45289"/>
            <a:chExt cx="768290" cy="768290"/>
          </a:xfrm>
        </p:grpSpPr>
        <p:sp>
          <p:nvSpPr>
            <p:cNvPr id="109" name="Google Shape;109;g28d6a349493_1_122"/>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0" name="Google Shape;110;g28d6a349493_1_122"/>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11" name="Google Shape;111;g28d6a349493_1_122"/>
          <p:cNvGrpSpPr/>
          <p:nvPr/>
        </p:nvGrpSpPr>
        <p:grpSpPr>
          <a:xfrm>
            <a:off x="-4825" y="4142550"/>
            <a:ext cx="12306434" cy="2747667"/>
            <a:chOff x="5766" y="3861721"/>
            <a:chExt cx="12278194" cy="2979147"/>
          </a:xfrm>
        </p:grpSpPr>
        <p:sp>
          <p:nvSpPr>
            <p:cNvPr id="112" name="Google Shape;112;g28d6a349493_1_122"/>
            <p:cNvSpPr/>
            <p:nvPr/>
          </p:nvSpPr>
          <p:spPr>
            <a:xfrm>
              <a:off x="5766" y="3861721"/>
              <a:ext cx="12179578" cy="2979147"/>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3" name="Google Shape;113;g28d6a349493_1_122"/>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14" name="Google Shape;114;g28d6a349493_1_122"/>
          <p:cNvPicPr preferRelativeResize="0"/>
          <p:nvPr/>
        </p:nvPicPr>
        <p:blipFill rotWithShape="1">
          <a:blip r:embed="rId3">
            <a:alphaModFix/>
          </a:blip>
          <a:srcRect b="0" l="0" r="0" t="0"/>
          <a:stretch/>
        </p:blipFill>
        <p:spPr>
          <a:xfrm>
            <a:off x="5306301" y="2429164"/>
            <a:ext cx="1613871" cy="840686"/>
          </a:xfrm>
          <a:prstGeom prst="rect">
            <a:avLst/>
          </a:prstGeom>
          <a:noFill/>
          <a:ln>
            <a:noFill/>
          </a:ln>
        </p:spPr>
      </p:pic>
      <p:grpSp>
        <p:nvGrpSpPr>
          <p:cNvPr id="115" name="Google Shape;115;g28d6a349493_1_122"/>
          <p:cNvGrpSpPr/>
          <p:nvPr/>
        </p:nvGrpSpPr>
        <p:grpSpPr>
          <a:xfrm>
            <a:off x="-4825" y="4066337"/>
            <a:ext cx="12211532" cy="2748484"/>
            <a:chOff x="-3146" y="3803882"/>
            <a:chExt cx="12192025" cy="3041032"/>
          </a:xfrm>
        </p:grpSpPr>
        <p:sp>
          <p:nvSpPr>
            <p:cNvPr id="116" name="Google Shape;116;g28d6a349493_1_122"/>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7" name="Google Shape;117;g28d6a349493_1_122"/>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882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118" name="Google Shape;118;g28d6a349493_1_122"/>
            <p:cNvGrpSpPr/>
            <p:nvPr/>
          </p:nvGrpSpPr>
          <p:grpSpPr>
            <a:xfrm>
              <a:off x="-3121" y="3803882"/>
              <a:ext cx="12192000" cy="3041032"/>
              <a:chOff x="-4876" y="1514485"/>
              <a:chExt cx="12192000" cy="3829050"/>
            </a:xfrm>
          </p:grpSpPr>
          <p:sp>
            <p:nvSpPr>
              <p:cNvPr id="119" name="Google Shape;119;g28d6a349493_1_122"/>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58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0" name="Google Shape;120;g28d6a349493_1_122"/>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882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1" name="Google Shape;121;g28d6a349493_1_122"/>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2" name="Google Shape;122;g28d6a349493_1_122"/>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123" name="Google Shape;123;g28d6a349493_1_122"/>
          <p:cNvGrpSpPr/>
          <p:nvPr/>
        </p:nvGrpSpPr>
        <p:grpSpPr>
          <a:xfrm>
            <a:off x="-4825" y="4176236"/>
            <a:ext cx="12208784" cy="2617695"/>
            <a:chOff x="-3146" y="3841168"/>
            <a:chExt cx="12189281" cy="2896321"/>
          </a:xfrm>
        </p:grpSpPr>
        <p:sp>
          <p:nvSpPr>
            <p:cNvPr id="124" name="Google Shape;124;g28d6a349493_1_122"/>
            <p:cNvSpPr/>
            <p:nvPr/>
          </p:nvSpPr>
          <p:spPr>
            <a:xfrm>
              <a:off x="-3146" y="3841168"/>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5" name="Google Shape;125;g28d6a349493_1_122"/>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26" name="Google Shape;126;g28d6a349493_1_122"/>
          <p:cNvSpPr/>
          <p:nvPr/>
        </p:nvSpPr>
        <p:spPr>
          <a:xfrm rot="-516335">
            <a:off x="6514507" y="4682928"/>
            <a:ext cx="5782166" cy="470122"/>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7" name="Google Shape;127;g28d6a349493_1_122"/>
          <p:cNvSpPr/>
          <p:nvPr/>
        </p:nvSpPr>
        <p:spPr>
          <a:xfrm>
            <a:off x="-9750" y="3943725"/>
            <a:ext cx="12211500" cy="29466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28d6a349493_1_122"/>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129" name="Google Shape;129;g28d6a349493_1_122"/>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130" name="Google Shape;130;g28d6a349493_1_122"/>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pic>
        <p:nvPicPr>
          <p:cNvPr id="131" name="Google Shape;131;g28d6a349493_1_122"/>
          <p:cNvPicPr preferRelativeResize="0"/>
          <p:nvPr/>
        </p:nvPicPr>
        <p:blipFill rotWithShape="1">
          <a:blip r:embed="rId4">
            <a:alphaModFix/>
          </a:blip>
          <a:srcRect b="0" l="0" r="0" t="0"/>
          <a:stretch/>
        </p:blipFill>
        <p:spPr>
          <a:xfrm>
            <a:off x="140600" y="99125"/>
            <a:ext cx="2057137" cy="464100"/>
          </a:xfrm>
          <a:prstGeom prst="rect">
            <a:avLst/>
          </a:prstGeom>
          <a:noFill/>
          <a:ln>
            <a:noFill/>
          </a:ln>
        </p:spPr>
      </p:pic>
      <p:sp>
        <p:nvSpPr>
          <p:cNvPr id="132" name="Google Shape;132;g28d6a349493_1_122"/>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blue)">
  <p:cSld name="CUSTOM">
    <p:spTree>
      <p:nvGrpSpPr>
        <p:cNvPr id="197" name="Shape 197"/>
        <p:cNvGrpSpPr/>
        <p:nvPr/>
      </p:nvGrpSpPr>
      <p:grpSpPr>
        <a:xfrm>
          <a:off x="0" y="0"/>
          <a:ext cx="0" cy="0"/>
          <a:chOff x="0" y="0"/>
          <a:chExt cx="0" cy="0"/>
        </a:xfrm>
      </p:grpSpPr>
      <p:grpSp>
        <p:nvGrpSpPr>
          <p:cNvPr id="198" name="Google Shape;198;g2582fdb6bfb_0_36"/>
          <p:cNvGrpSpPr/>
          <p:nvPr/>
        </p:nvGrpSpPr>
        <p:grpSpPr>
          <a:xfrm>
            <a:off x="-4825" y="4066342"/>
            <a:ext cx="12306435" cy="2792619"/>
            <a:chOff x="5766" y="3861713"/>
            <a:chExt cx="12278194" cy="3027886"/>
          </a:xfrm>
        </p:grpSpPr>
        <p:sp>
          <p:nvSpPr>
            <p:cNvPr id="199" name="Google Shape;199;g2582fdb6bfb_0_36"/>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0" name="Google Shape;200;g2582fdb6bfb_0_36"/>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201" name="Google Shape;201;g2582fdb6bfb_0_36"/>
          <p:cNvGrpSpPr/>
          <p:nvPr/>
        </p:nvGrpSpPr>
        <p:grpSpPr>
          <a:xfrm>
            <a:off x="-4825" y="4066337"/>
            <a:ext cx="12211532" cy="2748484"/>
            <a:chOff x="-3146" y="3803882"/>
            <a:chExt cx="12192025" cy="3041032"/>
          </a:xfrm>
        </p:grpSpPr>
        <p:grpSp>
          <p:nvGrpSpPr>
            <p:cNvPr id="202" name="Google Shape;202;g2582fdb6bfb_0_36"/>
            <p:cNvGrpSpPr/>
            <p:nvPr/>
          </p:nvGrpSpPr>
          <p:grpSpPr>
            <a:xfrm>
              <a:off x="-3121" y="3803882"/>
              <a:ext cx="12192000" cy="3041032"/>
              <a:chOff x="-4876" y="1514485"/>
              <a:chExt cx="12192000" cy="3829050"/>
            </a:xfrm>
          </p:grpSpPr>
          <p:sp>
            <p:nvSpPr>
              <p:cNvPr id="203" name="Google Shape;203;g2582fdb6bfb_0_36"/>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4" name="Google Shape;204;g2582fdb6bfb_0_36"/>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5" name="Google Shape;205;g2582fdb6bfb_0_36"/>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6" name="Google Shape;206;g2582fdb6bfb_0_36"/>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07" name="Google Shape;207;g2582fdb6bfb_0_36"/>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8" name="Google Shape;208;g2582fdb6bfb_0_36"/>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09" name="Google Shape;209;g2582fdb6bfb_0_36"/>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210" name="Google Shape;210;g2582fdb6bfb_0_36"/>
          <p:cNvGrpSpPr/>
          <p:nvPr/>
        </p:nvGrpSpPr>
        <p:grpSpPr>
          <a:xfrm>
            <a:off x="4959906" y="1723773"/>
            <a:ext cx="2219185" cy="2219185"/>
            <a:chOff x="4547049" y="1897856"/>
            <a:chExt cx="3072813" cy="3072813"/>
          </a:xfrm>
        </p:grpSpPr>
        <p:sp>
          <p:nvSpPr>
            <p:cNvPr id="211" name="Google Shape;211;g2582fdb6bfb_0_36"/>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2" name="Google Shape;212;g2582fdb6bfb_0_36"/>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13" name="Google Shape;213;g2582fdb6bfb_0_36"/>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14" name="Google Shape;214;g2582fdb6bfb_0_36"/>
          <p:cNvGrpSpPr/>
          <p:nvPr/>
        </p:nvGrpSpPr>
        <p:grpSpPr>
          <a:xfrm rot="1052113">
            <a:off x="7017464" y="2078607"/>
            <a:ext cx="1338449" cy="1227359"/>
            <a:chOff x="5655092" y="376887"/>
            <a:chExt cx="4490688" cy="4117967"/>
          </a:xfrm>
        </p:grpSpPr>
        <p:sp>
          <p:nvSpPr>
            <p:cNvPr id="215" name="Google Shape;215;g2582fdb6bfb_0_36"/>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6" name="Google Shape;216;g2582fdb6bfb_0_36"/>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7" name="Google Shape;217;g2582fdb6bfb_0_36"/>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18" name="Google Shape;218;g2582fdb6bfb_0_36"/>
          <p:cNvGrpSpPr/>
          <p:nvPr/>
        </p:nvGrpSpPr>
        <p:grpSpPr>
          <a:xfrm rot="1151416">
            <a:off x="6155189" y="1329189"/>
            <a:ext cx="811246" cy="566598"/>
            <a:chOff x="5679779" y="1344420"/>
            <a:chExt cx="994635" cy="694682"/>
          </a:xfrm>
        </p:grpSpPr>
        <p:sp>
          <p:nvSpPr>
            <p:cNvPr id="219" name="Google Shape;219;g2582fdb6bfb_0_36"/>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0" name="Google Shape;220;g2582fdb6bfb_0_36"/>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1" name="Google Shape;221;g2582fdb6bfb_0_36"/>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2" name="Google Shape;222;g2582fdb6bfb_0_36"/>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23" name="Google Shape;223;g2582fdb6bfb_0_36"/>
          <p:cNvGrpSpPr/>
          <p:nvPr/>
        </p:nvGrpSpPr>
        <p:grpSpPr>
          <a:xfrm rot="2779331">
            <a:off x="6882943" y="1481640"/>
            <a:ext cx="612529" cy="807468"/>
            <a:chOff x="5733156" y="4148510"/>
            <a:chExt cx="1306406" cy="1722173"/>
          </a:xfrm>
        </p:grpSpPr>
        <p:grpSp>
          <p:nvGrpSpPr>
            <p:cNvPr id="224" name="Google Shape;224;g2582fdb6bfb_0_36"/>
            <p:cNvGrpSpPr/>
            <p:nvPr/>
          </p:nvGrpSpPr>
          <p:grpSpPr>
            <a:xfrm>
              <a:off x="5733156" y="4148510"/>
              <a:ext cx="1306406" cy="1722173"/>
              <a:chOff x="2445111" y="599435"/>
              <a:chExt cx="5312752" cy="7003551"/>
            </a:xfrm>
          </p:grpSpPr>
          <p:sp>
            <p:nvSpPr>
              <p:cNvPr id="225" name="Google Shape;225;g2582fdb6bfb_0_36"/>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6" name="Google Shape;226;g2582fdb6bfb_0_36"/>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7" name="Google Shape;227;g2582fdb6bfb_0_36"/>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28" name="Google Shape;228;g2582fdb6bfb_0_36"/>
            <p:cNvGrpSpPr/>
            <p:nvPr/>
          </p:nvGrpSpPr>
          <p:grpSpPr>
            <a:xfrm>
              <a:off x="5960873" y="4970715"/>
              <a:ext cx="821180" cy="845659"/>
              <a:chOff x="954383" y="599435"/>
              <a:chExt cx="6803480" cy="7006287"/>
            </a:xfrm>
          </p:grpSpPr>
          <p:sp>
            <p:nvSpPr>
              <p:cNvPr id="229" name="Google Shape;229;g2582fdb6bfb_0_36"/>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0" name="Google Shape;230;g2582fdb6bfb_0_36"/>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1" name="Google Shape;231;g2582fdb6bfb_0_36"/>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232" name="Google Shape;232;g2582fdb6bfb_0_36"/>
          <p:cNvGrpSpPr/>
          <p:nvPr/>
        </p:nvGrpSpPr>
        <p:grpSpPr>
          <a:xfrm rot="-3294482">
            <a:off x="4593993" y="2077210"/>
            <a:ext cx="888937" cy="318131"/>
            <a:chOff x="2751274" y="4274125"/>
            <a:chExt cx="1502180" cy="537597"/>
          </a:xfrm>
        </p:grpSpPr>
        <p:sp>
          <p:nvSpPr>
            <p:cNvPr id="233" name="Google Shape;233;g2582fdb6bfb_0_36"/>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4" name="Google Shape;234;g2582fdb6bfb_0_36"/>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5" name="Google Shape;235;g2582fdb6bfb_0_36"/>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6" name="Google Shape;236;g2582fdb6bfb_0_36"/>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37" name="Google Shape;237;g2582fdb6bfb_0_36"/>
          <p:cNvGrpSpPr/>
          <p:nvPr/>
        </p:nvGrpSpPr>
        <p:grpSpPr>
          <a:xfrm rot="-983565">
            <a:off x="5299952" y="1440607"/>
            <a:ext cx="822474" cy="418006"/>
            <a:chOff x="1786971" y="4942919"/>
            <a:chExt cx="2041500" cy="1037553"/>
          </a:xfrm>
        </p:grpSpPr>
        <p:sp>
          <p:nvSpPr>
            <p:cNvPr id="238" name="Google Shape;238;g2582fdb6bfb_0_36"/>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9" name="Google Shape;239;g2582fdb6bfb_0_36"/>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0" name="Google Shape;240;g2582fdb6bfb_0_36"/>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41" name="Google Shape;241;g2582fdb6bfb_0_36"/>
            <p:cNvGrpSpPr/>
            <p:nvPr/>
          </p:nvGrpSpPr>
          <p:grpSpPr>
            <a:xfrm>
              <a:off x="2260716" y="5043925"/>
              <a:ext cx="1107466" cy="187777"/>
              <a:chOff x="7963057" y="2433000"/>
              <a:chExt cx="2294315" cy="371763"/>
            </a:xfrm>
          </p:grpSpPr>
          <p:grpSp>
            <p:nvGrpSpPr>
              <p:cNvPr id="242" name="Google Shape;242;g2582fdb6bfb_0_36"/>
              <p:cNvGrpSpPr/>
              <p:nvPr/>
            </p:nvGrpSpPr>
            <p:grpSpPr>
              <a:xfrm>
                <a:off x="7963057" y="2433000"/>
                <a:ext cx="344422" cy="371763"/>
                <a:chOff x="6383215" y="2833551"/>
                <a:chExt cx="240300" cy="371763"/>
              </a:xfrm>
            </p:grpSpPr>
            <p:sp>
              <p:nvSpPr>
                <p:cNvPr id="243" name="Google Shape;243;g2582fdb6bfb_0_36"/>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4" name="Google Shape;244;g2582fdb6bfb_0_36"/>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5" name="Google Shape;245;g2582fdb6bfb_0_36"/>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46" name="Google Shape;246;g2582fdb6bfb_0_36"/>
              <p:cNvGrpSpPr/>
              <p:nvPr/>
            </p:nvGrpSpPr>
            <p:grpSpPr>
              <a:xfrm>
                <a:off x="8933241" y="2433000"/>
                <a:ext cx="344422" cy="371763"/>
                <a:chOff x="6383215" y="2833551"/>
                <a:chExt cx="240300" cy="371763"/>
              </a:xfrm>
            </p:grpSpPr>
            <p:sp>
              <p:nvSpPr>
                <p:cNvPr id="247" name="Google Shape;247;g2582fdb6bfb_0_36"/>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8" name="Google Shape;248;g2582fdb6bfb_0_36"/>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9" name="Google Shape;249;g2582fdb6bfb_0_36"/>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50" name="Google Shape;250;g2582fdb6bfb_0_36"/>
              <p:cNvGrpSpPr/>
              <p:nvPr/>
            </p:nvGrpSpPr>
            <p:grpSpPr>
              <a:xfrm>
                <a:off x="9912950" y="2433000"/>
                <a:ext cx="344422" cy="371763"/>
                <a:chOff x="6383215" y="2833551"/>
                <a:chExt cx="240300" cy="371763"/>
              </a:xfrm>
            </p:grpSpPr>
            <p:sp>
              <p:nvSpPr>
                <p:cNvPr id="251" name="Google Shape;251;g2582fdb6bfb_0_36"/>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2" name="Google Shape;252;g2582fdb6bfb_0_36"/>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3" name="Google Shape;253;g2582fdb6bfb_0_36"/>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254" name="Google Shape;254;g2582fdb6bfb_0_36"/>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5" name="Google Shape;255;g2582fdb6bfb_0_36"/>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6" name="Google Shape;256;g2582fdb6bfb_0_36"/>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7" name="Google Shape;257;g2582fdb6bfb_0_36"/>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58" name="Google Shape;258;g2582fdb6bfb_0_36"/>
            <p:cNvGrpSpPr/>
            <p:nvPr/>
          </p:nvGrpSpPr>
          <p:grpSpPr>
            <a:xfrm>
              <a:off x="1962400" y="5271505"/>
              <a:ext cx="302276" cy="682699"/>
              <a:chOff x="7384246" y="2899703"/>
              <a:chExt cx="626220" cy="1351612"/>
            </a:xfrm>
          </p:grpSpPr>
          <p:sp>
            <p:nvSpPr>
              <p:cNvPr id="259" name="Google Shape;259;g2582fdb6bfb_0_3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0" name="Google Shape;260;g2582fdb6bfb_0_3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1" name="Google Shape;261;g2582fdb6bfb_0_3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2" name="Google Shape;262;g2582fdb6bfb_0_3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3" name="Google Shape;263;g2582fdb6bfb_0_3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4" name="Google Shape;264;g2582fdb6bfb_0_3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5" name="Google Shape;265;g2582fdb6bfb_0_3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6" name="Google Shape;266;g2582fdb6bfb_0_3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7" name="Google Shape;267;g2582fdb6bfb_0_3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8" name="Google Shape;268;g2582fdb6bfb_0_3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9" name="Google Shape;269;g2582fdb6bfb_0_3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70" name="Google Shape;270;g2582fdb6bfb_0_36"/>
            <p:cNvGrpSpPr/>
            <p:nvPr/>
          </p:nvGrpSpPr>
          <p:grpSpPr>
            <a:xfrm>
              <a:off x="2430437" y="5271505"/>
              <a:ext cx="302276" cy="682699"/>
              <a:chOff x="7384246" y="2899703"/>
              <a:chExt cx="626220" cy="1351612"/>
            </a:xfrm>
          </p:grpSpPr>
          <p:sp>
            <p:nvSpPr>
              <p:cNvPr id="271" name="Google Shape;271;g2582fdb6bfb_0_3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2" name="Google Shape;272;g2582fdb6bfb_0_3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3" name="Google Shape;273;g2582fdb6bfb_0_3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4" name="Google Shape;274;g2582fdb6bfb_0_3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5" name="Google Shape;275;g2582fdb6bfb_0_3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6" name="Google Shape;276;g2582fdb6bfb_0_3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7" name="Google Shape;277;g2582fdb6bfb_0_3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8" name="Google Shape;278;g2582fdb6bfb_0_3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9" name="Google Shape;279;g2582fdb6bfb_0_3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0" name="Google Shape;280;g2582fdb6bfb_0_3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1" name="Google Shape;281;g2582fdb6bfb_0_3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82" name="Google Shape;282;g2582fdb6bfb_0_36"/>
            <p:cNvGrpSpPr/>
            <p:nvPr/>
          </p:nvGrpSpPr>
          <p:grpSpPr>
            <a:xfrm>
              <a:off x="2898475" y="5271505"/>
              <a:ext cx="302276" cy="682699"/>
              <a:chOff x="7384246" y="2899703"/>
              <a:chExt cx="626220" cy="1351612"/>
            </a:xfrm>
          </p:grpSpPr>
          <p:sp>
            <p:nvSpPr>
              <p:cNvPr id="283" name="Google Shape;283;g2582fdb6bfb_0_3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4" name="Google Shape;284;g2582fdb6bfb_0_3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5" name="Google Shape;285;g2582fdb6bfb_0_3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6" name="Google Shape;286;g2582fdb6bfb_0_3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7" name="Google Shape;287;g2582fdb6bfb_0_3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8" name="Google Shape;288;g2582fdb6bfb_0_3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9" name="Google Shape;289;g2582fdb6bfb_0_3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0" name="Google Shape;290;g2582fdb6bfb_0_3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1" name="Google Shape;291;g2582fdb6bfb_0_3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2" name="Google Shape;292;g2582fdb6bfb_0_3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3" name="Google Shape;293;g2582fdb6bfb_0_3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94" name="Google Shape;294;g2582fdb6bfb_0_36"/>
            <p:cNvGrpSpPr/>
            <p:nvPr/>
          </p:nvGrpSpPr>
          <p:grpSpPr>
            <a:xfrm>
              <a:off x="3366513" y="5271505"/>
              <a:ext cx="302276" cy="682699"/>
              <a:chOff x="7384246" y="2899703"/>
              <a:chExt cx="626220" cy="1351612"/>
            </a:xfrm>
          </p:grpSpPr>
          <p:sp>
            <p:nvSpPr>
              <p:cNvPr id="295" name="Google Shape;295;g2582fdb6bfb_0_3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6" name="Google Shape;296;g2582fdb6bfb_0_3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7" name="Google Shape;297;g2582fdb6bfb_0_3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8" name="Google Shape;298;g2582fdb6bfb_0_3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9" name="Google Shape;299;g2582fdb6bfb_0_3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0" name="Google Shape;300;g2582fdb6bfb_0_3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1" name="Google Shape;301;g2582fdb6bfb_0_3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2" name="Google Shape;302;g2582fdb6bfb_0_3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3" name="Google Shape;303;g2582fdb6bfb_0_3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4" name="Google Shape;304;g2582fdb6bfb_0_3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5" name="Google Shape;305;g2582fdb6bfb_0_3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306" name="Google Shape;306;g2582fdb6bfb_0_36"/>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307" name="Google Shape;307;g2582fdb6bfb_0_36"/>
          <p:cNvGrpSpPr/>
          <p:nvPr/>
        </p:nvGrpSpPr>
        <p:grpSpPr>
          <a:xfrm>
            <a:off x="4658164" y="1417975"/>
            <a:ext cx="450448" cy="450448"/>
            <a:chOff x="4266660" y="45289"/>
            <a:chExt cx="768290" cy="768290"/>
          </a:xfrm>
        </p:grpSpPr>
        <p:sp>
          <p:nvSpPr>
            <p:cNvPr id="308" name="Google Shape;308;g2582fdb6bfb_0_36"/>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9" name="Google Shape;309;g2582fdb6bfb_0_36"/>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310" name="Google Shape;310;g2582fdb6bfb_0_36"/>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311" name="Google Shape;311;g2582fdb6bfb_0_36"/>
          <p:cNvSpPr/>
          <p:nvPr/>
        </p:nvSpPr>
        <p:spPr>
          <a:xfrm>
            <a:off x="2200" y="4017450"/>
            <a:ext cx="12211500" cy="28413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2582fdb6bfb_0_36"/>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313" name="Google Shape;313;g2582fdb6bfb_0_36"/>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314" name="Google Shape;314;g2582fdb6bfb_0_36"/>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vert)">
  <p:cSld name="CUSTOM_2">
    <p:spTree>
      <p:nvGrpSpPr>
        <p:cNvPr id="315" name="Shape 315"/>
        <p:cNvGrpSpPr/>
        <p:nvPr/>
      </p:nvGrpSpPr>
      <p:grpSpPr>
        <a:xfrm>
          <a:off x="0" y="0"/>
          <a:ext cx="0" cy="0"/>
          <a:chOff x="0" y="0"/>
          <a:chExt cx="0" cy="0"/>
        </a:xfrm>
      </p:grpSpPr>
      <p:pic>
        <p:nvPicPr>
          <p:cNvPr id="316" name="Google Shape;316;g2582fdb6bfb_0_154"/>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317" name="Google Shape;317;g2582fdb6bfb_0_154"/>
          <p:cNvGrpSpPr/>
          <p:nvPr/>
        </p:nvGrpSpPr>
        <p:grpSpPr>
          <a:xfrm>
            <a:off x="4959906" y="1723773"/>
            <a:ext cx="2219185" cy="2219185"/>
            <a:chOff x="4547049" y="1897856"/>
            <a:chExt cx="3072813" cy="3072813"/>
          </a:xfrm>
        </p:grpSpPr>
        <p:sp>
          <p:nvSpPr>
            <p:cNvPr id="318" name="Google Shape;318;g2582fdb6bfb_0_154"/>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19" name="Google Shape;319;g2582fdb6bfb_0_154"/>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320" name="Google Shape;320;g2582fdb6bfb_0_154"/>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21" name="Google Shape;321;g2582fdb6bfb_0_154"/>
          <p:cNvGrpSpPr/>
          <p:nvPr/>
        </p:nvGrpSpPr>
        <p:grpSpPr>
          <a:xfrm rot="1052113">
            <a:off x="7017464" y="2078607"/>
            <a:ext cx="1338449" cy="1227359"/>
            <a:chOff x="5655092" y="376887"/>
            <a:chExt cx="4490688" cy="4117967"/>
          </a:xfrm>
        </p:grpSpPr>
        <p:sp>
          <p:nvSpPr>
            <p:cNvPr id="322" name="Google Shape;322;g2582fdb6bfb_0_154"/>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3" name="Google Shape;323;g2582fdb6bfb_0_154"/>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4" name="Google Shape;324;g2582fdb6bfb_0_154"/>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25" name="Google Shape;325;g2582fdb6bfb_0_154"/>
          <p:cNvGrpSpPr/>
          <p:nvPr/>
        </p:nvGrpSpPr>
        <p:grpSpPr>
          <a:xfrm rot="1151416">
            <a:off x="6155189" y="1329189"/>
            <a:ext cx="811246" cy="566598"/>
            <a:chOff x="5679779" y="1344420"/>
            <a:chExt cx="994635" cy="694682"/>
          </a:xfrm>
        </p:grpSpPr>
        <p:sp>
          <p:nvSpPr>
            <p:cNvPr id="326" name="Google Shape;326;g2582fdb6bfb_0_154"/>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7" name="Google Shape;327;g2582fdb6bfb_0_154"/>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8" name="Google Shape;328;g2582fdb6bfb_0_154"/>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9" name="Google Shape;329;g2582fdb6bfb_0_154"/>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30" name="Google Shape;330;g2582fdb6bfb_0_154"/>
          <p:cNvGrpSpPr/>
          <p:nvPr/>
        </p:nvGrpSpPr>
        <p:grpSpPr>
          <a:xfrm rot="2779331">
            <a:off x="6882943" y="1481640"/>
            <a:ext cx="612529" cy="807468"/>
            <a:chOff x="5733156" y="4148510"/>
            <a:chExt cx="1306406" cy="1722173"/>
          </a:xfrm>
        </p:grpSpPr>
        <p:grpSp>
          <p:nvGrpSpPr>
            <p:cNvPr id="331" name="Google Shape;331;g2582fdb6bfb_0_154"/>
            <p:cNvGrpSpPr/>
            <p:nvPr/>
          </p:nvGrpSpPr>
          <p:grpSpPr>
            <a:xfrm>
              <a:off x="5733156" y="4148510"/>
              <a:ext cx="1306406" cy="1722173"/>
              <a:chOff x="2445111" y="599435"/>
              <a:chExt cx="5312752" cy="7003551"/>
            </a:xfrm>
          </p:grpSpPr>
          <p:sp>
            <p:nvSpPr>
              <p:cNvPr id="332" name="Google Shape;332;g2582fdb6bfb_0_154"/>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3" name="Google Shape;333;g2582fdb6bfb_0_154"/>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4" name="Google Shape;334;g2582fdb6bfb_0_154"/>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35" name="Google Shape;335;g2582fdb6bfb_0_154"/>
            <p:cNvGrpSpPr/>
            <p:nvPr/>
          </p:nvGrpSpPr>
          <p:grpSpPr>
            <a:xfrm>
              <a:off x="5960873" y="4970715"/>
              <a:ext cx="821180" cy="845659"/>
              <a:chOff x="954383" y="599435"/>
              <a:chExt cx="6803480" cy="7006287"/>
            </a:xfrm>
          </p:grpSpPr>
          <p:sp>
            <p:nvSpPr>
              <p:cNvPr id="336" name="Google Shape;336;g2582fdb6bfb_0_154"/>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7" name="Google Shape;337;g2582fdb6bfb_0_154"/>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8" name="Google Shape;338;g2582fdb6bfb_0_154"/>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339" name="Google Shape;339;g2582fdb6bfb_0_154"/>
          <p:cNvGrpSpPr/>
          <p:nvPr/>
        </p:nvGrpSpPr>
        <p:grpSpPr>
          <a:xfrm rot="-3294482">
            <a:off x="4593993" y="2077210"/>
            <a:ext cx="888937" cy="318131"/>
            <a:chOff x="2751274" y="4274125"/>
            <a:chExt cx="1502180" cy="537597"/>
          </a:xfrm>
        </p:grpSpPr>
        <p:sp>
          <p:nvSpPr>
            <p:cNvPr id="340" name="Google Shape;340;g2582fdb6bfb_0_154"/>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1" name="Google Shape;341;g2582fdb6bfb_0_154"/>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2" name="Google Shape;342;g2582fdb6bfb_0_154"/>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3" name="Google Shape;343;g2582fdb6bfb_0_154"/>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44" name="Google Shape;344;g2582fdb6bfb_0_154"/>
          <p:cNvGrpSpPr/>
          <p:nvPr/>
        </p:nvGrpSpPr>
        <p:grpSpPr>
          <a:xfrm rot="-983565">
            <a:off x="5299952" y="1440607"/>
            <a:ext cx="822474" cy="418006"/>
            <a:chOff x="1786971" y="4942919"/>
            <a:chExt cx="2041500" cy="1037553"/>
          </a:xfrm>
        </p:grpSpPr>
        <p:sp>
          <p:nvSpPr>
            <p:cNvPr id="345" name="Google Shape;345;g2582fdb6bfb_0_154"/>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6" name="Google Shape;346;g2582fdb6bfb_0_154"/>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7" name="Google Shape;347;g2582fdb6bfb_0_154"/>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48" name="Google Shape;348;g2582fdb6bfb_0_154"/>
            <p:cNvGrpSpPr/>
            <p:nvPr/>
          </p:nvGrpSpPr>
          <p:grpSpPr>
            <a:xfrm>
              <a:off x="2260716" y="5043925"/>
              <a:ext cx="1107466" cy="187777"/>
              <a:chOff x="7963057" y="2433000"/>
              <a:chExt cx="2294315" cy="371763"/>
            </a:xfrm>
          </p:grpSpPr>
          <p:grpSp>
            <p:nvGrpSpPr>
              <p:cNvPr id="349" name="Google Shape;349;g2582fdb6bfb_0_154"/>
              <p:cNvGrpSpPr/>
              <p:nvPr/>
            </p:nvGrpSpPr>
            <p:grpSpPr>
              <a:xfrm>
                <a:off x="7963057" y="2433000"/>
                <a:ext cx="344422" cy="371763"/>
                <a:chOff x="6383215" y="2833551"/>
                <a:chExt cx="240300" cy="371763"/>
              </a:xfrm>
            </p:grpSpPr>
            <p:sp>
              <p:nvSpPr>
                <p:cNvPr id="350" name="Google Shape;350;g2582fdb6bfb_0_15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1" name="Google Shape;351;g2582fdb6bfb_0_15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2" name="Google Shape;352;g2582fdb6bfb_0_154"/>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53" name="Google Shape;353;g2582fdb6bfb_0_154"/>
              <p:cNvGrpSpPr/>
              <p:nvPr/>
            </p:nvGrpSpPr>
            <p:grpSpPr>
              <a:xfrm>
                <a:off x="8933241" y="2433000"/>
                <a:ext cx="344422" cy="371763"/>
                <a:chOff x="6383215" y="2833551"/>
                <a:chExt cx="240300" cy="371763"/>
              </a:xfrm>
            </p:grpSpPr>
            <p:sp>
              <p:nvSpPr>
                <p:cNvPr id="354" name="Google Shape;354;g2582fdb6bfb_0_15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5" name="Google Shape;355;g2582fdb6bfb_0_15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6" name="Google Shape;356;g2582fdb6bfb_0_154"/>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57" name="Google Shape;357;g2582fdb6bfb_0_154"/>
              <p:cNvGrpSpPr/>
              <p:nvPr/>
            </p:nvGrpSpPr>
            <p:grpSpPr>
              <a:xfrm>
                <a:off x="9912950" y="2433000"/>
                <a:ext cx="344422" cy="371763"/>
                <a:chOff x="6383215" y="2833551"/>
                <a:chExt cx="240300" cy="371763"/>
              </a:xfrm>
            </p:grpSpPr>
            <p:sp>
              <p:nvSpPr>
                <p:cNvPr id="358" name="Google Shape;358;g2582fdb6bfb_0_15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9" name="Google Shape;359;g2582fdb6bfb_0_15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0" name="Google Shape;360;g2582fdb6bfb_0_154"/>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361" name="Google Shape;361;g2582fdb6bfb_0_154"/>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2" name="Google Shape;362;g2582fdb6bfb_0_154"/>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3" name="Google Shape;363;g2582fdb6bfb_0_154"/>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4" name="Google Shape;364;g2582fdb6bfb_0_154"/>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65" name="Google Shape;365;g2582fdb6bfb_0_154"/>
            <p:cNvGrpSpPr/>
            <p:nvPr/>
          </p:nvGrpSpPr>
          <p:grpSpPr>
            <a:xfrm>
              <a:off x="1962400" y="5271505"/>
              <a:ext cx="302276" cy="682699"/>
              <a:chOff x="7384246" y="2899703"/>
              <a:chExt cx="626220" cy="1351612"/>
            </a:xfrm>
          </p:grpSpPr>
          <p:sp>
            <p:nvSpPr>
              <p:cNvPr id="366" name="Google Shape;366;g2582fdb6bfb_0_15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7" name="Google Shape;367;g2582fdb6bfb_0_15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8" name="Google Shape;368;g2582fdb6bfb_0_15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9" name="Google Shape;369;g2582fdb6bfb_0_15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0" name="Google Shape;370;g2582fdb6bfb_0_15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1" name="Google Shape;371;g2582fdb6bfb_0_15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2" name="Google Shape;372;g2582fdb6bfb_0_15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3" name="Google Shape;373;g2582fdb6bfb_0_15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4" name="Google Shape;374;g2582fdb6bfb_0_15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5" name="Google Shape;375;g2582fdb6bfb_0_15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6" name="Google Shape;376;g2582fdb6bfb_0_15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77" name="Google Shape;377;g2582fdb6bfb_0_154"/>
            <p:cNvGrpSpPr/>
            <p:nvPr/>
          </p:nvGrpSpPr>
          <p:grpSpPr>
            <a:xfrm>
              <a:off x="2430437" y="5271505"/>
              <a:ext cx="302276" cy="682699"/>
              <a:chOff x="7384246" y="2899703"/>
              <a:chExt cx="626220" cy="1351612"/>
            </a:xfrm>
          </p:grpSpPr>
          <p:sp>
            <p:nvSpPr>
              <p:cNvPr id="378" name="Google Shape;378;g2582fdb6bfb_0_15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9" name="Google Shape;379;g2582fdb6bfb_0_15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0" name="Google Shape;380;g2582fdb6bfb_0_15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1" name="Google Shape;381;g2582fdb6bfb_0_15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2" name="Google Shape;382;g2582fdb6bfb_0_15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3" name="Google Shape;383;g2582fdb6bfb_0_15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4" name="Google Shape;384;g2582fdb6bfb_0_15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5" name="Google Shape;385;g2582fdb6bfb_0_15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6" name="Google Shape;386;g2582fdb6bfb_0_15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7" name="Google Shape;387;g2582fdb6bfb_0_15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8" name="Google Shape;388;g2582fdb6bfb_0_15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89" name="Google Shape;389;g2582fdb6bfb_0_154"/>
            <p:cNvGrpSpPr/>
            <p:nvPr/>
          </p:nvGrpSpPr>
          <p:grpSpPr>
            <a:xfrm>
              <a:off x="2898475" y="5271505"/>
              <a:ext cx="302276" cy="682699"/>
              <a:chOff x="7384246" y="2899703"/>
              <a:chExt cx="626220" cy="1351612"/>
            </a:xfrm>
          </p:grpSpPr>
          <p:sp>
            <p:nvSpPr>
              <p:cNvPr id="390" name="Google Shape;390;g2582fdb6bfb_0_15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1" name="Google Shape;391;g2582fdb6bfb_0_15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2" name="Google Shape;392;g2582fdb6bfb_0_15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3" name="Google Shape;393;g2582fdb6bfb_0_15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4" name="Google Shape;394;g2582fdb6bfb_0_15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5" name="Google Shape;395;g2582fdb6bfb_0_15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6" name="Google Shape;396;g2582fdb6bfb_0_15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7" name="Google Shape;397;g2582fdb6bfb_0_15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8" name="Google Shape;398;g2582fdb6bfb_0_15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9" name="Google Shape;399;g2582fdb6bfb_0_15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0" name="Google Shape;400;g2582fdb6bfb_0_15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01" name="Google Shape;401;g2582fdb6bfb_0_154"/>
            <p:cNvGrpSpPr/>
            <p:nvPr/>
          </p:nvGrpSpPr>
          <p:grpSpPr>
            <a:xfrm>
              <a:off x="3366513" y="5271505"/>
              <a:ext cx="302276" cy="682699"/>
              <a:chOff x="7384246" y="2899703"/>
              <a:chExt cx="626220" cy="1351612"/>
            </a:xfrm>
          </p:grpSpPr>
          <p:sp>
            <p:nvSpPr>
              <p:cNvPr id="402" name="Google Shape;402;g2582fdb6bfb_0_15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3" name="Google Shape;403;g2582fdb6bfb_0_15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4" name="Google Shape;404;g2582fdb6bfb_0_15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5" name="Google Shape;405;g2582fdb6bfb_0_15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6" name="Google Shape;406;g2582fdb6bfb_0_15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7" name="Google Shape;407;g2582fdb6bfb_0_15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8" name="Google Shape;408;g2582fdb6bfb_0_15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9" name="Google Shape;409;g2582fdb6bfb_0_15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0" name="Google Shape;410;g2582fdb6bfb_0_15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1" name="Google Shape;411;g2582fdb6bfb_0_15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2" name="Google Shape;412;g2582fdb6bfb_0_15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413" name="Google Shape;413;g2582fdb6bfb_0_154"/>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414" name="Google Shape;414;g2582fdb6bfb_0_154"/>
          <p:cNvGrpSpPr/>
          <p:nvPr/>
        </p:nvGrpSpPr>
        <p:grpSpPr>
          <a:xfrm>
            <a:off x="4658164" y="1417975"/>
            <a:ext cx="450448" cy="450448"/>
            <a:chOff x="4266660" y="45289"/>
            <a:chExt cx="768290" cy="768290"/>
          </a:xfrm>
        </p:grpSpPr>
        <p:sp>
          <p:nvSpPr>
            <p:cNvPr id="415" name="Google Shape;415;g2582fdb6bfb_0_154"/>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16" name="Google Shape;416;g2582fdb6bfb_0_154"/>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17" name="Google Shape;417;g2582fdb6bfb_0_154"/>
          <p:cNvGrpSpPr/>
          <p:nvPr/>
        </p:nvGrpSpPr>
        <p:grpSpPr>
          <a:xfrm>
            <a:off x="-4825" y="4066342"/>
            <a:ext cx="12306435" cy="2792619"/>
            <a:chOff x="5766" y="3861713"/>
            <a:chExt cx="12278194" cy="3027886"/>
          </a:xfrm>
        </p:grpSpPr>
        <p:sp>
          <p:nvSpPr>
            <p:cNvPr id="418" name="Google Shape;418;g2582fdb6bfb_0_154"/>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19" name="Google Shape;419;g2582fdb6bfb_0_154"/>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420" name="Google Shape;420;g2582fdb6bfb_0_154"/>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421" name="Google Shape;421;g2582fdb6bfb_0_154"/>
          <p:cNvGrpSpPr/>
          <p:nvPr/>
        </p:nvGrpSpPr>
        <p:grpSpPr>
          <a:xfrm>
            <a:off x="-4825" y="4066337"/>
            <a:ext cx="12211532" cy="2748484"/>
            <a:chOff x="-3146" y="3803882"/>
            <a:chExt cx="12192025" cy="3041032"/>
          </a:xfrm>
        </p:grpSpPr>
        <p:sp>
          <p:nvSpPr>
            <p:cNvPr id="422" name="Google Shape;422;g2582fdb6bfb_0_154"/>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3" name="Google Shape;423;g2582fdb6bfb_0_154"/>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424" name="Google Shape;424;g2582fdb6bfb_0_154"/>
            <p:cNvGrpSpPr/>
            <p:nvPr/>
          </p:nvGrpSpPr>
          <p:grpSpPr>
            <a:xfrm>
              <a:off x="-3121" y="3803882"/>
              <a:ext cx="12192000" cy="3041032"/>
              <a:chOff x="-4876" y="1514485"/>
              <a:chExt cx="12192000" cy="3829050"/>
            </a:xfrm>
          </p:grpSpPr>
          <p:sp>
            <p:nvSpPr>
              <p:cNvPr id="425" name="Google Shape;425;g2582fdb6bfb_0_154"/>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6" name="Google Shape;426;g2582fdb6bfb_0_154"/>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7" name="Google Shape;427;g2582fdb6bfb_0_154"/>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8" name="Google Shape;428;g2582fdb6bfb_0_154"/>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429" name="Google Shape;429;g2582fdb6bfb_0_154"/>
          <p:cNvGrpSpPr/>
          <p:nvPr/>
        </p:nvGrpSpPr>
        <p:grpSpPr>
          <a:xfrm>
            <a:off x="-4825" y="4176236"/>
            <a:ext cx="12208784" cy="2541495"/>
            <a:chOff x="-3146" y="3925479"/>
            <a:chExt cx="12189281" cy="2812010"/>
          </a:xfrm>
        </p:grpSpPr>
        <p:sp>
          <p:nvSpPr>
            <p:cNvPr id="430" name="Google Shape;430;g2582fdb6bfb_0_154"/>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31" name="Google Shape;431;g2582fdb6bfb_0_154"/>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432" name="Google Shape;432;g2582fdb6bfb_0_154"/>
          <p:cNvSpPr/>
          <p:nvPr/>
        </p:nvSpPr>
        <p:spPr>
          <a:xfrm rot="-516335">
            <a:off x="6514507" y="4657291"/>
            <a:ext cx="5782166" cy="470122"/>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33" name="Google Shape;433;g2582fdb6bfb_0_154"/>
          <p:cNvSpPr/>
          <p:nvPr/>
        </p:nvSpPr>
        <p:spPr>
          <a:xfrm>
            <a:off x="2200" y="4017450"/>
            <a:ext cx="12211500" cy="28413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2582fdb6bfb_0_154"/>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435" name="Google Shape;435;g2582fdb6bfb_0_154"/>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6" name="Google Shape;436;g2582fdb6bfb_0_154"/>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437" name="Shape 437"/>
        <p:cNvGrpSpPr/>
        <p:nvPr/>
      </p:nvGrpSpPr>
      <p:grpSpPr>
        <a:xfrm>
          <a:off x="0" y="0"/>
          <a:ext cx="0" cy="0"/>
          <a:chOff x="0" y="0"/>
          <a:chExt cx="0" cy="0"/>
        </a:xfrm>
      </p:grpSpPr>
      <p:sp>
        <p:nvSpPr>
          <p:cNvPr id="438" name="Google Shape;438;g2582fdb6bfb_0_303"/>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39" name="Google Shape;439;g2582fdb6bfb_0_303"/>
          <p:cNvSpPr/>
          <p:nvPr>
            <p:ph idx="2" type="pic"/>
          </p:nvPr>
        </p:nvSpPr>
        <p:spPr>
          <a:xfrm>
            <a:off x="9268565" y="783486"/>
            <a:ext cx="2160000" cy="2664600"/>
          </a:xfrm>
          <a:prstGeom prst="rect">
            <a:avLst/>
          </a:prstGeom>
          <a:solidFill>
            <a:srgbClr val="F2F2F2"/>
          </a:solidFill>
          <a:ln>
            <a:noFill/>
          </a:ln>
        </p:spPr>
      </p:sp>
      <p:sp>
        <p:nvSpPr>
          <p:cNvPr id="440" name="Google Shape;440;g2582fdb6bfb_0_303"/>
          <p:cNvSpPr/>
          <p:nvPr>
            <p:ph idx="3" type="pic"/>
          </p:nvPr>
        </p:nvSpPr>
        <p:spPr>
          <a:xfrm>
            <a:off x="6694434" y="783486"/>
            <a:ext cx="2160000" cy="2664600"/>
          </a:xfrm>
          <a:prstGeom prst="rect">
            <a:avLst/>
          </a:prstGeom>
          <a:solidFill>
            <a:srgbClr val="F2F2F2"/>
          </a:solidFill>
          <a:ln>
            <a:noFill/>
          </a:ln>
        </p:spPr>
      </p:sp>
      <p:sp>
        <p:nvSpPr>
          <p:cNvPr id="441" name="Google Shape;441;g2582fdb6bfb_0_303"/>
          <p:cNvSpPr/>
          <p:nvPr>
            <p:ph idx="4" type="pic"/>
          </p:nvPr>
        </p:nvSpPr>
        <p:spPr>
          <a:xfrm>
            <a:off x="4120304" y="783486"/>
            <a:ext cx="2160000" cy="2664600"/>
          </a:xfrm>
          <a:prstGeom prst="rect">
            <a:avLst/>
          </a:prstGeom>
          <a:solidFill>
            <a:srgbClr val="F2F2F2"/>
          </a:solidFill>
          <a:ln>
            <a:noFill/>
          </a:ln>
        </p:spPr>
      </p:sp>
      <p:sp>
        <p:nvSpPr>
          <p:cNvPr id="442" name="Google Shape;442;g2582fdb6bfb_0_303"/>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43" name="Google Shape;443;g2582fdb6bfb_0_303"/>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444" name="Shape 444"/>
        <p:cNvGrpSpPr/>
        <p:nvPr/>
      </p:nvGrpSpPr>
      <p:grpSpPr>
        <a:xfrm>
          <a:off x="0" y="0"/>
          <a:ext cx="0" cy="0"/>
          <a:chOff x="0" y="0"/>
          <a:chExt cx="0" cy="0"/>
        </a:xfrm>
      </p:grpSpPr>
      <p:sp>
        <p:nvSpPr>
          <p:cNvPr id="445" name="Google Shape;445;g2582fdb6bfb_0_310"/>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46" name="Google Shape;446;g2582fdb6bfb_0_310"/>
          <p:cNvSpPr/>
          <p:nvPr>
            <p:ph idx="2" type="pic"/>
          </p:nvPr>
        </p:nvSpPr>
        <p:spPr>
          <a:xfrm>
            <a:off x="6096000" y="2959216"/>
            <a:ext cx="6096000" cy="2700000"/>
          </a:xfrm>
          <a:prstGeom prst="rect">
            <a:avLst/>
          </a:prstGeom>
          <a:solidFill>
            <a:srgbClr val="F2F2F2"/>
          </a:solidFill>
          <a:ln>
            <a:noFill/>
          </a:ln>
        </p:spPr>
      </p:sp>
      <p:sp>
        <p:nvSpPr>
          <p:cNvPr id="447" name="Google Shape;447;g2582fdb6bfb_0_310"/>
          <p:cNvSpPr/>
          <p:nvPr>
            <p:ph idx="3" type="pic"/>
          </p:nvPr>
        </p:nvSpPr>
        <p:spPr>
          <a:xfrm>
            <a:off x="638175" y="478948"/>
            <a:ext cx="2533800" cy="5741100"/>
          </a:xfrm>
          <a:prstGeom prst="rect">
            <a:avLst/>
          </a:prstGeom>
          <a:solidFill>
            <a:srgbClr val="F2F2F2"/>
          </a:solidFill>
          <a:ln>
            <a:noFill/>
          </a:ln>
        </p:spPr>
      </p:sp>
      <p:pic>
        <p:nvPicPr>
          <p:cNvPr id="448" name="Google Shape;448;g2582fdb6bfb_0_31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449" name="Shape 449"/>
        <p:cNvGrpSpPr/>
        <p:nvPr/>
      </p:nvGrpSpPr>
      <p:grpSpPr>
        <a:xfrm>
          <a:off x="0" y="0"/>
          <a:ext cx="0" cy="0"/>
          <a:chOff x="0" y="0"/>
          <a:chExt cx="0" cy="0"/>
        </a:xfrm>
      </p:grpSpPr>
      <p:sp>
        <p:nvSpPr>
          <p:cNvPr id="450" name="Google Shape;450;g2582fdb6bfb_0_315"/>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1" name="Google Shape;451;g2582fdb6bfb_0_315"/>
          <p:cNvSpPr/>
          <p:nvPr>
            <p:ph idx="2" type="pic"/>
          </p:nvPr>
        </p:nvSpPr>
        <p:spPr>
          <a:xfrm>
            <a:off x="1868938" y="1889760"/>
            <a:ext cx="3277800" cy="4968300"/>
          </a:xfrm>
          <a:prstGeom prst="rect">
            <a:avLst/>
          </a:prstGeom>
          <a:solidFill>
            <a:srgbClr val="F2F2F2"/>
          </a:solidFill>
          <a:ln>
            <a:noFill/>
          </a:ln>
        </p:spPr>
      </p:sp>
      <p:sp>
        <p:nvSpPr>
          <p:cNvPr id="452" name="Google Shape;452;g2582fdb6bfb_0_315"/>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3" name="Google Shape;453;g2582fdb6bfb_0_315"/>
          <p:cNvSpPr/>
          <p:nvPr>
            <p:ph idx="3" type="pic"/>
          </p:nvPr>
        </p:nvSpPr>
        <p:spPr>
          <a:xfrm>
            <a:off x="7777707" y="-1"/>
            <a:ext cx="3277800" cy="3648900"/>
          </a:xfrm>
          <a:prstGeom prst="rect">
            <a:avLst/>
          </a:prstGeom>
          <a:solidFill>
            <a:srgbClr val="F2F2F2"/>
          </a:solidFill>
          <a:ln>
            <a:noFill/>
          </a:ln>
        </p:spPr>
      </p:sp>
      <p:pic>
        <p:nvPicPr>
          <p:cNvPr id="454" name="Google Shape;454;g2582fdb6bfb_0_31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455" name="Shape 455"/>
        <p:cNvGrpSpPr/>
        <p:nvPr/>
      </p:nvGrpSpPr>
      <p:grpSpPr>
        <a:xfrm>
          <a:off x="0" y="0"/>
          <a:ext cx="0" cy="0"/>
          <a:chOff x="0" y="0"/>
          <a:chExt cx="0" cy="0"/>
        </a:xfrm>
      </p:grpSpPr>
      <p:sp>
        <p:nvSpPr>
          <p:cNvPr id="456" name="Google Shape;456;g2582fdb6bfb_0_321"/>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7" name="Google Shape;457;g2582fdb6bfb_0_321"/>
          <p:cNvSpPr/>
          <p:nvPr>
            <p:ph idx="2" type="pic"/>
          </p:nvPr>
        </p:nvSpPr>
        <p:spPr>
          <a:xfrm>
            <a:off x="1868938" y="1889760"/>
            <a:ext cx="3277800" cy="4968300"/>
          </a:xfrm>
          <a:prstGeom prst="rect">
            <a:avLst/>
          </a:prstGeom>
          <a:solidFill>
            <a:srgbClr val="F2F2F2"/>
          </a:solidFill>
          <a:ln>
            <a:noFill/>
          </a:ln>
        </p:spPr>
      </p:sp>
      <p:sp>
        <p:nvSpPr>
          <p:cNvPr id="458" name="Google Shape;458;g2582fdb6bfb_0_321"/>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9" name="Google Shape;459;g2582fdb6bfb_0_321"/>
          <p:cNvSpPr/>
          <p:nvPr>
            <p:ph idx="3" type="pic"/>
          </p:nvPr>
        </p:nvSpPr>
        <p:spPr>
          <a:xfrm>
            <a:off x="7777707" y="-1"/>
            <a:ext cx="3277800" cy="3648900"/>
          </a:xfrm>
          <a:prstGeom prst="rect">
            <a:avLst/>
          </a:prstGeom>
          <a:solidFill>
            <a:srgbClr val="F2F2F2"/>
          </a:solidFill>
          <a:ln>
            <a:noFill/>
          </a:ln>
        </p:spPr>
      </p:sp>
      <p:pic>
        <p:nvPicPr>
          <p:cNvPr id="460" name="Google Shape;460;g2582fdb6bfb_0_32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461" name="Shape 461"/>
        <p:cNvGrpSpPr/>
        <p:nvPr/>
      </p:nvGrpSpPr>
      <p:grpSpPr>
        <a:xfrm>
          <a:off x="0" y="0"/>
          <a:ext cx="0" cy="0"/>
          <a:chOff x="0" y="0"/>
          <a:chExt cx="0" cy="0"/>
        </a:xfrm>
      </p:grpSpPr>
      <p:sp>
        <p:nvSpPr>
          <p:cNvPr id="462" name="Google Shape;462;g2582fdb6bfb_0_327"/>
          <p:cNvSpPr/>
          <p:nvPr>
            <p:ph idx="2" type="pic"/>
          </p:nvPr>
        </p:nvSpPr>
        <p:spPr>
          <a:xfrm>
            <a:off x="3439889" y="1"/>
            <a:ext cx="2520000" cy="4725000"/>
          </a:xfrm>
          <a:prstGeom prst="rect">
            <a:avLst/>
          </a:prstGeom>
          <a:solidFill>
            <a:srgbClr val="F2F2F2"/>
          </a:solidFill>
          <a:ln>
            <a:noFill/>
          </a:ln>
        </p:spPr>
      </p:sp>
      <p:sp>
        <p:nvSpPr>
          <p:cNvPr id="463" name="Google Shape;463;g2582fdb6bfb_0_327"/>
          <p:cNvSpPr/>
          <p:nvPr>
            <p:ph idx="3" type="pic"/>
          </p:nvPr>
        </p:nvSpPr>
        <p:spPr>
          <a:xfrm>
            <a:off x="6235774" y="692696"/>
            <a:ext cx="2520000" cy="6165300"/>
          </a:xfrm>
          <a:prstGeom prst="rect">
            <a:avLst/>
          </a:prstGeom>
          <a:solidFill>
            <a:srgbClr val="F2F2F2"/>
          </a:solidFill>
          <a:ln>
            <a:noFill/>
          </a:ln>
        </p:spPr>
      </p:sp>
      <p:pic>
        <p:nvPicPr>
          <p:cNvPr id="464" name="Google Shape;464;g2582fdb6bfb_0_327"/>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465" name="Shape 465"/>
        <p:cNvGrpSpPr/>
        <p:nvPr/>
      </p:nvGrpSpPr>
      <p:grpSpPr>
        <a:xfrm>
          <a:off x="0" y="0"/>
          <a:ext cx="0" cy="0"/>
          <a:chOff x="0" y="0"/>
          <a:chExt cx="0" cy="0"/>
        </a:xfrm>
      </p:grpSpPr>
      <p:sp>
        <p:nvSpPr>
          <p:cNvPr id="466" name="Google Shape;466;g2582fdb6bfb_0_331"/>
          <p:cNvSpPr/>
          <p:nvPr>
            <p:ph idx="2" type="pic"/>
          </p:nvPr>
        </p:nvSpPr>
        <p:spPr>
          <a:xfrm>
            <a:off x="4092000" y="0"/>
            <a:ext cx="8100000" cy="3960000"/>
          </a:xfrm>
          <a:prstGeom prst="rect">
            <a:avLst/>
          </a:prstGeom>
          <a:solidFill>
            <a:srgbClr val="F2F2F2"/>
          </a:solidFill>
          <a:ln>
            <a:noFill/>
          </a:ln>
        </p:spPr>
      </p:sp>
      <p:sp>
        <p:nvSpPr>
          <p:cNvPr id="467" name="Google Shape;467;g2582fdb6bfb_0_331"/>
          <p:cNvSpPr/>
          <p:nvPr>
            <p:ph idx="3" type="pic"/>
          </p:nvPr>
        </p:nvSpPr>
        <p:spPr>
          <a:xfrm>
            <a:off x="0" y="3960000"/>
            <a:ext cx="4092000" cy="2898000"/>
          </a:xfrm>
          <a:prstGeom prst="rect">
            <a:avLst/>
          </a:prstGeom>
          <a:solidFill>
            <a:srgbClr val="F2F2F2"/>
          </a:solidFill>
          <a:ln>
            <a:noFill/>
          </a:ln>
        </p:spPr>
      </p:sp>
      <p:sp>
        <p:nvSpPr>
          <p:cNvPr id="468" name="Google Shape;468;g2582fdb6bfb_0_331"/>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469" name="Google Shape;469;g2582fdb6bfb_0_331"/>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470" name="Shape 470"/>
        <p:cNvGrpSpPr/>
        <p:nvPr/>
      </p:nvGrpSpPr>
      <p:grpSpPr>
        <a:xfrm>
          <a:off x="0" y="0"/>
          <a:ext cx="0" cy="0"/>
          <a:chOff x="0" y="0"/>
          <a:chExt cx="0" cy="0"/>
        </a:xfrm>
      </p:grpSpPr>
      <p:sp>
        <p:nvSpPr>
          <p:cNvPr id="471" name="Google Shape;471;g2582fdb6bfb_0_336"/>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72" name="Google Shape;472;g2582fdb6bfb_0_336"/>
          <p:cNvSpPr/>
          <p:nvPr>
            <p:ph idx="2" type="pic"/>
          </p:nvPr>
        </p:nvSpPr>
        <p:spPr>
          <a:xfrm>
            <a:off x="0" y="0"/>
            <a:ext cx="7734300" cy="6858000"/>
          </a:xfrm>
          <a:prstGeom prst="rect">
            <a:avLst/>
          </a:prstGeom>
          <a:solidFill>
            <a:srgbClr val="F2F2F2"/>
          </a:solidFill>
          <a:ln>
            <a:noFill/>
          </a:ln>
        </p:spPr>
      </p:sp>
      <p:pic>
        <p:nvPicPr>
          <p:cNvPr id="473" name="Google Shape;473;g2582fdb6bfb_0_33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474" name="Shape 474"/>
        <p:cNvGrpSpPr/>
        <p:nvPr/>
      </p:nvGrpSpPr>
      <p:grpSpPr>
        <a:xfrm>
          <a:off x="0" y="0"/>
          <a:ext cx="0" cy="0"/>
          <a:chOff x="0" y="0"/>
          <a:chExt cx="0" cy="0"/>
        </a:xfrm>
      </p:grpSpPr>
      <p:sp>
        <p:nvSpPr>
          <p:cNvPr id="475" name="Google Shape;475;g2582fdb6bfb_0_340"/>
          <p:cNvSpPr/>
          <p:nvPr>
            <p:ph idx="2" type="pic"/>
          </p:nvPr>
        </p:nvSpPr>
        <p:spPr>
          <a:xfrm>
            <a:off x="0" y="0"/>
            <a:ext cx="12192000" cy="6858000"/>
          </a:xfrm>
          <a:prstGeom prst="parallelogram">
            <a:avLst>
              <a:gd fmla="val 90695" name="adj"/>
            </a:avLst>
          </a:prstGeom>
          <a:solidFill>
            <a:srgbClr val="F2F2F2"/>
          </a:solidFill>
          <a:ln>
            <a:noFill/>
          </a:ln>
        </p:spPr>
      </p:sp>
      <p:pic>
        <p:nvPicPr>
          <p:cNvPr id="476" name="Google Shape;476;g2582fdb6bfb_0_34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133" name="Shape 133"/>
        <p:cNvGrpSpPr/>
        <p:nvPr/>
      </p:nvGrpSpPr>
      <p:grpSpPr>
        <a:xfrm>
          <a:off x="0" y="0"/>
          <a:ext cx="0" cy="0"/>
          <a:chOff x="0" y="0"/>
          <a:chExt cx="0" cy="0"/>
        </a:xfrm>
      </p:grpSpPr>
      <p:sp>
        <p:nvSpPr>
          <p:cNvPr id="134" name="Google Shape;134;g2582fdb6bfb_0_5"/>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35" name="Google Shape;135;g2582fdb6bfb_0_5"/>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4400"/>
              <a:buNone/>
              <a:defRPr sz="8000">
                <a:solidFill>
                  <a:srgbClr val="3486C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2582fdb6bfb_0_5"/>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2800"/>
              <a:buNone/>
              <a:defRPr sz="2400">
                <a:solidFill>
                  <a:schemeClr val="dk2"/>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477" name="Shape 477"/>
        <p:cNvGrpSpPr/>
        <p:nvPr/>
      </p:nvGrpSpPr>
      <p:grpSpPr>
        <a:xfrm>
          <a:off x="0" y="0"/>
          <a:ext cx="0" cy="0"/>
          <a:chOff x="0" y="0"/>
          <a:chExt cx="0" cy="0"/>
        </a:xfrm>
      </p:grpSpPr>
      <p:sp>
        <p:nvSpPr>
          <p:cNvPr id="478" name="Google Shape;478;g2582fdb6bfb_0_343"/>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79" name="Google Shape;479;g2582fdb6bfb_0_343"/>
          <p:cNvSpPr/>
          <p:nvPr>
            <p:ph idx="2" type="pic"/>
          </p:nvPr>
        </p:nvSpPr>
        <p:spPr>
          <a:xfrm>
            <a:off x="732721" y="548680"/>
            <a:ext cx="5040000" cy="5040000"/>
          </a:xfrm>
          <a:prstGeom prst="rect">
            <a:avLst/>
          </a:prstGeom>
          <a:solidFill>
            <a:srgbClr val="F2F2F2"/>
          </a:solidFill>
          <a:ln>
            <a:noFill/>
          </a:ln>
        </p:spPr>
      </p:sp>
      <p:pic>
        <p:nvPicPr>
          <p:cNvPr id="480" name="Google Shape;480;g2582fdb6bfb_0_34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481" name="Shape 481"/>
        <p:cNvGrpSpPr/>
        <p:nvPr/>
      </p:nvGrpSpPr>
      <p:grpSpPr>
        <a:xfrm>
          <a:off x="0" y="0"/>
          <a:ext cx="0" cy="0"/>
          <a:chOff x="0" y="0"/>
          <a:chExt cx="0" cy="0"/>
        </a:xfrm>
      </p:grpSpPr>
      <p:sp>
        <p:nvSpPr>
          <p:cNvPr id="482" name="Google Shape;482;g2582fdb6bfb_0_347"/>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83" name="Google Shape;483;g2582fdb6bfb_0_347"/>
          <p:cNvSpPr/>
          <p:nvPr>
            <p:ph idx="2" type="pic"/>
          </p:nvPr>
        </p:nvSpPr>
        <p:spPr>
          <a:xfrm>
            <a:off x="0" y="0"/>
            <a:ext cx="12192000" cy="3265800"/>
          </a:xfrm>
          <a:prstGeom prst="rect">
            <a:avLst/>
          </a:prstGeom>
          <a:solidFill>
            <a:srgbClr val="F2F2F2"/>
          </a:solidFill>
          <a:ln>
            <a:noFill/>
          </a:ln>
        </p:spPr>
      </p:sp>
      <p:sp>
        <p:nvSpPr>
          <p:cNvPr id="484" name="Google Shape;484;g2582fdb6bfb_0_347"/>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85" name="Google Shape;485;g2582fdb6bfb_0_347"/>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486" name="Shape 486"/>
        <p:cNvGrpSpPr/>
        <p:nvPr/>
      </p:nvGrpSpPr>
      <p:grpSpPr>
        <a:xfrm>
          <a:off x="0" y="0"/>
          <a:ext cx="0" cy="0"/>
          <a:chOff x="0" y="0"/>
          <a:chExt cx="0" cy="0"/>
        </a:xfrm>
      </p:grpSpPr>
      <p:sp>
        <p:nvSpPr>
          <p:cNvPr id="487" name="Google Shape;487;g2582fdb6bfb_0_352"/>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g2582fdb6bfb_0_352"/>
          <p:cNvSpPr/>
          <p:nvPr>
            <p:ph idx="2" type="pic"/>
          </p:nvPr>
        </p:nvSpPr>
        <p:spPr>
          <a:xfrm>
            <a:off x="5724525" y="0"/>
            <a:ext cx="6467400" cy="6858000"/>
          </a:xfrm>
          <a:prstGeom prst="rect">
            <a:avLst/>
          </a:prstGeom>
          <a:solidFill>
            <a:srgbClr val="F2F2F2"/>
          </a:solidFill>
          <a:ln>
            <a:noFill/>
          </a:ln>
        </p:spPr>
      </p:sp>
      <p:pic>
        <p:nvPicPr>
          <p:cNvPr id="489" name="Google Shape;489;g2582fdb6bfb_0_352"/>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490" name="Shape 490"/>
        <p:cNvGrpSpPr/>
        <p:nvPr/>
      </p:nvGrpSpPr>
      <p:grpSpPr>
        <a:xfrm>
          <a:off x="0" y="0"/>
          <a:ext cx="0" cy="0"/>
          <a:chOff x="0" y="0"/>
          <a:chExt cx="0" cy="0"/>
        </a:xfrm>
      </p:grpSpPr>
      <p:sp>
        <p:nvSpPr>
          <p:cNvPr id="491" name="Google Shape;491;g2582fdb6bfb_0_356"/>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92" name="Google Shape;492;g2582fdb6bfb_0_356"/>
          <p:cNvSpPr/>
          <p:nvPr>
            <p:ph idx="2" type="pic"/>
          </p:nvPr>
        </p:nvSpPr>
        <p:spPr>
          <a:xfrm>
            <a:off x="588679" y="458495"/>
            <a:ext cx="9358500" cy="5370000"/>
          </a:xfrm>
          <a:prstGeom prst="rect">
            <a:avLst/>
          </a:prstGeom>
          <a:solidFill>
            <a:srgbClr val="F2F2F2"/>
          </a:solidFill>
          <a:ln>
            <a:noFill/>
          </a:ln>
        </p:spPr>
      </p:sp>
      <p:pic>
        <p:nvPicPr>
          <p:cNvPr id="493" name="Google Shape;493;g2582fdb6bfb_0_35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494" name="Shape 494"/>
        <p:cNvGrpSpPr/>
        <p:nvPr/>
      </p:nvGrpSpPr>
      <p:grpSpPr>
        <a:xfrm>
          <a:off x="0" y="0"/>
          <a:ext cx="0" cy="0"/>
          <a:chOff x="0" y="0"/>
          <a:chExt cx="0" cy="0"/>
        </a:xfrm>
      </p:grpSpPr>
      <p:pic>
        <p:nvPicPr>
          <p:cNvPr id="495" name="Google Shape;495;g2582fdb6bfb_0_36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96" name="Shape 496"/>
        <p:cNvGrpSpPr/>
        <p:nvPr/>
      </p:nvGrpSpPr>
      <p:grpSpPr>
        <a:xfrm>
          <a:off x="0" y="0"/>
          <a:ext cx="0" cy="0"/>
          <a:chOff x="0" y="0"/>
          <a:chExt cx="0" cy="0"/>
        </a:xfrm>
      </p:grpSpPr>
      <p:sp>
        <p:nvSpPr>
          <p:cNvPr id="497" name="Google Shape;497;g2582fdb6bfb_0_362"/>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g2582fdb6bfb_0_362"/>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499" name="Google Shape;499;g2582fdb6bfb_0_362"/>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500" name="Google Shape;500;g2582fdb6bfb_0_362"/>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501" name="Google Shape;501;g2582fdb6bfb_0_362"/>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502" name="Google Shape;502;g2582fdb6bfb_0_362"/>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503" name="Google Shape;503;g2582fdb6bfb_0_362"/>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504" name="Google Shape;504;g2582fdb6bfb_0_362"/>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505" name="Google Shape;505;g2582fdb6bfb_0_362"/>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506" name="Shape 50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507" name="Shape 507"/>
        <p:cNvGrpSpPr/>
        <p:nvPr/>
      </p:nvGrpSpPr>
      <p:grpSpPr>
        <a:xfrm>
          <a:off x="0" y="0"/>
          <a:ext cx="0" cy="0"/>
          <a:chOff x="0" y="0"/>
          <a:chExt cx="0" cy="0"/>
        </a:xfrm>
      </p:grpSpPr>
      <p:sp>
        <p:nvSpPr>
          <p:cNvPr id="508" name="Google Shape;508;g2582fdb6bfb_0_373"/>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09" name="Google Shape;509;g2582fdb6bfb_0_373"/>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510" name="Google Shape;510;g2582fdb6bfb_0_373"/>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511" name="Google Shape;511;g2582fdb6bfb_0_373"/>
          <p:cNvGrpSpPr/>
          <p:nvPr/>
        </p:nvGrpSpPr>
        <p:grpSpPr>
          <a:xfrm>
            <a:off x="11318065" y="6310971"/>
            <a:ext cx="544373" cy="449834"/>
            <a:chOff x="11127266" y="6186351"/>
            <a:chExt cx="695240" cy="574500"/>
          </a:xfrm>
        </p:grpSpPr>
        <p:sp>
          <p:nvSpPr>
            <p:cNvPr id="512" name="Google Shape;512;g2582fdb6bfb_0_373"/>
            <p:cNvSpPr/>
            <p:nvPr/>
          </p:nvSpPr>
          <p:spPr>
            <a:xfrm flipH="1">
              <a:off x="11127266" y="630099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2582fdb6bfb_0_373"/>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2582fdb6bfb_0_373"/>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g2582fdb6bfb_0_373"/>
          <p:cNvGrpSpPr/>
          <p:nvPr/>
        </p:nvGrpSpPr>
        <p:grpSpPr>
          <a:xfrm>
            <a:off x="11537985" y="6310039"/>
            <a:ext cx="545253" cy="449833"/>
            <a:chOff x="11320559" y="6185161"/>
            <a:chExt cx="696364" cy="574500"/>
          </a:xfrm>
        </p:grpSpPr>
        <p:sp>
          <p:nvSpPr>
            <p:cNvPr id="516" name="Google Shape;516;g2582fdb6bfb_0_373"/>
            <p:cNvSpPr/>
            <p:nvPr/>
          </p:nvSpPr>
          <p:spPr>
            <a:xfrm>
              <a:off x="11633223" y="630098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2582fdb6bfb_0_373"/>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2582fdb6bfb_0_373"/>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g2582fdb6bfb_0_373"/>
          <p:cNvSpPr/>
          <p:nvPr/>
        </p:nvSpPr>
        <p:spPr>
          <a:xfrm>
            <a:off x="11474780"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0" name="Google Shape;520;g2582fdb6bfb_0_373"/>
          <p:cNvGrpSpPr/>
          <p:nvPr/>
        </p:nvGrpSpPr>
        <p:grpSpPr>
          <a:xfrm>
            <a:off x="11589865" y="6364855"/>
            <a:ext cx="217178" cy="355350"/>
            <a:chOff x="11157555" y="6024051"/>
            <a:chExt cx="370295" cy="605884"/>
          </a:xfrm>
        </p:grpSpPr>
        <p:sp>
          <p:nvSpPr>
            <p:cNvPr id="521" name="Google Shape;521;g2582fdb6bfb_0_373"/>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2" name="Google Shape;522;g2582fdb6bfb_0_373"/>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3" name="Google Shape;523;g2582fdb6bfb_0_373"/>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524" name="Shape 524"/>
        <p:cNvGrpSpPr/>
        <p:nvPr/>
      </p:nvGrpSpPr>
      <p:grpSpPr>
        <a:xfrm>
          <a:off x="0" y="0"/>
          <a:ext cx="0" cy="0"/>
          <a:chOff x="0" y="0"/>
          <a:chExt cx="0" cy="0"/>
        </a:xfrm>
      </p:grpSpPr>
      <p:pic>
        <p:nvPicPr>
          <p:cNvPr id="525" name="Google Shape;525;g2582fdb6bfb_0_39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_3">
    <p:spTree>
      <p:nvGrpSpPr>
        <p:cNvPr id="526" name="Shape 526"/>
        <p:cNvGrpSpPr/>
        <p:nvPr/>
      </p:nvGrpSpPr>
      <p:grpSpPr>
        <a:xfrm>
          <a:off x="0" y="0"/>
          <a:ext cx="0" cy="0"/>
          <a:chOff x="0" y="0"/>
          <a:chExt cx="0" cy="0"/>
        </a:xfrm>
      </p:grpSpPr>
      <p:sp>
        <p:nvSpPr>
          <p:cNvPr id="527" name="Google Shape;527;g2582fdb6bfb_0_392"/>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28" name="Google Shape;528;g2582fdb6bfb_0_392"/>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29" name="Google Shape;529;g2582fdb6bfb_0_392"/>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30" name="Google Shape;530;g2582fdb6bfb_0_392"/>
          <p:cNvSpPr/>
          <p:nvPr/>
        </p:nvSpPr>
        <p:spPr>
          <a:xfrm flipH="1" rot="-7201764">
            <a:off x="1481466" y="-359339"/>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666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31" name="Google Shape;531;g2582fdb6bfb_0_392"/>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2" name="Google Shape;532;g2582fdb6bfb_0_392"/>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3" name="Google Shape;533;g2582fdb6bfb_0_392"/>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4" name="Google Shape;534;g2582fdb6bfb_0_392"/>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5" name="Google Shape;535;g2582fdb6bfb_0_392"/>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6" name="Google Shape;536;g2582fdb6bfb_0_392"/>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7" name="Google Shape;537;g2582fdb6bfb_0_392"/>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8" name="Google Shape;538;g2582fdb6bfb_0_392"/>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9" name="Google Shape;539;g2582fdb6bfb_0_392"/>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40" name="Google Shape;540;g2582fdb6bfb_0_392"/>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41" name="Google Shape;541;g2582fdb6bfb_0_392"/>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542" name="Google Shape;542;g2582fdb6bfb_0_39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137" name="Shape 137"/>
        <p:cNvGrpSpPr/>
        <p:nvPr/>
      </p:nvGrpSpPr>
      <p:grpSpPr>
        <a:xfrm>
          <a:off x="0" y="0"/>
          <a:ext cx="0" cy="0"/>
          <a:chOff x="0" y="0"/>
          <a:chExt cx="0" cy="0"/>
        </a:xfrm>
      </p:grpSpPr>
      <p:sp>
        <p:nvSpPr>
          <p:cNvPr id="138" name="Google Shape;138;g2582fdb6bfb_0_9"/>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582fdb6bfb_0_9"/>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582fdb6bfb_0_9"/>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41" name="Google Shape;141;g2582fdb6bfb_0_9"/>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 name="Google Shape;142;g2582fdb6bfb_0_9"/>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143" name="Google Shape;143;g2582fdb6bfb_0_9"/>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accent1"/>
              </a:buClr>
              <a:buSzPts val="3500"/>
              <a:buNone/>
              <a:defRPr b="1" sz="3500">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p:txBody>
      </p:sp>
      <p:sp>
        <p:nvSpPr>
          <p:cNvPr id="144" name="Google Shape;144;g2582fdb6bfb_0_9"/>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accent1"/>
              </a:buClr>
              <a:buSzPts val="2500"/>
              <a:buNone/>
              <a:defRPr sz="2500">
                <a:solidFill>
                  <a:schemeClr val="accent1"/>
                </a:solidFill>
              </a:defRPr>
            </a:lvl1pPr>
            <a:lvl2pPr lvl="1" algn="ctr">
              <a:lnSpc>
                <a:spcPct val="90000"/>
              </a:lnSpc>
              <a:spcBef>
                <a:spcPts val="500"/>
              </a:spcBef>
              <a:spcAft>
                <a:spcPts val="0"/>
              </a:spcAft>
              <a:buClr>
                <a:schemeClr val="accent1"/>
              </a:buClr>
              <a:buSzPts val="2500"/>
              <a:buNone/>
              <a:defRPr sz="2500">
                <a:solidFill>
                  <a:schemeClr val="accent1"/>
                </a:solidFill>
              </a:defRPr>
            </a:lvl2pPr>
            <a:lvl3pPr lvl="2" algn="ctr">
              <a:lnSpc>
                <a:spcPct val="90000"/>
              </a:lnSpc>
              <a:spcBef>
                <a:spcPts val="500"/>
              </a:spcBef>
              <a:spcAft>
                <a:spcPts val="0"/>
              </a:spcAft>
              <a:buClr>
                <a:schemeClr val="accent1"/>
              </a:buClr>
              <a:buSzPts val="2500"/>
              <a:buNone/>
              <a:defRPr sz="2500">
                <a:solidFill>
                  <a:schemeClr val="accent1"/>
                </a:solidFill>
              </a:defRPr>
            </a:lvl3pPr>
            <a:lvl4pPr lvl="3" algn="ctr">
              <a:lnSpc>
                <a:spcPct val="90000"/>
              </a:lnSpc>
              <a:spcBef>
                <a:spcPts val="500"/>
              </a:spcBef>
              <a:spcAft>
                <a:spcPts val="0"/>
              </a:spcAft>
              <a:buClr>
                <a:schemeClr val="accent1"/>
              </a:buClr>
              <a:buSzPts val="2500"/>
              <a:buNone/>
              <a:defRPr sz="2500">
                <a:solidFill>
                  <a:schemeClr val="accent1"/>
                </a:solidFill>
              </a:defRPr>
            </a:lvl4pPr>
            <a:lvl5pPr lvl="4" algn="ctr">
              <a:lnSpc>
                <a:spcPct val="90000"/>
              </a:lnSpc>
              <a:spcBef>
                <a:spcPts val="500"/>
              </a:spcBef>
              <a:spcAft>
                <a:spcPts val="0"/>
              </a:spcAft>
              <a:buClr>
                <a:schemeClr val="accent1"/>
              </a:buClr>
              <a:buSzPts val="2500"/>
              <a:buNone/>
              <a:defRPr sz="2500">
                <a:solidFill>
                  <a:schemeClr val="accent1"/>
                </a:solidFill>
              </a:defRPr>
            </a:lvl5pPr>
            <a:lvl6pPr lvl="5" algn="ctr">
              <a:lnSpc>
                <a:spcPct val="90000"/>
              </a:lnSpc>
              <a:spcBef>
                <a:spcPts val="500"/>
              </a:spcBef>
              <a:spcAft>
                <a:spcPts val="0"/>
              </a:spcAft>
              <a:buClr>
                <a:schemeClr val="accent1"/>
              </a:buClr>
              <a:buSzPts val="2500"/>
              <a:buNone/>
              <a:defRPr sz="2500">
                <a:solidFill>
                  <a:schemeClr val="accent1"/>
                </a:solidFill>
              </a:defRPr>
            </a:lvl6pPr>
            <a:lvl7pPr lvl="6" algn="ctr">
              <a:lnSpc>
                <a:spcPct val="90000"/>
              </a:lnSpc>
              <a:spcBef>
                <a:spcPts val="500"/>
              </a:spcBef>
              <a:spcAft>
                <a:spcPts val="0"/>
              </a:spcAft>
              <a:buClr>
                <a:schemeClr val="accent1"/>
              </a:buClr>
              <a:buSzPts val="2500"/>
              <a:buNone/>
              <a:defRPr sz="2500">
                <a:solidFill>
                  <a:schemeClr val="accent1"/>
                </a:solidFill>
              </a:defRPr>
            </a:lvl7pPr>
            <a:lvl8pPr lvl="7" algn="ctr">
              <a:lnSpc>
                <a:spcPct val="90000"/>
              </a:lnSpc>
              <a:spcBef>
                <a:spcPts val="500"/>
              </a:spcBef>
              <a:spcAft>
                <a:spcPts val="0"/>
              </a:spcAft>
              <a:buClr>
                <a:schemeClr val="accent1"/>
              </a:buClr>
              <a:buSzPts val="2500"/>
              <a:buNone/>
              <a:defRPr sz="2500">
                <a:solidFill>
                  <a:schemeClr val="accent1"/>
                </a:solidFill>
              </a:defRPr>
            </a:lvl8pPr>
            <a:lvl9pPr lvl="8"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43" name="Shape 543"/>
        <p:cNvGrpSpPr/>
        <p:nvPr/>
      </p:nvGrpSpPr>
      <p:grpSpPr>
        <a:xfrm>
          <a:off x="0" y="0"/>
          <a:ext cx="0" cy="0"/>
          <a:chOff x="0" y="0"/>
          <a:chExt cx="0" cy="0"/>
        </a:xfrm>
      </p:grpSpPr>
      <p:sp>
        <p:nvSpPr>
          <p:cNvPr id="544" name="Google Shape;544;g2582fdb6bfb_0_415"/>
          <p:cNvSpPr txBox="1"/>
          <p:nvPr>
            <p:ph type="title"/>
          </p:nvPr>
        </p:nvSpPr>
        <p:spPr>
          <a:xfrm>
            <a:off x="2351585" y="0"/>
            <a:ext cx="9506100" cy="9807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SzPts val="4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g2582fdb6bfb_0_415"/>
          <p:cNvSpPr txBox="1"/>
          <p:nvPr>
            <p:ph idx="12" type="sldNum"/>
          </p:nvPr>
        </p:nvSpPr>
        <p:spPr>
          <a:xfrm>
            <a:off x="11280576" y="6381329"/>
            <a:ext cx="86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1">
  <p:cSld name="1_Diapositive de titre_1_1_1">
    <p:spTree>
      <p:nvGrpSpPr>
        <p:cNvPr id="546" name="Shape 546"/>
        <p:cNvGrpSpPr/>
        <p:nvPr/>
      </p:nvGrpSpPr>
      <p:grpSpPr>
        <a:xfrm>
          <a:off x="0" y="0"/>
          <a:ext cx="0" cy="0"/>
          <a:chOff x="0" y="0"/>
          <a:chExt cx="0" cy="0"/>
        </a:xfrm>
      </p:grpSpPr>
      <p:sp>
        <p:nvSpPr>
          <p:cNvPr id="547" name="Google Shape;547;g25c6b548796_0_1015"/>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48" name="Google Shape;548;g25c6b548796_0_1015"/>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g25c6b548796_0_1015"/>
          <p:cNvGrpSpPr/>
          <p:nvPr/>
        </p:nvGrpSpPr>
        <p:grpSpPr>
          <a:xfrm>
            <a:off x="11777233" y="6364855"/>
            <a:ext cx="217178" cy="355351"/>
            <a:chOff x="11157555" y="6024051"/>
            <a:chExt cx="370295" cy="605885"/>
          </a:xfrm>
        </p:grpSpPr>
        <p:sp>
          <p:nvSpPr>
            <p:cNvPr id="550" name="Google Shape;550;g25c6b548796_0_1015"/>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51" name="Google Shape;551;g25c6b548796_0_1015"/>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52" name="Google Shape;552;g25c6b548796_0_1015"/>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53" name="Google Shape;553;g25c6b548796_0_1015"/>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5c6b548796_0_1015"/>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55" name="Google Shape;555;g25c6b548796_0_1015"/>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56" name="Google Shape;556;g25c6b548796_0_1015"/>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2">
  <p:cSld name="1_Diapositive de titre_1_1_2">
    <p:spTree>
      <p:nvGrpSpPr>
        <p:cNvPr id="557" name="Shape 557"/>
        <p:cNvGrpSpPr/>
        <p:nvPr/>
      </p:nvGrpSpPr>
      <p:grpSpPr>
        <a:xfrm>
          <a:off x="0" y="0"/>
          <a:ext cx="0" cy="0"/>
          <a:chOff x="0" y="0"/>
          <a:chExt cx="0" cy="0"/>
        </a:xfrm>
      </p:grpSpPr>
      <p:sp>
        <p:nvSpPr>
          <p:cNvPr id="558" name="Google Shape;558;g25c6b548796_0_2264"/>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59" name="Google Shape;559;g25c6b548796_0_2264"/>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0" name="Google Shape;560;g25c6b548796_0_2264"/>
          <p:cNvGrpSpPr/>
          <p:nvPr/>
        </p:nvGrpSpPr>
        <p:grpSpPr>
          <a:xfrm>
            <a:off x="11777233" y="6364855"/>
            <a:ext cx="217178" cy="355351"/>
            <a:chOff x="11157555" y="6024051"/>
            <a:chExt cx="370295" cy="605885"/>
          </a:xfrm>
        </p:grpSpPr>
        <p:sp>
          <p:nvSpPr>
            <p:cNvPr id="561" name="Google Shape;561;g25c6b548796_0_2264"/>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2" name="Google Shape;562;g25c6b548796_0_2264"/>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3" name="Google Shape;563;g25c6b548796_0_2264"/>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64" name="Google Shape;564;g25c6b548796_0_2264"/>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5c6b548796_0_226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66" name="Google Shape;566;g25c6b548796_0_2264"/>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67" name="Google Shape;567;g25c6b548796_0_2264"/>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3">
  <p:cSld name="1_Diapositive de titre_1_1_3">
    <p:spTree>
      <p:nvGrpSpPr>
        <p:cNvPr id="568" name="Shape 568"/>
        <p:cNvGrpSpPr/>
        <p:nvPr/>
      </p:nvGrpSpPr>
      <p:grpSpPr>
        <a:xfrm>
          <a:off x="0" y="0"/>
          <a:ext cx="0" cy="0"/>
          <a:chOff x="0" y="0"/>
          <a:chExt cx="0" cy="0"/>
        </a:xfrm>
      </p:grpSpPr>
      <p:sp>
        <p:nvSpPr>
          <p:cNvPr id="569" name="Google Shape;569;g25c6b548796_0_4413"/>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70" name="Google Shape;570;g25c6b548796_0_4413"/>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 name="Google Shape;571;g25c6b548796_0_4413"/>
          <p:cNvGrpSpPr/>
          <p:nvPr/>
        </p:nvGrpSpPr>
        <p:grpSpPr>
          <a:xfrm>
            <a:off x="11777233" y="6364855"/>
            <a:ext cx="217178" cy="355351"/>
            <a:chOff x="11157555" y="6024051"/>
            <a:chExt cx="370295" cy="605885"/>
          </a:xfrm>
        </p:grpSpPr>
        <p:sp>
          <p:nvSpPr>
            <p:cNvPr id="572" name="Google Shape;572;g25c6b548796_0_4413"/>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3" name="Google Shape;573;g25c6b548796_0_4413"/>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4" name="Google Shape;574;g25c6b548796_0_4413"/>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75" name="Google Shape;575;g25c6b548796_0_4413"/>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5c6b548796_0_4413"/>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77" name="Google Shape;577;g25c6b548796_0_4413"/>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78" name="Google Shape;578;g25c6b548796_0_4413"/>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1">
  <p:cSld name="1_Diapositive de titre_1">
    <p:spTree>
      <p:nvGrpSpPr>
        <p:cNvPr id="579" name="Shape 579"/>
        <p:cNvGrpSpPr/>
        <p:nvPr/>
      </p:nvGrpSpPr>
      <p:grpSpPr>
        <a:xfrm>
          <a:off x="0" y="0"/>
          <a:ext cx="0" cy="0"/>
          <a:chOff x="0" y="0"/>
          <a:chExt cx="0" cy="0"/>
        </a:xfrm>
      </p:grpSpPr>
      <p:sp>
        <p:nvSpPr>
          <p:cNvPr id="580" name="Google Shape;580;g25c6b548796_0_4424"/>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581" name="Google Shape;581;g25c6b548796_0_4424"/>
          <p:cNvGrpSpPr/>
          <p:nvPr/>
        </p:nvGrpSpPr>
        <p:grpSpPr>
          <a:xfrm>
            <a:off x="11328057" y="6315752"/>
            <a:ext cx="538116" cy="444548"/>
            <a:chOff x="11127266" y="6186351"/>
            <a:chExt cx="695240" cy="574500"/>
          </a:xfrm>
        </p:grpSpPr>
        <p:sp>
          <p:nvSpPr>
            <p:cNvPr id="582" name="Google Shape;582;g25c6b548796_0_4424"/>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5c6b548796_0_4424"/>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5c6b548796_0_4424"/>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585" name="Google Shape;585;g25c6b548796_0_4424"/>
          <p:cNvGrpSpPr/>
          <p:nvPr/>
        </p:nvGrpSpPr>
        <p:grpSpPr>
          <a:xfrm>
            <a:off x="11545443" y="6314830"/>
            <a:ext cx="538985" cy="444548"/>
            <a:chOff x="11320559" y="6185161"/>
            <a:chExt cx="696364" cy="574500"/>
          </a:xfrm>
        </p:grpSpPr>
        <p:sp>
          <p:nvSpPr>
            <p:cNvPr id="586" name="Google Shape;586;g25c6b548796_0_4424"/>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5c6b548796_0_4424"/>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5c6b548796_0_4424"/>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589" name="Google Shape;589;g25c6b548796_0_4424"/>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0" name="Google Shape;590;g25c6b548796_0_4424"/>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591" name="Google Shape;591;g25c6b548796_0_4424"/>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5c6b548796_0_442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593" name="Google Shape;593;g25c6b548796_0_4424"/>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594" name="Google Shape;594;g25c6b548796_0_4424"/>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4">
  <p:cSld name="1_Diapositive de titre_1_1_4">
    <p:spTree>
      <p:nvGrpSpPr>
        <p:cNvPr id="595" name="Shape 595"/>
        <p:cNvGrpSpPr/>
        <p:nvPr/>
      </p:nvGrpSpPr>
      <p:grpSpPr>
        <a:xfrm>
          <a:off x="0" y="0"/>
          <a:ext cx="0" cy="0"/>
          <a:chOff x="0" y="0"/>
          <a:chExt cx="0" cy="0"/>
        </a:xfrm>
      </p:grpSpPr>
      <p:sp>
        <p:nvSpPr>
          <p:cNvPr id="596" name="Google Shape;596;g25c6b548796_0_5183"/>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97" name="Google Shape;597;g25c6b548796_0_5183"/>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8" name="Google Shape;598;g25c6b548796_0_5183"/>
          <p:cNvGrpSpPr/>
          <p:nvPr/>
        </p:nvGrpSpPr>
        <p:grpSpPr>
          <a:xfrm>
            <a:off x="11777233" y="6364855"/>
            <a:ext cx="217178" cy="355351"/>
            <a:chOff x="11157555" y="6024051"/>
            <a:chExt cx="370295" cy="605885"/>
          </a:xfrm>
        </p:grpSpPr>
        <p:sp>
          <p:nvSpPr>
            <p:cNvPr id="599" name="Google Shape;599;g25c6b548796_0_5183"/>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00" name="Google Shape;600;g25c6b548796_0_5183"/>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01" name="Google Shape;601;g25c6b548796_0_5183"/>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602" name="Google Shape;602;g25c6b548796_0_5183"/>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5c6b548796_0_5183"/>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604" name="Google Shape;604;g25c6b548796_0_5183"/>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605" name="Google Shape;605;g25c6b548796_0_5183"/>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2">
  <p:cSld name="1_Diapositive de titre_2">
    <p:spTree>
      <p:nvGrpSpPr>
        <p:cNvPr id="606" name="Shape 606"/>
        <p:cNvGrpSpPr/>
        <p:nvPr/>
      </p:nvGrpSpPr>
      <p:grpSpPr>
        <a:xfrm>
          <a:off x="0" y="0"/>
          <a:ext cx="0" cy="0"/>
          <a:chOff x="0" y="0"/>
          <a:chExt cx="0" cy="0"/>
        </a:xfrm>
      </p:grpSpPr>
      <p:sp>
        <p:nvSpPr>
          <p:cNvPr id="607" name="Google Shape;607;g25c6b548796_0_5194"/>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608" name="Google Shape;608;g25c6b548796_0_5194"/>
          <p:cNvGrpSpPr/>
          <p:nvPr/>
        </p:nvGrpSpPr>
        <p:grpSpPr>
          <a:xfrm>
            <a:off x="11328057" y="6315752"/>
            <a:ext cx="538116" cy="444548"/>
            <a:chOff x="11127266" y="6186351"/>
            <a:chExt cx="695240" cy="574500"/>
          </a:xfrm>
        </p:grpSpPr>
        <p:sp>
          <p:nvSpPr>
            <p:cNvPr id="609" name="Google Shape;609;g25c6b548796_0_5194"/>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5c6b548796_0_5194"/>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5c6b548796_0_5194"/>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612" name="Google Shape;612;g25c6b548796_0_5194"/>
          <p:cNvGrpSpPr/>
          <p:nvPr/>
        </p:nvGrpSpPr>
        <p:grpSpPr>
          <a:xfrm>
            <a:off x="11545443" y="6314830"/>
            <a:ext cx="538985" cy="444548"/>
            <a:chOff x="11320559" y="6185161"/>
            <a:chExt cx="696364" cy="574500"/>
          </a:xfrm>
        </p:grpSpPr>
        <p:sp>
          <p:nvSpPr>
            <p:cNvPr id="613" name="Google Shape;613;g25c6b548796_0_5194"/>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5c6b548796_0_5194"/>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5c6b548796_0_5194"/>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616" name="Google Shape;616;g25c6b548796_0_5194"/>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g25c6b548796_0_5194"/>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618" name="Google Shape;618;g25c6b548796_0_5194"/>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5c6b548796_0_519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620" name="Google Shape;620;g25c6b548796_0_5194"/>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621" name="Google Shape;621;g25c6b548796_0_5194"/>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145" name="Shape 145"/>
        <p:cNvGrpSpPr/>
        <p:nvPr/>
      </p:nvGrpSpPr>
      <p:grpSpPr>
        <a:xfrm>
          <a:off x="0" y="0"/>
          <a:ext cx="0" cy="0"/>
          <a:chOff x="0" y="0"/>
          <a:chExt cx="0" cy="0"/>
        </a:xfrm>
      </p:grpSpPr>
      <p:sp>
        <p:nvSpPr>
          <p:cNvPr id="146" name="Google Shape;146;g2582fdb6bfb_0_276"/>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147" name="Google Shape;147;g2582fdb6bfb_0_276"/>
          <p:cNvGrpSpPr/>
          <p:nvPr/>
        </p:nvGrpSpPr>
        <p:grpSpPr>
          <a:xfrm>
            <a:off x="11328057" y="6315752"/>
            <a:ext cx="538116" cy="444548"/>
            <a:chOff x="11127266" y="6186351"/>
            <a:chExt cx="695240" cy="574500"/>
          </a:xfrm>
        </p:grpSpPr>
        <p:sp>
          <p:nvSpPr>
            <p:cNvPr id="148" name="Google Shape;148;g2582fdb6bfb_0_276"/>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582fdb6bfb_0_276"/>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582fdb6bfb_0_276"/>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g2582fdb6bfb_0_276"/>
          <p:cNvGrpSpPr/>
          <p:nvPr/>
        </p:nvGrpSpPr>
        <p:grpSpPr>
          <a:xfrm>
            <a:off x="11545443" y="6314830"/>
            <a:ext cx="538985" cy="444548"/>
            <a:chOff x="11320559" y="6185161"/>
            <a:chExt cx="696364" cy="574500"/>
          </a:xfrm>
        </p:grpSpPr>
        <p:sp>
          <p:nvSpPr>
            <p:cNvPr id="152" name="Google Shape;152;g2582fdb6bfb_0_276"/>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582fdb6bfb_0_276"/>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582fdb6bfb_0_276"/>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g2582fdb6bfb_0_276"/>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 name="Google Shape;156;g2582fdb6bfb_0_276"/>
          <p:cNvPicPr preferRelativeResize="0"/>
          <p:nvPr/>
        </p:nvPicPr>
        <p:blipFill rotWithShape="1">
          <a:blip r:embed="rId2">
            <a:alphaModFix/>
          </a:blip>
          <a:srcRect b="27999" l="52899" r="22597" t="33555"/>
          <a:stretch/>
        </p:blipFill>
        <p:spPr>
          <a:xfrm>
            <a:off x="11587331" y="6359727"/>
            <a:ext cx="249405" cy="340276"/>
          </a:xfrm>
          <a:prstGeom prst="rect">
            <a:avLst/>
          </a:prstGeom>
          <a:noFill/>
          <a:ln>
            <a:noFill/>
          </a:ln>
        </p:spPr>
      </p:pic>
      <p:sp>
        <p:nvSpPr>
          <p:cNvPr id="157" name="Google Shape;157;g2582fdb6bfb_0_276"/>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582fdb6bfb_0_27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159" name="Google Shape;159;g2582fdb6bfb_0_276"/>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160" name="Google Shape;160;g2582fdb6bfb_0_276"/>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161" name="Shape 161"/>
        <p:cNvGrpSpPr/>
        <p:nvPr/>
      </p:nvGrpSpPr>
      <p:grpSpPr>
        <a:xfrm>
          <a:off x="0" y="0"/>
          <a:ext cx="0" cy="0"/>
          <a:chOff x="0" y="0"/>
          <a:chExt cx="0" cy="0"/>
        </a:xfrm>
      </p:grpSpPr>
      <p:sp>
        <p:nvSpPr>
          <p:cNvPr id="162" name="Google Shape;162;g2582fdb6bfb_0_29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63" name="Google Shape;163;g2582fdb6bfb_0_292"/>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4" name="Google Shape;164;g2582fdb6bfb_0_292"/>
          <p:cNvGrpSpPr/>
          <p:nvPr/>
        </p:nvGrpSpPr>
        <p:grpSpPr>
          <a:xfrm>
            <a:off x="11777233" y="6364855"/>
            <a:ext cx="217178" cy="355350"/>
            <a:chOff x="11157555" y="6024051"/>
            <a:chExt cx="370295" cy="605884"/>
          </a:xfrm>
        </p:grpSpPr>
        <p:sp>
          <p:nvSpPr>
            <p:cNvPr id="165" name="Google Shape;165;g2582fdb6bfb_0_292"/>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6" name="Google Shape;166;g2582fdb6bfb_0_292"/>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7" name="Google Shape;167;g2582fdb6bfb_0_292"/>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8" name="Google Shape;168;g2582fdb6bfb_0_292"/>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582fdb6bfb_0_29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70" name="Google Shape;170;g2582fdb6bfb_0_292"/>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71" name="Google Shape;171;g2582fdb6bfb_0_29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2" name="Shape 172"/>
        <p:cNvGrpSpPr/>
        <p:nvPr/>
      </p:nvGrpSpPr>
      <p:grpSpPr>
        <a:xfrm>
          <a:off x="0" y="0"/>
          <a:ext cx="0" cy="0"/>
          <a:chOff x="0" y="0"/>
          <a:chExt cx="0" cy="0"/>
        </a:xfrm>
      </p:grpSpPr>
      <p:sp>
        <p:nvSpPr>
          <p:cNvPr id="173" name="Google Shape;173;g2582fdb6bfb_0_409"/>
          <p:cNvSpPr txBox="1"/>
          <p:nvPr>
            <p:ph type="title"/>
          </p:nvPr>
        </p:nvSpPr>
        <p:spPr>
          <a:xfrm>
            <a:off x="2027548" y="0"/>
            <a:ext cx="80289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1" i="0" sz="2400" u="none" cap="none" strike="noStrike">
                <a:solidFill>
                  <a:srgbClr val="085160"/>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9pPr>
          </a:lstStyle>
          <a:p/>
        </p:txBody>
      </p:sp>
      <p:sp>
        <p:nvSpPr>
          <p:cNvPr id="174" name="Google Shape;174;g2582fdb6bfb_0_409"/>
          <p:cNvSpPr txBox="1"/>
          <p:nvPr>
            <p:ph idx="1" type="body"/>
          </p:nvPr>
        </p:nvSpPr>
        <p:spPr>
          <a:xfrm>
            <a:off x="609600" y="1268760"/>
            <a:ext cx="10972800" cy="4857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Arial"/>
              <a:buNone/>
              <a:defRPr b="1" i="0" sz="2400" u="none" cap="none" strike="noStrike">
                <a:solidFill>
                  <a:srgbClr val="085160"/>
                </a:solidFill>
                <a:latin typeface="Century Gothic"/>
                <a:ea typeface="Century Gothic"/>
                <a:cs typeface="Century Gothic"/>
                <a:sym typeface="Century Gothic"/>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g2582fdb6bfb_0_409"/>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type="blank">
  <p:cSld name="BLANK">
    <p:spTree>
      <p:nvGrpSpPr>
        <p:cNvPr id="176" name="Shape 176"/>
        <p:cNvGrpSpPr/>
        <p:nvPr/>
      </p:nvGrpSpPr>
      <p:grpSpPr>
        <a:xfrm>
          <a:off x="0" y="0"/>
          <a:ext cx="0" cy="0"/>
          <a:chOff x="0" y="0"/>
          <a:chExt cx="0" cy="0"/>
        </a:xfrm>
      </p:grpSpPr>
      <p:sp>
        <p:nvSpPr>
          <p:cNvPr id="177" name="Google Shape;177;g2582fdb6bfb_0_413"/>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2"/>
          </a:schemeClr>
        </a:solidFill>
      </p:bgPr>
    </p:bg>
    <p:spTree>
      <p:nvGrpSpPr>
        <p:cNvPr id="178" name="Shape 178"/>
        <p:cNvGrpSpPr/>
        <p:nvPr/>
      </p:nvGrpSpPr>
      <p:grpSpPr>
        <a:xfrm>
          <a:off x="0" y="0"/>
          <a:ext cx="0" cy="0"/>
          <a:chOff x="0" y="0"/>
          <a:chExt cx="0" cy="0"/>
        </a:xfrm>
      </p:grpSpPr>
      <p:pic>
        <p:nvPicPr>
          <p:cNvPr id="179" name="Google Shape;179;g2582fdb6bfb_0_17"/>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180" name="Google Shape;180;g2582fdb6bfb_0_17"/>
          <p:cNvGrpSpPr/>
          <p:nvPr/>
        </p:nvGrpSpPr>
        <p:grpSpPr>
          <a:xfrm>
            <a:off x="11328057" y="6315752"/>
            <a:ext cx="538116" cy="444548"/>
            <a:chOff x="11127266" y="6186351"/>
            <a:chExt cx="695240" cy="574500"/>
          </a:xfrm>
        </p:grpSpPr>
        <p:sp>
          <p:nvSpPr>
            <p:cNvPr id="181" name="Google Shape;181;g2582fdb6bfb_0_17"/>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2582fdb6bfb_0_17"/>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582fdb6bfb_0_17"/>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g2582fdb6bfb_0_17"/>
          <p:cNvGrpSpPr/>
          <p:nvPr/>
        </p:nvGrpSpPr>
        <p:grpSpPr>
          <a:xfrm>
            <a:off x="11545443" y="6314830"/>
            <a:ext cx="538985" cy="444548"/>
            <a:chOff x="11320559" y="6185161"/>
            <a:chExt cx="696364" cy="574500"/>
          </a:xfrm>
        </p:grpSpPr>
        <p:sp>
          <p:nvSpPr>
            <p:cNvPr id="185" name="Google Shape;185;g2582fdb6bfb_0_17"/>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582fdb6bfb_0_17"/>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2582fdb6bfb_0_17"/>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g2582fdb6bfb_0_17"/>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g2582fdb6bfb_0_17"/>
          <p:cNvPicPr preferRelativeResize="0"/>
          <p:nvPr/>
        </p:nvPicPr>
        <p:blipFill rotWithShape="1">
          <a:blip r:embed="rId3">
            <a:alphaModFix/>
          </a:blip>
          <a:srcRect b="27999" l="52899" r="22597" t="33555"/>
          <a:stretch/>
        </p:blipFill>
        <p:spPr>
          <a:xfrm>
            <a:off x="11587331" y="6359727"/>
            <a:ext cx="249405" cy="3402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2"/>
          </a:schemeClr>
        </a:solidFill>
      </p:bgPr>
    </p:bg>
    <p:spTree>
      <p:nvGrpSpPr>
        <p:cNvPr id="190" name="Shape 190"/>
        <p:cNvGrpSpPr/>
        <p:nvPr/>
      </p:nvGrpSpPr>
      <p:grpSpPr>
        <a:xfrm>
          <a:off x="0" y="0"/>
          <a:ext cx="0" cy="0"/>
          <a:chOff x="0" y="0"/>
          <a:chExt cx="0" cy="0"/>
        </a:xfrm>
      </p:grpSpPr>
      <p:pic>
        <p:nvPicPr>
          <p:cNvPr id="191" name="Google Shape;191;g2582fdb6bfb_0_2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192" name="Google Shape;192;g2582fdb6bfb_0_29"/>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 name="Google Shape;193;g2582fdb6bfb_0_29"/>
          <p:cNvGrpSpPr/>
          <p:nvPr/>
        </p:nvGrpSpPr>
        <p:grpSpPr>
          <a:xfrm>
            <a:off x="11777233" y="6364855"/>
            <a:ext cx="217178" cy="355350"/>
            <a:chOff x="11157555" y="6024051"/>
            <a:chExt cx="370295" cy="605884"/>
          </a:xfrm>
        </p:grpSpPr>
        <p:sp>
          <p:nvSpPr>
            <p:cNvPr id="194" name="Google Shape;194;g2582fdb6bfb_0_29"/>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95" name="Google Shape;195;g2582fdb6bfb_0_29"/>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96" name="Google Shape;196;g2582fdb6bfb_0_29"/>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2.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582fdb6bfb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582fdb6bfb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g2582fdb6bfb_0_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g2582fdb6bfb_0_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6.png"/><Relationship Id="rId5" Type="http://schemas.openxmlformats.org/officeDocument/2006/relationships/image" Target="../media/image41.png"/><Relationship Id="rId6" Type="http://schemas.openxmlformats.org/officeDocument/2006/relationships/image" Target="../media/image37.png"/><Relationship Id="rId7" Type="http://schemas.openxmlformats.org/officeDocument/2006/relationships/image" Target="../media/image30.png"/><Relationship Id="rId8" Type="http://schemas.openxmlformats.org/officeDocument/2006/relationships/image" Target="../media/image29.png"/><Relationship Id="rId10"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57.pn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36.png"/><Relationship Id="rId8" Type="http://schemas.openxmlformats.org/officeDocument/2006/relationships/image" Target="../media/image39.png"/><Relationship Id="rId11" Type="http://schemas.openxmlformats.org/officeDocument/2006/relationships/image" Target="../media/image67.png"/><Relationship Id="rId10" Type="http://schemas.openxmlformats.org/officeDocument/2006/relationships/image" Target="../media/image56.png"/><Relationship Id="rId13" Type="http://schemas.openxmlformats.org/officeDocument/2006/relationships/image" Target="../media/image54.png"/><Relationship Id="rId12" Type="http://schemas.openxmlformats.org/officeDocument/2006/relationships/image" Target="../media/image53.png"/><Relationship Id="rId15" Type="http://schemas.openxmlformats.org/officeDocument/2006/relationships/image" Target="../media/image62.png"/><Relationship Id="rId14" Type="http://schemas.openxmlformats.org/officeDocument/2006/relationships/image" Target="../media/image49.png"/><Relationship Id="rId17" Type="http://schemas.openxmlformats.org/officeDocument/2006/relationships/image" Target="../media/image70.png"/><Relationship Id="rId16"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55.png"/><Relationship Id="rId5" Type="http://schemas.openxmlformats.org/officeDocument/2006/relationships/image" Target="../media/image44.png"/><Relationship Id="rId6"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0.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66.jpg"/><Relationship Id="rId5" Type="http://schemas.openxmlformats.org/officeDocument/2006/relationships/image" Target="../media/image61.jpg"/><Relationship Id="rId6" Type="http://schemas.openxmlformats.org/officeDocument/2006/relationships/image" Target="../media/image65.png"/><Relationship Id="rId7" Type="http://schemas.openxmlformats.org/officeDocument/2006/relationships/image" Target="../media/image64.jpg"/><Relationship Id="rId8" Type="http://schemas.openxmlformats.org/officeDocument/2006/relationships/image" Target="../media/image6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75.jpg"/><Relationship Id="rId4" Type="http://schemas.openxmlformats.org/officeDocument/2006/relationships/image" Target="../media/image60.jpg"/><Relationship Id="rId5" Type="http://schemas.openxmlformats.org/officeDocument/2006/relationships/image" Target="../media/image73.png"/><Relationship Id="rId6" Type="http://schemas.openxmlformats.org/officeDocument/2006/relationships/image" Target="../media/image58.png"/><Relationship Id="rId7"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79.png"/><Relationship Id="rId9" Type="http://schemas.openxmlformats.org/officeDocument/2006/relationships/image" Target="../media/image91.png"/><Relationship Id="rId5" Type="http://schemas.openxmlformats.org/officeDocument/2006/relationships/image" Target="../media/image71.png"/><Relationship Id="rId6" Type="http://schemas.openxmlformats.org/officeDocument/2006/relationships/image" Target="../media/image82.png"/><Relationship Id="rId7" Type="http://schemas.openxmlformats.org/officeDocument/2006/relationships/image" Target="../media/image80.png"/><Relationship Id="rId8" Type="http://schemas.openxmlformats.org/officeDocument/2006/relationships/image" Target="../media/image69.png"/><Relationship Id="rId11" Type="http://schemas.openxmlformats.org/officeDocument/2006/relationships/image" Target="../media/image85.png"/><Relationship Id="rId10" Type="http://schemas.openxmlformats.org/officeDocument/2006/relationships/image" Target="../media/image78.png"/><Relationship Id="rId1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88.png"/><Relationship Id="rId4" Type="http://schemas.openxmlformats.org/officeDocument/2006/relationships/hyperlink" Target="http://aureliensaussay.github.io/historicalemissions/" TargetMode="External"/><Relationship Id="rId5" Type="http://schemas.openxmlformats.org/officeDocument/2006/relationships/hyperlink" Target="http://www.youtube.com/watch?v=6lJ2uZSRfHI" TargetMode="External"/><Relationship Id="rId6" Type="http://schemas.openxmlformats.org/officeDocument/2006/relationships/image" Target="../media/image8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6.png"/><Relationship Id="rId4" Type="http://schemas.openxmlformats.org/officeDocument/2006/relationships/image" Target="../media/image9.png"/><Relationship Id="rId5"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6.png"/><Relationship Id="rId4" Type="http://schemas.openxmlformats.org/officeDocument/2006/relationships/image" Target="../media/image93.png"/><Relationship Id="rId5" Type="http://schemas.openxmlformats.org/officeDocument/2006/relationships/image" Target="../media/image82.png"/><Relationship Id="rId6"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image" Target="../media/image90.png"/><Relationship Id="rId4" Type="http://schemas.openxmlformats.org/officeDocument/2006/relationships/image" Target="../media/image97.png"/><Relationship Id="rId9" Type="http://schemas.openxmlformats.org/officeDocument/2006/relationships/image" Target="../media/image105.png"/><Relationship Id="rId5" Type="http://schemas.openxmlformats.org/officeDocument/2006/relationships/image" Target="../media/image83.png"/><Relationship Id="rId6" Type="http://schemas.openxmlformats.org/officeDocument/2006/relationships/image" Target="../media/image108.png"/><Relationship Id="rId7" Type="http://schemas.openxmlformats.org/officeDocument/2006/relationships/image" Target="../media/image87.png"/><Relationship Id="rId8" Type="http://schemas.openxmlformats.org/officeDocument/2006/relationships/image" Target="../media/image98.png"/><Relationship Id="rId11" Type="http://schemas.openxmlformats.org/officeDocument/2006/relationships/image" Target="../media/image96.png"/><Relationship Id="rId10" Type="http://schemas.openxmlformats.org/officeDocument/2006/relationships/image" Target="../media/image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 Id="rId3" Type="http://schemas.openxmlformats.org/officeDocument/2006/relationships/image" Target="../media/image92.png"/><Relationship Id="rId4" Type="http://schemas.openxmlformats.org/officeDocument/2006/relationships/hyperlink" Target="http://www.youtube.com/watch?v=3sqdyEpklFU" TargetMode="External"/><Relationship Id="rId5" Type="http://schemas.openxmlformats.org/officeDocument/2006/relationships/image" Target="../media/image9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100.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117.png"/><Relationship Id="rId4" Type="http://schemas.openxmlformats.org/officeDocument/2006/relationships/image" Target="../media/image101.png"/><Relationship Id="rId5"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122.png"/><Relationship Id="rId4" Type="http://schemas.openxmlformats.org/officeDocument/2006/relationships/image" Target="../media/image111.png"/><Relationship Id="rId5" Type="http://schemas.openxmlformats.org/officeDocument/2006/relationships/image" Target="../media/image1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 Id="rId5" Type="http://schemas.openxmlformats.org/officeDocument/2006/relationships/image" Target="../media/image110.png"/><Relationship Id="rId6" Type="http://schemas.openxmlformats.org/officeDocument/2006/relationships/image" Target="../media/image118.png"/><Relationship Id="rId7" Type="http://schemas.openxmlformats.org/officeDocument/2006/relationships/image" Target="../media/image107.png"/><Relationship Id="rId8" Type="http://schemas.openxmlformats.org/officeDocument/2006/relationships/image" Target="../media/image115.png"/><Relationship Id="rId11" Type="http://schemas.openxmlformats.org/officeDocument/2006/relationships/image" Target="../media/image125.png"/><Relationship Id="rId10" Type="http://schemas.openxmlformats.org/officeDocument/2006/relationships/image" Target="../media/image120.png"/><Relationship Id="rId13" Type="http://schemas.openxmlformats.org/officeDocument/2006/relationships/image" Target="../media/image119.png"/><Relationship Id="rId12" Type="http://schemas.openxmlformats.org/officeDocument/2006/relationships/image" Target="../media/image121.png"/><Relationship Id="rId14" Type="http://schemas.openxmlformats.org/officeDocument/2006/relationships/image" Target="../media/image1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10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111.png"/><Relationship Id="rId4" Type="http://schemas.openxmlformats.org/officeDocument/2006/relationships/image" Target="../media/image127.png"/><Relationship Id="rId5" Type="http://schemas.openxmlformats.org/officeDocument/2006/relationships/image" Target="../media/image114.png"/><Relationship Id="rId6" Type="http://schemas.openxmlformats.org/officeDocument/2006/relationships/image" Target="../media/image1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2518249f4f3_1_0"/>
          <p:cNvSpPr/>
          <p:nvPr/>
        </p:nvSpPr>
        <p:spPr>
          <a:xfrm>
            <a:off x="4648578" y="1412386"/>
            <a:ext cx="2841300" cy="2841300"/>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27" name="Google Shape;627;g2518249f4f3_1_0"/>
          <p:cNvSpPr txBox="1"/>
          <p:nvPr/>
        </p:nvSpPr>
        <p:spPr>
          <a:xfrm>
            <a:off x="-119276" y="5545748"/>
            <a:ext cx="12192000" cy="379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p:txBody>
      </p:sp>
      <p:grpSp>
        <p:nvGrpSpPr>
          <p:cNvPr id="628" name="Google Shape;628;g2518249f4f3_1_0"/>
          <p:cNvGrpSpPr/>
          <p:nvPr/>
        </p:nvGrpSpPr>
        <p:grpSpPr>
          <a:xfrm>
            <a:off x="4959906" y="1723773"/>
            <a:ext cx="2219185" cy="2219185"/>
            <a:chOff x="4547049" y="1897856"/>
            <a:chExt cx="3072813" cy="3072813"/>
          </a:xfrm>
        </p:grpSpPr>
        <p:sp>
          <p:nvSpPr>
            <p:cNvPr id="629" name="Google Shape;629;g2518249f4f3_1_0"/>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30" name="Google Shape;630;g2518249f4f3_1_0"/>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631" name="Google Shape;631;g2518249f4f3_1_0"/>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632" name="Google Shape;632;g2518249f4f3_1_0"/>
          <p:cNvGrpSpPr/>
          <p:nvPr/>
        </p:nvGrpSpPr>
        <p:grpSpPr>
          <a:xfrm rot="1052113">
            <a:off x="7017464" y="2078607"/>
            <a:ext cx="1338449" cy="1227359"/>
            <a:chOff x="5655092" y="376887"/>
            <a:chExt cx="4490688" cy="4117967"/>
          </a:xfrm>
        </p:grpSpPr>
        <p:sp>
          <p:nvSpPr>
            <p:cNvPr id="633" name="Google Shape;633;g2518249f4f3_1_0"/>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34" name="Google Shape;634;g2518249f4f3_1_0"/>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35" name="Google Shape;635;g2518249f4f3_1_0"/>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36" name="Google Shape;636;g2518249f4f3_1_0"/>
          <p:cNvGrpSpPr/>
          <p:nvPr/>
        </p:nvGrpSpPr>
        <p:grpSpPr>
          <a:xfrm rot="1151416">
            <a:off x="6155189" y="1329189"/>
            <a:ext cx="811246" cy="566598"/>
            <a:chOff x="5679779" y="1344420"/>
            <a:chExt cx="994635" cy="694682"/>
          </a:xfrm>
        </p:grpSpPr>
        <p:sp>
          <p:nvSpPr>
            <p:cNvPr id="637" name="Google Shape;637;g2518249f4f3_1_0"/>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38" name="Google Shape;638;g2518249f4f3_1_0"/>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39" name="Google Shape;639;g2518249f4f3_1_0"/>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40" name="Google Shape;640;g2518249f4f3_1_0"/>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41" name="Google Shape;641;g2518249f4f3_1_0"/>
          <p:cNvGrpSpPr/>
          <p:nvPr/>
        </p:nvGrpSpPr>
        <p:grpSpPr>
          <a:xfrm rot="2779331">
            <a:off x="6882943" y="1481640"/>
            <a:ext cx="612529" cy="807468"/>
            <a:chOff x="5733156" y="4148510"/>
            <a:chExt cx="1306406" cy="1722173"/>
          </a:xfrm>
        </p:grpSpPr>
        <p:grpSp>
          <p:nvGrpSpPr>
            <p:cNvPr id="642" name="Google Shape;642;g2518249f4f3_1_0"/>
            <p:cNvGrpSpPr/>
            <p:nvPr/>
          </p:nvGrpSpPr>
          <p:grpSpPr>
            <a:xfrm>
              <a:off x="5733156" y="4148510"/>
              <a:ext cx="1306406" cy="1722173"/>
              <a:chOff x="2445111" y="599435"/>
              <a:chExt cx="5312752" cy="7003551"/>
            </a:xfrm>
          </p:grpSpPr>
          <p:sp>
            <p:nvSpPr>
              <p:cNvPr id="643" name="Google Shape;643;g2518249f4f3_1_0"/>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44" name="Google Shape;644;g2518249f4f3_1_0"/>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45" name="Google Shape;645;g2518249f4f3_1_0"/>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46" name="Google Shape;646;g2518249f4f3_1_0"/>
            <p:cNvGrpSpPr/>
            <p:nvPr/>
          </p:nvGrpSpPr>
          <p:grpSpPr>
            <a:xfrm>
              <a:off x="5960873" y="4970715"/>
              <a:ext cx="821180" cy="845659"/>
              <a:chOff x="954383" y="599435"/>
              <a:chExt cx="6803480" cy="7006287"/>
            </a:xfrm>
          </p:grpSpPr>
          <p:sp>
            <p:nvSpPr>
              <p:cNvPr id="647" name="Google Shape;647;g2518249f4f3_1_0"/>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48" name="Google Shape;648;g2518249f4f3_1_0"/>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49" name="Google Shape;649;g2518249f4f3_1_0"/>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650" name="Google Shape;650;g2518249f4f3_1_0"/>
          <p:cNvGrpSpPr/>
          <p:nvPr/>
        </p:nvGrpSpPr>
        <p:grpSpPr>
          <a:xfrm rot="-3294482">
            <a:off x="4593993" y="2077210"/>
            <a:ext cx="888937" cy="318131"/>
            <a:chOff x="2751274" y="4274125"/>
            <a:chExt cx="1502180" cy="537597"/>
          </a:xfrm>
        </p:grpSpPr>
        <p:sp>
          <p:nvSpPr>
            <p:cNvPr id="651" name="Google Shape;651;g2518249f4f3_1_0"/>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52" name="Google Shape;652;g2518249f4f3_1_0"/>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53" name="Google Shape;653;g2518249f4f3_1_0"/>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54" name="Google Shape;654;g2518249f4f3_1_0"/>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55" name="Google Shape;655;g2518249f4f3_1_0"/>
          <p:cNvGrpSpPr/>
          <p:nvPr/>
        </p:nvGrpSpPr>
        <p:grpSpPr>
          <a:xfrm rot="-983565">
            <a:off x="5299952" y="1440607"/>
            <a:ext cx="822474" cy="418006"/>
            <a:chOff x="1786971" y="4942919"/>
            <a:chExt cx="2041500" cy="1037553"/>
          </a:xfrm>
        </p:grpSpPr>
        <p:sp>
          <p:nvSpPr>
            <p:cNvPr id="656" name="Google Shape;656;g2518249f4f3_1_0"/>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57" name="Google Shape;657;g2518249f4f3_1_0"/>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58" name="Google Shape;658;g2518249f4f3_1_0"/>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659" name="Google Shape;659;g2518249f4f3_1_0"/>
            <p:cNvGrpSpPr/>
            <p:nvPr/>
          </p:nvGrpSpPr>
          <p:grpSpPr>
            <a:xfrm>
              <a:off x="2260716" y="5043925"/>
              <a:ext cx="1107466" cy="187777"/>
              <a:chOff x="7963057" y="2433000"/>
              <a:chExt cx="2294315" cy="371763"/>
            </a:xfrm>
          </p:grpSpPr>
          <p:grpSp>
            <p:nvGrpSpPr>
              <p:cNvPr id="660" name="Google Shape;660;g2518249f4f3_1_0"/>
              <p:cNvGrpSpPr/>
              <p:nvPr/>
            </p:nvGrpSpPr>
            <p:grpSpPr>
              <a:xfrm>
                <a:off x="7963057" y="2433000"/>
                <a:ext cx="344422" cy="371763"/>
                <a:chOff x="6383215" y="2833551"/>
                <a:chExt cx="240300" cy="371763"/>
              </a:xfrm>
            </p:grpSpPr>
            <p:sp>
              <p:nvSpPr>
                <p:cNvPr id="661" name="Google Shape;661;g2518249f4f3_1_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2" name="Google Shape;662;g2518249f4f3_1_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3" name="Google Shape;663;g2518249f4f3_1_0"/>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64" name="Google Shape;664;g2518249f4f3_1_0"/>
              <p:cNvGrpSpPr/>
              <p:nvPr/>
            </p:nvGrpSpPr>
            <p:grpSpPr>
              <a:xfrm>
                <a:off x="8933241" y="2433000"/>
                <a:ext cx="344422" cy="371763"/>
                <a:chOff x="6383215" y="2833551"/>
                <a:chExt cx="240300" cy="371763"/>
              </a:xfrm>
            </p:grpSpPr>
            <p:sp>
              <p:nvSpPr>
                <p:cNvPr id="665" name="Google Shape;665;g2518249f4f3_1_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6" name="Google Shape;666;g2518249f4f3_1_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7" name="Google Shape;667;g2518249f4f3_1_0"/>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68" name="Google Shape;668;g2518249f4f3_1_0"/>
              <p:cNvGrpSpPr/>
              <p:nvPr/>
            </p:nvGrpSpPr>
            <p:grpSpPr>
              <a:xfrm>
                <a:off x="9912950" y="2433000"/>
                <a:ext cx="344422" cy="371763"/>
                <a:chOff x="6383215" y="2833551"/>
                <a:chExt cx="240300" cy="371763"/>
              </a:xfrm>
            </p:grpSpPr>
            <p:sp>
              <p:nvSpPr>
                <p:cNvPr id="669" name="Google Shape;669;g2518249f4f3_1_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0" name="Google Shape;670;g2518249f4f3_1_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1" name="Google Shape;671;g2518249f4f3_1_0"/>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672" name="Google Shape;672;g2518249f4f3_1_0"/>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3" name="Google Shape;673;g2518249f4f3_1_0"/>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4" name="Google Shape;674;g2518249f4f3_1_0"/>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5" name="Google Shape;675;g2518249f4f3_1_0"/>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676" name="Google Shape;676;g2518249f4f3_1_0"/>
            <p:cNvGrpSpPr/>
            <p:nvPr/>
          </p:nvGrpSpPr>
          <p:grpSpPr>
            <a:xfrm>
              <a:off x="1962400" y="5271505"/>
              <a:ext cx="302276" cy="682699"/>
              <a:chOff x="7384246" y="2899703"/>
              <a:chExt cx="626220" cy="1351612"/>
            </a:xfrm>
          </p:grpSpPr>
          <p:sp>
            <p:nvSpPr>
              <p:cNvPr id="677" name="Google Shape;677;g2518249f4f3_1_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8" name="Google Shape;678;g2518249f4f3_1_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9" name="Google Shape;679;g2518249f4f3_1_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0" name="Google Shape;680;g2518249f4f3_1_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1" name="Google Shape;681;g2518249f4f3_1_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2" name="Google Shape;682;g2518249f4f3_1_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3" name="Google Shape;683;g2518249f4f3_1_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4" name="Google Shape;684;g2518249f4f3_1_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5" name="Google Shape;685;g2518249f4f3_1_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6" name="Google Shape;686;g2518249f4f3_1_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7" name="Google Shape;687;g2518249f4f3_1_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88" name="Google Shape;688;g2518249f4f3_1_0"/>
            <p:cNvGrpSpPr/>
            <p:nvPr/>
          </p:nvGrpSpPr>
          <p:grpSpPr>
            <a:xfrm>
              <a:off x="2430437" y="5271505"/>
              <a:ext cx="302276" cy="682699"/>
              <a:chOff x="7384246" y="2899703"/>
              <a:chExt cx="626220" cy="1351612"/>
            </a:xfrm>
          </p:grpSpPr>
          <p:sp>
            <p:nvSpPr>
              <p:cNvPr id="689" name="Google Shape;689;g2518249f4f3_1_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0" name="Google Shape;690;g2518249f4f3_1_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1" name="Google Shape;691;g2518249f4f3_1_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2" name="Google Shape;692;g2518249f4f3_1_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3" name="Google Shape;693;g2518249f4f3_1_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4" name="Google Shape;694;g2518249f4f3_1_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5" name="Google Shape;695;g2518249f4f3_1_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6" name="Google Shape;696;g2518249f4f3_1_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7" name="Google Shape;697;g2518249f4f3_1_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8" name="Google Shape;698;g2518249f4f3_1_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9" name="Google Shape;699;g2518249f4f3_1_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00" name="Google Shape;700;g2518249f4f3_1_0"/>
            <p:cNvGrpSpPr/>
            <p:nvPr/>
          </p:nvGrpSpPr>
          <p:grpSpPr>
            <a:xfrm>
              <a:off x="2898475" y="5271505"/>
              <a:ext cx="302276" cy="682699"/>
              <a:chOff x="7384246" y="2899703"/>
              <a:chExt cx="626220" cy="1351612"/>
            </a:xfrm>
          </p:grpSpPr>
          <p:sp>
            <p:nvSpPr>
              <p:cNvPr id="701" name="Google Shape;701;g2518249f4f3_1_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2" name="Google Shape;702;g2518249f4f3_1_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3" name="Google Shape;703;g2518249f4f3_1_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4" name="Google Shape;704;g2518249f4f3_1_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5" name="Google Shape;705;g2518249f4f3_1_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6" name="Google Shape;706;g2518249f4f3_1_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7" name="Google Shape;707;g2518249f4f3_1_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8" name="Google Shape;708;g2518249f4f3_1_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9" name="Google Shape;709;g2518249f4f3_1_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0" name="Google Shape;710;g2518249f4f3_1_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1" name="Google Shape;711;g2518249f4f3_1_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12" name="Google Shape;712;g2518249f4f3_1_0"/>
            <p:cNvGrpSpPr/>
            <p:nvPr/>
          </p:nvGrpSpPr>
          <p:grpSpPr>
            <a:xfrm>
              <a:off x="3366513" y="5271505"/>
              <a:ext cx="302276" cy="682699"/>
              <a:chOff x="7384246" y="2899703"/>
              <a:chExt cx="626220" cy="1351612"/>
            </a:xfrm>
          </p:grpSpPr>
          <p:sp>
            <p:nvSpPr>
              <p:cNvPr id="713" name="Google Shape;713;g2518249f4f3_1_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4" name="Google Shape;714;g2518249f4f3_1_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5" name="Google Shape;715;g2518249f4f3_1_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6" name="Google Shape;716;g2518249f4f3_1_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7" name="Google Shape;717;g2518249f4f3_1_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8" name="Google Shape;718;g2518249f4f3_1_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9" name="Google Shape;719;g2518249f4f3_1_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0" name="Google Shape;720;g2518249f4f3_1_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1" name="Google Shape;721;g2518249f4f3_1_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2" name="Google Shape;722;g2518249f4f3_1_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3" name="Google Shape;723;g2518249f4f3_1_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724" name="Google Shape;724;g2518249f4f3_1_0"/>
            <p:cNvPicPr preferRelativeResize="0"/>
            <p:nvPr/>
          </p:nvPicPr>
          <p:blipFill rotWithShape="1">
            <a:blip r:embed="rId4">
              <a:alphaModFix/>
            </a:blip>
            <a:srcRect b="0" l="0" r="0" t="0"/>
            <a:stretch/>
          </p:blipFill>
          <p:spPr>
            <a:xfrm>
              <a:off x="1843781" y="5671824"/>
              <a:ext cx="1940381" cy="308648"/>
            </a:xfrm>
            <a:prstGeom prst="rect">
              <a:avLst/>
            </a:prstGeom>
            <a:noFill/>
            <a:ln>
              <a:noFill/>
            </a:ln>
          </p:spPr>
        </p:pic>
      </p:grpSp>
      <p:grpSp>
        <p:nvGrpSpPr>
          <p:cNvPr id="725" name="Google Shape;725;g2518249f4f3_1_0"/>
          <p:cNvGrpSpPr/>
          <p:nvPr/>
        </p:nvGrpSpPr>
        <p:grpSpPr>
          <a:xfrm>
            <a:off x="4658164" y="1417975"/>
            <a:ext cx="450448" cy="450448"/>
            <a:chOff x="4266660" y="45289"/>
            <a:chExt cx="768290" cy="768290"/>
          </a:xfrm>
        </p:grpSpPr>
        <p:sp>
          <p:nvSpPr>
            <p:cNvPr id="726" name="Google Shape;726;g2518249f4f3_1_0"/>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27" name="Google Shape;727;g2518249f4f3_1_0"/>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728" name="Google Shape;728;g2518249f4f3_1_0"/>
          <p:cNvPicPr preferRelativeResize="0"/>
          <p:nvPr/>
        </p:nvPicPr>
        <p:blipFill rotWithShape="1">
          <a:blip r:embed="rId5">
            <a:alphaModFix/>
          </a:blip>
          <a:srcRect b="0" l="0" r="0" t="0"/>
          <a:stretch/>
        </p:blipFill>
        <p:spPr>
          <a:xfrm>
            <a:off x="5306301" y="2429164"/>
            <a:ext cx="1613871" cy="840686"/>
          </a:xfrm>
          <a:prstGeom prst="rect">
            <a:avLst/>
          </a:prstGeom>
          <a:noFill/>
          <a:ln>
            <a:noFill/>
          </a:ln>
        </p:spPr>
      </p:pic>
      <p:pic>
        <p:nvPicPr>
          <p:cNvPr id="729" name="Google Shape;729;g2518249f4f3_1_0"/>
          <p:cNvPicPr preferRelativeResize="0"/>
          <p:nvPr/>
        </p:nvPicPr>
        <p:blipFill rotWithShape="1">
          <a:blip r:embed="rId6">
            <a:alphaModFix/>
          </a:blip>
          <a:srcRect b="0" l="0" r="0" t="0"/>
          <a:stretch/>
        </p:blipFill>
        <p:spPr>
          <a:xfrm>
            <a:off x="1491250" y="5320447"/>
            <a:ext cx="713797" cy="738275"/>
          </a:xfrm>
          <a:prstGeom prst="rect">
            <a:avLst/>
          </a:prstGeom>
          <a:noFill/>
          <a:ln>
            <a:noFill/>
          </a:ln>
        </p:spPr>
      </p:pic>
      <p:sp>
        <p:nvSpPr>
          <p:cNvPr id="730" name="Google Shape;730;g2518249f4f3_1_0"/>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fr-FR"/>
              <a:t>Phase 2 : Understanding climate change</a:t>
            </a:r>
            <a:endParaRPr/>
          </a:p>
        </p:txBody>
      </p:sp>
      <p:sp>
        <p:nvSpPr>
          <p:cNvPr id="731" name="Google Shape;731;g2518249f4f3_1_0"/>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4000"/>
              <a:buNone/>
            </a:pPr>
            <a:r>
              <a:rPr lang="fr-FR"/>
              <a:t>Module 3. CLIMATE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8"/>
          <p:cNvSpPr txBox="1"/>
          <p:nvPr/>
        </p:nvSpPr>
        <p:spPr>
          <a:xfrm>
            <a:off x="5025277" y="3692373"/>
            <a:ext cx="1750800" cy="402300"/>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Atmosph</a:t>
            </a:r>
            <a:r>
              <a:rPr b="1" lang="fr-FR" sz="2000">
                <a:solidFill>
                  <a:srgbClr val="FFFFFF"/>
                </a:solidFill>
                <a:latin typeface="Corbel"/>
                <a:ea typeface="Corbel"/>
                <a:cs typeface="Corbel"/>
                <a:sym typeface="Corbel"/>
              </a:rPr>
              <a:t>er</a:t>
            </a:r>
            <a:r>
              <a:rPr b="1" i="0" lang="fr-FR" sz="2000" u="none" cap="none" strike="noStrike">
                <a:solidFill>
                  <a:srgbClr val="FFFFFF"/>
                </a:solidFill>
                <a:latin typeface="Corbel"/>
                <a:ea typeface="Corbel"/>
                <a:cs typeface="Corbel"/>
                <a:sym typeface="Corbel"/>
              </a:rPr>
              <a:t>e</a:t>
            </a:r>
            <a:endParaRPr b="0" i="0" sz="1400" u="none" cap="none" strike="noStrike">
              <a:solidFill>
                <a:srgbClr val="000000"/>
              </a:solidFill>
              <a:latin typeface="Arial"/>
              <a:ea typeface="Arial"/>
              <a:cs typeface="Arial"/>
              <a:sym typeface="Arial"/>
            </a:endParaRPr>
          </a:p>
        </p:txBody>
      </p:sp>
      <p:sp>
        <p:nvSpPr>
          <p:cNvPr id="823" name="Google Shape;823;p8"/>
          <p:cNvSpPr txBox="1"/>
          <p:nvPr/>
        </p:nvSpPr>
        <p:spPr>
          <a:xfrm>
            <a:off x="4774586" y="1740568"/>
            <a:ext cx="3218400" cy="402300"/>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Continental land masses</a:t>
            </a:r>
            <a:endParaRPr b="1" sz="2000">
              <a:solidFill>
                <a:srgbClr val="FFFFFF"/>
              </a:solidFill>
              <a:latin typeface="Corbel"/>
              <a:ea typeface="Corbel"/>
              <a:cs typeface="Corbel"/>
              <a:sym typeface="Corbel"/>
            </a:endParaRPr>
          </a:p>
          <a:p>
            <a:pPr indent="0" lvl="0" marL="0" marR="0" rtl="0" algn="ctr">
              <a:lnSpc>
                <a:spcPct val="100000"/>
              </a:lnSpc>
              <a:spcBef>
                <a:spcPts val="0"/>
              </a:spcBef>
              <a:spcAft>
                <a:spcPts val="0"/>
              </a:spcAft>
              <a:buNone/>
            </a:pPr>
            <a:r>
              <a:t/>
            </a:r>
            <a:endParaRPr b="1" sz="2000">
              <a:solidFill>
                <a:srgbClr val="FFFFFF"/>
              </a:solidFill>
              <a:latin typeface="Corbel"/>
              <a:ea typeface="Corbel"/>
              <a:cs typeface="Corbel"/>
              <a:sym typeface="Corbel"/>
            </a:endParaRPr>
          </a:p>
          <a:p>
            <a:pPr indent="0" lvl="0" marL="0" marR="0" rtl="0" algn="ctr">
              <a:lnSpc>
                <a:spcPct val="100000"/>
              </a:lnSpc>
              <a:spcBef>
                <a:spcPts val="0"/>
              </a:spcBef>
              <a:spcAft>
                <a:spcPts val="0"/>
              </a:spcAft>
              <a:buClr>
                <a:srgbClr val="FFFFFF"/>
              </a:buClr>
              <a:buSzPts val="2000"/>
              <a:buFont typeface="Century Gothic"/>
              <a:buNone/>
            </a:pPr>
            <a:r>
              <a:t/>
            </a:r>
            <a:endParaRPr b="1" sz="2000">
              <a:solidFill>
                <a:srgbClr val="FFFFFF"/>
              </a:solidFill>
              <a:latin typeface="Corbel"/>
              <a:ea typeface="Corbel"/>
              <a:cs typeface="Corbel"/>
              <a:sym typeface="Corbel"/>
            </a:endParaRPr>
          </a:p>
        </p:txBody>
      </p:sp>
      <p:grpSp>
        <p:nvGrpSpPr>
          <p:cNvPr id="824" name="Google Shape;824;p8"/>
          <p:cNvGrpSpPr/>
          <p:nvPr/>
        </p:nvGrpSpPr>
        <p:grpSpPr>
          <a:xfrm>
            <a:off x="417882" y="1543467"/>
            <a:ext cx="5595581" cy="4799745"/>
            <a:chOff x="2799266" y="1797504"/>
            <a:chExt cx="6084137" cy="4921301"/>
          </a:xfrm>
        </p:grpSpPr>
        <p:pic>
          <p:nvPicPr>
            <p:cNvPr id="825" name="Google Shape;825;p8"/>
            <p:cNvPicPr preferRelativeResize="0"/>
            <p:nvPr/>
          </p:nvPicPr>
          <p:blipFill rotWithShape="1">
            <a:blip r:embed="rId3">
              <a:alphaModFix/>
            </a:blip>
            <a:srcRect b="0" l="0" r="0" t="0"/>
            <a:stretch/>
          </p:blipFill>
          <p:spPr>
            <a:xfrm>
              <a:off x="7803403" y="2857471"/>
              <a:ext cx="1080000" cy="1080000"/>
            </a:xfrm>
            <a:prstGeom prst="rect">
              <a:avLst/>
            </a:prstGeom>
            <a:noFill/>
            <a:ln>
              <a:noFill/>
            </a:ln>
          </p:spPr>
        </p:pic>
        <p:pic>
          <p:nvPicPr>
            <p:cNvPr id="826" name="Google Shape;826;p8"/>
            <p:cNvPicPr preferRelativeResize="0"/>
            <p:nvPr/>
          </p:nvPicPr>
          <p:blipFill rotWithShape="1">
            <a:blip r:embed="rId4">
              <a:alphaModFix/>
            </a:blip>
            <a:srcRect b="0" l="0" r="0" t="0"/>
            <a:stretch/>
          </p:blipFill>
          <p:spPr>
            <a:xfrm>
              <a:off x="3763190" y="3918526"/>
              <a:ext cx="1080000" cy="1080000"/>
            </a:xfrm>
            <a:prstGeom prst="rect">
              <a:avLst/>
            </a:prstGeom>
            <a:noFill/>
            <a:ln>
              <a:noFill/>
            </a:ln>
          </p:spPr>
        </p:pic>
        <p:pic>
          <p:nvPicPr>
            <p:cNvPr id="827" name="Google Shape;827;p8"/>
            <p:cNvPicPr preferRelativeResize="0"/>
            <p:nvPr/>
          </p:nvPicPr>
          <p:blipFill rotWithShape="1">
            <a:blip r:embed="rId5">
              <a:alphaModFix/>
            </a:blip>
            <a:srcRect b="0" l="0" r="0" t="0"/>
            <a:stretch/>
          </p:blipFill>
          <p:spPr>
            <a:xfrm>
              <a:off x="4699530" y="5126584"/>
              <a:ext cx="1080000" cy="1080000"/>
            </a:xfrm>
            <a:prstGeom prst="rect">
              <a:avLst/>
            </a:prstGeom>
            <a:noFill/>
            <a:ln>
              <a:noFill/>
            </a:ln>
          </p:spPr>
        </p:pic>
        <p:pic>
          <p:nvPicPr>
            <p:cNvPr id="828" name="Google Shape;828;p8"/>
            <p:cNvPicPr preferRelativeResize="0"/>
            <p:nvPr/>
          </p:nvPicPr>
          <p:blipFill rotWithShape="1">
            <a:blip r:embed="rId6">
              <a:alphaModFix/>
            </a:blip>
            <a:srcRect b="0" l="0" r="0" t="0"/>
            <a:stretch/>
          </p:blipFill>
          <p:spPr>
            <a:xfrm>
              <a:off x="7171223" y="5087322"/>
              <a:ext cx="1080000" cy="1080000"/>
            </a:xfrm>
            <a:prstGeom prst="rect">
              <a:avLst/>
            </a:prstGeom>
            <a:noFill/>
            <a:ln>
              <a:noFill/>
            </a:ln>
          </p:spPr>
        </p:pic>
        <p:pic>
          <p:nvPicPr>
            <p:cNvPr id="829" name="Google Shape;829;p8"/>
            <p:cNvPicPr preferRelativeResize="0"/>
            <p:nvPr/>
          </p:nvPicPr>
          <p:blipFill rotWithShape="1">
            <a:blip r:embed="rId7">
              <a:alphaModFix/>
            </a:blip>
            <a:srcRect b="0" l="0" r="0" t="0"/>
            <a:stretch/>
          </p:blipFill>
          <p:spPr>
            <a:xfrm rot="5089023">
              <a:off x="6868227" y="4575017"/>
              <a:ext cx="630615" cy="630615"/>
            </a:xfrm>
            <a:prstGeom prst="rect">
              <a:avLst/>
            </a:prstGeom>
            <a:noFill/>
            <a:ln>
              <a:noFill/>
            </a:ln>
          </p:spPr>
        </p:pic>
        <p:pic>
          <p:nvPicPr>
            <p:cNvPr id="830" name="Google Shape;830;p8"/>
            <p:cNvPicPr preferRelativeResize="0"/>
            <p:nvPr/>
          </p:nvPicPr>
          <p:blipFill rotWithShape="1">
            <a:blip r:embed="rId8">
              <a:alphaModFix/>
            </a:blip>
            <a:srcRect b="0" l="0" r="0" t="0"/>
            <a:stretch/>
          </p:blipFill>
          <p:spPr>
            <a:xfrm>
              <a:off x="5439864" y="3181693"/>
              <a:ext cx="1800000" cy="1800000"/>
            </a:xfrm>
            <a:prstGeom prst="rect">
              <a:avLst/>
            </a:prstGeom>
            <a:noFill/>
            <a:ln>
              <a:noFill/>
            </a:ln>
          </p:spPr>
        </p:pic>
        <p:pic>
          <p:nvPicPr>
            <p:cNvPr id="831" name="Google Shape;831;p8"/>
            <p:cNvPicPr preferRelativeResize="0"/>
            <p:nvPr/>
          </p:nvPicPr>
          <p:blipFill rotWithShape="1">
            <a:blip r:embed="rId9">
              <a:alphaModFix/>
            </a:blip>
            <a:srcRect b="0" l="0" r="0" t="0"/>
            <a:stretch/>
          </p:blipFill>
          <p:spPr>
            <a:xfrm>
              <a:off x="4176019" y="2102540"/>
              <a:ext cx="1080000" cy="1080000"/>
            </a:xfrm>
            <a:prstGeom prst="rect">
              <a:avLst/>
            </a:prstGeom>
            <a:noFill/>
            <a:ln>
              <a:noFill/>
            </a:ln>
          </p:spPr>
        </p:pic>
        <p:pic>
          <p:nvPicPr>
            <p:cNvPr id="832" name="Google Shape;832;p8"/>
            <p:cNvPicPr preferRelativeResize="0"/>
            <p:nvPr/>
          </p:nvPicPr>
          <p:blipFill rotWithShape="1">
            <a:blip r:embed="rId10">
              <a:alphaModFix/>
            </a:blip>
            <a:srcRect b="0" l="0" r="0" t="0"/>
            <a:stretch/>
          </p:blipFill>
          <p:spPr>
            <a:xfrm>
              <a:off x="6419525" y="1797504"/>
              <a:ext cx="936573" cy="936573"/>
            </a:xfrm>
            <a:prstGeom prst="rect">
              <a:avLst/>
            </a:prstGeom>
            <a:noFill/>
            <a:ln>
              <a:noFill/>
            </a:ln>
          </p:spPr>
        </p:pic>
        <p:pic>
          <p:nvPicPr>
            <p:cNvPr id="833" name="Google Shape;833;p8"/>
            <p:cNvPicPr preferRelativeResize="0"/>
            <p:nvPr/>
          </p:nvPicPr>
          <p:blipFill rotWithShape="1">
            <a:blip r:embed="rId7">
              <a:alphaModFix/>
            </a:blip>
            <a:srcRect b="0" l="0" r="0" t="0"/>
            <a:stretch/>
          </p:blipFill>
          <p:spPr>
            <a:xfrm rot="-9391093">
              <a:off x="4987349" y="4379611"/>
              <a:ext cx="630615" cy="630615"/>
            </a:xfrm>
            <a:prstGeom prst="rect">
              <a:avLst/>
            </a:prstGeom>
            <a:noFill/>
            <a:ln>
              <a:noFill/>
            </a:ln>
          </p:spPr>
        </p:pic>
        <p:pic>
          <p:nvPicPr>
            <p:cNvPr id="834" name="Google Shape;834;p8"/>
            <p:cNvPicPr preferRelativeResize="0"/>
            <p:nvPr/>
          </p:nvPicPr>
          <p:blipFill rotWithShape="1">
            <a:blip r:embed="rId7">
              <a:alphaModFix/>
            </a:blip>
            <a:srcRect b="0" l="0" r="0" t="0"/>
            <a:stretch/>
          </p:blipFill>
          <p:spPr>
            <a:xfrm rot="-9028818">
              <a:off x="7221291" y="3557082"/>
              <a:ext cx="630615" cy="630615"/>
            </a:xfrm>
            <a:prstGeom prst="rect">
              <a:avLst/>
            </a:prstGeom>
            <a:noFill/>
            <a:ln>
              <a:noFill/>
            </a:ln>
          </p:spPr>
        </p:pic>
        <p:pic>
          <p:nvPicPr>
            <p:cNvPr id="835" name="Google Shape;835;p8"/>
            <p:cNvPicPr preferRelativeResize="0"/>
            <p:nvPr/>
          </p:nvPicPr>
          <p:blipFill rotWithShape="1">
            <a:blip r:embed="rId7">
              <a:alphaModFix/>
            </a:blip>
            <a:srcRect b="0" l="0" r="0" t="0"/>
            <a:stretch/>
          </p:blipFill>
          <p:spPr>
            <a:xfrm rot="9246540">
              <a:off x="6540409" y="2706005"/>
              <a:ext cx="630615" cy="630615"/>
            </a:xfrm>
            <a:prstGeom prst="rect">
              <a:avLst/>
            </a:prstGeom>
            <a:noFill/>
            <a:ln>
              <a:noFill/>
            </a:ln>
          </p:spPr>
        </p:pic>
        <p:pic>
          <p:nvPicPr>
            <p:cNvPr id="836" name="Google Shape;836;p8"/>
            <p:cNvPicPr preferRelativeResize="0"/>
            <p:nvPr/>
          </p:nvPicPr>
          <p:blipFill rotWithShape="1">
            <a:blip r:embed="rId7">
              <a:alphaModFix/>
            </a:blip>
            <a:srcRect b="0" l="0" r="0" t="0"/>
            <a:stretch/>
          </p:blipFill>
          <p:spPr>
            <a:xfrm rot="-5212654">
              <a:off x="5082861" y="3001538"/>
              <a:ext cx="630615" cy="630615"/>
            </a:xfrm>
            <a:prstGeom prst="rect">
              <a:avLst/>
            </a:prstGeom>
            <a:noFill/>
            <a:ln>
              <a:noFill/>
            </a:ln>
          </p:spPr>
        </p:pic>
        <p:sp>
          <p:nvSpPr>
            <p:cNvPr id="837" name="Google Shape;837;p8"/>
            <p:cNvSpPr txBox="1"/>
            <p:nvPr/>
          </p:nvSpPr>
          <p:spPr>
            <a:xfrm>
              <a:off x="2799266" y="5195642"/>
              <a:ext cx="1750842" cy="402291"/>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Biosph</a:t>
              </a:r>
              <a:r>
                <a:rPr b="1" lang="fr-FR" sz="2000">
                  <a:solidFill>
                    <a:srgbClr val="FFFFFF"/>
                  </a:solidFill>
                  <a:latin typeface="Corbel"/>
                  <a:ea typeface="Corbel"/>
                  <a:cs typeface="Corbel"/>
                  <a:sym typeface="Corbel"/>
                </a:rPr>
                <a:t>e</a:t>
              </a:r>
              <a:r>
                <a:rPr b="1" i="0" lang="fr-FR" sz="2000" u="none" cap="none" strike="noStrike">
                  <a:solidFill>
                    <a:srgbClr val="FFFFFF"/>
                  </a:solidFill>
                  <a:latin typeface="Corbel"/>
                  <a:ea typeface="Corbel"/>
                  <a:cs typeface="Corbel"/>
                  <a:sym typeface="Corbel"/>
                </a:rPr>
                <a:t>re</a:t>
              </a:r>
              <a:endParaRPr b="0" i="0" sz="1400" u="none" cap="none" strike="noStrike">
                <a:solidFill>
                  <a:srgbClr val="000000"/>
                </a:solidFill>
                <a:latin typeface="Arial"/>
                <a:ea typeface="Arial"/>
                <a:cs typeface="Arial"/>
                <a:sym typeface="Arial"/>
              </a:endParaRPr>
            </a:p>
          </p:txBody>
        </p:sp>
        <p:sp>
          <p:nvSpPr>
            <p:cNvPr id="838" name="Google Shape;838;p8"/>
            <p:cNvSpPr txBox="1"/>
            <p:nvPr/>
          </p:nvSpPr>
          <p:spPr>
            <a:xfrm>
              <a:off x="7010229" y="6316514"/>
              <a:ext cx="1750842" cy="402291"/>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Cryosph</a:t>
              </a:r>
              <a:r>
                <a:rPr b="1" lang="fr-FR" sz="2000">
                  <a:solidFill>
                    <a:srgbClr val="FFFFFF"/>
                  </a:solidFill>
                  <a:latin typeface="Corbel"/>
                  <a:ea typeface="Corbel"/>
                  <a:cs typeface="Corbel"/>
                  <a:sym typeface="Corbel"/>
                </a:rPr>
                <a:t>e</a:t>
              </a:r>
              <a:r>
                <a:rPr b="1" i="0" lang="fr-FR" sz="2000" u="none" cap="none" strike="noStrike">
                  <a:solidFill>
                    <a:srgbClr val="FFFFFF"/>
                  </a:solidFill>
                  <a:latin typeface="Corbel"/>
                  <a:ea typeface="Corbel"/>
                  <a:cs typeface="Corbel"/>
                  <a:sym typeface="Corbel"/>
                </a:rPr>
                <a:t>re</a:t>
              </a:r>
              <a:endParaRPr b="0" i="0" sz="1400" u="none" cap="none" strike="noStrike">
                <a:solidFill>
                  <a:srgbClr val="000000"/>
                </a:solidFill>
                <a:latin typeface="Arial"/>
                <a:ea typeface="Arial"/>
                <a:cs typeface="Arial"/>
                <a:sym typeface="Arial"/>
              </a:endParaRPr>
            </a:p>
          </p:txBody>
        </p:sp>
        <p:sp>
          <p:nvSpPr>
            <p:cNvPr id="839" name="Google Shape;839;p8"/>
            <p:cNvSpPr txBox="1"/>
            <p:nvPr/>
          </p:nvSpPr>
          <p:spPr>
            <a:xfrm>
              <a:off x="3034133" y="3246570"/>
              <a:ext cx="1950091" cy="401312"/>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Hydrosph</a:t>
              </a:r>
              <a:r>
                <a:rPr b="1" lang="fr-FR" sz="2000">
                  <a:solidFill>
                    <a:srgbClr val="FFFFFF"/>
                  </a:solidFill>
                  <a:latin typeface="Corbel"/>
                  <a:ea typeface="Corbel"/>
                  <a:cs typeface="Corbel"/>
                  <a:sym typeface="Corbel"/>
                </a:rPr>
                <a:t>e</a:t>
              </a:r>
              <a:r>
                <a:rPr b="1" i="0" lang="fr-FR" sz="2000" u="none" cap="none" strike="noStrike">
                  <a:solidFill>
                    <a:srgbClr val="FFFFFF"/>
                  </a:solidFill>
                  <a:latin typeface="Corbel"/>
                  <a:ea typeface="Corbel"/>
                  <a:cs typeface="Corbel"/>
                  <a:sym typeface="Corbel"/>
                </a:rPr>
                <a:t>re</a:t>
              </a:r>
              <a:endParaRPr b="0" i="0" sz="1400" u="none" cap="none" strike="noStrike">
                <a:solidFill>
                  <a:srgbClr val="000000"/>
                </a:solidFill>
                <a:latin typeface="Arial"/>
                <a:ea typeface="Arial"/>
                <a:cs typeface="Arial"/>
                <a:sym typeface="Arial"/>
              </a:endParaRPr>
            </a:p>
          </p:txBody>
        </p:sp>
      </p:grpSp>
      <p:sp>
        <p:nvSpPr>
          <p:cNvPr id="840" name="Google Shape;840;p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The climate system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grpSp>
        <p:nvGrpSpPr>
          <p:cNvPr id="846" name="Google Shape;846;p9"/>
          <p:cNvGrpSpPr/>
          <p:nvPr/>
        </p:nvGrpSpPr>
        <p:grpSpPr>
          <a:xfrm>
            <a:off x="7194719" y="1936191"/>
            <a:ext cx="3986034" cy="2720790"/>
            <a:chOff x="7197720" y="2234211"/>
            <a:chExt cx="4659848" cy="3062229"/>
          </a:xfrm>
        </p:grpSpPr>
        <p:grpSp>
          <p:nvGrpSpPr>
            <p:cNvPr id="847" name="Google Shape;847;p9"/>
            <p:cNvGrpSpPr/>
            <p:nvPr/>
          </p:nvGrpSpPr>
          <p:grpSpPr>
            <a:xfrm>
              <a:off x="8604628" y="2234211"/>
              <a:ext cx="3252940" cy="3062229"/>
              <a:chOff x="7927655" y="1764965"/>
              <a:chExt cx="3252940" cy="3062229"/>
            </a:xfrm>
          </p:grpSpPr>
          <p:pic>
            <p:nvPicPr>
              <p:cNvPr id="848" name="Google Shape;848;p9"/>
              <p:cNvPicPr preferRelativeResize="0"/>
              <p:nvPr/>
            </p:nvPicPr>
            <p:blipFill rotWithShape="1">
              <a:blip r:embed="rId3">
                <a:alphaModFix/>
              </a:blip>
              <a:srcRect b="0" l="0" r="0" t="0"/>
              <a:stretch/>
            </p:blipFill>
            <p:spPr>
              <a:xfrm>
                <a:off x="8428629" y="4107194"/>
                <a:ext cx="720000" cy="720000"/>
              </a:xfrm>
              <a:prstGeom prst="rect">
                <a:avLst/>
              </a:prstGeom>
              <a:noFill/>
              <a:ln>
                <a:noFill/>
              </a:ln>
            </p:spPr>
          </p:pic>
          <p:pic>
            <p:nvPicPr>
              <p:cNvPr id="849" name="Google Shape;849;p9"/>
              <p:cNvPicPr preferRelativeResize="0"/>
              <p:nvPr/>
            </p:nvPicPr>
            <p:blipFill rotWithShape="1">
              <a:blip r:embed="rId4">
                <a:alphaModFix/>
              </a:blip>
              <a:srcRect b="0" l="0" r="0" t="0"/>
              <a:stretch/>
            </p:blipFill>
            <p:spPr>
              <a:xfrm>
                <a:off x="7927655" y="2915596"/>
                <a:ext cx="720000" cy="720000"/>
              </a:xfrm>
              <a:prstGeom prst="rect">
                <a:avLst/>
              </a:prstGeom>
              <a:noFill/>
              <a:ln>
                <a:noFill/>
              </a:ln>
            </p:spPr>
          </p:pic>
          <p:pic>
            <p:nvPicPr>
              <p:cNvPr id="850" name="Google Shape;850;p9"/>
              <p:cNvPicPr preferRelativeResize="0"/>
              <p:nvPr/>
            </p:nvPicPr>
            <p:blipFill rotWithShape="1">
              <a:blip r:embed="rId5">
                <a:alphaModFix/>
              </a:blip>
              <a:srcRect b="0" l="0" r="0" t="0"/>
              <a:stretch/>
            </p:blipFill>
            <p:spPr>
              <a:xfrm>
                <a:off x="9873650" y="4066319"/>
                <a:ext cx="720000" cy="720000"/>
              </a:xfrm>
              <a:prstGeom prst="rect">
                <a:avLst/>
              </a:prstGeom>
              <a:noFill/>
              <a:ln>
                <a:noFill/>
              </a:ln>
            </p:spPr>
          </p:pic>
          <p:pic>
            <p:nvPicPr>
              <p:cNvPr id="851" name="Google Shape;851;p9"/>
              <p:cNvPicPr preferRelativeResize="0"/>
              <p:nvPr/>
            </p:nvPicPr>
            <p:blipFill rotWithShape="1">
              <a:blip r:embed="rId6">
                <a:alphaModFix/>
              </a:blip>
              <a:srcRect b="0" l="0" r="0" t="0"/>
              <a:stretch/>
            </p:blipFill>
            <p:spPr>
              <a:xfrm>
                <a:off x="9014125" y="2718827"/>
                <a:ext cx="1080000" cy="1080000"/>
              </a:xfrm>
              <a:prstGeom prst="rect">
                <a:avLst/>
              </a:prstGeom>
              <a:noFill/>
              <a:ln>
                <a:noFill/>
              </a:ln>
            </p:spPr>
          </p:pic>
          <p:pic>
            <p:nvPicPr>
              <p:cNvPr id="852" name="Google Shape;852;p9"/>
              <p:cNvPicPr preferRelativeResize="0"/>
              <p:nvPr/>
            </p:nvPicPr>
            <p:blipFill rotWithShape="1">
              <a:blip r:embed="rId7">
                <a:alphaModFix/>
              </a:blip>
              <a:srcRect b="0" l="0" r="0" t="0"/>
              <a:stretch/>
            </p:blipFill>
            <p:spPr>
              <a:xfrm>
                <a:off x="10460595" y="2912437"/>
                <a:ext cx="720000" cy="720000"/>
              </a:xfrm>
              <a:prstGeom prst="rect">
                <a:avLst/>
              </a:prstGeom>
              <a:noFill/>
              <a:ln>
                <a:noFill/>
              </a:ln>
            </p:spPr>
          </p:pic>
          <p:pic>
            <p:nvPicPr>
              <p:cNvPr id="853" name="Google Shape;853;p9"/>
              <p:cNvPicPr preferRelativeResize="0"/>
              <p:nvPr/>
            </p:nvPicPr>
            <p:blipFill rotWithShape="1">
              <a:blip r:embed="rId8">
                <a:alphaModFix/>
              </a:blip>
              <a:srcRect b="0" l="0" r="0" t="0"/>
              <a:stretch/>
            </p:blipFill>
            <p:spPr>
              <a:xfrm>
                <a:off x="9873650" y="1764965"/>
                <a:ext cx="720000" cy="720000"/>
              </a:xfrm>
              <a:prstGeom prst="rect">
                <a:avLst/>
              </a:prstGeom>
              <a:noFill/>
              <a:ln>
                <a:noFill/>
              </a:ln>
            </p:spPr>
          </p:pic>
          <p:pic>
            <p:nvPicPr>
              <p:cNvPr id="854" name="Google Shape;854;p9"/>
              <p:cNvPicPr preferRelativeResize="0"/>
              <p:nvPr/>
            </p:nvPicPr>
            <p:blipFill rotWithShape="1">
              <a:blip r:embed="rId9">
                <a:alphaModFix/>
              </a:blip>
              <a:srcRect b="0" l="0" r="0" t="0"/>
              <a:stretch/>
            </p:blipFill>
            <p:spPr>
              <a:xfrm>
                <a:off x="8422514" y="1764965"/>
                <a:ext cx="720000" cy="720000"/>
              </a:xfrm>
              <a:prstGeom prst="rect">
                <a:avLst/>
              </a:prstGeom>
              <a:noFill/>
              <a:ln>
                <a:noFill/>
              </a:ln>
            </p:spPr>
          </p:pic>
        </p:grpSp>
        <p:sp>
          <p:nvSpPr>
            <p:cNvPr id="855" name="Google Shape;855;p9"/>
            <p:cNvSpPr/>
            <p:nvPr/>
          </p:nvSpPr>
          <p:spPr>
            <a:xfrm>
              <a:off x="7197720" y="3668525"/>
              <a:ext cx="1149813" cy="1080000"/>
            </a:xfrm>
            <a:prstGeom prst="mathPlus">
              <a:avLst>
                <a:gd fmla="val 12493" name="adj1"/>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orbel"/>
                <a:ea typeface="Corbel"/>
                <a:cs typeface="Corbel"/>
                <a:sym typeface="Corbel"/>
              </a:endParaRPr>
            </a:p>
          </p:txBody>
        </p:sp>
      </p:grpSp>
      <p:sp>
        <p:nvSpPr>
          <p:cNvPr id="856" name="Google Shape;856;p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900"/>
              <a:buNone/>
            </a:pPr>
            <a:r>
              <a:rPr lang="fr-FR"/>
              <a:t>The climate system</a:t>
            </a:r>
            <a:endParaRPr/>
          </a:p>
        </p:txBody>
      </p:sp>
      <p:sp>
        <p:nvSpPr>
          <p:cNvPr id="857" name="Google Shape;857;p9"/>
          <p:cNvSpPr txBox="1"/>
          <p:nvPr/>
        </p:nvSpPr>
        <p:spPr>
          <a:xfrm>
            <a:off x="5025277" y="3692373"/>
            <a:ext cx="1750800" cy="402300"/>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lang="fr-FR" sz="2000">
                <a:solidFill>
                  <a:srgbClr val="FFFFFF"/>
                </a:solidFill>
                <a:latin typeface="Corbel"/>
                <a:ea typeface="Corbel"/>
                <a:cs typeface="Corbel"/>
                <a:sym typeface="Corbel"/>
              </a:rPr>
              <a:t>Atmosphere</a:t>
            </a:r>
            <a:endParaRPr b="1" sz="2000">
              <a:solidFill>
                <a:srgbClr val="FFFFFF"/>
              </a:solidFill>
              <a:latin typeface="Corbel"/>
              <a:ea typeface="Corbel"/>
              <a:cs typeface="Corbel"/>
              <a:sym typeface="Corbel"/>
            </a:endParaRPr>
          </a:p>
        </p:txBody>
      </p:sp>
      <p:sp>
        <p:nvSpPr>
          <p:cNvPr id="858" name="Google Shape;858;p9"/>
          <p:cNvSpPr txBox="1"/>
          <p:nvPr/>
        </p:nvSpPr>
        <p:spPr>
          <a:xfrm>
            <a:off x="4774586" y="1740568"/>
            <a:ext cx="3218400" cy="402300"/>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Continental land masses</a:t>
            </a:r>
            <a:endParaRPr b="1" sz="2000">
              <a:solidFill>
                <a:srgbClr val="FFFFFF"/>
              </a:solidFill>
              <a:latin typeface="Corbel"/>
              <a:ea typeface="Corbel"/>
              <a:cs typeface="Corbel"/>
              <a:sym typeface="Corbel"/>
            </a:endParaRPr>
          </a:p>
          <a:p>
            <a:pPr indent="0" lvl="0" marL="0" marR="0" rtl="0" algn="ctr">
              <a:lnSpc>
                <a:spcPct val="100000"/>
              </a:lnSpc>
              <a:spcBef>
                <a:spcPts val="0"/>
              </a:spcBef>
              <a:spcAft>
                <a:spcPts val="0"/>
              </a:spcAft>
              <a:buNone/>
            </a:pPr>
            <a:r>
              <a:t/>
            </a:r>
            <a:endParaRPr b="1" sz="2000">
              <a:solidFill>
                <a:srgbClr val="FFFFFF"/>
              </a:solidFill>
              <a:latin typeface="Corbel"/>
              <a:ea typeface="Corbel"/>
              <a:cs typeface="Corbel"/>
              <a:sym typeface="Corbel"/>
            </a:endParaRPr>
          </a:p>
          <a:p>
            <a:pPr indent="0" lvl="0" marL="0" marR="0" rtl="0" algn="ctr">
              <a:lnSpc>
                <a:spcPct val="100000"/>
              </a:lnSpc>
              <a:spcBef>
                <a:spcPts val="0"/>
              </a:spcBef>
              <a:spcAft>
                <a:spcPts val="0"/>
              </a:spcAft>
              <a:buClr>
                <a:srgbClr val="FFFFFF"/>
              </a:buClr>
              <a:buSzPts val="2000"/>
              <a:buFont typeface="Century Gothic"/>
              <a:buNone/>
            </a:pPr>
            <a:r>
              <a:t/>
            </a:r>
            <a:endParaRPr b="1" sz="2000">
              <a:solidFill>
                <a:srgbClr val="FFFFFF"/>
              </a:solidFill>
              <a:latin typeface="Corbel"/>
              <a:ea typeface="Corbel"/>
              <a:cs typeface="Corbel"/>
              <a:sym typeface="Corbel"/>
            </a:endParaRPr>
          </a:p>
        </p:txBody>
      </p:sp>
      <p:grpSp>
        <p:nvGrpSpPr>
          <p:cNvPr id="859" name="Google Shape;859;p9"/>
          <p:cNvGrpSpPr/>
          <p:nvPr/>
        </p:nvGrpSpPr>
        <p:grpSpPr>
          <a:xfrm>
            <a:off x="417882" y="1543467"/>
            <a:ext cx="5595581" cy="4799754"/>
            <a:chOff x="2799266" y="1797504"/>
            <a:chExt cx="6084137" cy="4921310"/>
          </a:xfrm>
        </p:grpSpPr>
        <p:pic>
          <p:nvPicPr>
            <p:cNvPr id="860" name="Google Shape;860;p9"/>
            <p:cNvPicPr preferRelativeResize="0"/>
            <p:nvPr/>
          </p:nvPicPr>
          <p:blipFill rotWithShape="1">
            <a:blip r:embed="rId10">
              <a:alphaModFix/>
            </a:blip>
            <a:srcRect b="0" l="0" r="0" t="0"/>
            <a:stretch/>
          </p:blipFill>
          <p:spPr>
            <a:xfrm>
              <a:off x="7803403" y="2857471"/>
              <a:ext cx="1080000" cy="1080000"/>
            </a:xfrm>
            <a:prstGeom prst="rect">
              <a:avLst/>
            </a:prstGeom>
            <a:noFill/>
            <a:ln>
              <a:noFill/>
            </a:ln>
          </p:spPr>
        </p:pic>
        <p:pic>
          <p:nvPicPr>
            <p:cNvPr id="861" name="Google Shape;861;p9"/>
            <p:cNvPicPr preferRelativeResize="0"/>
            <p:nvPr/>
          </p:nvPicPr>
          <p:blipFill rotWithShape="1">
            <a:blip r:embed="rId11">
              <a:alphaModFix/>
            </a:blip>
            <a:srcRect b="0" l="0" r="0" t="0"/>
            <a:stretch/>
          </p:blipFill>
          <p:spPr>
            <a:xfrm>
              <a:off x="3763190" y="3918526"/>
              <a:ext cx="1080000" cy="1080000"/>
            </a:xfrm>
            <a:prstGeom prst="rect">
              <a:avLst/>
            </a:prstGeom>
            <a:noFill/>
            <a:ln>
              <a:noFill/>
            </a:ln>
          </p:spPr>
        </p:pic>
        <p:pic>
          <p:nvPicPr>
            <p:cNvPr id="862" name="Google Shape;862;p9"/>
            <p:cNvPicPr preferRelativeResize="0"/>
            <p:nvPr/>
          </p:nvPicPr>
          <p:blipFill rotWithShape="1">
            <a:blip r:embed="rId12">
              <a:alphaModFix/>
            </a:blip>
            <a:srcRect b="0" l="0" r="0" t="0"/>
            <a:stretch/>
          </p:blipFill>
          <p:spPr>
            <a:xfrm>
              <a:off x="4699530" y="5126584"/>
              <a:ext cx="1080000" cy="1080000"/>
            </a:xfrm>
            <a:prstGeom prst="rect">
              <a:avLst/>
            </a:prstGeom>
            <a:noFill/>
            <a:ln>
              <a:noFill/>
            </a:ln>
          </p:spPr>
        </p:pic>
        <p:pic>
          <p:nvPicPr>
            <p:cNvPr id="863" name="Google Shape;863;p9"/>
            <p:cNvPicPr preferRelativeResize="0"/>
            <p:nvPr/>
          </p:nvPicPr>
          <p:blipFill rotWithShape="1">
            <a:blip r:embed="rId13">
              <a:alphaModFix/>
            </a:blip>
            <a:srcRect b="0" l="0" r="0" t="0"/>
            <a:stretch/>
          </p:blipFill>
          <p:spPr>
            <a:xfrm>
              <a:off x="7171223" y="5087322"/>
              <a:ext cx="1080000" cy="1080000"/>
            </a:xfrm>
            <a:prstGeom prst="rect">
              <a:avLst/>
            </a:prstGeom>
            <a:noFill/>
            <a:ln>
              <a:noFill/>
            </a:ln>
          </p:spPr>
        </p:pic>
        <p:pic>
          <p:nvPicPr>
            <p:cNvPr id="864" name="Google Shape;864;p9"/>
            <p:cNvPicPr preferRelativeResize="0"/>
            <p:nvPr/>
          </p:nvPicPr>
          <p:blipFill rotWithShape="1">
            <a:blip r:embed="rId14">
              <a:alphaModFix/>
            </a:blip>
            <a:srcRect b="0" l="0" r="0" t="0"/>
            <a:stretch/>
          </p:blipFill>
          <p:spPr>
            <a:xfrm rot="5089023">
              <a:off x="6868227" y="4575017"/>
              <a:ext cx="630615" cy="630615"/>
            </a:xfrm>
            <a:prstGeom prst="rect">
              <a:avLst/>
            </a:prstGeom>
            <a:noFill/>
            <a:ln>
              <a:noFill/>
            </a:ln>
          </p:spPr>
        </p:pic>
        <p:pic>
          <p:nvPicPr>
            <p:cNvPr id="865" name="Google Shape;865;p9"/>
            <p:cNvPicPr preferRelativeResize="0"/>
            <p:nvPr/>
          </p:nvPicPr>
          <p:blipFill rotWithShape="1">
            <a:blip r:embed="rId15">
              <a:alphaModFix/>
            </a:blip>
            <a:srcRect b="0" l="0" r="0" t="0"/>
            <a:stretch/>
          </p:blipFill>
          <p:spPr>
            <a:xfrm>
              <a:off x="5439864" y="3181693"/>
              <a:ext cx="1800000" cy="1800000"/>
            </a:xfrm>
            <a:prstGeom prst="rect">
              <a:avLst/>
            </a:prstGeom>
            <a:noFill/>
            <a:ln>
              <a:noFill/>
            </a:ln>
          </p:spPr>
        </p:pic>
        <p:pic>
          <p:nvPicPr>
            <p:cNvPr id="866" name="Google Shape;866;p9"/>
            <p:cNvPicPr preferRelativeResize="0"/>
            <p:nvPr/>
          </p:nvPicPr>
          <p:blipFill rotWithShape="1">
            <a:blip r:embed="rId16">
              <a:alphaModFix/>
            </a:blip>
            <a:srcRect b="0" l="0" r="0" t="0"/>
            <a:stretch/>
          </p:blipFill>
          <p:spPr>
            <a:xfrm>
              <a:off x="4176019" y="2102540"/>
              <a:ext cx="1080000" cy="1080000"/>
            </a:xfrm>
            <a:prstGeom prst="rect">
              <a:avLst/>
            </a:prstGeom>
            <a:noFill/>
            <a:ln>
              <a:noFill/>
            </a:ln>
          </p:spPr>
        </p:pic>
        <p:pic>
          <p:nvPicPr>
            <p:cNvPr id="867" name="Google Shape;867;p9"/>
            <p:cNvPicPr preferRelativeResize="0"/>
            <p:nvPr/>
          </p:nvPicPr>
          <p:blipFill rotWithShape="1">
            <a:blip r:embed="rId17">
              <a:alphaModFix/>
            </a:blip>
            <a:srcRect b="0" l="0" r="0" t="0"/>
            <a:stretch/>
          </p:blipFill>
          <p:spPr>
            <a:xfrm>
              <a:off x="6419525" y="1797504"/>
              <a:ext cx="936573" cy="936573"/>
            </a:xfrm>
            <a:prstGeom prst="rect">
              <a:avLst/>
            </a:prstGeom>
            <a:noFill/>
            <a:ln>
              <a:noFill/>
            </a:ln>
          </p:spPr>
        </p:pic>
        <p:pic>
          <p:nvPicPr>
            <p:cNvPr id="868" name="Google Shape;868;p9"/>
            <p:cNvPicPr preferRelativeResize="0"/>
            <p:nvPr/>
          </p:nvPicPr>
          <p:blipFill rotWithShape="1">
            <a:blip r:embed="rId14">
              <a:alphaModFix/>
            </a:blip>
            <a:srcRect b="0" l="0" r="0" t="0"/>
            <a:stretch/>
          </p:blipFill>
          <p:spPr>
            <a:xfrm rot="-9391094">
              <a:off x="4987349" y="4379611"/>
              <a:ext cx="630615" cy="630615"/>
            </a:xfrm>
            <a:prstGeom prst="rect">
              <a:avLst/>
            </a:prstGeom>
            <a:noFill/>
            <a:ln>
              <a:noFill/>
            </a:ln>
          </p:spPr>
        </p:pic>
        <p:pic>
          <p:nvPicPr>
            <p:cNvPr id="869" name="Google Shape;869;p9"/>
            <p:cNvPicPr preferRelativeResize="0"/>
            <p:nvPr/>
          </p:nvPicPr>
          <p:blipFill rotWithShape="1">
            <a:blip r:embed="rId14">
              <a:alphaModFix/>
            </a:blip>
            <a:srcRect b="0" l="0" r="0" t="0"/>
            <a:stretch/>
          </p:blipFill>
          <p:spPr>
            <a:xfrm rot="-9028818">
              <a:off x="7221291" y="3557082"/>
              <a:ext cx="630615" cy="630615"/>
            </a:xfrm>
            <a:prstGeom prst="rect">
              <a:avLst/>
            </a:prstGeom>
            <a:noFill/>
            <a:ln>
              <a:noFill/>
            </a:ln>
          </p:spPr>
        </p:pic>
        <p:pic>
          <p:nvPicPr>
            <p:cNvPr id="870" name="Google Shape;870;p9"/>
            <p:cNvPicPr preferRelativeResize="0"/>
            <p:nvPr/>
          </p:nvPicPr>
          <p:blipFill rotWithShape="1">
            <a:blip r:embed="rId14">
              <a:alphaModFix/>
            </a:blip>
            <a:srcRect b="0" l="0" r="0" t="0"/>
            <a:stretch/>
          </p:blipFill>
          <p:spPr>
            <a:xfrm rot="9246540">
              <a:off x="6540409" y="2706005"/>
              <a:ext cx="630615" cy="630615"/>
            </a:xfrm>
            <a:prstGeom prst="rect">
              <a:avLst/>
            </a:prstGeom>
            <a:noFill/>
            <a:ln>
              <a:noFill/>
            </a:ln>
          </p:spPr>
        </p:pic>
        <p:pic>
          <p:nvPicPr>
            <p:cNvPr id="871" name="Google Shape;871;p9"/>
            <p:cNvPicPr preferRelativeResize="0"/>
            <p:nvPr/>
          </p:nvPicPr>
          <p:blipFill rotWithShape="1">
            <a:blip r:embed="rId14">
              <a:alphaModFix/>
            </a:blip>
            <a:srcRect b="0" l="0" r="0" t="0"/>
            <a:stretch/>
          </p:blipFill>
          <p:spPr>
            <a:xfrm rot="-5212655">
              <a:off x="5082861" y="3001538"/>
              <a:ext cx="630615" cy="630615"/>
            </a:xfrm>
            <a:prstGeom prst="rect">
              <a:avLst/>
            </a:prstGeom>
            <a:noFill/>
            <a:ln>
              <a:noFill/>
            </a:ln>
          </p:spPr>
        </p:pic>
        <p:sp>
          <p:nvSpPr>
            <p:cNvPr id="872" name="Google Shape;872;p9"/>
            <p:cNvSpPr txBox="1"/>
            <p:nvPr/>
          </p:nvSpPr>
          <p:spPr>
            <a:xfrm>
              <a:off x="2799266" y="5195642"/>
              <a:ext cx="1750800" cy="402300"/>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lang="fr-FR" sz="2000">
                  <a:solidFill>
                    <a:srgbClr val="FFFFFF"/>
                  </a:solidFill>
                  <a:latin typeface="Corbel"/>
                  <a:ea typeface="Corbel"/>
                  <a:cs typeface="Corbel"/>
                  <a:sym typeface="Corbel"/>
                </a:rPr>
                <a:t>Biosphere</a:t>
              </a:r>
              <a:endParaRPr b="0" i="0" sz="1400" u="none" cap="none" strike="noStrike">
                <a:solidFill>
                  <a:srgbClr val="000000"/>
                </a:solidFill>
                <a:latin typeface="Arial"/>
                <a:ea typeface="Arial"/>
                <a:cs typeface="Arial"/>
                <a:sym typeface="Arial"/>
              </a:endParaRPr>
            </a:p>
          </p:txBody>
        </p:sp>
        <p:sp>
          <p:nvSpPr>
            <p:cNvPr id="873" name="Google Shape;873;p9"/>
            <p:cNvSpPr txBox="1"/>
            <p:nvPr/>
          </p:nvSpPr>
          <p:spPr>
            <a:xfrm>
              <a:off x="7010229" y="6316514"/>
              <a:ext cx="1750800" cy="402300"/>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lang="fr-FR" sz="2000">
                  <a:solidFill>
                    <a:srgbClr val="FFFFFF"/>
                  </a:solidFill>
                  <a:latin typeface="Corbel"/>
                  <a:ea typeface="Corbel"/>
                  <a:cs typeface="Corbel"/>
                  <a:sym typeface="Corbel"/>
                </a:rPr>
                <a:t>Cryosphere</a:t>
              </a:r>
              <a:endParaRPr b="0" i="0" sz="1400" u="none" cap="none" strike="noStrike">
                <a:solidFill>
                  <a:srgbClr val="000000"/>
                </a:solidFill>
                <a:latin typeface="Arial"/>
                <a:ea typeface="Arial"/>
                <a:cs typeface="Arial"/>
                <a:sym typeface="Arial"/>
              </a:endParaRPr>
            </a:p>
          </p:txBody>
        </p:sp>
        <p:sp>
          <p:nvSpPr>
            <p:cNvPr id="874" name="Google Shape;874;p9"/>
            <p:cNvSpPr txBox="1"/>
            <p:nvPr/>
          </p:nvSpPr>
          <p:spPr>
            <a:xfrm>
              <a:off x="3034133" y="3246570"/>
              <a:ext cx="1950000" cy="401400"/>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Hydrosph</a:t>
              </a:r>
              <a:r>
                <a:rPr b="1" lang="fr-FR" sz="2000">
                  <a:solidFill>
                    <a:srgbClr val="FFFFFF"/>
                  </a:solidFill>
                  <a:latin typeface="Corbel"/>
                  <a:ea typeface="Corbel"/>
                  <a:cs typeface="Corbel"/>
                  <a:sym typeface="Corbel"/>
                </a:rPr>
                <a:t>e</a:t>
              </a:r>
              <a:r>
                <a:rPr b="1" i="0" lang="fr-FR" sz="2000" u="none" cap="none" strike="noStrike">
                  <a:solidFill>
                    <a:srgbClr val="FFFFFF"/>
                  </a:solidFill>
                  <a:latin typeface="Corbel"/>
                  <a:ea typeface="Corbel"/>
                  <a:cs typeface="Corbel"/>
                  <a:sym typeface="Corbel"/>
                </a:rPr>
                <a:t>re</a:t>
              </a:r>
              <a:endParaRPr b="0" i="0" sz="1400" u="none" cap="none" strike="noStrike">
                <a:solidFill>
                  <a:srgbClr val="000000"/>
                </a:solidFill>
                <a:latin typeface="Arial"/>
                <a:ea typeface="Arial"/>
                <a:cs typeface="Arial"/>
                <a:sym typeface="Arial"/>
              </a:endParaRPr>
            </a:p>
          </p:txBody>
        </p:sp>
      </p:grpSp>
      <p:sp>
        <p:nvSpPr>
          <p:cNvPr id="875" name="Google Shape;875;p9"/>
          <p:cNvSpPr txBox="1"/>
          <p:nvPr/>
        </p:nvSpPr>
        <p:spPr>
          <a:xfrm>
            <a:off x="8369025" y="4876275"/>
            <a:ext cx="2811600" cy="1056900"/>
          </a:xfrm>
          <a:prstGeom prst="rect">
            <a:avLst/>
          </a:prstGeom>
          <a:solidFill>
            <a:srgbClr val="00206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Human activities and their GHG emissions</a:t>
            </a:r>
            <a:endParaRPr b="1" sz="2000">
              <a:solidFill>
                <a:srgbClr val="FFFFFF"/>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e45b4433c2_0_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The natural greenhouse effect - How does it work?</a:t>
            </a:r>
            <a:endParaRPr/>
          </a:p>
        </p:txBody>
      </p:sp>
      <p:sp>
        <p:nvSpPr>
          <p:cNvPr id="881" name="Google Shape;881;ge45b4433c2_0_0"/>
          <p:cNvSpPr/>
          <p:nvPr/>
        </p:nvSpPr>
        <p:spPr>
          <a:xfrm rot="2772110">
            <a:off x="2631134" y="3095467"/>
            <a:ext cx="1240720" cy="1302359"/>
          </a:xfrm>
          <a:custGeom>
            <a:rect b="b" l="l" r="r" t="t"/>
            <a:pathLst>
              <a:path extrusionOk="0" h="873755" w="2453506">
                <a:moveTo>
                  <a:pt x="0" y="0"/>
                </a:moveTo>
                <a:lnTo>
                  <a:pt x="2453506" y="21593"/>
                </a:lnTo>
                <a:cubicBezTo>
                  <a:pt x="1792651" y="431138"/>
                  <a:pt x="1658070" y="563805"/>
                  <a:pt x="1353130" y="848251"/>
                </a:cubicBezTo>
                <a:lnTo>
                  <a:pt x="0" y="873755"/>
                </a:lnTo>
                <a:lnTo>
                  <a:pt x="0" y="0"/>
                </a:lnTo>
                <a:close/>
              </a:path>
            </a:pathLst>
          </a:custGeom>
          <a:solidFill>
            <a:srgbClr val="F6C35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882" name="Google Shape;882;ge45b4433c2_0_0"/>
          <p:cNvSpPr/>
          <p:nvPr/>
        </p:nvSpPr>
        <p:spPr>
          <a:xfrm rot="-3468339">
            <a:off x="6790960" y="2801086"/>
            <a:ext cx="1552386" cy="413338"/>
          </a:xfrm>
          <a:prstGeom prst="rightArrow">
            <a:avLst>
              <a:gd fmla="val 50000" name="adj1"/>
              <a:gd fmla="val 50000" name="adj2"/>
            </a:avLst>
          </a:prstGeom>
          <a:solidFill>
            <a:srgbClr val="ED7D31">
              <a:alpha val="6118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883" name="Google Shape;883;ge45b4433c2_0_0"/>
          <p:cNvSpPr/>
          <p:nvPr/>
        </p:nvSpPr>
        <p:spPr>
          <a:xfrm rot="-3468339">
            <a:off x="3651734" y="3109146"/>
            <a:ext cx="1552386" cy="413338"/>
          </a:xfrm>
          <a:prstGeom prst="rightArrow">
            <a:avLst>
              <a:gd fmla="val 50000" name="adj1"/>
              <a:gd fmla="val 50000" name="adj2"/>
            </a:avLst>
          </a:prstGeom>
          <a:solidFill>
            <a:srgbClr val="F6C35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grpSp>
        <p:nvGrpSpPr>
          <p:cNvPr id="884" name="Google Shape;884;ge45b4433c2_0_0"/>
          <p:cNvGrpSpPr/>
          <p:nvPr/>
        </p:nvGrpSpPr>
        <p:grpSpPr>
          <a:xfrm>
            <a:off x="1204881" y="3533166"/>
            <a:ext cx="9674325" cy="5491800"/>
            <a:chOff x="-209001" y="2951380"/>
            <a:chExt cx="12899100" cy="7322400"/>
          </a:xfrm>
        </p:grpSpPr>
        <p:sp>
          <p:nvSpPr>
            <p:cNvPr id="885" name="Google Shape;885;ge45b4433c2_0_0"/>
            <p:cNvSpPr/>
            <p:nvPr/>
          </p:nvSpPr>
          <p:spPr>
            <a:xfrm>
              <a:off x="-209001" y="2951380"/>
              <a:ext cx="12899100" cy="7322400"/>
            </a:xfrm>
            <a:prstGeom prst="chord">
              <a:avLst>
                <a:gd fmla="val 10960970" name="adj1"/>
                <a:gd fmla="val 21442303" name="adj2"/>
              </a:avLst>
            </a:prstGeom>
            <a:solidFill>
              <a:srgbClr val="2E75B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886" name="Google Shape;886;ge45b4433c2_0_0"/>
            <p:cNvSpPr/>
            <p:nvPr/>
          </p:nvSpPr>
          <p:spPr>
            <a:xfrm>
              <a:off x="548978" y="3637596"/>
              <a:ext cx="11366100" cy="5868000"/>
            </a:xfrm>
            <a:prstGeom prst="chord">
              <a:avLst>
                <a:gd fmla="val 10960970" name="adj1"/>
                <a:gd fmla="val 21442303" name="adj2"/>
              </a:avLst>
            </a:prstGeom>
            <a:solidFill>
              <a:srgbClr val="FFFFFF">
                <a:alpha val="941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grpSp>
      <p:cxnSp>
        <p:nvCxnSpPr>
          <p:cNvPr id="887" name="Google Shape;887;ge45b4433c2_0_0"/>
          <p:cNvCxnSpPr>
            <a:stCxn id="888" idx="2"/>
          </p:cNvCxnSpPr>
          <p:nvPr/>
        </p:nvCxnSpPr>
        <p:spPr>
          <a:xfrm flipH="1">
            <a:off x="5895625" y="2892025"/>
            <a:ext cx="323400" cy="829200"/>
          </a:xfrm>
          <a:prstGeom prst="straightConnector1">
            <a:avLst/>
          </a:prstGeom>
          <a:noFill/>
          <a:ln cap="flat" cmpd="sng" w="38100">
            <a:solidFill>
              <a:srgbClr val="085160"/>
            </a:solidFill>
            <a:prstDash val="solid"/>
            <a:round/>
            <a:headEnd len="sm" w="sm" type="none"/>
            <a:tailEnd len="sm" w="sm" type="oval"/>
          </a:ln>
        </p:spPr>
      </p:cxnSp>
      <p:sp>
        <p:nvSpPr>
          <p:cNvPr id="888" name="Google Shape;888;ge45b4433c2_0_0"/>
          <p:cNvSpPr txBox="1"/>
          <p:nvPr/>
        </p:nvSpPr>
        <p:spPr>
          <a:xfrm>
            <a:off x="5026825" y="2408125"/>
            <a:ext cx="2384400" cy="483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fr-FR" sz="1600">
                <a:solidFill>
                  <a:srgbClr val="085160"/>
                </a:solidFill>
                <a:latin typeface="Corbel"/>
                <a:ea typeface="Corbel"/>
                <a:cs typeface="Corbel"/>
                <a:sym typeface="Corbel"/>
              </a:rPr>
              <a:t>Greenhouse gases within the atmosphere</a:t>
            </a:r>
            <a:endParaRPr b="1" sz="1600">
              <a:solidFill>
                <a:srgbClr val="085160"/>
              </a:solidFill>
              <a:latin typeface="Corbel"/>
              <a:ea typeface="Corbel"/>
              <a:cs typeface="Corbel"/>
              <a:sym typeface="Corbel"/>
            </a:endParaRPr>
          </a:p>
        </p:txBody>
      </p:sp>
      <p:pic>
        <p:nvPicPr>
          <p:cNvPr id="889" name="Google Shape;889;ge45b4433c2_0_0"/>
          <p:cNvPicPr preferRelativeResize="0"/>
          <p:nvPr/>
        </p:nvPicPr>
        <p:blipFill rotWithShape="1">
          <a:blip r:embed="rId3">
            <a:alphaModFix/>
          </a:blip>
          <a:srcRect b="0" l="0" r="0" t="0"/>
          <a:stretch/>
        </p:blipFill>
        <p:spPr>
          <a:xfrm>
            <a:off x="5977154" y="1991746"/>
            <a:ext cx="483750" cy="483750"/>
          </a:xfrm>
          <a:prstGeom prst="rect">
            <a:avLst/>
          </a:prstGeom>
          <a:noFill/>
          <a:ln>
            <a:noFill/>
          </a:ln>
        </p:spPr>
      </p:pic>
      <p:pic>
        <p:nvPicPr>
          <p:cNvPr id="890" name="Google Shape;890;ge45b4433c2_0_0"/>
          <p:cNvPicPr preferRelativeResize="0"/>
          <p:nvPr/>
        </p:nvPicPr>
        <p:blipFill rotWithShape="1">
          <a:blip r:embed="rId4">
            <a:alphaModFix/>
          </a:blip>
          <a:srcRect b="63948" l="0" r="0" t="0"/>
          <a:stretch/>
        </p:blipFill>
        <p:spPr>
          <a:xfrm>
            <a:off x="2235977" y="4739811"/>
            <a:ext cx="7539804" cy="1318451"/>
          </a:xfrm>
          <a:prstGeom prst="rect">
            <a:avLst/>
          </a:prstGeom>
          <a:noFill/>
          <a:ln>
            <a:noFill/>
          </a:ln>
        </p:spPr>
      </p:pic>
      <p:grpSp>
        <p:nvGrpSpPr>
          <p:cNvPr id="891" name="Google Shape;891;ge45b4433c2_0_0"/>
          <p:cNvGrpSpPr/>
          <p:nvPr/>
        </p:nvGrpSpPr>
        <p:grpSpPr>
          <a:xfrm>
            <a:off x="7144557" y="3116275"/>
            <a:ext cx="4101968" cy="2351218"/>
            <a:chOff x="7855026" y="2667456"/>
            <a:chExt cx="5469291" cy="3134957"/>
          </a:xfrm>
        </p:grpSpPr>
        <p:sp>
          <p:nvSpPr>
            <p:cNvPr id="892" name="Google Shape;892;ge45b4433c2_0_0"/>
            <p:cNvSpPr/>
            <p:nvPr/>
          </p:nvSpPr>
          <p:spPr>
            <a:xfrm rot="3161802">
              <a:off x="9611208" y="4962465"/>
              <a:ext cx="999449" cy="550996"/>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893" name="Google Shape;893;ge45b4433c2_0_0"/>
            <p:cNvSpPr/>
            <p:nvPr/>
          </p:nvSpPr>
          <p:spPr>
            <a:xfrm rot="-2062328">
              <a:off x="8779529" y="4521816"/>
              <a:ext cx="999530" cy="551023"/>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894" name="Google Shape;894;ge45b4433c2_0_0"/>
            <p:cNvSpPr/>
            <p:nvPr/>
          </p:nvSpPr>
          <p:spPr>
            <a:xfrm rot="3161802">
              <a:off x="7877302" y="4283026"/>
              <a:ext cx="999449" cy="550996"/>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895" name="Google Shape;895;ge45b4433c2_0_0"/>
            <p:cNvSpPr txBox="1"/>
            <p:nvPr/>
          </p:nvSpPr>
          <p:spPr>
            <a:xfrm>
              <a:off x="8899017" y="2667456"/>
              <a:ext cx="4425300" cy="1694400"/>
            </a:xfrm>
            <a:prstGeom prst="rect">
              <a:avLst/>
            </a:prstGeom>
            <a:solidFill>
              <a:srgbClr val="F6AB38"/>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rPr b="1" lang="fr-FR" sz="1600">
                  <a:solidFill>
                    <a:srgbClr val="FFFFFF"/>
                  </a:solidFill>
                  <a:latin typeface="Corbel"/>
                  <a:ea typeface="Corbel"/>
                  <a:cs typeface="Corbel"/>
                  <a:sym typeface="Corbel"/>
                </a:rPr>
                <a:t>Part of the radiation </a:t>
              </a:r>
              <a:r>
                <a:rPr b="1" lang="fr-FR" sz="1600">
                  <a:solidFill>
                    <a:srgbClr val="FFFFFF"/>
                  </a:solidFill>
                  <a:latin typeface="Corbel"/>
                  <a:ea typeface="Corbel"/>
                  <a:cs typeface="Corbel"/>
                  <a:sym typeface="Corbel"/>
                </a:rPr>
                <a:t>from</a:t>
              </a:r>
              <a:r>
                <a:rPr b="1" lang="fr-FR" sz="1600">
                  <a:solidFill>
                    <a:srgbClr val="FFFFFF"/>
                  </a:solidFill>
                  <a:latin typeface="Corbel"/>
                  <a:ea typeface="Corbel"/>
                  <a:cs typeface="Corbel"/>
                  <a:sym typeface="Corbel"/>
                </a:rPr>
                <a:t> </a:t>
              </a:r>
              <a:r>
                <a:rPr b="1" lang="fr-FR" sz="1600">
                  <a:solidFill>
                    <a:srgbClr val="FFFFFF"/>
                  </a:solidFill>
                  <a:latin typeface="Corbel"/>
                  <a:ea typeface="Corbel"/>
                  <a:cs typeface="Corbel"/>
                  <a:sym typeface="Corbel"/>
                </a:rPr>
                <a:t>Earth</a:t>
              </a:r>
              <a:r>
                <a:rPr b="1" lang="fr-FR" sz="1600">
                  <a:solidFill>
                    <a:srgbClr val="FFFFFF"/>
                  </a:solidFill>
                  <a:latin typeface="Corbel"/>
                  <a:ea typeface="Corbel"/>
                  <a:cs typeface="Corbel"/>
                  <a:sym typeface="Corbel"/>
                </a:rPr>
                <a:t> is trapped by greenhouse gases and </a:t>
              </a:r>
              <a:r>
                <a:rPr b="1" lang="fr-FR" sz="1600">
                  <a:solidFill>
                    <a:srgbClr val="FFFFFF"/>
                  </a:solidFill>
                  <a:latin typeface="Corbel"/>
                  <a:ea typeface="Corbel"/>
                  <a:cs typeface="Corbel"/>
                  <a:sym typeface="Corbel"/>
                </a:rPr>
                <a:t>comes back</a:t>
              </a:r>
              <a:r>
                <a:rPr b="1" lang="fr-FR" sz="1600">
                  <a:solidFill>
                    <a:srgbClr val="FFFFFF"/>
                  </a:solidFill>
                  <a:latin typeface="Corbel"/>
                  <a:ea typeface="Corbel"/>
                  <a:cs typeface="Corbel"/>
                  <a:sym typeface="Corbel"/>
                </a:rPr>
                <a:t>, heating up the Earth again.</a:t>
              </a:r>
              <a:endParaRPr b="1" sz="1600">
                <a:solidFill>
                  <a:srgbClr val="FFFFFF"/>
                </a:solidFill>
                <a:latin typeface="Corbel"/>
                <a:ea typeface="Corbel"/>
                <a:cs typeface="Corbel"/>
                <a:sym typeface="Corbel"/>
              </a:endParaRPr>
            </a:p>
          </p:txBody>
        </p:sp>
      </p:grpSp>
      <p:grpSp>
        <p:nvGrpSpPr>
          <p:cNvPr id="896" name="Google Shape;896;ge45b4433c2_0_0"/>
          <p:cNvGrpSpPr/>
          <p:nvPr/>
        </p:nvGrpSpPr>
        <p:grpSpPr>
          <a:xfrm>
            <a:off x="5526955" y="3613886"/>
            <a:ext cx="2384325" cy="2401977"/>
            <a:chOff x="5698223" y="3330938"/>
            <a:chExt cx="3179100" cy="3202636"/>
          </a:xfrm>
        </p:grpSpPr>
        <p:sp>
          <p:nvSpPr>
            <p:cNvPr id="897" name="Google Shape;897;ge45b4433c2_0_0"/>
            <p:cNvSpPr/>
            <p:nvPr/>
          </p:nvSpPr>
          <p:spPr>
            <a:xfrm rot="-3468286">
              <a:off x="5977625" y="3954405"/>
              <a:ext cx="2178467" cy="1276965"/>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898" name="Google Shape;898;ge45b4433c2_0_0"/>
            <p:cNvSpPr txBox="1"/>
            <p:nvPr/>
          </p:nvSpPr>
          <p:spPr>
            <a:xfrm>
              <a:off x="5698223" y="5823473"/>
              <a:ext cx="3179100" cy="710100"/>
            </a:xfrm>
            <a:prstGeom prst="rect">
              <a:avLst/>
            </a:prstGeom>
            <a:solidFill>
              <a:srgbClr val="F6AB38"/>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rPr b="1" lang="fr-FR" sz="1600">
                  <a:solidFill>
                    <a:srgbClr val="FFFFFF"/>
                  </a:solidFill>
                  <a:latin typeface="Corbel"/>
                  <a:ea typeface="Corbel"/>
                  <a:cs typeface="Corbel"/>
                  <a:sym typeface="Corbel"/>
                </a:rPr>
                <a:t>The Earth heats up and emits radiation in return</a:t>
              </a:r>
              <a:endParaRPr b="1" sz="1600">
                <a:solidFill>
                  <a:srgbClr val="FFFFFF"/>
                </a:solidFill>
                <a:latin typeface="Corbel"/>
                <a:ea typeface="Corbel"/>
                <a:cs typeface="Corbel"/>
                <a:sym typeface="Corbel"/>
              </a:endParaRPr>
            </a:p>
          </p:txBody>
        </p:sp>
      </p:grpSp>
      <p:grpSp>
        <p:nvGrpSpPr>
          <p:cNvPr id="899" name="Google Shape;899;ge45b4433c2_0_0"/>
          <p:cNvGrpSpPr/>
          <p:nvPr/>
        </p:nvGrpSpPr>
        <p:grpSpPr>
          <a:xfrm>
            <a:off x="1354107" y="2904137"/>
            <a:ext cx="3885887" cy="3051952"/>
            <a:chOff x="120049" y="2100554"/>
            <a:chExt cx="5181182" cy="4069270"/>
          </a:xfrm>
        </p:grpSpPr>
        <p:sp>
          <p:nvSpPr>
            <p:cNvPr id="900" name="Google Shape;900;ge45b4433c2_0_0"/>
            <p:cNvSpPr/>
            <p:nvPr/>
          </p:nvSpPr>
          <p:spPr>
            <a:xfrm rot="2780127">
              <a:off x="1570508" y="3164157"/>
              <a:ext cx="3677247" cy="1721494"/>
            </a:xfrm>
            <a:prstGeom prst="rightArrow">
              <a:avLst>
                <a:gd fmla="val 50000" name="adj1"/>
                <a:gd fmla="val 50000" name="adj2"/>
              </a:avLst>
            </a:prstGeom>
            <a:solidFill>
              <a:srgbClr val="F6C35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901" name="Google Shape;901;ge45b4433c2_0_0"/>
            <p:cNvSpPr txBox="1"/>
            <p:nvPr/>
          </p:nvSpPr>
          <p:spPr>
            <a:xfrm>
              <a:off x="120049" y="5151924"/>
              <a:ext cx="3256500" cy="1017900"/>
            </a:xfrm>
            <a:prstGeom prst="rect">
              <a:avLst/>
            </a:prstGeom>
            <a:solidFill>
              <a:srgbClr val="F6AB38"/>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rPr b="1" lang="fr-FR" sz="1600">
                  <a:solidFill>
                    <a:srgbClr val="FFFFFF"/>
                  </a:solidFill>
                  <a:latin typeface="Corbel"/>
                  <a:ea typeface="Corbel"/>
                  <a:cs typeface="Corbel"/>
                  <a:sym typeface="Corbel"/>
                </a:rPr>
                <a:t>Part of solar radiation crosses the atmosphere</a:t>
              </a:r>
              <a:endParaRPr b="1" sz="1600">
                <a:solidFill>
                  <a:srgbClr val="FFFFFF"/>
                </a:solidFill>
                <a:latin typeface="Corbel"/>
                <a:ea typeface="Corbel"/>
                <a:cs typeface="Corbel"/>
                <a:sym typeface="Corbel"/>
              </a:endParaRPr>
            </a:p>
          </p:txBody>
        </p:sp>
      </p:grpSp>
      <p:pic>
        <p:nvPicPr>
          <p:cNvPr id="902" name="Google Shape;902;ge45b4433c2_0_0"/>
          <p:cNvPicPr preferRelativeResize="0"/>
          <p:nvPr/>
        </p:nvPicPr>
        <p:blipFill rotWithShape="1">
          <a:blip r:embed="rId5">
            <a:alphaModFix/>
          </a:blip>
          <a:srcRect b="0" l="0" r="0" t="0"/>
          <a:stretch/>
        </p:blipFill>
        <p:spPr>
          <a:xfrm>
            <a:off x="1503244" y="1851227"/>
            <a:ext cx="1270706" cy="1270706"/>
          </a:xfrm>
          <a:prstGeom prst="rect">
            <a:avLst/>
          </a:prstGeom>
          <a:noFill/>
          <a:ln>
            <a:noFill/>
          </a:ln>
        </p:spPr>
      </p:pic>
      <p:pic>
        <p:nvPicPr>
          <p:cNvPr id="903" name="Google Shape;903;ge45b4433c2_0_0"/>
          <p:cNvPicPr preferRelativeResize="0"/>
          <p:nvPr/>
        </p:nvPicPr>
        <p:blipFill rotWithShape="1">
          <a:blip r:embed="rId6">
            <a:alphaModFix/>
          </a:blip>
          <a:srcRect b="0" l="0" r="0" t="0"/>
          <a:stretch/>
        </p:blipFill>
        <p:spPr>
          <a:xfrm>
            <a:off x="9326380" y="4872012"/>
            <a:ext cx="959625" cy="959625"/>
          </a:xfrm>
          <a:prstGeom prst="rect">
            <a:avLst/>
          </a:prstGeom>
          <a:noFill/>
          <a:ln>
            <a:noFill/>
          </a:ln>
        </p:spPr>
      </p:pic>
      <p:sp>
        <p:nvSpPr>
          <p:cNvPr id="904" name="Google Shape;904;ge45b4433c2_0_0"/>
          <p:cNvSpPr/>
          <p:nvPr/>
        </p:nvSpPr>
        <p:spPr>
          <a:xfrm>
            <a:off x="0" y="6613700"/>
            <a:ext cx="5016300" cy="228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fr-FR">
                <a:latin typeface="Corbel"/>
                <a:ea typeface="Corbel"/>
                <a:cs typeface="Corbel"/>
                <a:sym typeface="Corbel"/>
              </a:rPr>
              <a:t>Source : </a:t>
            </a:r>
            <a:r>
              <a:rPr i="1" lang="fr-FR">
                <a:latin typeface="Corbel"/>
                <a:ea typeface="Corbel"/>
                <a:cs typeface="Corbel"/>
                <a:sym typeface="Corbel"/>
              </a:rPr>
              <a:t>The Big Conf</a:t>
            </a:r>
            <a:r>
              <a:rPr lang="fr-FR">
                <a:latin typeface="Corbel"/>
                <a:ea typeface="Corbel"/>
                <a:cs typeface="Corbel"/>
                <a:sym typeface="Corbel"/>
              </a:rPr>
              <a:t> by Avenir Climatique, icons : Freepik</a:t>
            </a:r>
            <a:endParaRPr>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descr="Terre_sans_GES" id="910" name="Google Shape;910;g25c6b548796_0_1102"/>
          <p:cNvPicPr preferRelativeResize="0"/>
          <p:nvPr/>
        </p:nvPicPr>
        <p:blipFill rotWithShape="1">
          <a:blip r:embed="rId3">
            <a:alphaModFix/>
          </a:blip>
          <a:srcRect b="-42207" l="1254" r="0" t="0"/>
          <a:stretch/>
        </p:blipFill>
        <p:spPr>
          <a:xfrm>
            <a:off x="0" y="2935567"/>
            <a:ext cx="5688900" cy="5599200"/>
          </a:xfrm>
          <a:prstGeom prst="ellipse">
            <a:avLst/>
          </a:prstGeom>
          <a:noFill/>
          <a:ln>
            <a:noFill/>
          </a:ln>
        </p:spPr>
      </p:pic>
      <p:sp>
        <p:nvSpPr>
          <p:cNvPr id="911" name="Google Shape;911;g25c6b548796_0_1102"/>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fr-FR"/>
              <a:t>‹#›</a:t>
            </a:fld>
            <a:endParaRPr/>
          </a:p>
        </p:txBody>
      </p:sp>
      <p:sp>
        <p:nvSpPr>
          <p:cNvPr id="912" name="Google Shape;912;g25c6b548796_0_1102"/>
          <p:cNvSpPr/>
          <p:nvPr/>
        </p:nvSpPr>
        <p:spPr>
          <a:xfrm>
            <a:off x="2770900" y="629402"/>
            <a:ext cx="6647400" cy="903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grpSp>
        <p:nvGrpSpPr>
          <p:cNvPr id="913" name="Google Shape;913;g25c6b548796_0_1102"/>
          <p:cNvGrpSpPr/>
          <p:nvPr/>
        </p:nvGrpSpPr>
        <p:grpSpPr>
          <a:xfrm>
            <a:off x="11328057" y="6315752"/>
            <a:ext cx="538116" cy="444548"/>
            <a:chOff x="11127266" y="6186351"/>
            <a:chExt cx="695240" cy="574500"/>
          </a:xfrm>
        </p:grpSpPr>
        <p:sp>
          <p:nvSpPr>
            <p:cNvPr id="914" name="Google Shape;914;g25c6b548796_0_1102"/>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25c6b548796_0_1102"/>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g25c6b548796_0_1102"/>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917" name="Google Shape;917;g25c6b548796_0_1102"/>
          <p:cNvGrpSpPr/>
          <p:nvPr/>
        </p:nvGrpSpPr>
        <p:grpSpPr>
          <a:xfrm>
            <a:off x="11545443" y="6314830"/>
            <a:ext cx="538985" cy="444548"/>
            <a:chOff x="11320559" y="6185161"/>
            <a:chExt cx="696364" cy="574500"/>
          </a:xfrm>
        </p:grpSpPr>
        <p:sp>
          <p:nvSpPr>
            <p:cNvPr id="918" name="Google Shape;918;g25c6b548796_0_1102"/>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25c6b548796_0_1102"/>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g25c6b548796_0_1102"/>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921" name="Google Shape;921;g25c6b548796_0_1102"/>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2" name="Google Shape;922;g25c6b548796_0_1102"/>
          <p:cNvPicPr preferRelativeResize="0"/>
          <p:nvPr/>
        </p:nvPicPr>
        <p:blipFill rotWithShape="1">
          <a:blip r:embed="rId4">
            <a:alphaModFix/>
          </a:blip>
          <a:srcRect b="27999" l="52899" r="22598" t="33555"/>
          <a:stretch/>
        </p:blipFill>
        <p:spPr>
          <a:xfrm>
            <a:off x="11587331" y="6359727"/>
            <a:ext cx="249405" cy="340276"/>
          </a:xfrm>
          <a:prstGeom prst="rect">
            <a:avLst/>
          </a:prstGeom>
          <a:noFill/>
          <a:ln>
            <a:noFill/>
          </a:ln>
        </p:spPr>
      </p:pic>
      <p:grpSp>
        <p:nvGrpSpPr>
          <p:cNvPr id="923" name="Google Shape;923;g25c6b548796_0_1102"/>
          <p:cNvGrpSpPr/>
          <p:nvPr/>
        </p:nvGrpSpPr>
        <p:grpSpPr>
          <a:xfrm>
            <a:off x="2077962" y="1657910"/>
            <a:ext cx="8036077" cy="2018180"/>
            <a:chOff x="2200343" y="3450000"/>
            <a:chExt cx="8036077" cy="2018180"/>
          </a:xfrm>
        </p:grpSpPr>
        <p:sp>
          <p:nvSpPr>
            <p:cNvPr id="924" name="Google Shape;924;g25c6b548796_0_1102"/>
            <p:cNvSpPr/>
            <p:nvPr/>
          </p:nvSpPr>
          <p:spPr>
            <a:xfrm>
              <a:off x="6350520" y="5038580"/>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25" name="Google Shape;925;g25c6b548796_0_1102"/>
            <p:cNvSpPr/>
            <p:nvPr/>
          </p:nvSpPr>
          <p:spPr>
            <a:xfrm>
              <a:off x="6325828" y="4521869"/>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26" name="Google Shape;926;g25c6b548796_0_1102"/>
            <p:cNvSpPr/>
            <p:nvPr/>
          </p:nvSpPr>
          <p:spPr>
            <a:xfrm>
              <a:off x="2242525" y="3450000"/>
              <a:ext cx="7969200" cy="903000"/>
            </a:xfrm>
            <a:prstGeom prst="roundRect">
              <a:avLst>
                <a:gd fmla="val 29424" name="adj"/>
              </a:avLst>
            </a:prstGeom>
            <a:solidFill>
              <a:srgbClr val="3486C5"/>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What would the temperature of the Earth be </a:t>
              </a:r>
              <a:endParaRPr b="1" sz="2400">
                <a:solidFill>
                  <a:schemeClr val="lt1"/>
                </a:solidFill>
              </a:endParaRPr>
            </a:p>
            <a:p>
              <a:pPr indent="0" lvl="0" marL="0" marR="0" rtl="0" algn="ctr">
                <a:lnSpc>
                  <a:spcPct val="100000"/>
                </a:lnSpc>
                <a:spcBef>
                  <a:spcPts val="0"/>
                </a:spcBef>
                <a:spcAft>
                  <a:spcPts val="0"/>
                </a:spcAft>
                <a:buNone/>
              </a:pPr>
              <a:r>
                <a:rPr b="1" lang="fr-FR" sz="2400">
                  <a:solidFill>
                    <a:schemeClr val="lt1"/>
                  </a:solidFill>
                </a:rPr>
                <a:t>without an atmosphere?</a:t>
              </a:r>
              <a:endParaRPr b="1" sz="2400">
                <a:solidFill>
                  <a:schemeClr val="lt1"/>
                </a:solidFill>
              </a:endParaRPr>
            </a:p>
          </p:txBody>
        </p:sp>
        <p:sp>
          <p:nvSpPr>
            <p:cNvPr id="927" name="Google Shape;927;g25c6b548796_0_1102"/>
            <p:cNvSpPr/>
            <p:nvPr/>
          </p:nvSpPr>
          <p:spPr>
            <a:xfrm>
              <a:off x="2228440" y="5033417"/>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28" name="Google Shape;928;g25c6b548796_0_1102"/>
            <p:cNvSpPr/>
            <p:nvPr/>
          </p:nvSpPr>
          <p:spPr>
            <a:xfrm>
              <a:off x="2200343" y="5035938"/>
              <a:ext cx="26400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C : 0°C</a:t>
              </a:r>
              <a:endParaRPr b="0" i="0" sz="1400" u="none" cap="none" strike="noStrike">
                <a:solidFill>
                  <a:schemeClr val="lt1"/>
                </a:solidFill>
                <a:latin typeface="Arial"/>
                <a:ea typeface="Arial"/>
                <a:cs typeface="Arial"/>
                <a:sym typeface="Arial"/>
              </a:endParaRPr>
            </a:p>
          </p:txBody>
        </p:sp>
        <p:sp>
          <p:nvSpPr>
            <p:cNvPr id="929" name="Google Shape;929;g25c6b548796_0_1102"/>
            <p:cNvSpPr/>
            <p:nvPr/>
          </p:nvSpPr>
          <p:spPr>
            <a:xfrm>
              <a:off x="2242523" y="4521869"/>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30" name="Google Shape;930;g25c6b548796_0_1102"/>
            <p:cNvSpPr/>
            <p:nvPr/>
          </p:nvSpPr>
          <p:spPr>
            <a:xfrm>
              <a:off x="6291120" y="4534580"/>
              <a:ext cx="23868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B : -18°C</a:t>
              </a:r>
              <a:endParaRPr b="0" i="0" sz="1400" u="none" cap="none" strike="noStrike">
                <a:solidFill>
                  <a:schemeClr val="lt1"/>
                </a:solidFill>
                <a:latin typeface="Arial"/>
                <a:ea typeface="Arial"/>
                <a:cs typeface="Arial"/>
                <a:sym typeface="Arial"/>
              </a:endParaRPr>
            </a:p>
          </p:txBody>
        </p:sp>
        <p:sp>
          <p:nvSpPr>
            <p:cNvPr id="931" name="Google Shape;931;g25c6b548796_0_1102"/>
            <p:cNvSpPr/>
            <p:nvPr/>
          </p:nvSpPr>
          <p:spPr>
            <a:xfrm>
              <a:off x="6291120" y="5053340"/>
              <a:ext cx="30567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D : 15°C	</a:t>
              </a:r>
              <a:endParaRPr b="0" i="0" sz="1400" u="none" cap="none" strike="noStrike">
                <a:solidFill>
                  <a:schemeClr val="lt1"/>
                </a:solidFill>
                <a:latin typeface="Arial"/>
                <a:ea typeface="Arial"/>
                <a:cs typeface="Arial"/>
                <a:sym typeface="Arial"/>
              </a:endParaRPr>
            </a:p>
          </p:txBody>
        </p:sp>
        <p:sp>
          <p:nvSpPr>
            <p:cNvPr id="932" name="Google Shape;932;g25c6b548796_0_1102"/>
            <p:cNvSpPr/>
            <p:nvPr/>
          </p:nvSpPr>
          <p:spPr>
            <a:xfrm>
              <a:off x="2200343" y="4503979"/>
              <a:ext cx="38121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A : -50°C</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descr="Terre_sans_GES" id="938" name="Google Shape;938;g25c6b548796_0_1129"/>
          <p:cNvPicPr preferRelativeResize="0"/>
          <p:nvPr/>
        </p:nvPicPr>
        <p:blipFill rotWithShape="1">
          <a:blip r:embed="rId3">
            <a:alphaModFix/>
          </a:blip>
          <a:srcRect b="-42207" l="1254" r="0" t="0"/>
          <a:stretch/>
        </p:blipFill>
        <p:spPr>
          <a:xfrm>
            <a:off x="0" y="2935567"/>
            <a:ext cx="5688900" cy="5599200"/>
          </a:xfrm>
          <a:prstGeom prst="ellipse">
            <a:avLst/>
          </a:prstGeom>
          <a:noFill/>
          <a:ln>
            <a:noFill/>
          </a:ln>
        </p:spPr>
      </p:pic>
      <p:sp>
        <p:nvSpPr>
          <p:cNvPr id="939" name="Google Shape;939;g25c6b548796_0_1129"/>
          <p:cNvSpPr txBox="1"/>
          <p:nvPr/>
        </p:nvSpPr>
        <p:spPr>
          <a:xfrm>
            <a:off x="3360850" y="4241850"/>
            <a:ext cx="5467500" cy="12945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entury Gothic"/>
                <a:ea typeface="Century Gothic"/>
                <a:cs typeface="Century Gothic"/>
                <a:sym typeface="Century Gothic"/>
              </a:rPr>
              <a:t>Without the atmosphere and the natural greenhouse effect, the Earth would be entirely frozen over !</a:t>
            </a:r>
            <a:endParaRPr b="1" sz="2000">
              <a:solidFill>
                <a:srgbClr val="FFFFFF"/>
              </a:solidFill>
              <a:latin typeface="Century Gothic"/>
              <a:ea typeface="Century Gothic"/>
              <a:cs typeface="Century Gothic"/>
              <a:sym typeface="Century Gothic"/>
            </a:endParaRPr>
          </a:p>
        </p:txBody>
      </p:sp>
      <p:sp>
        <p:nvSpPr>
          <p:cNvPr id="940" name="Google Shape;940;g25c6b548796_0_1129"/>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fr-FR"/>
              <a:t>‹#›</a:t>
            </a:fld>
            <a:endParaRPr/>
          </a:p>
        </p:txBody>
      </p:sp>
      <p:grpSp>
        <p:nvGrpSpPr>
          <p:cNvPr id="941" name="Google Shape;941;g25c6b548796_0_1129"/>
          <p:cNvGrpSpPr/>
          <p:nvPr/>
        </p:nvGrpSpPr>
        <p:grpSpPr>
          <a:xfrm>
            <a:off x="11328057" y="6315752"/>
            <a:ext cx="538116" cy="444548"/>
            <a:chOff x="11127266" y="6186351"/>
            <a:chExt cx="695240" cy="574500"/>
          </a:xfrm>
        </p:grpSpPr>
        <p:sp>
          <p:nvSpPr>
            <p:cNvPr id="942" name="Google Shape;942;g25c6b548796_0_1129"/>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g25c6b548796_0_1129"/>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g25c6b548796_0_1129"/>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945" name="Google Shape;945;g25c6b548796_0_1129"/>
          <p:cNvGrpSpPr/>
          <p:nvPr/>
        </p:nvGrpSpPr>
        <p:grpSpPr>
          <a:xfrm>
            <a:off x="11545443" y="6314830"/>
            <a:ext cx="538985" cy="444548"/>
            <a:chOff x="11320559" y="6185161"/>
            <a:chExt cx="696364" cy="574500"/>
          </a:xfrm>
        </p:grpSpPr>
        <p:sp>
          <p:nvSpPr>
            <p:cNvPr id="946" name="Google Shape;946;g25c6b548796_0_1129"/>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g25c6b548796_0_1129"/>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g25c6b548796_0_1129"/>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949" name="Google Shape;949;g25c6b548796_0_1129"/>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0" name="Google Shape;950;g25c6b548796_0_1129"/>
          <p:cNvPicPr preferRelativeResize="0"/>
          <p:nvPr/>
        </p:nvPicPr>
        <p:blipFill rotWithShape="1">
          <a:blip r:embed="rId4">
            <a:alphaModFix/>
          </a:blip>
          <a:srcRect b="27999" l="52899" r="22598" t="33555"/>
          <a:stretch/>
        </p:blipFill>
        <p:spPr>
          <a:xfrm>
            <a:off x="11587331" y="6359727"/>
            <a:ext cx="249405" cy="340276"/>
          </a:xfrm>
          <a:prstGeom prst="rect">
            <a:avLst/>
          </a:prstGeom>
          <a:noFill/>
          <a:ln>
            <a:noFill/>
          </a:ln>
        </p:spPr>
      </p:pic>
      <p:sp>
        <p:nvSpPr>
          <p:cNvPr id="951" name="Google Shape;951;g25c6b548796_0_1129"/>
          <p:cNvSpPr/>
          <p:nvPr/>
        </p:nvSpPr>
        <p:spPr>
          <a:xfrm>
            <a:off x="2770900" y="629402"/>
            <a:ext cx="6647400" cy="903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grpSp>
        <p:nvGrpSpPr>
          <p:cNvPr id="952" name="Google Shape;952;g25c6b548796_0_1129"/>
          <p:cNvGrpSpPr/>
          <p:nvPr/>
        </p:nvGrpSpPr>
        <p:grpSpPr>
          <a:xfrm>
            <a:off x="2077962" y="1657910"/>
            <a:ext cx="8036077" cy="2018180"/>
            <a:chOff x="2200343" y="3450000"/>
            <a:chExt cx="8036077" cy="2018180"/>
          </a:xfrm>
        </p:grpSpPr>
        <p:sp>
          <p:nvSpPr>
            <p:cNvPr id="953" name="Google Shape;953;g25c6b548796_0_1129"/>
            <p:cNvSpPr/>
            <p:nvPr/>
          </p:nvSpPr>
          <p:spPr>
            <a:xfrm>
              <a:off x="6350520" y="5038580"/>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54" name="Google Shape;954;g25c6b548796_0_1129"/>
            <p:cNvSpPr/>
            <p:nvPr/>
          </p:nvSpPr>
          <p:spPr>
            <a:xfrm>
              <a:off x="6325828" y="4521869"/>
              <a:ext cx="3885900" cy="429600"/>
            </a:xfrm>
            <a:prstGeom prst="roundRect">
              <a:avLst>
                <a:gd fmla="val 45346" name="adj"/>
              </a:avLst>
            </a:prstGeom>
            <a:solidFill>
              <a:schemeClr val="lt1"/>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55" name="Google Shape;955;g25c6b548796_0_1129"/>
            <p:cNvSpPr/>
            <p:nvPr/>
          </p:nvSpPr>
          <p:spPr>
            <a:xfrm>
              <a:off x="2242525" y="3450000"/>
              <a:ext cx="7969200" cy="903000"/>
            </a:xfrm>
            <a:prstGeom prst="roundRect">
              <a:avLst>
                <a:gd fmla="val 29424" name="adj"/>
              </a:avLst>
            </a:prstGeom>
            <a:solidFill>
              <a:srgbClr val="3486C5"/>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What would the temperature of the Earth be </a:t>
              </a:r>
              <a:endParaRPr b="1" sz="2400">
                <a:solidFill>
                  <a:schemeClr val="lt1"/>
                </a:solidFill>
              </a:endParaRPr>
            </a:p>
            <a:p>
              <a:pPr indent="0" lvl="0" marL="0" marR="0" rtl="0" algn="ctr">
                <a:lnSpc>
                  <a:spcPct val="100000"/>
                </a:lnSpc>
                <a:spcBef>
                  <a:spcPts val="0"/>
                </a:spcBef>
                <a:spcAft>
                  <a:spcPts val="0"/>
                </a:spcAft>
                <a:buNone/>
              </a:pPr>
              <a:r>
                <a:rPr b="1" lang="fr-FR" sz="2400">
                  <a:solidFill>
                    <a:schemeClr val="lt1"/>
                  </a:solidFill>
                </a:rPr>
                <a:t>without an atmosphere?</a:t>
              </a:r>
              <a:endParaRPr b="1" sz="2400">
                <a:solidFill>
                  <a:schemeClr val="lt1"/>
                </a:solidFill>
              </a:endParaRPr>
            </a:p>
          </p:txBody>
        </p:sp>
        <p:sp>
          <p:nvSpPr>
            <p:cNvPr id="956" name="Google Shape;956;g25c6b548796_0_1129"/>
            <p:cNvSpPr/>
            <p:nvPr/>
          </p:nvSpPr>
          <p:spPr>
            <a:xfrm>
              <a:off x="2228440" y="5033417"/>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57" name="Google Shape;957;g25c6b548796_0_1129"/>
            <p:cNvSpPr/>
            <p:nvPr/>
          </p:nvSpPr>
          <p:spPr>
            <a:xfrm>
              <a:off x="2200343" y="5035938"/>
              <a:ext cx="26400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C : 0°C</a:t>
              </a:r>
              <a:endParaRPr b="0" i="0" sz="1400" u="none" cap="none" strike="noStrike">
                <a:solidFill>
                  <a:schemeClr val="lt1"/>
                </a:solidFill>
                <a:latin typeface="Arial"/>
                <a:ea typeface="Arial"/>
                <a:cs typeface="Arial"/>
                <a:sym typeface="Arial"/>
              </a:endParaRPr>
            </a:p>
          </p:txBody>
        </p:sp>
        <p:sp>
          <p:nvSpPr>
            <p:cNvPr id="958" name="Google Shape;958;g25c6b548796_0_1129"/>
            <p:cNvSpPr/>
            <p:nvPr/>
          </p:nvSpPr>
          <p:spPr>
            <a:xfrm>
              <a:off x="2242523" y="4521869"/>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59" name="Google Shape;959;g25c6b548796_0_1129"/>
            <p:cNvSpPr/>
            <p:nvPr/>
          </p:nvSpPr>
          <p:spPr>
            <a:xfrm>
              <a:off x="6291120" y="4534580"/>
              <a:ext cx="23868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3486C5"/>
                </a:buClr>
                <a:buSzPts val="2000"/>
                <a:buFont typeface="Arial"/>
                <a:buChar char="•"/>
              </a:pPr>
              <a:r>
                <a:rPr b="1" i="0" lang="fr-FR" sz="2000" u="none" cap="none" strike="noStrike">
                  <a:solidFill>
                    <a:srgbClr val="3486C5"/>
                  </a:solidFill>
                  <a:latin typeface="Arial"/>
                  <a:ea typeface="Arial"/>
                  <a:cs typeface="Arial"/>
                  <a:sym typeface="Arial"/>
                </a:rPr>
                <a:t>B : -18°C</a:t>
              </a:r>
              <a:endParaRPr b="0" i="0" sz="1400" u="none" cap="none" strike="noStrike">
                <a:solidFill>
                  <a:srgbClr val="3486C5"/>
                </a:solidFill>
                <a:latin typeface="Arial"/>
                <a:ea typeface="Arial"/>
                <a:cs typeface="Arial"/>
                <a:sym typeface="Arial"/>
              </a:endParaRPr>
            </a:p>
          </p:txBody>
        </p:sp>
        <p:sp>
          <p:nvSpPr>
            <p:cNvPr id="960" name="Google Shape;960;g25c6b548796_0_1129"/>
            <p:cNvSpPr/>
            <p:nvPr/>
          </p:nvSpPr>
          <p:spPr>
            <a:xfrm>
              <a:off x="6291120" y="5053340"/>
              <a:ext cx="30567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D : 15°C	</a:t>
              </a:r>
              <a:endParaRPr b="0" i="0" sz="1400" u="none" cap="none" strike="noStrike">
                <a:solidFill>
                  <a:schemeClr val="lt1"/>
                </a:solidFill>
                <a:latin typeface="Arial"/>
                <a:ea typeface="Arial"/>
                <a:cs typeface="Arial"/>
                <a:sym typeface="Arial"/>
              </a:endParaRPr>
            </a:p>
          </p:txBody>
        </p:sp>
        <p:sp>
          <p:nvSpPr>
            <p:cNvPr id="961" name="Google Shape;961;g25c6b548796_0_1129"/>
            <p:cNvSpPr/>
            <p:nvPr/>
          </p:nvSpPr>
          <p:spPr>
            <a:xfrm>
              <a:off x="2200343" y="4503979"/>
              <a:ext cx="38121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A : -50°C</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g25c6b548796_0_1700"/>
          <p:cNvSpPr txBox="1"/>
          <p:nvPr/>
        </p:nvSpPr>
        <p:spPr>
          <a:xfrm>
            <a:off x="6036500" y="1561725"/>
            <a:ext cx="4756200" cy="1015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lang="fr-FR" sz="1800">
                <a:latin typeface="Corbel"/>
                <a:ea typeface="Corbel"/>
                <a:cs typeface="Corbel"/>
                <a:sym typeface="Corbel"/>
              </a:rPr>
              <a:t>Not all the gases in the atmosphere are involved in the greenhouse effect, it depends on their physical characteristics.</a:t>
            </a:r>
            <a:endParaRPr sz="1800">
              <a:latin typeface="Corbel"/>
              <a:ea typeface="Corbel"/>
              <a:cs typeface="Corbel"/>
              <a:sym typeface="Corbel"/>
            </a:endParaRPr>
          </a:p>
        </p:txBody>
      </p:sp>
      <p:sp>
        <p:nvSpPr>
          <p:cNvPr id="967" name="Google Shape;967;g25c6b548796_0_1700"/>
          <p:cNvSpPr txBox="1"/>
          <p:nvPr/>
        </p:nvSpPr>
        <p:spPr>
          <a:xfrm>
            <a:off x="5900375" y="2994938"/>
            <a:ext cx="4702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p:txBody>
      </p:sp>
      <p:grpSp>
        <p:nvGrpSpPr>
          <p:cNvPr id="968" name="Google Shape;968;g25c6b548796_0_1700"/>
          <p:cNvGrpSpPr/>
          <p:nvPr/>
        </p:nvGrpSpPr>
        <p:grpSpPr>
          <a:xfrm>
            <a:off x="6307820" y="3290188"/>
            <a:ext cx="4213563" cy="1926893"/>
            <a:chOff x="6090770" y="3316463"/>
            <a:chExt cx="4213563" cy="1926893"/>
          </a:xfrm>
        </p:grpSpPr>
        <p:pic>
          <p:nvPicPr>
            <p:cNvPr id="969" name="Google Shape;969;g25c6b548796_0_1700"/>
            <p:cNvPicPr preferRelativeResize="0"/>
            <p:nvPr/>
          </p:nvPicPr>
          <p:blipFill rotWithShape="1">
            <a:blip r:embed="rId3">
              <a:alphaModFix/>
            </a:blip>
            <a:srcRect b="21300" l="0" r="0" t="46561"/>
            <a:stretch/>
          </p:blipFill>
          <p:spPr>
            <a:xfrm>
              <a:off x="6422104" y="3765719"/>
              <a:ext cx="1351589" cy="707236"/>
            </a:xfrm>
            <a:prstGeom prst="rect">
              <a:avLst/>
            </a:prstGeom>
            <a:noFill/>
            <a:ln>
              <a:noFill/>
            </a:ln>
          </p:spPr>
        </p:pic>
        <p:pic>
          <p:nvPicPr>
            <p:cNvPr id="970" name="Google Shape;970;g25c6b548796_0_1700"/>
            <p:cNvPicPr preferRelativeResize="0"/>
            <p:nvPr/>
          </p:nvPicPr>
          <p:blipFill rotWithShape="1">
            <a:blip r:embed="rId4">
              <a:alphaModFix/>
            </a:blip>
            <a:srcRect b="10060" l="13337" r="15223" t="10092"/>
            <a:stretch/>
          </p:blipFill>
          <p:spPr>
            <a:xfrm rot="2141605">
              <a:off x="8614314" y="3564468"/>
              <a:ext cx="1189749" cy="1054864"/>
            </a:xfrm>
            <a:prstGeom prst="rect">
              <a:avLst/>
            </a:prstGeom>
            <a:noFill/>
            <a:ln>
              <a:noFill/>
            </a:ln>
          </p:spPr>
        </p:pic>
        <p:sp>
          <p:nvSpPr>
            <p:cNvPr id="971" name="Google Shape;971;g25c6b548796_0_1700"/>
            <p:cNvSpPr txBox="1"/>
            <p:nvPr/>
          </p:nvSpPr>
          <p:spPr>
            <a:xfrm>
              <a:off x="6090770" y="4396756"/>
              <a:ext cx="2093100" cy="8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fr-FR" sz="2500" u="none" cap="none" strike="noStrike">
                  <a:solidFill>
                    <a:srgbClr val="005262"/>
                  </a:solidFill>
                  <a:latin typeface="Corbel"/>
                  <a:ea typeface="Corbel"/>
                  <a:cs typeface="Corbel"/>
                  <a:sym typeface="Corbel"/>
                </a:rPr>
                <a:t>O</a:t>
              </a:r>
              <a:r>
                <a:rPr b="1" baseline="-25000" lang="fr-FR" sz="2400">
                  <a:solidFill>
                    <a:srgbClr val="005262"/>
                  </a:solidFill>
                  <a:latin typeface="Verdana"/>
                  <a:ea typeface="Verdana"/>
                  <a:cs typeface="Verdana"/>
                  <a:sym typeface="Verdana"/>
                </a:rPr>
                <a:t>2</a:t>
              </a:r>
              <a:endParaRPr baseline="-25000" i="0" u="none" cap="none" strike="noStrike">
                <a:solidFill>
                  <a:srgbClr val="005262"/>
                </a:solidFill>
                <a:latin typeface="Corbel"/>
                <a:ea typeface="Corbel"/>
                <a:cs typeface="Corbel"/>
                <a:sym typeface="Corbel"/>
              </a:endParaRPr>
            </a:p>
            <a:p>
              <a:pPr indent="0" lvl="0" marL="0" marR="0" rtl="0" algn="ctr">
                <a:lnSpc>
                  <a:spcPct val="115000"/>
                </a:lnSpc>
                <a:spcBef>
                  <a:spcPts val="0"/>
                </a:spcBef>
                <a:spcAft>
                  <a:spcPts val="0"/>
                </a:spcAft>
                <a:buClr>
                  <a:srgbClr val="000000"/>
                </a:buClr>
                <a:buSzPts val="1400"/>
                <a:buFont typeface="Arial"/>
                <a:buNone/>
              </a:pPr>
              <a:r>
                <a:rPr i="0" lang="fr-FR" sz="1600" u="none" cap="none" strike="noStrike">
                  <a:solidFill>
                    <a:srgbClr val="005262"/>
                  </a:solidFill>
                  <a:latin typeface="Corbel"/>
                  <a:ea typeface="Corbel"/>
                  <a:cs typeface="Corbel"/>
                  <a:sym typeface="Corbel"/>
                </a:rPr>
                <a:t>Dioxyg</a:t>
              </a:r>
              <a:r>
                <a:rPr lang="fr-FR" sz="1600">
                  <a:solidFill>
                    <a:srgbClr val="005262"/>
                  </a:solidFill>
                  <a:latin typeface="Corbel"/>
                  <a:ea typeface="Corbel"/>
                  <a:cs typeface="Corbel"/>
                  <a:sym typeface="Corbel"/>
                </a:rPr>
                <a:t>en</a:t>
              </a:r>
              <a:endParaRPr i="0" sz="1600" u="none" cap="none" strike="noStrike">
                <a:solidFill>
                  <a:srgbClr val="005262"/>
                </a:solidFill>
                <a:latin typeface="Corbel"/>
                <a:ea typeface="Corbel"/>
                <a:cs typeface="Corbel"/>
                <a:sym typeface="Corbel"/>
              </a:endParaRPr>
            </a:p>
          </p:txBody>
        </p:sp>
        <p:sp>
          <p:nvSpPr>
            <p:cNvPr id="972" name="Google Shape;972;g25c6b548796_0_1700"/>
            <p:cNvSpPr txBox="1"/>
            <p:nvPr/>
          </p:nvSpPr>
          <p:spPr>
            <a:xfrm>
              <a:off x="8211233" y="4396756"/>
              <a:ext cx="2093100" cy="8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fr-FR" sz="2500" u="none" cap="none" strike="noStrike">
                  <a:solidFill>
                    <a:srgbClr val="005262"/>
                  </a:solidFill>
                  <a:latin typeface="Corbel"/>
                  <a:ea typeface="Corbel"/>
                  <a:cs typeface="Corbel"/>
                  <a:sym typeface="Corbel"/>
                </a:rPr>
                <a:t>N</a:t>
              </a:r>
              <a:r>
                <a:rPr b="1" baseline="-25000" lang="fr-FR" sz="2400">
                  <a:solidFill>
                    <a:srgbClr val="005262"/>
                  </a:solidFill>
                  <a:latin typeface="Verdana"/>
                  <a:ea typeface="Verdana"/>
                  <a:cs typeface="Verdana"/>
                  <a:sym typeface="Verdana"/>
                </a:rPr>
                <a:t>2</a:t>
              </a:r>
              <a:endParaRPr baseline="-25000" i="0" u="none" cap="none" strike="noStrike">
                <a:solidFill>
                  <a:srgbClr val="005262"/>
                </a:solidFill>
                <a:latin typeface="Corbel"/>
                <a:ea typeface="Corbel"/>
                <a:cs typeface="Corbel"/>
                <a:sym typeface="Corbel"/>
              </a:endParaRPr>
            </a:p>
            <a:p>
              <a:pPr indent="0" lvl="0" marL="0" marR="0" rtl="0" algn="ctr">
                <a:lnSpc>
                  <a:spcPct val="115000"/>
                </a:lnSpc>
                <a:spcBef>
                  <a:spcPts val="0"/>
                </a:spcBef>
                <a:spcAft>
                  <a:spcPts val="0"/>
                </a:spcAft>
                <a:buClr>
                  <a:srgbClr val="000000"/>
                </a:buClr>
                <a:buSzPts val="1400"/>
                <a:buFont typeface="Arial"/>
                <a:buNone/>
              </a:pPr>
              <a:r>
                <a:rPr i="0" lang="fr-FR" sz="1600" u="none" cap="none" strike="noStrike">
                  <a:solidFill>
                    <a:srgbClr val="005262"/>
                  </a:solidFill>
                  <a:latin typeface="Corbel"/>
                  <a:ea typeface="Corbel"/>
                  <a:cs typeface="Corbel"/>
                  <a:sym typeface="Corbel"/>
                </a:rPr>
                <a:t>Diazote</a:t>
              </a:r>
              <a:endParaRPr i="0" sz="1600" u="none" cap="none" strike="noStrike">
                <a:solidFill>
                  <a:srgbClr val="005262"/>
                </a:solidFill>
                <a:latin typeface="Corbel"/>
                <a:ea typeface="Corbel"/>
                <a:cs typeface="Corbel"/>
                <a:sym typeface="Corbel"/>
              </a:endParaRPr>
            </a:p>
          </p:txBody>
        </p:sp>
      </p:grpSp>
      <p:sp>
        <p:nvSpPr>
          <p:cNvPr id="973" name="Google Shape;973;g25c6b548796_0_1700"/>
          <p:cNvSpPr/>
          <p:nvPr/>
        </p:nvSpPr>
        <p:spPr>
          <a:xfrm>
            <a:off x="694800" y="1561713"/>
            <a:ext cx="4680000" cy="619200"/>
          </a:xfrm>
          <a:prstGeom prst="rect">
            <a:avLst/>
          </a:prstGeom>
          <a:solidFill>
            <a:srgbClr val="3486C5"/>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FR" sz="1800">
                <a:solidFill>
                  <a:schemeClr val="lt1"/>
                </a:solidFill>
                <a:latin typeface="Corbel"/>
                <a:ea typeface="Corbel"/>
                <a:cs typeface="Corbel"/>
                <a:sym typeface="Corbel"/>
              </a:rPr>
              <a:t>The four main greenhouse gases</a:t>
            </a:r>
            <a:endParaRPr b="1" sz="1800">
              <a:solidFill>
                <a:schemeClr val="lt1"/>
              </a:solidFill>
              <a:latin typeface="Corbel"/>
              <a:ea typeface="Corbel"/>
              <a:cs typeface="Corbel"/>
              <a:sym typeface="Corbel"/>
            </a:endParaRPr>
          </a:p>
        </p:txBody>
      </p:sp>
      <p:sp>
        <p:nvSpPr>
          <p:cNvPr id="974" name="Google Shape;974;g25c6b548796_0_1700"/>
          <p:cNvSpPr/>
          <p:nvPr/>
        </p:nvSpPr>
        <p:spPr>
          <a:xfrm>
            <a:off x="6112700" y="2786450"/>
            <a:ext cx="4680000" cy="619500"/>
          </a:xfrm>
          <a:prstGeom prst="rect">
            <a:avLst/>
          </a:prstGeom>
          <a:solidFill>
            <a:srgbClr val="3486C5"/>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FR" sz="1800">
                <a:solidFill>
                  <a:schemeClr val="lt1"/>
                </a:solidFill>
                <a:latin typeface="Corbel"/>
                <a:ea typeface="Corbel"/>
                <a:cs typeface="Corbel"/>
                <a:sym typeface="Corbel"/>
              </a:rPr>
              <a:t>Example: non greenhouse gases</a:t>
            </a:r>
            <a:endParaRPr b="1" sz="1800">
              <a:solidFill>
                <a:schemeClr val="lt1"/>
              </a:solidFill>
              <a:latin typeface="Corbel"/>
              <a:ea typeface="Corbel"/>
              <a:cs typeface="Corbel"/>
              <a:sym typeface="Corbel"/>
            </a:endParaRPr>
          </a:p>
        </p:txBody>
      </p:sp>
      <p:sp>
        <p:nvSpPr>
          <p:cNvPr id="975" name="Google Shape;975;g25c6b548796_0_170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What are the greenhouse gases (GHG)?</a:t>
            </a:r>
            <a:endParaRPr/>
          </a:p>
        </p:txBody>
      </p:sp>
      <p:grpSp>
        <p:nvGrpSpPr>
          <p:cNvPr id="976" name="Google Shape;976;g25c6b548796_0_1700"/>
          <p:cNvGrpSpPr/>
          <p:nvPr/>
        </p:nvGrpSpPr>
        <p:grpSpPr>
          <a:xfrm>
            <a:off x="921456" y="2326013"/>
            <a:ext cx="4226693" cy="4135381"/>
            <a:chOff x="802507" y="2396000"/>
            <a:chExt cx="4226693" cy="4135381"/>
          </a:xfrm>
        </p:grpSpPr>
        <p:pic>
          <p:nvPicPr>
            <p:cNvPr id="977" name="Google Shape;977;g25c6b548796_0_1700"/>
            <p:cNvPicPr preferRelativeResize="0"/>
            <p:nvPr/>
          </p:nvPicPr>
          <p:blipFill rotWithShape="1">
            <a:blip r:embed="rId5">
              <a:alphaModFix/>
            </a:blip>
            <a:srcRect b="48498" l="19657" r="18876" t="16820"/>
            <a:stretch/>
          </p:blipFill>
          <p:spPr>
            <a:xfrm>
              <a:off x="3383425" y="2710256"/>
              <a:ext cx="1157950" cy="761672"/>
            </a:xfrm>
            <a:prstGeom prst="rect">
              <a:avLst/>
            </a:prstGeom>
            <a:noFill/>
            <a:ln>
              <a:noFill/>
            </a:ln>
          </p:spPr>
        </p:pic>
        <p:sp>
          <p:nvSpPr>
            <p:cNvPr id="978" name="Google Shape;978;g25c6b548796_0_1700"/>
            <p:cNvSpPr txBox="1"/>
            <p:nvPr/>
          </p:nvSpPr>
          <p:spPr>
            <a:xfrm>
              <a:off x="2915844" y="3694381"/>
              <a:ext cx="2093100" cy="8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fr-FR" sz="2500" u="none" cap="none" strike="noStrike">
                  <a:solidFill>
                    <a:srgbClr val="005262"/>
                  </a:solidFill>
                  <a:latin typeface="Corbel"/>
                  <a:ea typeface="Corbel"/>
                  <a:cs typeface="Corbel"/>
                  <a:sym typeface="Corbel"/>
                </a:rPr>
                <a:t>H</a:t>
              </a:r>
              <a:r>
                <a:rPr b="1" baseline="-25000" lang="fr-FR" sz="2400">
                  <a:solidFill>
                    <a:srgbClr val="005262"/>
                  </a:solidFill>
                  <a:latin typeface="Verdana"/>
                  <a:ea typeface="Verdana"/>
                  <a:cs typeface="Verdana"/>
                  <a:sym typeface="Verdana"/>
                </a:rPr>
                <a:t>2</a:t>
              </a:r>
              <a:r>
                <a:rPr b="1" i="0" lang="fr-FR" sz="2500" u="none" cap="none" strike="noStrike">
                  <a:solidFill>
                    <a:srgbClr val="005262"/>
                  </a:solidFill>
                  <a:latin typeface="Corbel"/>
                  <a:ea typeface="Corbel"/>
                  <a:cs typeface="Corbel"/>
                  <a:sym typeface="Corbel"/>
                </a:rPr>
                <a:t>O</a:t>
              </a:r>
              <a:endParaRPr i="0" u="none" cap="none" strike="noStrike">
                <a:solidFill>
                  <a:srgbClr val="005262"/>
                </a:solidFill>
                <a:latin typeface="Corbel"/>
                <a:ea typeface="Corbel"/>
                <a:cs typeface="Corbel"/>
                <a:sym typeface="Corbel"/>
              </a:endParaRPr>
            </a:p>
            <a:p>
              <a:pPr indent="0" lvl="0" marL="0" marR="0" rtl="0" algn="ctr">
                <a:lnSpc>
                  <a:spcPct val="115000"/>
                </a:lnSpc>
                <a:spcBef>
                  <a:spcPts val="0"/>
                </a:spcBef>
                <a:spcAft>
                  <a:spcPts val="0"/>
                </a:spcAft>
                <a:buClr>
                  <a:srgbClr val="000000"/>
                </a:buClr>
                <a:buSzPts val="1400"/>
                <a:buFont typeface="Arial"/>
                <a:buNone/>
              </a:pPr>
              <a:r>
                <a:rPr lang="fr-FR" sz="1600">
                  <a:solidFill>
                    <a:srgbClr val="005262"/>
                  </a:solidFill>
                  <a:latin typeface="Corbel"/>
                  <a:ea typeface="Corbel"/>
                  <a:cs typeface="Corbel"/>
                  <a:sym typeface="Corbel"/>
                </a:rPr>
                <a:t>Water</a:t>
              </a:r>
              <a:endParaRPr i="0" sz="1600" u="none" cap="none" strike="noStrike">
                <a:solidFill>
                  <a:srgbClr val="005262"/>
                </a:solidFill>
                <a:latin typeface="Corbel"/>
                <a:ea typeface="Corbel"/>
                <a:cs typeface="Corbel"/>
                <a:sym typeface="Corbel"/>
              </a:endParaRPr>
            </a:p>
          </p:txBody>
        </p:sp>
        <p:pic>
          <p:nvPicPr>
            <p:cNvPr id="979" name="Google Shape;979;g25c6b548796_0_1700"/>
            <p:cNvPicPr preferRelativeResize="0"/>
            <p:nvPr/>
          </p:nvPicPr>
          <p:blipFill rotWithShape="1">
            <a:blip r:embed="rId6">
              <a:alphaModFix/>
            </a:blip>
            <a:srcRect b="0" l="33584" r="31369" t="0"/>
            <a:stretch/>
          </p:blipFill>
          <p:spPr>
            <a:xfrm rot="-5400000">
              <a:off x="3588587" y="4122273"/>
              <a:ext cx="747625" cy="2133600"/>
            </a:xfrm>
            <a:prstGeom prst="rect">
              <a:avLst/>
            </a:prstGeom>
            <a:noFill/>
            <a:ln>
              <a:noFill/>
            </a:ln>
          </p:spPr>
        </p:pic>
        <p:sp>
          <p:nvSpPr>
            <p:cNvPr id="980" name="Google Shape;980;g25c6b548796_0_1700"/>
            <p:cNvSpPr txBox="1"/>
            <p:nvPr/>
          </p:nvSpPr>
          <p:spPr>
            <a:xfrm>
              <a:off x="802506" y="3660893"/>
              <a:ext cx="2093100" cy="8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fr-FR" sz="2500" u="none" cap="none" strike="noStrike">
                  <a:solidFill>
                    <a:srgbClr val="005262"/>
                  </a:solidFill>
                  <a:latin typeface="Corbel"/>
                  <a:ea typeface="Corbel"/>
                  <a:cs typeface="Corbel"/>
                  <a:sym typeface="Corbel"/>
                </a:rPr>
                <a:t>CO</a:t>
              </a:r>
              <a:r>
                <a:rPr b="1" baseline="-25000" i="0" lang="fr-FR" sz="2400" u="none" cap="none" strike="noStrike">
                  <a:solidFill>
                    <a:srgbClr val="005262"/>
                  </a:solidFill>
                  <a:latin typeface="Verdana"/>
                  <a:ea typeface="Verdana"/>
                  <a:cs typeface="Verdana"/>
                  <a:sym typeface="Verdana"/>
                </a:rPr>
                <a:t>2</a:t>
              </a:r>
              <a:endParaRPr baseline="-25000" i="0" sz="1300" u="none" cap="none" strike="noStrike">
                <a:solidFill>
                  <a:srgbClr val="005262"/>
                </a:solidFill>
                <a:latin typeface="Verdana"/>
                <a:ea typeface="Verdana"/>
                <a:cs typeface="Verdana"/>
                <a:sym typeface="Verdana"/>
              </a:endParaRPr>
            </a:p>
            <a:p>
              <a:pPr indent="0" lvl="0" marL="0" marR="0" rtl="0" algn="ctr">
                <a:lnSpc>
                  <a:spcPct val="115000"/>
                </a:lnSpc>
                <a:spcBef>
                  <a:spcPts val="0"/>
                </a:spcBef>
                <a:spcAft>
                  <a:spcPts val="0"/>
                </a:spcAft>
                <a:buNone/>
              </a:pPr>
              <a:r>
                <a:rPr lang="fr-FR" sz="1600">
                  <a:solidFill>
                    <a:srgbClr val="005262"/>
                  </a:solidFill>
                  <a:latin typeface="Corbel"/>
                  <a:ea typeface="Corbel"/>
                  <a:cs typeface="Corbel"/>
                  <a:sym typeface="Corbel"/>
                </a:rPr>
                <a:t>Carbon dioxide</a:t>
              </a:r>
              <a:endParaRPr sz="1600">
                <a:solidFill>
                  <a:srgbClr val="005262"/>
                </a:solidFill>
                <a:latin typeface="Corbel"/>
                <a:ea typeface="Corbel"/>
                <a:cs typeface="Corbel"/>
                <a:sym typeface="Corbel"/>
              </a:endParaRPr>
            </a:p>
          </p:txBody>
        </p:sp>
        <p:pic>
          <p:nvPicPr>
            <p:cNvPr id="981" name="Google Shape;981;g25c6b548796_0_1700"/>
            <p:cNvPicPr preferRelativeResize="0"/>
            <p:nvPr/>
          </p:nvPicPr>
          <p:blipFill rotWithShape="1">
            <a:blip r:embed="rId7">
              <a:alphaModFix/>
            </a:blip>
            <a:srcRect b="10960" l="7979" r="33989" t="0"/>
            <a:stretch/>
          </p:blipFill>
          <p:spPr>
            <a:xfrm>
              <a:off x="1203700" y="4533250"/>
              <a:ext cx="1374200" cy="1591000"/>
            </a:xfrm>
            <a:prstGeom prst="rect">
              <a:avLst/>
            </a:prstGeom>
            <a:noFill/>
            <a:ln>
              <a:noFill/>
            </a:ln>
          </p:spPr>
        </p:pic>
        <p:sp>
          <p:nvSpPr>
            <p:cNvPr id="982" name="Google Shape;982;g25c6b548796_0_1700"/>
            <p:cNvSpPr txBox="1"/>
            <p:nvPr/>
          </p:nvSpPr>
          <p:spPr>
            <a:xfrm>
              <a:off x="2915844" y="5684781"/>
              <a:ext cx="2093100" cy="8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fr-FR" sz="2500" u="none" cap="none" strike="noStrike">
                  <a:solidFill>
                    <a:srgbClr val="005262"/>
                  </a:solidFill>
                  <a:latin typeface="Corbel"/>
                  <a:ea typeface="Corbel"/>
                  <a:cs typeface="Corbel"/>
                  <a:sym typeface="Corbel"/>
                </a:rPr>
                <a:t>N</a:t>
              </a:r>
              <a:r>
                <a:rPr b="1" baseline="-25000" lang="fr-FR" sz="2400">
                  <a:solidFill>
                    <a:srgbClr val="005262"/>
                  </a:solidFill>
                  <a:latin typeface="Verdana"/>
                  <a:ea typeface="Verdana"/>
                  <a:cs typeface="Verdana"/>
                  <a:sym typeface="Verdana"/>
                </a:rPr>
                <a:t>2</a:t>
              </a:r>
              <a:r>
                <a:rPr b="1" i="0" lang="fr-FR" sz="2500" u="none" cap="none" strike="noStrike">
                  <a:solidFill>
                    <a:srgbClr val="005262"/>
                  </a:solidFill>
                  <a:latin typeface="Corbel"/>
                  <a:ea typeface="Corbel"/>
                  <a:cs typeface="Corbel"/>
                  <a:sym typeface="Corbel"/>
                </a:rPr>
                <a:t>O</a:t>
              </a:r>
              <a:endParaRPr i="0" u="none" cap="none" strike="noStrike">
                <a:solidFill>
                  <a:srgbClr val="005262"/>
                </a:solidFill>
                <a:latin typeface="Corbel"/>
                <a:ea typeface="Corbel"/>
                <a:cs typeface="Corbel"/>
                <a:sym typeface="Corbel"/>
              </a:endParaRPr>
            </a:p>
            <a:p>
              <a:pPr indent="0" lvl="0" marL="0" marR="0" rtl="0" algn="ctr">
                <a:lnSpc>
                  <a:spcPct val="115000"/>
                </a:lnSpc>
                <a:spcBef>
                  <a:spcPts val="0"/>
                </a:spcBef>
                <a:spcAft>
                  <a:spcPts val="0"/>
                </a:spcAft>
                <a:buNone/>
              </a:pPr>
              <a:r>
                <a:rPr lang="fr-FR" sz="1600">
                  <a:solidFill>
                    <a:srgbClr val="005262"/>
                  </a:solidFill>
                  <a:latin typeface="Corbel"/>
                  <a:ea typeface="Corbel"/>
                  <a:cs typeface="Corbel"/>
                  <a:sym typeface="Corbel"/>
                </a:rPr>
                <a:t>Nitrous oxide</a:t>
              </a:r>
              <a:endParaRPr sz="1600">
                <a:solidFill>
                  <a:srgbClr val="005262"/>
                </a:solidFill>
                <a:latin typeface="Corbel"/>
                <a:ea typeface="Corbel"/>
                <a:cs typeface="Corbel"/>
                <a:sym typeface="Corbel"/>
              </a:endParaRPr>
            </a:p>
          </p:txBody>
        </p:sp>
        <p:sp>
          <p:nvSpPr>
            <p:cNvPr id="983" name="Google Shape;983;g25c6b548796_0_1700"/>
            <p:cNvSpPr txBox="1"/>
            <p:nvPr/>
          </p:nvSpPr>
          <p:spPr>
            <a:xfrm>
              <a:off x="802506" y="5684768"/>
              <a:ext cx="2093100" cy="8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fr-FR" sz="2500" u="none" cap="none" strike="noStrike">
                  <a:solidFill>
                    <a:srgbClr val="005262"/>
                  </a:solidFill>
                  <a:latin typeface="Corbel"/>
                  <a:ea typeface="Corbel"/>
                  <a:cs typeface="Corbel"/>
                  <a:sym typeface="Corbel"/>
                </a:rPr>
                <a:t>CH</a:t>
              </a:r>
              <a:r>
                <a:rPr b="1" baseline="-25000" lang="fr-FR" sz="2400">
                  <a:solidFill>
                    <a:srgbClr val="005262"/>
                  </a:solidFill>
                  <a:latin typeface="Verdana"/>
                  <a:ea typeface="Verdana"/>
                  <a:cs typeface="Verdana"/>
                  <a:sym typeface="Verdana"/>
                </a:rPr>
                <a:t>4</a:t>
              </a:r>
              <a:endParaRPr baseline="-25000" i="0" u="none" cap="none" strike="noStrike">
                <a:solidFill>
                  <a:srgbClr val="005262"/>
                </a:solidFill>
                <a:latin typeface="Corbel"/>
                <a:ea typeface="Corbel"/>
                <a:cs typeface="Corbel"/>
                <a:sym typeface="Corbel"/>
              </a:endParaRPr>
            </a:p>
            <a:p>
              <a:pPr indent="0" lvl="0" marL="0" marR="0" rtl="0" algn="ctr">
                <a:lnSpc>
                  <a:spcPct val="115000"/>
                </a:lnSpc>
                <a:spcBef>
                  <a:spcPts val="0"/>
                </a:spcBef>
                <a:spcAft>
                  <a:spcPts val="0"/>
                </a:spcAft>
                <a:buClr>
                  <a:srgbClr val="000000"/>
                </a:buClr>
                <a:buSzPts val="1400"/>
                <a:buFont typeface="Arial"/>
                <a:buNone/>
              </a:pPr>
              <a:r>
                <a:rPr lang="fr-FR" sz="1600">
                  <a:solidFill>
                    <a:srgbClr val="005262"/>
                  </a:solidFill>
                  <a:latin typeface="Corbel"/>
                  <a:ea typeface="Corbel"/>
                  <a:cs typeface="Corbel"/>
                  <a:sym typeface="Corbel"/>
                </a:rPr>
                <a:t>Methane</a:t>
              </a:r>
              <a:endParaRPr i="0" sz="1600" u="none" cap="none" strike="noStrike">
                <a:solidFill>
                  <a:srgbClr val="005262"/>
                </a:solidFill>
                <a:latin typeface="Corbel"/>
                <a:ea typeface="Corbel"/>
                <a:cs typeface="Corbel"/>
                <a:sym typeface="Corbel"/>
              </a:endParaRPr>
            </a:p>
          </p:txBody>
        </p:sp>
        <p:grpSp>
          <p:nvGrpSpPr>
            <p:cNvPr id="984" name="Google Shape;984;g25c6b548796_0_1700"/>
            <p:cNvGrpSpPr/>
            <p:nvPr/>
          </p:nvGrpSpPr>
          <p:grpSpPr>
            <a:xfrm>
              <a:off x="1028075" y="2396000"/>
              <a:ext cx="1529750" cy="1264900"/>
              <a:chOff x="852100" y="2235050"/>
              <a:chExt cx="1529750" cy="1264900"/>
            </a:xfrm>
          </p:grpSpPr>
          <p:pic>
            <p:nvPicPr>
              <p:cNvPr id="985" name="Google Shape;985;g25c6b548796_0_1700"/>
              <p:cNvPicPr preferRelativeResize="0"/>
              <p:nvPr/>
            </p:nvPicPr>
            <p:blipFill rotWithShape="1">
              <a:blip r:embed="rId8">
                <a:alphaModFix/>
              </a:blip>
              <a:srcRect b="-14435" l="0" r="6296" t="-17875"/>
              <a:stretch/>
            </p:blipFill>
            <p:spPr>
              <a:xfrm rot="5400000">
                <a:off x="984525" y="2102625"/>
                <a:ext cx="1264900" cy="1529750"/>
              </a:xfrm>
              <a:prstGeom prst="rect">
                <a:avLst/>
              </a:prstGeom>
              <a:noFill/>
              <a:ln>
                <a:noFill/>
              </a:ln>
            </p:spPr>
          </p:pic>
          <p:sp>
            <p:nvSpPr>
              <p:cNvPr id="986" name="Google Shape;986;g25c6b548796_0_1700"/>
              <p:cNvSpPr/>
              <p:nvPr/>
            </p:nvSpPr>
            <p:spPr>
              <a:xfrm>
                <a:off x="1007600" y="3145225"/>
                <a:ext cx="308700" cy="35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e29b913a46_0_17"/>
          <p:cNvSpPr/>
          <p:nvPr/>
        </p:nvSpPr>
        <p:spPr>
          <a:xfrm>
            <a:off x="0" y="6550200"/>
            <a:ext cx="65667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Source: IPCC AR4</a:t>
            </a:r>
            <a:endParaRPr b="0" i="0" sz="1400" u="none" cap="none" strike="noStrike">
              <a:solidFill>
                <a:srgbClr val="000000"/>
              </a:solidFill>
              <a:latin typeface="Corbel"/>
              <a:ea typeface="Corbel"/>
              <a:cs typeface="Corbel"/>
              <a:sym typeface="Corbel"/>
            </a:endParaRPr>
          </a:p>
        </p:txBody>
      </p:sp>
      <p:pic>
        <p:nvPicPr>
          <p:cNvPr id="993" name="Google Shape;993;ge29b913a46_0_17"/>
          <p:cNvPicPr preferRelativeResize="0"/>
          <p:nvPr/>
        </p:nvPicPr>
        <p:blipFill rotWithShape="1">
          <a:blip r:embed="rId3">
            <a:alphaModFix/>
          </a:blip>
          <a:srcRect b="0" l="0" r="0" t="7570"/>
          <a:stretch/>
        </p:blipFill>
        <p:spPr>
          <a:xfrm>
            <a:off x="4785375" y="1399025"/>
            <a:ext cx="6655076" cy="5182175"/>
          </a:xfrm>
          <a:prstGeom prst="rect">
            <a:avLst/>
          </a:prstGeom>
          <a:noFill/>
          <a:ln>
            <a:noFill/>
          </a:ln>
        </p:spPr>
      </p:pic>
      <p:sp>
        <p:nvSpPr>
          <p:cNvPr id="994" name="Google Shape;994;ge29b913a46_0_1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The carbon cycle</a:t>
            </a:r>
            <a:endParaRPr/>
          </a:p>
        </p:txBody>
      </p:sp>
      <p:sp>
        <p:nvSpPr>
          <p:cNvPr id="995" name="Google Shape;995;ge29b913a46_0_17"/>
          <p:cNvSpPr txBox="1"/>
          <p:nvPr/>
        </p:nvSpPr>
        <p:spPr>
          <a:xfrm>
            <a:off x="549675" y="2226401"/>
            <a:ext cx="4017000" cy="8760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lang="fr-FR" sz="2000">
                <a:solidFill>
                  <a:srgbClr val="FFFFFF"/>
                </a:solidFill>
                <a:latin typeface="Corbel"/>
                <a:ea typeface="Corbel"/>
                <a:cs typeface="Corbel"/>
                <a:sym typeface="Corbel"/>
              </a:rPr>
              <a:t>As with water, there is a natural carbon cycle</a:t>
            </a:r>
            <a:endParaRPr b="1" sz="2000">
              <a:solidFill>
                <a:srgbClr val="FFFFFF"/>
              </a:solidFill>
              <a:latin typeface="Corbel"/>
              <a:ea typeface="Corbel"/>
              <a:cs typeface="Corbel"/>
              <a:sym typeface="Corbel"/>
            </a:endParaRPr>
          </a:p>
        </p:txBody>
      </p:sp>
      <p:sp>
        <p:nvSpPr>
          <p:cNvPr id="996" name="Google Shape;996;ge29b913a46_0_17"/>
          <p:cNvSpPr txBox="1"/>
          <p:nvPr/>
        </p:nvSpPr>
        <p:spPr>
          <a:xfrm>
            <a:off x="549677" y="3396004"/>
            <a:ext cx="4017000" cy="10179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lang="fr-FR" sz="2000">
                <a:solidFill>
                  <a:srgbClr val="FFFFFF"/>
                </a:solidFill>
                <a:latin typeface="Corbel"/>
                <a:ea typeface="Corbel"/>
                <a:cs typeface="Corbel"/>
                <a:sym typeface="Corbel"/>
              </a:rPr>
              <a:t>In the absence of human activity this cycle would be in equilibrium</a:t>
            </a:r>
            <a:endParaRPr b="1" sz="2000">
              <a:solidFill>
                <a:srgbClr val="FFFFFF"/>
              </a:solidFill>
              <a:latin typeface="Corbel"/>
              <a:ea typeface="Corbel"/>
              <a:cs typeface="Corbel"/>
              <a:sym typeface="Corbel"/>
            </a:endParaRPr>
          </a:p>
        </p:txBody>
      </p:sp>
      <p:sp>
        <p:nvSpPr>
          <p:cNvPr id="997" name="Google Shape;997;ge29b913a46_0_17"/>
          <p:cNvSpPr txBox="1"/>
          <p:nvPr/>
        </p:nvSpPr>
        <p:spPr>
          <a:xfrm>
            <a:off x="549675" y="4707622"/>
            <a:ext cx="4017000" cy="12759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lang="fr-FR" sz="2000">
                <a:solidFill>
                  <a:srgbClr val="FFFFFF"/>
                </a:solidFill>
                <a:latin typeface="Corbel"/>
                <a:ea typeface="Corbel"/>
                <a:cs typeface="Corbel"/>
                <a:sym typeface="Corbel"/>
              </a:rPr>
              <a:t>This equilibrium is disrupted by greenhouse gas emissions caused by human activity</a:t>
            </a:r>
            <a:endParaRPr b="1" sz="2000">
              <a:solidFill>
                <a:srgbClr val="FFFFFF"/>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g25c6b548796_0_3724"/>
          <p:cNvSpPr txBox="1"/>
          <p:nvPr/>
        </p:nvSpPr>
        <p:spPr>
          <a:xfrm>
            <a:off x="7134756" y="2225182"/>
            <a:ext cx="723600" cy="309900"/>
          </a:xfrm>
          <a:prstGeom prst="rect">
            <a:avLst/>
          </a:prstGeom>
          <a:no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(1995)</a:t>
            </a:r>
            <a:endParaRPr b="0" i="0" sz="1400" u="none" cap="none" strike="noStrike">
              <a:solidFill>
                <a:srgbClr val="000000"/>
              </a:solidFill>
              <a:latin typeface="Arial"/>
              <a:ea typeface="Arial"/>
              <a:cs typeface="Arial"/>
              <a:sym typeface="Arial"/>
            </a:endParaRPr>
          </a:p>
        </p:txBody>
      </p:sp>
      <p:pic>
        <p:nvPicPr>
          <p:cNvPr id="1004" name="Google Shape;1004;g25c6b548796_0_3724"/>
          <p:cNvPicPr preferRelativeResize="0"/>
          <p:nvPr/>
        </p:nvPicPr>
        <p:blipFill rotWithShape="1">
          <a:blip r:embed="rId3">
            <a:alphaModFix/>
          </a:blip>
          <a:srcRect b="0" l="0" r="0" t="0"/>
          <a:stretch/>
        </p:blipFill>
        <p:spPr>
          <a:xfrm>
            <a:off x="8488501" y="3266494"/>
            <a:ext cx="2090960" cy="1354729"/>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0780"/>
              </a:schemeClr>
            </a:outerShdw>
          </a:effectLst>
        </p:spPr>
      </p:pic>
      <p:sp>
        <p:nvSpPr>
          <p:cNvPr id="1005" name="Google Shape;1005;g25c6b548796_0_3724"/>
          <p:cNvSpPr txBox="1"/>
          <p:nvPr/>
        </p:nvSpPr>
        <p:spPr>
          <a:xfrm>
            <a:off x="8816277" y="3516996"/>
            <a:ext cx="1335900" cy="739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800"/>
              <a:buFont typeface="Arial"/>
              <a:buNone/>
            </a:pPr>
            <a:r>
              <a:rPr b="1" lang="fr-FR" sz="4000">
                <a:solidFill>
                  <a:schemeClr val="lt1"/>
                </a:solidFill>
                <a:latin typeface="Corbel"/>
                <a:ea typeface="Corbel"/>
                <a:cs typeface="Corbel"/>
                <a:sym typeface="Corbel"/>
              </a:rPr>
              <a:t>31</a:t>
            </a:r>
            <a:r>
              <a:rPr b="1" i="0" lang="fr-FR" sz="40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pic>
        <p:nvPicPr>
          <p:cNvPr id="1006" name="Google Shape;1006;g25c6b548796_0_3724"/>
          <p:cNvPicPr preferRelativeResize="0"/>
          <p:nvPr/>
        </p:nvPicPr>
        <p:blipFill rotWithShape="1">
          <a:blip r:embed="rId4">
            <a:alphaModFix/>
          </a:blip>
          <a:srcRect b="0" l="0" r="0" t="0"/>
          <a:stretch/>
        </p:blipFill>
        <p:spPr>
          <a:xfrm>
            <a:off x="8488501" y="4913868"/>
            <a:ext cx="2091600" cy="1353600"/>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0780"/>
              </a:schemeClr>
            </a:outerShdw>
          </a:effectLst>
        </p:spPr>
      </p:pic>
      <p:sp>
        <p:nvSpPr>
          <p:cNvPr id="1007" name="Google Shape;1007;g25c6b548796_0_3724"/>
          <p:cNvSpPr txBox="1"/>
          <p:nvPr/>
        </p:nvSpPr>
        <p:spPr>
          <a:xfrm>
            <a:off x="660650" y="3596756"/>
            <a:ext cx="3218400" cy="13779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The remainder is sequestered in forests and oceans</a:t>
            </a:r>
            <a:endParaRPr b="1" sz="2000">
              <a:solidFill>
                <a:srgbClr val="FFFFFF"/>
              </a:solidFill>
              <a:latin typeface="Corbel"/>
              <a:ea typeface="Corbel"/>
              <a:cs typeface="Corbel"/>
              <a:sym typeface="Corbel"/>
            </a:endParaRPr>
          </a:p>
        </p:txBody>
      </p:sp>
      <p:sp>
        <p:nvSpPr>
          <p:cNvPr id="1008" name="Google Shape;1008;g25c6b548796_0_3724"/>
          <p:cNvSpPr txBox="1"/>
          <p:nvPr/>
        </p:nvSpPr>
        <p:spPr>
          <a:xfrm>
            <a:off x="8816277" y="5225201"/>
            <a:ext cx="1335900" cy="739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800"/>
              <a:buFont typeface="Arial"/>
              <a:buNone/>
            </a:pPr>
            <a:r>
              <a:rPr b="1" i="0" lang="fr-FR" sz="4000" u="none" cap="none" strike="noStrike">
                <a:solidFill>
                  <a:schemeClr val="lt1"/>
                </a:solidFill>
                <a:latin typeface="Corbel"/>
                <a:ea typeface="Corbel"/>
                <a:cs typeface="Corbel"/>
                <a:sym typeface="Corbel"/>
              </a:rPr>
              <a:t>2</a:t>
            </a:r>
            <a:r>
              <a:rPr b="1" lang="fr-FR" sz="4000">
                <a:solidFill>
                  <a:schemeClr val="lt1"/>
                </a:solidFill>
                <a:latin typeface="Corbel"/>
                <a:ea typeface="Corbel"/>
                <a:cs typeface="Corbel"/>
                <a:sym typeface="Corbel"/>
              </a:rPr>
              <a:t>3</a:t>
            </a:r>
            <a:r>
              <a:rPr b="1" i="0" lang="fr-FR" sz="40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009" name="Google Shape;1009;g25c6b548796_0_3724"/>
          <p:cNvSpPr/>
          <p:nvPr/>
        </p:nvSpPr>
        <p:spPr>
          <a:xfrm>
            <a:off x="0" y="6550200"/>
            <a:ext cx="19386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u="none" cap="none" strike="noStrike">
                <a:solidFill>
                  <a:schemeClr val="dk1"/>
                </a:solidFill>
                <a:latin typeface="Corbel"/>
                <a:ea typeface="Corbel"/>
                <a:cs typeface="Corbel"/>
                <a:sym typeface="Corbel"/>
              </a:rPr>
              <a:t>Source: IPCC AR</a:t>
            </a:r>
            <a:r>
              <a:rPr i="1" lang="fr-FR">
                <a:solidFill>
                  <a:schemeClr val="dk1"/>
                </a:solidFill>
                <a:latin typeface="Corbel"/>
                <a:ea typeface="Corbel"/>
                <a:cs typeface="Corbel"/>
                <a:sym typeface="Corbel"/>
              </a:rPr>
              <a:t>6</a:t>
            </a:r>
            <a:r>
              <a:rPr b="0" i="1" lang="fr-FR" u="none" cap="none" strike="noStrike">
                <a:solidFill>
                  <a:schemeClr val="dk1"/>
                </a:solidFill>
                <a:latin typeface="Corbel"/>
                <a:ea typeface="Corbel"/>
                <a:cs typeface="Corbel"/>
                <a:sym typeface="Corbel"/>
              </a:rPr>
              <a:t> WG</a:t>
            </a:r>
            <a:r>
              <a:rPr i="1" lang="fr-FR">
                <a:solidFill>
                  <a:schemeClr val="dk1"/>
                </a:solidFill>
                <a:latin typeface="Corbel"/>
                <a:ea typeface="Corbel"/>
                <a:cs typeface="Corbel"/>
                <a:sym typeface="Corbel"/>
              </a:rPr>
              <a:t>1</a:t>
            </a:r>
            <a:r>
              <a:rPr b="0" i="1" lang="fr-FR" u="none" cap="none" strike="noStrike">
                <a:solidFill>
                  <a:schemeClr val="dk1"/>
                </a:solidFill>
                <a:latin typeface="Corbel"/>
                <a:ea typeface="Corbel"/>
                <a:cs typeface="Corbel"/>
                <a:sym typeface="Corbel"/>
              </a:rPr>
              <a:t> </a:t>
            </a:r>
            <a:endParaRPr b="0" i="0" u="none" cap="none" strike="noStrike">
              <a:solidFill>
                <a:schemeClr val="dk1"/>
              </a:solidFill>
              <a:latin typeface="Arial"/>
              <a:ea typeface="Arial"/>
              <a:cs typeface="Arial"/>
              <a:sym typeface="Arial"/>
            </a:endParaRPr>
          </a:p>
        </p:txBody>
      </p:sp>
      <p:sp>
        <p:nvSpPr>
          <p:cNvPr id="1010" name="Google Shape;1010;g25c6b548796_0_3724"/>
          <p:cNvSpPr txBox="1"/>
          <p:nvPr/>
        </p:nvSpPr>
        <p:spPr>
          <a:xfrm>
            <a:off x="660650" y="2024025"/>
            <a:ext cx="3218400" cy="13779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Only 44% of greenhouse gases are found in the Earth’s atmosphere</a:t>
            </a:r>
            <a:endParaRPr b="1" sz="2000">
              <a:solidFill>
                <a:srgbClr val="FFFFFF"/>
              </a:solidFill>
              <a:latin typeface="Corbel"/>
              <a:ea typeface="Corbel"/>
              <a:cs typeface="Corbel"/>
              <a:sym typeface="Corbel"/>
            </a:endParaRPr>
          </a:p>
        </p:txBody>
      </p:sp>
      <p:pic>
        <p:nvPicPr>
          <p:cNvPr id="1011" name="Google Shape;1011;g25c6b548796_0_3724"/>
          <p:cNvPicPr preferRelativeResize="0"/>
          <p:nvPr/>
        </p:nvPicPr>
        <p:blipFill rotWithShape="1">
          <a:blip r:embed="rId5">
            <a:alphaModFix/>
          </a:blip>
          <a:srcRect b="0" l="0" r="0" t="0"/>
          <a:stretch/>
        </p:blipFill>
        <p:spPr>
          <a:xfrm>
            <a:off x="8488501" y="1620249"/>
            <a:ext cx="2091600" cy="1353600"/>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0780"/>
              </a:schemeClr>
            </a:outerShdw>
          </a:effectLst>
        </p:spPr>
      </p:pic>
      <p:sp>
        <p:nvSpPr>
          <p:cNvPr id="1012" name="Google Shape;1012;g25c6b548796_0_3724"/>
          <p:cNvSpPr txBox="1"/>
          <p:nvPr/>
        </p:nvSpPr>
        <p:spPr>
          <a:xfrm>
            <a:off x="8848751" y="1887206"/>
            <a:ext cx="1271100" cy="8094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Arial"/>
              <a:buNone/>
            </a:pPr>
            <a:r>
              <a:rPr b="1" i="0" lang="fr-FR" sz="4000" u="none" cap="none" strike="noStrike">
                <a:solidFill>
                  <a:schemeClr val="lt1"/>
                </a:solidFill>
                <a:latin typeface="Corbel"/>
                <a:ea typeface="Corbel"/>
                <a:cs typeface="Corbel"/>
                <a:sym typeface="Corbel"/>
              </a:rPr>
              <a:t>4</a:t>
            </a:r>
            <a:r>
              <a:rPr b="1" lang="fr-FR" sz="4000">
                <a:solidFill>
                  <a:schemeClr val="lt1"/>
                </a:solidFill>
                <a:latin typeface="Corbel"/>
                <a:ea typeface="Corbel"/>
                <a:cs typeface="Corbel"/>
                <a:sym typeface="Corbel"/>
              </a:rPr>
              <a:t>6</a:t>
            </a:r>
            <a:r>
              <a:rPr b="1" i="0" lang="fr-FR" sz="40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pic>
        <p:nvPicPr>
          <p:cNvPr id="1013" name="Google Shape;1013;g25c6b548796_0_3724"/>
          <p:cNvPicPr preferRelativeResize="0"/>
          <p:nvPr/>
        </p:nvPicPr>
        <p:blipFill rotWithShape="1">
          <a:blip r:embed="rId6">
            <a:alphaModFix/>
          </a:blip>
          <a:srcRect b="0" l="0" r="0" t="0"/>
          <a:stretch/>
        </p:blipFill>
        <p:spPr>
          <a:xfrm>
            <a:off x="4886385" y="2024024"/>
            <a:ext cx="1938870" cy="1674572"/>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0780"/>
              </a:schemeClr>
            </a:outerShdw>
          </a:effectLst>
        </p:spPr>
      </p:pic>
      <p:sp>
        <p:nvSpPr>
          <p:cNvPr id="1014" name="Google Shape;1014;g25c6b548796_0_3724"/>
          <p:cNvSpPr txBox="1"/>
          <p:nvPr/>
        </p:nvSpPr>
        <p:spPr>
          <a:xfrm>
            <a:off x="5720310" y="4409842"/>
            <a:ext cx="557700" cy="317700"/>
          </a:xfrm>
          <a:prstGeom prst="rect">
            <a:avLst/>
          </a:prstGeom>
          <a:no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(2001)</a:t>
            </a:r>
            <a:endParaRPr b="0" i="0" sz="1400" u="none" cap="none" strike="noStrike">
              <a:solidFill>
                <a:srgbClr val="000000"/>
              </a:solidFill>
              <a:latin typeface="Arial"/>
              <a:ea typeface="Arial"/>
              <a:cs typeface="Arial"/>
              <a:sym typeface="Arial"/>
            </a:endParaRPr>
          </a:p>
        </p:txBody>
      </p:sp>
      <p:sp>
        <p:nvSpPr>
          <p:cNvPr id="1015" name="Google Shape;1015;g25c6b548796_0_3724"/>
          <p:cNvSpPr txBox="1"/>
          <p:nvPr/>
        </p:nvSpPr>
        <p:spPr>
          <a:xfrm>
            <a:off x="5333355" y="2442355"/>
            <a:ext cx="1313700" cy="70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fr-FR" sz="4000">
                <a:solidFill>
                  <a:schemeClr val="lt1"/>
                </a:solidFill>
                <a:latin typeface="Corbel"/>
                <a:ea typeface="Corbel"/>
                <a:cs typeface="Corbel"/>
                <a:sym typeface="Corbel"/>
              </a:rPr>
              <a:t>86</a:t>
            </a:r>
            <a:r>
              <a:rPr b="1" i="0" lang="fr-FR" sz="40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cxnSp>
        <p:nvCxnSpPr>
          <p:cNvPr id="1016" name="Google Shape;1016;g25c6b548796_0_3724"/>
          <p:cNvCxnSpPr/>
          <p:nvPr/>
        </p:nvCxnSpPr>
        <p:spPr>
          <a:xfrm flipH="1" rot="10800000">
            <a:off x="6989604" y="2325046"/>
            <a:ext cx="1264200" cy="945600"/>
          </a:xfrm>
          <a:prstGeom prst="straightConnector1">
            <a:avLst/>
          </a:prstGeom>
          <a:noFill/>
          <a:ln cap="flat" cmpd="sng" w="57150">
            <a:solidFill>
              <a:srgbClr val="F79124"/>
            </a:solidFill>
            <a:prstDash val="solid"/>
            <a:round/>
            <a:headEnd len="sm" w="sm" type="none"/>
            <a:tailEnd len="med" w="med" type="stealth"/>
          </a:ln>
        </p:spPr>
      </p:cxnSp>
      <p:cxnSp>
        <p:nvCxnSpPr>
          <p:cNvPr id="1017" name="Google Shape;1017;g25c6b548796_0_3724"/>
          <p:cNvCxnSpPr/>
          <p:nvPr/>
        </p:nvCxnSpPr>
        <p:spPr>
          <a:xfrm flipH="1" rot="10800000">
            <a:off x="7036801" y="3956992"/>
            <a:ext cx="1301700" cy="22800"/>
          </a:xfrm>
          <a:prstGeom prst="straightConnector1">
            <a:avLst/>
          </a:prstGeom>
          <a:noFill/>
          <a:ln cap="flat" cmpd="sng" w="57150">
            <a:solidFill>
              <a:srgbClr val="F79124"/>
            </a:solidFill>
            <a:prstDash val="solid"/>
            <a:round/>
            <a:headEnd len="sm" w="sm" type="none"/>
            <a:tailEnd len="med" w="med" type="stealth"/>
          </a:ln>
        </p:spPr>
      </p:cxnSp>
      <p:cxnSp>
        <p:nvCxnSpPr>
          <p:cNvPr id="1018" name="Google Shape;1018;g25c6b548796_0_3724"/>
          <p:cNvCxnSpPr/>
          <p:nvPr/>
        </p:nvCxnSpPr>
        <p:spPr>
          <a:xfrm>
            <a:off x="6970823" y="4630774"/>
            <a:ext cx="1301700" cy="1103100"/>
          </a:xfrm>
          <a:prstGeom prst="straightConnector1">
            <a:avLst/>
          </a:prstGeom>
          <a:noFill/>
          <a:ln cap="flat" cmpd="sng" w="57150">
            <a:solidFill>
              <a:srgbClr val="F79124"/>
            </a:solidFill>
            <a:prstDash val="solid"/>
            <a:round/>
            <a:headEnd len="sm" w="sm" type="none"/>
            <a:tailEnd len="med" w="med" type="stealth"/>
          </a:ln>
        </p:spPr>
      </p:cxnSp>
      <p:pic>
        <p:nvPicPr>
          <p:cNvPr id="1019" name="Google Shape;1019;g25c6b548796_0_3724"/>
          <p:cNvPicPr preferRelativeResize="0"/>
          <p:nvPr/>
        </p:nvPicPr>
        <p:blipFill rotWithShape="1">
          <a:blip r:embed="rId7">
            <a:alphaModFix/>
          </a:blip>
          <a:srcRect b="0" l="0" r="0" t="0"/>
          <a:stretch/>
        </p:blipFill>
        <p:spPr>
          <a:xfrm>
            <a:off x="4857365" y="4409842"/>
            <a:ext cx="1942484" cy="1677468"/>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0780"/>
              </a:schemeClr>
            </a:outerShdw>
          </a:effectLst>
        </p:spPr>
      </p:pic>
      <p:sp>
        <p:nvSpPr>
          <p:cNvPr id="1020" name="Google Shape;1020;g25c6b548796_0_3724"/>
          <p:cNvSpPr txBox="1"/>
          <p:nvPr/>
        </p:nvSpPr>
        <p:spPr>
          <a:xfrm>
            <a:off x="5615989" y="3495188"/>
            <a:ext cx="537600" cy="113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0" i="0" lang="fr-FR" sz="6600" u="none" cap="none" strike="noStrike">
                <a:solidFill>
                  <a:srgbClr val="F79124"/>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021" name="Google Shape;1021;g25c6b548796_0_3724"/>
          <p:cNvSpPr txBox="1"/>
          <p:nvPr/>
        </p:nvSpPr>
        <p:spPr>
          <a:xfrm>
            <a:off x="5303283" y="4766486"/>
            <a:ext cx="1343700" cy="70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fr-FR" sz="4000">
                <a:solidFill>
                  <a:schemeClr val="lt1"/>
                </a:solidFill>
                <a:latin typeface="Corbel"/>
                <a:ea typeface="Corbel"/>
                <a:cs typeface="Corbel"/>
                <a:sym typeface="Corbel"/>
              </a:rPr>
              <a:t>14</a:t>
            </a:r>
            <a:r>
              <a:rPr b="1" i="0" lang="fr-FR" sz="40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022" name="Google Shape;1022;g25c6b548796_0_3724"/>
          <p:cNvSpPr txBox="1"/>
          <p:nvPr/>
        </p:nvSpPr>
        <p:spPr>
          <a:xfrm>
            <a:off x="660725" y="5169486"/>
            <a:ext cx="3218400" cy="9177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But until when ?</a:t>
            </a:r>
            <a:endParaRPr b="1" sz="2000">
              <a:solidFill>
                <a:srgbClr val="FFFFFF"/>
              </a:solidFill>
              <a:latin typeface="Corbel"/>
              <a:ea typeface="Corbel"/>
              <a:cs typeface="Corbel"/>
              <a:sym typeface="Corbel"/>
            </a:endParaRPr>
          </a:p>
        </p:txBody>
      </p:sp>
      <p:sp>
        <p:nvSpPr>
          <p:cNvPr id="1023" name="Google Shape;1023;g25c6b548796_0_3724"/>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The carbon cycle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pic>
        <p:nvPicPr>
          <p:cNvPr id="1029" name="Google Shape;1029;g25c6b548796_0_3749" title="Chart"/>
          <p:cNvPicPr preferRelativeResize="0"/>
          <p:nvPr/>
        </p:nvPicPr>
        <p:blipFill rotWithShape="1">
          <a:blip r:embed="rId3">
            <a:alphaModFix/>
          </a:blip>
          <a:srcRect b="0" l="21925" r="19901" t="4104"/>
          <a:stretch/>
        </p:blipFill>
        <p:spPr>
          <a:xfrm rot="1301994">
            <a:off x="3009447" y="1819455"/>
            <a:ext cx="4233856" cy="4315965"/>
          </a:xfrm>
          <a:prstGeom prst="rect">
            <a:avLst/>
          </a:prstGeom>
          <a:noFill/>
          <a:ln>
            <a:noFill/>
          </a:ln>
        </p:spPr>
      </p:pic>
      <p:sp>
        <p:nvSpPr>
          <p:cNvPr id="1030" name="Google Shape;1030;g25c6b548796_0_3749"/>
          <p:cNvSpPr txBox="1"/>
          <p:nvPr/>
        </p:nvSpPr>
        <p:spPr>
          <a:xfrm>
            <a:off x="8133402" y="3200620"/>
            <a:ext cx="3067800" cy="8652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900"/>
              </a:spcBef>
              <a:spcAft>
                <a:spcPts val="0"/>
              </a:spcAft>
              <a:buNone/>
            </a:pPr>
            <a:r>
              <a:rPr b="1" lang="fr-FR" sz="1800">
                <a:solidFill>
                  <a:srgbClr val="2F5496"/>
                </a:solidFill>
                <a:latin typeface="Century Gothic"/>
                <a:ea typeface="Century Gothic"/>
                <a:cs typeface="Century Gothic"/>
                <a:sym typeface="Century Gothic"/>
              </a:rPr>
              <a:t>Nitrous oxide (</a:t>
            </a:r>
            <a:r>
              <a:rPr b="1" lang="fr-FR" sz="1800">
                <a:solidFill>
                  <a:srgbClr val="2F5496"/>
                </a:solidFill>
                <a:latin typeface="Century Gothic"/>
                <a:ea typeface="Century Gothic"/>
                <a:cs typeface="Century Gothic"/>
                <a:sym typeface="Century Gothic"/>
              </a:rPr>
              <a:t>N</a:t>
            </a:r>
            <a:r>
              <a:rPr b="1" baseline="-25000" lang="fr-FR" sz="1800">
                <a:solidFill>
                  <a:srgbClr val="2F5496"/>
                </a:solidFill>
                <a:latin typeface="Century Gothic"/>
                <a:ea typeface="Century Gothic"/>
                <a:cs typeface="Century Gothic"/>
                <a:sym typeface="Century Gothic"/>
              </a:rPr>
              <a:t>2</a:t>
            </a:r>
            <a:r>
              <a:rPr b="1" lang="fr-FR" sz="1800">
                <a:solidFill>
                  <a:srgbClr val="2F5496"/>
                </a:solidFill>
                <a:latin typeface="Century Gothic"/>
                <a:ea typeface="Century Gothic"/>
                <a:cs typeface="Century Gothic"/>
                <a:sym typeface="Century Gothic"/>
              </a:rPr>
              <a:t>O)</a:t>
            </a:r>
            <a:endParaRPr b="1" sz="1800">
              <a:solidFill>
                <a:srgbClr val="2F5496"/>
              </a:solidFill>
              <a:latin typeface="Century Gothic"/>
              <a:ea typeface="Century Gothic"/>
              <a:cs typeface="Century Gothic"/>
              <a:sym typeface="Century Gothic"/>
            </a:endParaRPr>
          </a:p>
          <a:p>
            <a:pPr indent="0" lvl="0" marL="0" marR="0" rtl="0" algn="l">
              <a:lnSpc>
                <a:spcPct val="93000"/>
              </a:lnSpc>
              <a:spcBef>
                <a:spcPts val="900"/>
              </a:spcBef>
              <a:spcAft>
                <a:spcPts val="0"/>
              </a:spcAft>
              <a:buNone/>
            </a:pPr>
            <a:r>
              <a:rPr lang="fr-FR" sz="1800">
                <a:solidFill>
                  <a:srgbClr val="2F5496"/>
                </a:solidFill>
                <a:latin typeface="Century Gothic"/>
                <a:ea typeface="Century Gothic"/>
                <a:cs typeface="Century Gothic"/>
                <a:sym typeface="Century Gothic"/>
              </a:rPr>
              <a:t>Nitrogen fertilizer, chemicals industry</a:t>
            </a:r>
            <a:endParaRPr sz="1800">
              <a:solidFill>
                <a:srgbClr val="2F5496"/>
              </a:solidFill>
              <a:latin typeface="Century Gothic"/>
              <a:ea typeface="Century Gothic"/>
              <a:cs typeface="Century Gothic"/>
              <a:sym typeface="Century Gothic"/>
            </a:endParaRPr>
          </a:p>
        </p:txBody>
      </p:sp>
      <p:pic>
        <p:nvPicPr>
          <p:cNvPr id="1031" name="Google Shape;1031;g25c6b548796_0_3749"/>
          <p:cNvPicPr preferRelativeResize="0"/>
          <p:nvPr/>
        </p:nvPicPr>
        <p:blipFill rotWithShape="1">
          <a:blip r:embed="rId4">
            <a:alphaModFix/>
          </a:blip>
          <a:srcRect b="0" l="0" r="0" t="0"/>
          <a:stretch/>
        </p:blipFill>
        <p:spPr>
          <a:xfrm>
            <a:off x="10588398" y="3345866"/>
            <a:ext cx="739645" cy="739645"/>
          </a:xfrm>
          <a:prstGeom prst="rect">
            <a:avLst/>
          </a:prstGeom>
          <a:noFill/>
          <a:ln>
            <a:noFill/>
          </a:ln>
        </p:spPr>
      </p:pic>
      <p:sp>
        <p:nvSpPr>
          <p:cNvPr id="1032" name="Google Shape;1032;g25c6b548796_0_3749"/>
          <p:cNvSpPr txBox="1"/>
          <p:nvPr/>
        </p:nvSpPr>
        <p:spPr>
          <a:xfrm>
            <a:off x="8315750" y="4352950"/>
            <a:ext cx="3166500" cy="1073100"/>
          </a:xfrm>
          <a:prstGeom prst="rect">
            <a:avLst/>
          </a:prstGeom>
          <a:noFill/>
          <a:ln>
            <a:noFill/>
          </a:ln>
        </p:spPr>
        <p:txBody>
          <a:bodyPr anchorCtr="0" anchor="t" bIns="45700" lIns="91425" spcFirstLastPara="1" rIns="91425" wrap="square" tIns="45700">
            <a:noAutofit/>
          </a:bodyPr>
          <a:lstStyle/>
          <a:p>
            <a:pPr indent="0" lvl="0" marL="0" rtl="0" algn="l">
              <a:lnSpc>
                <a:spcPct val="93000"/>
              </a:lnSpc>
              <a:spcBef>
                <a:spcPts val="900"/>
              </a:spcBef>
              <a:spcAft>
                <a:spcPts val="0"/>
              </a:spcAft>
              <a:buNone/>
            </a:pPr>
            <a:r>
              <a:rPr b="1" lang="fr-FR" sz="1800">
                <a:solidFill>
                  <a:srgbClr val="FF6F31"/>
                </a:solidFill>
                <a:latin typeface="Century Gothic"/>
                <a:ea typeface="Century Gothic"/>
                <a:cs typeface="Century Gothic"/>
                <a:sym typeface="Century Gothic"/>
              </a:rPr>
              <a:t>Various fluorinated gases</a:t>
            </a:r>
            <a:endParaRPr b="1" sz="1800">
              <a:solidFill>
                <a:srgbClr val="FF6F31"/>
              </a:solidFill>
              <a:latin typeface="Century Gothic"/>
              <a:ea typeface="Century Gothic"/>
              <a:cs typeface="Century Gothic"/>
              <a:sym typeface="Century Gothic"/>
            </a:endParaRPr>
          </a:p>
          <a:p>
            <a:pPr indent="0" lvl="0" marL="0" rtl="0" algn="l">
              <a:lnSpc>
                <a:spcPct val="93000"/>
              </a:lnSpc>
              <a:spcBef>
                <a:spcPts val="900"/>
              </a:spcBef>
              <a:spcAft>
                <a:spcPts val="0"/>
              </a:spcAft>
              <a:buNone/>
            </a:pPr>
            <a:r>
              <a:rPr lang="fr-FR" sz="1800">
                <a:solidFill>
                  <a:schemeClr val="accent6"/>
                </a:solidFill>
                <a:latin typeface="Century Gothic"/>
                <a:ea typeface="Century Gothic"/>
                <a:cs typeface="Century Gothic"/>
                <a:sym typeface="Century Gothic"/>
              </a:rPr>
              <a:t>Refrigerants, some industrial processes</a:t>
            </a:r>
            <a:endParaRPr sz="1800">
              <a:solidFill>
                <a:schemeClr val="accent6"/>
              </a:solidFill>
              <a:latin typeface="Century Gothic"/>
              <a:ea typeface="Century Gothic"/>
              <a:cs typeface="Century Gothic"/>
              <a:sym typeface="Century Gothic"/>
            </a:endParaRPr>
          </a:p>
        </p:txBody>
      </p:sp>
      <p:pic>
        <p:nvPicPr>
          <p:cNvPr id="1033" name="Google Shape;1033;g25c6b548796_0_3749"/>
          <p:cNvPicPr preferRelativeResize="0"/>
          <p:nvPr/>
        </p:nvPicPr>
        <p:blipFill rotWithShape="1">
          <a:blip r:embed="rId5">
            <a:alphaModFix/>
          </a:blip>
          <a:srcRect b="0" l="0" r="0" t="0"/>
          <a:stretch/>
        </p:blipFill>
        <p:spPr>
          <a:xfrm>
            <a:off x="11316475" y="4500547"/>
            <a:ext cx="640500" cy="741987"/>
          </a:xfrm>
          <a:prstGeom prst="rect">
            <a:avLst/>
          </a:prstGeom>
          <a:noFill/>
          <a:ln>
            <a:noFill/>
          </a:ln>
        </p:spPr>
      </p:pic>
      <p:sp>
        <p:nvSpPr>
          <p:cNvPr id="1034" name="Google Shape;1034;g25c6b548796_0_3749"/>
          <p:cNvSpPr txBox="1"/>
          <p:nvPr/>
        </p:nvSpPr>
        <p:spPr>
          <a:xfrm>
            <a:off x="7460300" y="1335425"/>
            <a:ext cx="4806000" cy="1743000"/>
          </a:xfrm>
          <a:prstGeom prst="rect">
            <a:avLst/>
          </a:prstGeom>
          <a:noFill/>
          <a:ln>
            <a:noFill/>
          </a:ln>
        </p:spPr>
        <p:txBody>
          <a:bodyPr anchorCtr="0" anchor="t" bIns="45700" lIns="91425" spcFirstLastPara="1" rIns="91425" wrap="square" tIns="45700">
            <a:noAutofit/>
          </a:bodyPr>
          <a:lstStyle/>
          <a:p>
            <a:pPr indent="0" lvl="0" marL="0" rtl="0" algn="l">
              <a:lnSpc>
                <a:spcPct val="93000"/>
              </a:lnSpc>
              <a:spcBef>
                <a:spcPts val="0"/>
              </a:spcBef>
              <a:spcAft>
                <a:spcPts val="0"/>
              </a:spcAft>
              <a:buClr>
                <a:srgbClr val="000000"/>
              </a:buClr>
              <a:buSzPts val="1800"/>
              <a:buFont typeface="Times New Roman"/>
              <a:buNone/>
            </a:pPr>
            <a:r>
              <a:rPr b="1" lang="fr-FR" sz="1800">
                <a:solidFill>
                  <a:srgbClr val="C27BA0"/>
                </a:solidFill>
                <a:latin typeface="Century Gothic"/>
                <a:ea typeface="Century Gothic"/>
                <a:cs typeface="Century Gothic"/>
                <a:sym typeface="Century Gothic"/>
              </a:rPr>
              <a:t>Methane (CH</a:t>
            </a:r>
            <a:r>
              <a:rPr b="1" lang="fr-FR" sz="1200">
                <a:solidFill>
                  <a:srgbClr val="C27BA0"/>
                </a:solidFill>
                <a:latin typeface="Century Gothic"/>
                <a:ea typeface="Century Gothic"/>
                <a:cs typeface="Century Gothic"/>
                <a:sym typeface="Century Gothic"/>
              </a:rPr>
              <a:t>4</a:t>
            </a:r>
            <a:r>
              <a:rPr b="1" lang="fr-FR" sz="1800">
                <a:solidFill>
                  <a:srgbClr val="C27BA0"/>
                </a:solidFill>
                <a:latin typeface="Century Gothic"/>
                <a:ea typeface="Century Gothic"/>
                <a:cs typeface="Century Gothic"/>
                <a:sym typeface="Century Gothic"/>
              </a:rPr>
              <a:t>)</a:t>
            </a:r>
            <a:endParaRPr sz="1800">
              <a:solidFill>
                <a:srgbClr val="C27BA0"/>
              </a:solidFill>
              <a:latin typeface="Century Gothic"/>
              <a:ea typeface="Century Gothic"/>
              <a:cs typeface="Century Gothic"/>
              <a:sym typeface="Century Gothic"/>
            </a:endParaRPr>
          </a:p>
          <a:p>
            <a:pPr indent="0" lvl="0" marL="0" marR="0" rtl="0" algn="l">
              <a:lnSpc>
                <a:spcPct val="93000"/>
              </a:lnSpc>
              <a:spcBef>
                <a:spcPts val="1000"/>
              </a:spcBef>
              <a:spcAft>
                <a:spcPts val="0"/>
              </a:spcAft>
              <a:buNone/>
            </a:pPr>
            <a:r>
              <a:rPr lang="fr-FR" sz="1800">
                <a:solidFill>
                  <a:srgbClr val="C27BA0"/>
                </a:solidFill>
                <a:latin typeface="Century Gothic"/>
                <a:ea typeface="Century Gothic"/>
                <a:cs typeface="Century Gothic"/>
                <a:sym typeface="Century Gothic"/>
              </a:rPr>
              <a:t>Anaerobic decomposition or combustion of organic compounds (cattle, </a:t>
            </a:r>
            <a:endParaRPr sz="1800">
              <a:solidFill>
                <a:srgbClr val="C27BA0"/>
              </a:solidFill>
              <a:latin typeface="Century Gothic"/>
              <a:ea typeface="Century Gothic"/>
              <a:cs typeface="Century Gothic"/>
              <a:sym typeface="Century Gothic"/>
            </a:endParaRPr>
          </a:p>
          <a:p>
            <a:pPr indent="0" lvl="0" marL="0" marR="0" rtl="0" algn="l">
              <a:lnSpc>
                <a:spcPct val="93000"/>
              </a:lnSpc>
              <a:spcBef>
                <a:spcPts val="0"/>
              </a:spcBef>
              <a:spcAft>
                <a:spcPts val="0"/>
              </a:spcAft>
              <a:buNone/>
            </a:pPr>
            <a:r>
              <a:rPr lang="fr-FR" sz="1800">
                <a:solidFill>
                  <a:srgbClr val="C27BA0"/>
                </a:solidFill>
                <a:latin typeface="Century Gothic"/>
                <a:ea typeface="Century Gothic"/>
                <a:cs typeface="Century Gothic"/>
                <a:sym typeface="Century Gothic"/>
              </a:rPr>
              <a:t>rice paddies, landfills, slash and </a:t>
            </a:r>
            <a:endParaRPr sz="1800">
              <a:solidFill>
                <a:srgbClr val="C27BA0"/>
              </a:solidFill>
              <a:latin typeface="Century Gothic"/>
              <a:ea typeface="Century Gothic"/>
              <a:cs typeface="Century Gothic"/>
              <a:sym typeface="Century Gothic"/>
            </a:endParaRPr>
          </a:p>
          <a:p>
            <a:pPr indent="0" lvl="0" marL="0" marR="0" rtl="0" algn="l">
              <a:lnSpc>
                <a:spcPct val="93000"/>
              </a:lnSpc>
              <a:spcBef>
                <a:spcPts val="0"/>
              </a:spcBef>
              <a:spcAft>
                <a:spcPts val="0"/>
              </a:spcAft>
              <a:buNone/>
            </a:pPr>
            <a:r>
              <a:rPr lang="fr-FR" sz="1800">
                <a:solidFill>
                  <a:srgbClr val="C27BA0"/>
                </a:solidFill>
                <a:latin typeface="Century Gothic"/>
                <a:ea typeface="Century Gothic"/>
                <a:cs typeface="Century Gothic"/>
                <a:sym typeface="Century Gothic"/>
              </a:rPr>
              <a:t>burn practices, etc.)</a:t>
            </a:r>
            <a:endParaRPr sz="1800">
              <a:solidFill>
                <a:srgbClr val="C27BA0"/>
              </a:solidFill>
              <a:latin typeface="Century Gothic"/>
              <a:ea typeface="Century Gothic"/>
              <a:cs typeface="Century Gothic"/>
              <a:sym typeface="Century Gothic"/>
            </a:endParaRPr>
          </a:p>
          <a:p>
            <a:pPr indent="0" lvl="0" marL="0" marR="0" rtl="0" algn="r">
              <a:lnSpc>
                <a:spcPct val="93000"/>
              </a:lnSpc>
              <a:spcBef>
                <a:spcPts val="0"/>
              </a:spcBef>
              <a:spcAft>
                <a:spcPts val="0"/>
              </a:spcAft>
              <a:buClr>
                <a:srgbClr val="000000"/>
              </a:buClr>
              <a:buSzPts val="1800"/>
              <a:buFont typeface="Times New Roman"/>
              <a:buNone/>
            </a:pPr>
            <a:r>
              <a:t/>
            </a:r>
            <a:endParaRPr sz="1800">
              <a:solidFill>
                <a:srgbClr val="D5A6BD"/>
              </a:solidFill>
              <a:latin typeface="Century Gothic"/>
              <a:ea typeface="Century Gothic"/>
              <a:cs typeface="Century Gothic"/>
              <a:sym typeface="Century Gothic"/>
            </a:endParaRPr>
          </a:p>
        </p:txBody>
      </p:sp>
      <p:sp>
        <p:nvSpPr>
          <p:cNvPr id="1035" name="Google Shape;1035;g25c6b548796_0_3749"/>
          <p:cNvSpPr/>
          <p:nvPr/>
        </p:nvSpPr>
        <p:spPr>
          <a:xfrm>
            <a:off x="-5" y="6540785"/>
            <a:ext cx="23100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u="none" cap="none" strike="noStrike">
                <a:solidFill>
                  <a:schemeClr val="dk1"/>
                </a:solidFill>
                <a:latin typeface="Corbel"/>
                <a:ea typeface="Corbel"/>
                <a:cs typeface="Corbel"/>
                <a:sym typeface="Corbel"/>
              </a:rPr>
              <a:t>Source: IPCC, AR6, WG3</a:t>
            </a:r>
            <a:endParaRPr i="1" u="none" cap="none" strike="noStrike">
              <a:solidFill>
                <a:srgbClr val="000000"/>
              </a:solidFill>
              <a:latin typeface="Corbel"/>
              <a:ea typeface="Corbel"/>
              <a:cs typeface="Corbel"/>
              <a:sym typeface="Corbel"/>
            </a:endParaRPr>
          </a:p>
        </p:txBody>
      </p:sp>
      <p:pic>
        <p:nvPicPr>
          <p:cNvPr id="1036" name="Google Shape;1036;g25c6b548796_0_3749"/>
          <p:cNvPicPr preferRelativeResize="0"/>
          <p:nvPr/>
        </p:nvPicPr>
        <p:blipFill rotWithShape="1">
          <a:blip r:embed="rId6">
            <a:alphaModFix/>
          </a:blip>
          <a:srcRect b="0" l="0" r="0" t="0"/>
          <a:stretch/>
        </p:blipFill>
        <p:spPr>
          <a:xfrm>
            <a:off x="11231875" y="2053025"/>
            <a:ext cx="809700" cy="809700"/>
          </a:xfrm>
          <a:prstGeom prst="rect">
            <a:avLst/>
          </a:prstGeom>
          <a:noFill/>
          <a:ln>
            <a:noFill/>
          </a:ln>
        </p:spPr>
      </p:pic>
      <p:pic>
        <p:nvPicPr>
          <p:cNvPr id="1037" name="Google Shape;1037;g25c6b548796_0_3749"/>
          <p:cNvPicPr preferRelativeResize="0"/>
          <p:nvPr/>
        </p:nvPicPr>
        <p:blipFill rotWithShape="1">
          <a:blip r:embed="rId7">
            <a:alphaModFix/>
          </a:blip>
          <a:srcRect b="0" l="0" r="0" t="0"/>
          <a:stretch/>
        </p:blipFill>
        <p:spPr>
          <a:xfrm>
            <a:off x="781575" y="4890926"/>
            <a:ext cx="809725" cy="809725"/>
          </a:xfrm>
          <a:prstGeom prst="rect">
            <a:avLst/>
          </a:prstGeom>
          <a:noFill/>
          <a:ln>
            <a:noFill/>
          </a:ln>
        </p:spPr>
      </p:pic>
      <p:pic>
        <p:nvPicPr>
          <p:cNvPr id="1038" name="Google Shape;1038;g25c6b548796_0_3749"/>
          <p:cNvPicPr preferRelativeResize="0"/>
          <p:nvPr/>
        </p:nvPicPr>
        <p:blipFill rotWithShape="1">
          <a:blip r:embed="rId8">
            <a:alphaModFix/>
          </a:blip>
          <a:srcRect b="0" l="0" r="0" t="0"/>
          <a:stretch/>
        </p:blipFill>
        <p:spPr>
          <a:xfrm>
            <a:off x="10367300" y="5564114"/>
            <a:ext cx="809725" cy="809725"/>
          </a:xfrm>
          <a:prstGeom prst="rect">
            <a:avLst/>
          </a:prstGeom>
          <a:noFill/>
          <a:ln>
            <a:noFill/>
          </a:ln>
        </p:spPr>
      </p:pic>
      <p:cxnSp>
        <p:nvCxnSpPr>
          <p:cNvPr id="1039" name="Google Shape;1039;g25c6b548796_0_3749"/>
          <p:cNvCxnSpPr>
            <a:stCxn id="1040" idx="3"/>
            <a:endCxn id="1030" idx="1"/>
          </p:cNvCxnSpPr>
          <p:nvPr/>
        </p:nvCxnSpPr>
        <p:spPr>
          <a:xfrm flipH="1" rot="10800000">
            <a:off x="7018975" y="3633175"/>
            <a:ext cx="1114500" cy="354300"/>
          </a:xfrm>
          <a:prstGeom prst="straightConnector1">
            <a:avLst/>
          </a:prstGeom>
          <a:noFill/>
          <a:ln cap="flat" cmpd="sng" w="28575">
            <a:solidFill>
              <a:srgbClr val="2F5496"/>
            </a:solidFill>
            <a:prstDash val="solid"/>
            <a:round/>
            <a:headEnd len="sm" w="sm" type="none"/>
            <a:tailEnd len="sm" w="sm" type="none"/>
          </a:ln>
        </p:spPr>
      </p:cxnSp>
      <p:cxnSp>
        <p:nvCxnSpPr>
          <p:cNvPr id="1041" name="Google Shape;1041;g25c6b548796_0_3749"/>
          <p:cNvCxnSpPr>
            <a:endCxn id="1034" idx="1"/>
          </p:cNvCxnSpPr>
          <p:nvPr/>
        </p:nvCxnSpPr>
        <p:spPr>
          <a:xfrm flipH="1" rot="10800000">
            <a:off x="6637700" y="2206925"/>
            <a:ext cx="822600" cy="349500"/>
          </a:xfrm>
          <a:prstGeom prst="straightConnector1">
            <a:avLst/>
          </a:prstGeom>
          <a:noFill/>
          <a:ln cap="flat" cmpd="sng" w="28575">
            <a:solidFill>
              <a:srgbClr val="C27BA0"/>
            </a:solidFill>
            <a:prstDash val="solid"/>
            <a:round/>
            <a:headEnd len="sm" w="sm" type="none"/>
            <a:tailEnd len="sm" w="sm" type="none"/>
          </a:ln>
        </p:spPr>
      </p:cxnSp>
      <p:cxnSp>
        <p:nvCxnSpPr>
          <p:cNvPr id="1042" name="Google Shape;1042;g25c6b548796_0_3749"/>
          <p:cNvCxnSpPr>
            <a:endCxn id="1032" idx="1"/>
          </p:cNvCxnSpPr>
          <p:nvPr/>
        </p:nvCxnSpPr>
        <p:spPr>
          <a:xfrm>
            <a:off x="6853850" y="4424200"/>
            <a:ext cx="1461900" cy="465300"/>
          </a:xfrm>
          <a:prstGeom prst="straightConnector1">
            <a:avLst/>
          </a:prstGeom>
          <a:noFill/>
          <a:ln cap="flat" cmpd="sng" w="28575">
            <a:solidFill>
              <a:srgbClr val="FF6F31"/>
            </a:solidFill>
            <a:prstDash val="solid"/>
            <a:round/>
            <a:headEnd len="sm" w="sm" type="none"/>
            <a:tailEnd len="sm" w="sm" type="none"/>
          </a:ln>
        </p:spPr>
      </p:cxnSp>
      <p:sp>
        <p:nvSpPr>
          <p:cNvPr id="1043" name="Google Shape;1043;g25c6b548796_0_3749"/>
          <p:cNvSpPr txBox="1"/>
          <p:nvPr/>
        </p:nvSpPr>
        <p:spPr>
          <a:xfrm>
            <a:off x="7124600" y="5432425"/>
            <a:ext cx="3166500" cy="1073100"/>
          </a:xfrm>
          <a:prstGeom prst="rect">
            <a:avLst/>
          </a:prstGeom>
          <a:noFill/>
          <a:ln>
            <a:noFill/>
          </a:ln>
        </p:spPr>
        <p:txBody>
          <a:bodyPr anchorCtr="0" anchor="t" bIns="91425" lIns="91425" spcFirstLastPara="1" rIns="91425" wrap="square" tIns="91425">
            <a:spAutoFit/>
          </a:bodyPr>
          <a:lstStyle/>
          <a:p>
            <a:pPr indent="0" lvl="0" marL="0" rtl="0" algn="l">
              <a:lnSpc>
                <a:spcPct val="93000"/>
              </a:lnSpc>
              <a:spcBef>
                <a:spcPts val="900"/>
              </a:spcBef>
              <a:spcAft>
                <a:spcPts val="0"/>
              </a:spcAft>
              <a:buClr>
                <a:srgbClr val="000000"/>
              </a:buClr>
              <a:buSzPts val="1800"/>
              <a:buFont typeface="Arial"/>
              <a:buNone/>
            </a:pPr>
            <a:r>
              <a:rPr b="1" lang="fr-FR" sz="1800">
                <a:solidFill>
                  <a:srgbClr val="1C7685"/>
                </a:solidFill>
                <a:latin typeface="Century Gothic"/>
                <a:ea typeface="Century Gothic"/>
                <a:cs typeface="Century Gothic"/>
                <a:sym typeface="Century Gothic"/>
              </a:rPr>
              <a:t>C</a:t>
            </a:r>
            <a:r>
              <a:rPr b="1" lang="fr-FR" sz="1800">
                <a:solidFill>
                  <a:srgbClr val="1C7685"/>
                </a:solidFill>
                <a:latin typeface="Century Gothic"/>
                <a:ea typeface="Century Gothic"/>
                <a:cs typeface="Century Gothic"/>
                <a:sym typeface="Century Gothic"/>
              </a:rPr>
              <a:t>arbon dioxide (CO</a:t>
            </a:r>
            <a:r>
              <a:rPr b="1" baseline="-25000" lang="fr-FR" sz="1800">
                <a:solidFill>
                  <a:srgbClr val="1C7685"/>
                </a:solidFill>
                <a:latin typeface="Century Gothic"/>
                <a:ea typeface="Century Gothic"/>
                <a:cs typeface="Century Gothic"/>
                <a:sym typeface="Century Gothic"/>
              </a:rPr>
              <a:t>2</a:t>
            </a:r>
            <a:r>
              <a:rPr b="1" lang="fr-FR" sz="1800">
                <a:solidFill>
                  <a:srgbClr val="1C7685"/>
                </a:solidFill>
                <a:latin typeface="Century Gothic"/>
                <a:ea typeface="Century Gothic"/>
                <a:cs typeface="Century Gothic"/>
                <a:sym typeface="Century Gothic"/>
              </a:rPr>
              <a:t>)</a:t>
            </a:r>
            <a:endParaRPr b="1" sz="1900">
              <a:solidFill>
                <a:srgbClr val="1C7685"/>
              </a:solidFill>
              <a:highlight>
                <a:srgbClr val="FFFFFF"/>
              </a:highlight>
              <a:latin typeface="Corbel"/>
              <a:ea typeface="Corbel"/>
              <a:cs typeface="Corbel"/>
              <a:sym typeface="Corbel"/>
            </a:endParaRPr>
          </a:p>
          <a:p>
            <a:pPr indent="0" lvl="0" marL="0" rtl="0" algn="l">
              <a:lnSpc>
                <a:spcPct val="93000"/>
              </a:lnSpc>
              <a:spcBef>
                <a:spcPts val="900"/>
              </a:spcBef>
              <a:spcAft>
                <a:spcPts val="0"/>
              </a:spcAft>
              <a:buNone/>
            </a:pPr>
            <a:r>
              <a:rPr lang="fr-FR" sz="1800">
                <a:solidFill>
                  <a:srgbClr val="1C82B8"/>
                </a:solidFill>
                <a:latin typeface="Century Gothic"/>
                <a:ea typeface="Century Gothic"/>
                <a:cs typeface="Century Gothic"/>
                <a:sym typeface="Century Gothic"/>
              </a:rPr>
              <a:t>Land use change and deforestation</a:t>
            </a:r>
            <a:endParaRPr sz="1800">
              <a:solidFill>
                <a:srgbClr val="1C82B8"/>
              </a:solidFill>
              <a:latin typeface="Century Gothic"/>
              <a:ea typeface="Century Gothic"/>
              <a:cs typeface="Century Gothic"/>
              <a:sym typeface="Century Gothic"/>
            </a:endParaRPr>
          </a:p>
        </p:txBody>
      </p:sp>
      <p:cxnSp>
        <p:nvCxnSpPr>
          <p:cNvPr id="1044" name="Google Shape;1044;g25c6b548796_0_3749"/>
          <p:cNvCxnSpPr/>
          <p:nvPr/>
        </p:nvCxnSpPr>
        <p:spPr>
          <a:xfrm>
            <a:off x="6665650" y="5079375"/>
            <a:ext cx="892200" cy="376200"/>
          </a:xfrm>
          <a:prstGeom prst="straightConnector1">
            <a:avLst/>
          </a:prstGeom>
          <a:noFill/>
          <a:ln cap="flat" cmpd="sng" w="28575">
            <a:solidFill>
              <a:srgbClr val="1C7685"/>
            </a:solidFill>
            <a:prstDash val="solid"/>
            <a:round/>
            <a:headEnd len="sm" w="sm" type="none"/>
            <a:tailEnd len="sm" w="sm" type="none"/>
          </a:ln>
        </p:spPr>
      </p:cxnSp>
      <p:sp>
        <p:nvSpPr>
          <p:cNvPr id="1045" name="Google Shape;1045;g25c6b548796_0_3749"/>
          <p:cNvSpPr txBox="1"/>
          <p:nvPr/>
        </p:nvSpPr>
        <p:spPr>
          <a:xfrm>
            <a:off x="121725" y="2218725"/>
            <a:ext cx="2493000" cy="1588500"/>
          </a:xfrm>
          <a:prstGeom prst="rect">
            <a:avLst/>
          </a:prstGeom>
          <a:noFill/>
          <a:ln>
            <a:noFill/>
          </a:ln>
        </p:spPr>
        <p:txBody>
          <a:bodyPr anchorCtr="0" anchor="t" bIns="91425" lIns="91425" spcFirstLastPara="1" rIns="91425" wrap="square" tIns="91425">
            <a:spAutoFit/>
          </a:bodyPr>
          <a:lstStyle/>
          <a:p>
            <a:pPr indent="0" lvl="0" marL="0" rtl="0" algn="l">
              <a:lnSpc>
                <a:spcPct val="93000"/>
              </a:lnSpc>
              <a:spcBef>
                <a:spcPts val="900"/>
              </a:spcBef>
              <a:spcAft>
                <a:spcPts val="0"/>
              </a:spcAft>
              <a:buClr>
                <a:srgbClr val="000000"/>
              </a:buClr>
              <a:buSzPts val="1800"/>
              <a:buFont typeface="Arial"/>
              <a:buNone/>
            </a:pPr>
            <a:r>
              <a:rPr b="1" lang="fr-FR" sz="1800">
                <a:solidFill>
                  <a:srgbClr val="1C82B8"/>
                </a:solidFill>
                <a:latin typeface="Century Gothic"/>
                <a:ea typeface="Century Gothic"/>
                <a:cs typeface="Century Gothic"/>
                <a:sym typeface="Century Gothic"/>
              </a:rPr>
              <a:t>Carbon </a:t>
            </a:r>
            <a:r>
              <a:rPr b="1" lang="fr-FR" sz="1800">
                <a:solidFill>
                  <a:srgbClr val="1C82B8"/>
                </a:solidFill>
                <a:latin typeface="Century Gothic"/>
                <a:ea typeface="Century Gothic"/>
                <a:cs typeface="Century Gothic"/>
                <a:sym typeface="Century Gothic"/>
              </a:rPr>
              <a:t>dioxide</a:t>
            </a:r>
            <a:r>
              <a:rPr b="1" lang="fr-FR" sz="1800">
                <a:solidFill>
                  <a:srgbClr val="1C82B8"/>
                </a:solidFill>
                <a:latin typeface="Century Gothic"/>
                <a:ea typeface="Century Gothic"/>
                <a:cs typeface="Century Gothic"/>
                <a:sym typeface="Century Gothic"/>
              </a:rPr>
              <a:t> (CO</a:t>
            </a:r>
            <a:r>
              <a:rPr b="1" baseline="-25000" lang="fr-FR" sz="1800">
                <a:solidFill>
                  <a:srgbClr val="1C82B8"/>
                </a:solidFill>
                <a:latin typeface="Century Gothic"/>
                <a:ea typeface="Century Gothic"/>
                <a:cs typeface="Century Gothic"/>
                <a:sym typeface="Century Gothic"/>
              </a:rPr>
              <a:t>2</a:t>
            </a:r>
            <a:r>
              <a:rPr b="1" lang="fr-FR" sz="1800">
                <a:solidFill>
                  <a:srgbClr val="1C82B8"/>
                </a:solidFill>
                <a:latin typeface="Century Gothic"/>
                <a:ea typeface="Century Gothic"/>
                <a:cs typeface="Century Gothic"/>
                <a:sym typeface="Century Gothic"/>
              </a:rPr>
              <a:t>)</a:t>
            </a:r>
            <a:endParaRPr b="1" i="0" sz="1900" u="none" cap="none" strike="noStrike">
              <a:solidFill>
                <a:srgbClr val="434343"/>
              </a:solidFill>
              <a:highlight>
                <a:srgbClr val="FFFFFF"/>
              </a:highlight>
              <a:latin typeface="Corbel"/>
              <a:ea typeface="Corbel"/>
              <a:cs typeface="Corbel"/>
              <a:sym typeface="Corbel"/>
            </a:endParaRPr>
          </a:p>
          <a:p>
            <a:pPr indent="0" lvl="0" marL="0" rtl="0" algn="l">
              <a:lnSpc>
                <a:spcPct val="93000"/>
              </a:lnSpc>
              <a:spcBef>
                <a:spcPts val="900"/>
              </a:spcBef>
              <a:spcAft>
                <a:spcPts val="0"/>
              </a:spcAft>
              <a:buClr>
                <a:srgbClr val="000000"/>
              </a:buClr>
              <a:buSzPts val="1800"/>
              <a:buFont typeface="Arial"/>
              <a:buNone/>
            </a:pPr>
            <a:r>
              <a:rPr lang="fr-FR" sz="1800">
                <a:solidFill>
                  <a:srgbClr val="1C82B8"/>
                </a:solidFill>
                <a:latin typeface="Century Gothic"/>
                <a:ea typeface="Century Gothic"/>
                <a:cs typeface="Century Gothic"/>
                <a:sym typeface="Century Gothic"/>
              </a:rPr>
              <a:t>Fossil fuel combustion and industry</a:t>
            </a:r>
            <a:endParaRPr b="0" i="0" sz="1600" u="none" cap="none" strike="noStrike">
              <a:solidFill>
                <a:srgbClr val="434343"/>
              </a:solidFill>
              <a:highlight>
                <a:srgbClr val="FFFFFF"/>
              </a:highlight>
              <a:latin typeface="Corbel"/>
              <a:ea typeface="Corbel"/>
              <a:cs typeface="Corbel"/>
              <a:sym typeface="Corbel"/>
            </a:endParaRPr>
          </a:p>
        </p:txBody>
      </p:sp>
      <p:cxnSp>
        <p:nvCxnSpPr>
          <p:cNvPr id="1046" name="Google Shape;1046;g25c6b548796_0_3749"/>
          <p:cNvCxnSpPr/>
          <p:nvPr/>
        </p:nvCxnSpPr>
        <p:spPr>
          <a:xfrm rot="10800000">
            <a:off x="2005061" y="2914325"/>
            <a:ext cx="1188000" cy="297600"/>
          </a:xfrm>
          <a:prstGeom prst="straightConnector1">
            <a:avLst/>
          </a:prstGeom>
          <a:noFill/>
          <a:ln cap="flat" cmpd="sng" w="28575">
            <a:solidFill>
              <a:srgbClr val="1C82BA"/>
            </a:solidFill>
            <a:prstDash val="solid"/>
            <a:round/>
            <a:headEnd len="sm" w="sm" type="none"/>
            <a:tailEnd len="sm" w="sm" type="none"/>
          </a:ln>
        </p:spPr>
      </p:cxnSp>
      <p:sp>
        <p:nvSpPr>
          <p:cNvPr id="1047" name="Google Shape;1047;g25c6b548796_0_3749"/>
          <p:cNvSpPr txBox="1"/>
          <p:nvPr/>
        </p:nvSpPr>
        <p:spPr>
          <a:xfrm>
            <a:off x="5760325" y="2908063"/>
            <a:ext cx="809700" cy="513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i="0" lang="fr-FR" sz="2300" u="none" cap="none" strike="noStrike">
                <a:solidFill>
                  <a:schemeClr val="lt1"/>
                </a:solidFill>
                <a:latin typeface="Calibri"/>
                <a:ea typeface="Calibri"/>
                <a:cs typeface="Calibri"/>
                <a:sym typeface="Calibri"/>
              </a:rPr>
              <a:t>18 %</a:t>
            </a:r>
            <a:endParaRPr b="1" i="0" sz="2000" u="none" cap="none" strike="noStrike">
              <a:solidFill>
                <a:schemeClr val="lt1"/>
              </a:solidFill>
              <a:latin typeface="Calibri"/>
              <a:ea typeface="Calibri"/>
              <a:cs typeface="Calibri"/>
              <a:sym typeface="Calibri"/>
            </a:endParaRPr>
          </a:p>
        </p:txBody>
      </p:sp>
      <p:sp>
        <p:nvSpPr>
          <p:cNvPr id="1048" name="Google Shape;1048;g25c6b548796_0_3749"/>
          <p:cNvSpPr txBox="1"/>
          <p:nvPr/>
        </p:nvSpPr>
        <p:spPr>
          <a:xfrm>
            <a:off x="3639475" y="3730525"/>
            <a:ext cx="809700" cy="513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i="0" lang="fr-FR" sz="2300" u="none" cap="none" strike="noStrike">
                <a:solidFill>
                  <a:schemeClr val="lt1"/>
                </a:solidFill>
                <a:latin typeface="Calibri"/>
                <a:ea typeface="Calibri"/>
                <a:cs typeface="Calibri"/>
                <a:sym typeface="Calibri"/>
              </a:rPr>
              <a:t>64 %</a:t>
            </a:r>
            <a:endParaRPr b="1" i="0" sz="2000" u="none" cap="none" strike="noStrike">
              <a:solidFill>
                <a:schemeClr val="lt1"/>
              </a:solidFill>
              <a:latin typeface="Calibri"/>
              <a:ea typeface="Calibri"/>
              <a:cs typeface="Calibri"/>
              <a:sym typeface="Calibri"/>
            </a:endParaRPr>
          </a:p>
        </p:txBody>
      </p:sp>
      <p:sp>
        <p:nvSpPr>
          <p:cNvPr id="1049" name="Google Shape;1049;g25c6b548796_0_3749"/>
          <p:cNvSpPr txBox="1"/>
          <p:nvPr/>
        </p:nvSpPr>
        <p:spPr>
          <a:xfrm>
            <a:off x="5885839" y="4542411"/>
            <a:ext cx="809700" cy="513900"/>
          </a:xfrm>
          <a:prstGeom prst="rect">
            <a:avLst/>
          </a:prstGeom>
          <a:noFill/>
          <a:ln>
            <a:noFill/>
          </a:ln>
        </p:spPr>
        <p:txBody>
          <a:bodyPr anchorCtr="0" anchor="ctr" bIns="91425" lIns="91425" spcFirstLastPara="1" rIns="91425" wrap="square" tIns="91425">
            <a:noAutofit/>
          </a:bodyPr>
          <a:lstStyle/>
          <a:p>
            <a:pPr indent="0" lvl="0" marL="0" marR="0" rtl="0" algn="l">
              <a:lnSpc>
                <a:spcPct val="93000"/>
              </a:lnSpc>
              <a:spcBef>
                <a:spcPts val="800"/>
              </a:spcBef>
              <a:spcAft>
                <a:spcPts val="0"/>
              </a:spcAft>
              <a:buClr>
                <a:srgbClr val="000000"/>
              </a:buClr>
              <a:buSzPts val="2300"/>
              <a:buFont typeface="Arial"/>
              <a:buNone/>
            </a:pPr>
            <a:r>
              <a:rPr b="1" i="0" lang="fr-FR" sz="2300" u="none" cap="none" strike="noStrike">
                <a:solidFill>
                  <a:schemeClr val="lt1"/>
                </a:solidFill>
                <a:latin typeface="Calibri"/>
                <a:ea typeface="Calibri"/>
                <a:cs typeface="Calibri"/>
                <a:sym typeface="Calibri"/>
              </a:rPr>
              <a:t>11 %</a:t>
            </a:r>
            <a:endParaRPr b="1" i="0" sz="2000" u="none" cap="none" strike="noStrike">
              <a:solidFill>
                <a:schemeClr val="lt1"/>
              </a:solidFill>
              <a:latin typeface="Calibri"/>
              <a:ea typeface="Calibri"/>
              <a:cs typeface="Calibri"/>
              <a:sym typeface="Calibri"/>
            </a:endParaRPr>
          </a:p>
        </p:txBody>
      </p:sp>
      <p:sp>
        <p:nvSpPr>
          <p:cNvPr id="1050" name="Google Shape;1050;g25c6b548796_0_3749"/>
          <p:cNvSpPr txBox="1"/>
          <p:nvPr/>
        </p:nvSpPr>
        <p:spPr>
          <a:xfrm>
            <a:off x="3137675" y="5934600"/>
            <a:ext cx="3934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FR" sz="2000">
                <a:latin typeface="Corbel"/>
                <a:ea typeface="Corbel"/>
                <a:cs typeface="Corbel"/>
                <a:sym typeface="Corbel"/>
              </a:rPr>
              <a:t>Global anthropogenic GHG emissions in 2019</a:t>
            </a:r>
            <a:endParaRPr b="1" sz="2000">
              <a:latin typeface="Corbel"/>
              <a:ea typeface="Corbel"/>
              <a:cs typeface="Corbel"/>
              <a:sym typeface="Corbel"/>
            </a:endParaRPr>
          </a:p>
        </p:txBody>
      </p:sp>
      <p:pic>
        <p:nvPicPr>
          <p:cNvPr id="1051" name="Google Shape;1051;g25c6b548796_0_3749"/>
          <p:cNvPicPr preferRelativeResize="0"/>
          <p:nvPr/>
        </p:nvPicPr>
        <p:blipFill rotWithShape="1">
          <a:blip r:embed="rId9">
            <a:alphaModFix/>
          </a:blip>
          <a:srcRect b="0" l="0" r="0" t="0"/>
          <a:stretch/>
        </p:blipFill>
        <p:spPr>
          <a:xfrm>
            <a:off x="190536" y="3892925"/>
            <a:ext cx="865204" cy="865200"/>
          </a:xfrm>
          <a:prstGeom prst="rect">
            <a:avLst/>
          </a:prstGeom>
          <a:noFill/>
          <a:ln>
            <a:noFill/>
          </a:ln>
        </p:spPr>
      </p:pic>
      <p:pic>
        <p:nvPicPr>
          <p:cNvPr id="1052" name="Google Shape;1052;g25c6b548796_0_3749"/>
          <p:cNvPicPr preferRelativeResize="0"/>
          <p:nvPr/>
        </p:nvPicPr>
        <p:blipFill rotWithShape="1">
          <a:blip r:embed="rId10">
            <a:alphaModFix/>
          </a:blip>
          <a:srcRect b="0" l="0" r="0" t="0"/>
          <a:stretch/>
        </p:blipFill>
        <p:spPr>
          <a:xfrm>
            <a:off x="1149348" y="3892925"/>
            <a:ext cx="865204" cy="865200"/>
          </a:xfrm>
          <a:prstGeom prst="rect">
            <a:avLst/>
          </a:prstGeom>
          <a:noFill/>
          <a:ln>
            <a:noFill/>
          </a:ln>
        </p:spPr>
      </p:pic>
      <p:pic>
        <p:nvPicPr>
          <p:cNvPr id="1053" name="Google Shape;1053;g25c6b548796_0_3749"/>
          <p:cNvPicPr preferRelativeResize="0"/>
          <p:nvPr/>
        </p:nvPicPr>
        <p:blipFill rotWithShape="1">
          <a:blip r:embed="rId11">
            <a:alphaModFix/>
          </a:blip>
          <a:srcRect b="0" l="0" r="0" t="0"/>
          <a:stretch/>
        </p:blipFill>
        <p:spPr>
          <a:xfrm>
            <a:off x="2108159" y="3892925"/>
            <a:ext cx="865204" cy="865200"/>
          </a:xfrm>
          <a:prstGeom prst="rect">
            <a:avLst/>
          </a:prstGeom>
          <a:noFill/>
          <a:ln>
            <a:noFill/>
          </a:ln>
        </p:spPr>
      </p:pic>
      <p:sp>
        <p:nvSpPr>
          <p:cNvPr id="1054" name="Google Shape;1054;g25c6b548796_0_3749"/>
          <p:cNvSpPr/>
          <p:nvPr/>
        </p:nvSpPr>
        <p:spPr>
          <a:xfrm>
            <a:off x="204475" y="5170361"/>
            <a:ext cx="443700" cy="478800"/>
          </a:xfrm>
          <a:prstGeom prst="mathPlus">
            <a:avLst>
              <a:gd fmla="val 23520" name="adj1"/>
            </a:avLst>
          </a:prstGeom>
          <a:solidFill>
            <a:srgbClr val="575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25c6b548796_0_3749"/>
          <p:cNvSpPr txBox="1"/>
          <p:nvPr/>
        </p:nvSpPr>
        <p:spPr>
          <a:xfrm>
            <a:off x="6479875" y="3737725"/>
            <a:ext cx="539100" cy="4995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lang="fr-FR" sz="2200">
                <a:solidFill>
                  <a:schemeClr val="lt1"/>
                </a:solidFill>
                <a:latin typeface="Calibri"/>
                <a:ea typeface="Calibri"/>
                <a:cs typeface="Calibri"/>
                <a:sym typeface="Calibri"/>
              </a:rPr>
              <a:t>4%</a:t>
            </a:r>
            <a:endParaRPr b="1" i="0" sz="1900" u="none" cap="none" strike="noStrike">
              <a:solidFill>
                <a:schemeClr val="lt1"/>
              </a:solidFill>
              <a:latin typeface="Calibri"/>
              <a:ea typeface="Calibri"/>
              <a:cs typeface="Calibri"/>
              <a:sym typeface="Calibri"/>
            </a:endParaRPr>
          </a:p>
        </p:txBody>
      </p:sp>
      <p:sp>
        <p:nvSpPr>
          <p:cNvPr id="1055" name="Google Shape;1055;g25c6b548796_0_3749"/>
          <p:cNvSpPr txBox="1"/>
          <p:nvPr/>
        </p:nvSpPr>
        <p:spPr>
          <a:xfrm>
            <a:off x="6595539" y="4114663"/>
            <a:ext cx="640500" cy="4281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lang="fr-FR" sz="1700">
                <a:solidFill>
                  <a:schemeClr val="lt1"/>
                </a:solidFill>
                <a:latin typeface="Calibri"/>
                <a:ea typeface="Calibri"/>
                <a:cs typeface="Calibri"/>
                <a:sym typeface="Calibri"/>
              </a:rPr>
              <a:t>2%</a:t>
            </a:r>
            <a:endParaRPr b="1" i="0" u="none" cap="none" strike="noStrike">
              <a:solidFill>
                <a:schemeClr val="lt1"/>
              </a:solidFill>
              <a:latin typeface="Calibri"/>
              <a:ea typeface="Calibri"/>
              <a:cs typeface="Calibri"/>
              <a:sym typeface="Calibri"/>
            </a:endParaRPr>
          </a:p>
        </p:txBody>
      </p:sp>
      <p:grpSp>
        <p:nvGrpSpPr>
          <p:cNvPr id="1056" name="Google Shape;1056;g25c6b548796_0_3749"/>
          <p:cNvGrpSpPr/>
          <p:nvPr/>
        </p:nvGrpSpPr>
        <p:grpSpPr>
          <a:xfrm>
            <a:off x="11328057" y="6315752"/>
            <a:ext cx="538116" cy="444548"/>
            <a:chOff x="11127266" y="6186351"/>
            <a:chExt cx="695240" cy="574500"/>
          </a:xfrm>
        </p:grpSpPr>
        <p:sp>
          <p:nvSpPr>
            <p:cNvPr id="1057" name="Google Shape;1057;g25c6b548796_0_3749"/>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g25c6b548796_0_3749"/>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g25c6b548796_0_3749"/>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1060" name="Google Shape;1060;g25c6b548796_0_3749"/>
          <p:cNvGrpSpPr/>
          <p:nvPr/>
        </p:nvGrpSpPr>
        <p:grpSpPr>
          <a:xfrm>
            <a:off x="11545443" y="6314830"/>
            <a:ext cx="538985" cy="444548"/>
            <a:chOff x="11320559" y="6185161"/>
            <a:chExt cx="696364" cy="574500"/>
          </a:xfrm>
        </p:grpSpPr>
        <p:sp>
          <p:nvSpPr>
            <p:cNvPr id="1061" name="Google Shape;1061;g25c6b548796_0_3749"/>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25c6b548796_0_3749"/>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25c6b548796_0_3749"/>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1064" name="Google Shape;1064;g25c6b548796_0_3749"/>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5" name="Google Shape;1065;g25c6b548796_0_3749"/>
          <p:cNvPicPr preferRelativeResize="0"/>
          <p:nvPr/>
        </p:nvPicPr>
        <p:blipFill rotWithShape="1">
          <a:blip r:embed="rId12">
            <a:alphaModFix/>
          </a:blip>
          <a:srcRect b="27999" l="52899" r="22598" t="33555"/>
          <a:stretch/>
        </p:blipFill>
        <p:spPr>
          <a:xfrm>
            <a:off x="11587331" y="6359727"/>
            <a:ext cx="249405" cy="340276"/>
          </a:xfrm>
          <a:prstGeom prst="rect">
            <a:avLst/>
          </a:prstGeom>
          <a:noFill/>
          <a:ln>
            <a:noFill/>
          </a:ln>
        </p:spPr>
      </p:pic>
      <p:sp>
        <p:nvSpPr>
          <p:cNvPr id="1066" name="Google Shape;1066;g25c6b548796_0_3749"/>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Where do greenhouse gases (GHG) come from?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1000"/>
                                        <p:tgtEl>
                                          <p:spTgt spid="1037"/>
                                        </p:tgtEl>
                                      </p:cBhvr>
                                    </p:animEffect>
                                  </p:childTnLst>
                                </p:cTn>
                              </p:par>
                              <p:par>
                                <p:cTn fill="hold" nodeType="with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1000"/>
                                        <p:tgtEl>
                                          <p:spTgt spid="1045"/>
                                        </p:tgtEl>
                                      </p:cBhvr>
                                    </p:animEffect>
                                  </p:childTnLst>
                                </p:cTn>
                              </p:par>
                              <p:par>
                                <p:cTn fill="hold" nodeType="with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1000"/>
                                        <p:tgtEl>
                                          <p:spTgt spid="1051"/>
                                        </p:tgtEl>
                                      </p:cBhvr>
                                    </p:animEffec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par>
                                <p:cTn fill="hold" nodeType="with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1000"/>
                                        <p:tgtEl>
                                          <p:spTgt spid="1046"/>
                                        </p:tgtEl>
                                      </p:cBhvr>
                                    </p:animEffect>
                                  </p:childTnLst>
                                </p:cTn>
                              </p:par>
                              <p:par>
                                <p:cTn fill="hold" nodeType="with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1000"/>
                                        <p:tgtEl>
                                          <p:spTgt spid="1043"/>
                                        </p:tgtEl>
                                      </p:cBhvr>
                                    </p:animEffect>
                                  </p:childTnLst>
                                </p:cTn>
                              </p:par>
                              <p:par>
                                <p:cTn fill="hold" nodeType="with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1000"/>
                                        <p:tgtEl>
                                          <p:spTgt spid="1044"/>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1000"/>
                                        <p:tgtEl>
                                          <p:spTgt spid="10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1000"/>
                                        <p:tgtEl>
                                          <p:spTgt spid="1034"/>
                                        </p:tgtEl>
                                      </p:cBhvr>
                                    </p:animEffect>
                                  </p:childTnLst>
                                </p:cTn>
                              </p:par>
                              <p:par>
                                <p:cTn fill="hold" nodeType="with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1000"/>
                                        <p:tgtEl>
                                          <p:spTgt spid="1041"/>
                                        </p:tgtEl>
                                      </p:cBhvr>
                                    </p:animEffect>
                                  </p:childTnLst>
                                </p:cTn>
                              </p:par>
                              <p:par>
                                <p:cTn fill="hold" nodeType="with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1000"/>
                                        <p:tgtEl>
                                          <p:spTgt spid="10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1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1000"/>
                                        <p:tgtEl>
                                          <p:spTgt spid="1039"/>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1000"/>
                                        <p:tgtEl>
                                          <p:spTgt spid="10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10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1000"/>
                                        <p:tgtEl>
                                          <p:spTgt spid="10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g25c6b548796_0_3791"/>
          <p:cNvSpPr txBox="1"/>
          <p:nvPr/>
        </p:nvSpPr>
        <p:spPr>
          <a:xfrm>
            <a:off x="7007600" y="2938675"/>
            <a:ext cx="4657800" cy="16806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entury Gothic"/>
                <a:ea typeface="Century Gothic"/>
                <a:cs typeface="Century Gothic"/>
                <a:sym typeface="Century Gothic"/>
              </a:rPr>
              <a:t>In a few centuries the concentrations of greenhouse gases </a:t>
            </a:r>
            <a:r>
              <a:rPr b="1" lang="fr-FR" sz="2000">
                <a:solidFill>
                  <a:srgbClr val="FFFFFF"/>
                </a:solidFill>
                <a:latin typeface="Century Gothic"/>
                <a:ea typeface="Century Gothic"/>
                <a:cs typeface="Century Gothic"/>
                <a:sym typeface="Century Gothic"/>
              </a:rPr>
              <a:t>observed </a:t>
            </a:r>
            <a:r>
              <a:rPr b="1" lang="fr-FR" sz="2000">
                <a:solidFill>
                  <a:srgbClr val="FFFFFF"/>
                </a:solidFill>
                <a:latin typeface="Century Gothic"/>
                <a:ea typeface="Century Gothic"/>
                <a:cs typeface="Century Gothic"/>
                <a:sym typeface="Century Gothic"/>
              </a:rPr>
              <a:t>in the atmosphere have skyrocketed</a:t>
            </a:r>
            <a:endParaRPr b="1" sz="2000">
              <a:solidFill>
                <a:srgbClr val="FFFFFF"/>
              </a:solidFill>
              <a:latin typeface="Century Gothic"/>
              <a:ea typeface="Century Gothic"/>
              <a:cs typeface="Century Gothic"/>
              <a:sym typeface="Century Gothic"/>
            </a:endParaRPr>
          </a:p>
        </p:txBody>
      </p:sp>
      <p:sp>
        <p:nvSpPr>
          <p:cNvPr id="1073" name="Google Shape;1073;g25c6b548796_0_3791"/>
          <p:cNvSpPr/>
          <p:nvPr/>
        </p:nvSpPr>
        <p:spPr>
          <a:xfrm>
            <a:off x="0" y="6559150"/>
            <a:ext cx="4590600" cy="298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u="none" cap="none" strike="noStrike">
                <a:solidFill>
                  <a:schemeClr val="dk1"/>
                </a:solidFill>
                <a:latin typeface="Corbel"/>
                <a:ea typeface="Corbel"/>
                <a:cs typeface="Corbel"/>
                <a:sym typeface="Corbel"/>
              </a:rPr>
              <a:t>Sources: U.S. National Climate Assessment (2014), IPCC AR5</a:t>
            </a:r>
            <a:endParaRPr i="1" u="none" cap="none" strike="noStrike">
              <a:solidFill>
                <a:srgbClr val="085160"/>
              </a:solidFill>
              <a:latin typeface="Corbel"/>
              <a:ea typeface="Corbel"/>
              <a:cs typeface="Corbel"/>
              <a:sym typeface="Corbel"/>
            </a:endParaRPr>
          </a:p>
        </p:txBody>
      </p:sp>
      <p:sp>
        <p:nvSpPr>
          <p:cNvPr id="1074" name="Google Shape;1074;g25c6b548796_0_3791"/>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The impact of our activities on GHG emissions</a:t>
            </a:r>
            <a:endParaRPr/>
          </a:p>
        </p:txBody>
      </p:sp>
      <p:pic>
        <p:nvPicPr>
          <p:cNvPr id="1075" name="Google Shape;1075;g25c6b548796_0_3791"/>
          <p:cNvPicPr preferRelativeResize="0"/>
          <p:nvPr/>
        </p:nvPicPr>
        <p:blipFill rotWithShape="1">
          <a:blip r:embed="rId3">
            <a:alphaModFix/>
          </a:blip>
          <a:srcRect b="0" l="0" r="0" t="0"/>
          <a:stretch/>
        </p:blipFill>
        <p:spPr>
          <a:xfrm>
            <a:off x="551957" y="1674452"/>
            <a:ext cx="6026120" cy="42936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25c6b548796_0_0"/>
          <p:cNvSpPr txBox="1"/>
          <p:nvPr/>
        </p:nvSpPr>
        <p:spPr>
          <a:xfrm>
            <a:off x="1468375" y="774643"/>
            <a:ext cx="10270200" cy="1341600"/>
          </a:xfrm>
          <a:prstGeom prst="rect">
            <a:avLst/>
          </a:prstGeom>
          <a:noFill/>
          <a:ln>
            <a:noFill/>
          </a:ln>
        </p:spPr>
        <p:txBody>
          <a:bodyPr anchorCtr="0" anchor="t" bIns="91425" lIns="91425" spcFirstLastPara="1" rIns="91425" wrap="square" tIns="91425">
            <a:spAutoFit/>
          </a:bodyPr>
          <a:lstStyle/>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Choose your path! </a:t>
            </a:r>
            <a:endParaRPr sz="2000">
              <a:solidFill>
                <a:srgbClr val="0A5882"/>
              </a:solidFill>
              <a:latin typeface="Corbel"/>
              <a:ea typeface="Corbel"/>
              <a:cs typeface="Corbel"/>
              <a:sym typeface="Corbel"/>
            </a:endParaRPr>
          </a:p>
          <a:p>
            <a:pPr indent="0" lvl="0" marL="457200" rtl="0" algn="just">
              <a:spcBef>
                <a:spcPts val="500"/>
              </a:spcBef>
              <a:spcAft>
                <a:spcPts val="0"/>
              </a:spcAft>
              <a:buNone/>
            </a:pPr>
            <a:r>
              <a:rPr lang="fr-FR" sz="1700">
                <a:solidFill>
                  <a:schemeClr val="dk2"/>
                </a:solidFill>
                <a:latin typeface="Corbel"/>
                <a:ea typeface="Corbel"/>
                <a:cs typeface="Corbel"/>
                <a:sym typeface="Corbel"/>
              </a:rPr>
              <a:t>You can tailor your presentation to suit the content of your class, the time you have available and the topics you want to explore! To make things easier for you, we've created two easy-to-identify slide types : the light and the complete initiative :</a:t>
            </a:r>
            <a:endParaRPr sz="1700">
              <a:solidFill>
                <a:schemeClr val="dk2"/>
              </a:solidFill>
              <a:latin typeface="Corbel"/>
              <a:ea typeface="Corbel"/>
              <a:cs typeface="Corbel"/>
              <a:sym typeface="Corbel"/>
            </a:endParaRPr>
          </a:p>
        </p:txBody>
      </p:sp>
      <p:sp>
        <p:nvSpPr>
          <p:cNvPr id="737" name="Google Shape;737;g25c6b548796_0_0"/>
          <p:cNvSpPr txBox="1"/>
          <p:nvPr/>
        </p:nvSpPr>
        <p:spPr>
          <a:xfrm>
            <a:off x="1456775" y="4321268"/>
            <a:ext cx="10281900" cy="2360100"/>
          </a:xfrm>
          <a:prstGeom prst="rect">
            <a:avLst/>
          </a:prstGeom>
          <a:noFill/>
          <a:ln>
            <a:noFill/>
          </a:ln>
        </p:spPr>
        <p:txBody>
          <a:bodyPr anchorCtr="0" anchor="ctr" bIns="91425" lIns="91425" spcFirstLastPara="1" rIns="91425" wrap="square" tIns="91425">
            <a:spAutoFit/>
          </a:bodyPr>
          <a:lstStyle/>
          <a:p>
            <a:pPr indent="-355600" lvl="0" marL="914400" marR="0" rtl="0" algn="l">
              <a:lnSpc>
                <a:spcPct val="100000"/>
              </a:lnSpc>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Don't forget the comments below the slides</a:t>
            </a:r>
            <a:endParaRPr b="1" sz="2000">
              <a:solidFill>
                <a:srgbClr val="0A588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Each slide is accompanied by notes to guide you through your presentation.</a:t>
            </a:r>
            <a:endParaRPr sz="1700">
              <a:solidFill>
                <a:schemeClr val="dk2"/>
              </a:solidFill>
              <a:latin typeface="Corbel"/>
              <a:ea typeface="Corbel"/>
              <a:cs typeface="Corbel"/>
              <a:sym typeface="Corbel"/>
            </a:endParaRPr>
          </a:p>
          <a:p>
            <a:pPr indent="0" lvl="0" marL="457200" rtl="0" algn="l">
              <a:spcBef>
                <a:spcPts val="0"/>
              </a:spcBef>
              <a:spcAft>
                <a:spcPts val="0"/>
              </a:spcAft>
              <a:buNone/>
            </a:pPr>
            <a:r>
              <a:t/>
            </a:r>
            <a:endParaRPr sz="2000">
              <a:latin typeface="Corbel"/>
              <a:ea typeface="Corbel"/>
              <a:cs typeface="Corbel"/>
              <a:sym typeface="Corbel"/>
            </a:endParaRPr>
          </a:p>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Complete your session with suggested activities from the module </a:t>
            </a:r>
            <a:endParaRPr b="1" sz="2400">
              <a:solidFill>
                <a:srgbClr val="F6AB38"/>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You'll find suggested activities for each phase on our website!</a:t>
            </a:r>
            <a:endParaRPr b="1" sz="2300">
              <a:solidFill>
                <a:schemeClr val="dk2"/>
              </a:solidFill>
              <a:latin typeface="Corbel"/>
              <a:ea typeface="Corbel"/>
              <a:cs typeface="Corbel"/>
              <a:sym typeface="Corbel"/>
            </a:endParaRPr>
          </a:p>
          <a:p>
            <a:pPr indent="0" lvl="0" marL="0" rtl="0" algn="l">
              <a:spcBef>
                <a:spcPts val="0"/>
              </a:spcBef>
              <a:spcAft>
                <a:spcPts val="0"/>
              </a:spcAft>
              <a:buNone/>
            </a:pPr>
            <a:r>
              <a:t/>
            </a:r>
            <a:endParaRPr b="1" sz="1000">
              <a:solidFill>
                <a:schemeClr val="dk2"/>
              </a:solidFill>
              <a:latin typeface="Corbel"/>
              <a:ea typeface="Corbel"/>
              <a:cs typeface="Corbel"/>
              <a:sym typeface="Corbel"/>
            </a:endParaRPr>
          </a:p>
          <a:p>
            <a:pPr indent="0" lvl="0" marL="0" rtl="0" algn="l">
              <a:spcBef>
                <a:spcPts val="0"/>
              </a:spcBef>
              <a:spcAft>
                <a:spcPts val="0"/>
              </a:spcAft>
              <a:buNone/>
            </a:pPr>
            <a:r>
              <a:rPr b="1" lang="fr-FR" sz="2900">
                <a:solidFill>
                  <a:schemeClr val="accent1"/>
                </a:solidFill>
                <a:latin typeface="Corbel"/>
                <a:ea typeface="Corbel"/>
                <a:cs typeface="Corbel"/>
                <a:sym typeface="Corbel"/>
              </a:rPr>
              <a:t>Enjoy your session!</a:t>
            </a:r>
            <a:endParaRPr sz="1800">
              <a:solidFill>
                <a:schemeClr val="dk2"/>
              </a:solidFill>
              <a:latin typeface="Corbel"/>
              <a:ea typeface="Corbel"/>
              <a:cs typeface="Corbel"/>
              <a:sym typeface="Corbel"/>
            </a:endParaRPr>
          </a:p>
        </p:txBody>
      </p:sp>
      <p:pic>
        <p:nvPicPr>
          <p:cNvPr id="738" name="Google Shape;738;g25c6b548796_0_0"/>
          <p:cNvPicPr preferRelativeResize="0"/>
          <p:nvPr/>
        </p:nvPicPr>
        <p:blipFill rotWithShape="1">
          <a:blip r:embed="rId3">
            <a:alphaModFix/>
          </a:blip>
          <a:srcRect b="0" l="327" r="327" t="0"/>
          <a:stretch/>
        </p:blipFill>
        <p:spPr>
          <a:xfrm>
            <a:off x="2031741" y="2265580"/>
            <a:ext cx="3257498" cy="1844453"/>
          </a:xfrm>
          <a:prstGeom prst="rect">
            <a:avLst/>
          </a:prstGeom>
          <a:noFill/>
          <a:ln>
            <a:noFill/>
          </a:ln>
          <a:effectLst>
            <a:outerShdw blurRad="57150" rotWithShape="0" algn="bl" dir="5400000" dist="19050">
              <a:srgbClr val="000000">
                <a:alpha val="50000"/>
              </a:srgbClr>
            </a:outerShdw>
          </a:effectLst>
        </p:spPr>
      </p:pic>
      <p:grpSp>
        <p:nvGrpSpPr>
          <p:cNvPr id="739" name="Google Shape;739;g25c6b548796_0_0"/>
          <p:cNvGrpSpPr/>
          <p:nvPr/>
        </p:nvGrpSpPr>
        <p:grpSpPr>
          <a:xfrm>
            <a:off x="2731364" y="2804128"/>
            <a:ext cx="321494" cy="328026"/>
            <a:chOff x="10821672" y="5780925"/>
            <a:chExt cx="438600" cy="444600"/>
          </a:xfrm>
        </p:grpSpPr>
        <p:sp>
          <p:nvSpPr>
            <p:cNvPr id="740" name="Google Shape;740;g25c6b548796_0_0"/>
            <p:cNvSpPr/>
            <p:nvPr/>
          </p:nvSpPr>
          <p:spPr>
            <a:xfrm>
              <a:off x="10821672" y="57809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1" name="Google Shape;741;g25c6b548796_0_0"/>
            <p:cNvPicPr preferRelativeResize="0"/>
            <p:nvPr/>
          </p:nvPicPr>
          <p:blipFill rotWithShape="1">
            <a:blip r:embed="rId4">
              <a:alphaModFix/>
            </a:blip>
            <a:srcRect b="27999" l="52899" r="22598" t="33555"/>
            <a:stretch/>
          </p:blipFill>
          <p:spPr>
            <a:xfrm>
              <a:off x="10926884" y="5826327"/>
              <a:ext cx="249405" cy="340276"/>
            </a:xfrm>
            <a:prstGeom prst="rect">
              <a:avLst/>
            </a:prstGeom>
            <a:noFill/>
            <a:ln>
              <a:noFill/>
            </a:ln>
          </p:spPr>
        </p:pic>
      </p:grpSp>
      <p:sp>
        <p:nvSpPr>
          <p:cNvPr id="742" name="Google Shape;742;g25c6b548796_0_0"/>
          <p:cNvSpPr txBox="1"/>
          <p:nvPr/>
        </p:nvSpPr>
        <p:spPr>
          <a:xfrm>
            <a:off x="3037900" y="2723400"/>
            <a:ext cx="17193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F4A344"/>
                </a:solidFill>
                <a:latin typeface="Corbel"/>
                <a:ea typeface="Corbel"/>
                <a:cs typeface="Corbel"/>
                <a:sym typeface="Corbel"/>
              </a:rPr>
              <a:t>Light initiative</a:t>
            </a:r>
            <a:endParaRPr b="1">
              <a:solidFill>
                <a:srgbClr val="F4A344"/>
              </a:solidFill>
              <a:latin typeface="Corbel"/>
              <a:ea typeface="Corbel"/>
              <a:cs typeface="Corbel"/>
              <a:sym typeface="Corbel"/>
            </a:endParaRPr>
          </a:p>
        </p:txBody>
      </p:sp>
      <p:pic>
        <p:nvPicPr>
          <p:cNvPr id="743" name="Google Shape;743;g25c6b548796_0_0"/>
          <p:cNvPicPr preferRelativeResize="0"/>
          <p:nvPr/>
        </p:nvPicPr>
        <p:blipFill rotWithShape="1">
          <a:blip r:embed="rId5">
            <a:alphaModFix/>
          </a:blip>
          <a:srcRect b="0" l="327" r="327" t="0"/>
          <a:stretch/>
        </p:blipFill>
        <p:spPr>
          <a:xfrm>
            <a:off x="6097986" y="2251495"/>
            <a:ext cx="3257498" cy="1844453"/>
          </a:xfrm>
          <a:prstGeom prst="rect">
            <a:avLst/>
          </a:prstGeom>
          <a:noFill/>
          <a:ln>
            <a:noFill/>
          </a:ln>
          <a:effectLst>
            <a:outerShdw blurRad="57150" rotWithShape="0" algn="bl" dir="5400000" dist="19050">
              <a:srgbClr val="000000">
                <a:alpha val="50000"/>
              </a:srgbClr>
            </a:outerShdw>
          </a:effectLst>
        </p:spPr>
      </p:pic>
      <p:grpSp>
        <p:nvGrpSpPr>
          <p:cNvPr id="744" name="Google Shape;744;g25c6b548796_0_0"/>
          <p:cNvGrpSpPr/>
          <p:nvPr/>
        </p:nvGrpSpPr>
        <p:grpSpPr>
          <a:xfrm>
            <a:off x="6602358" y="2802454"/>
            <a:ext cx="321461" cy="328185"/>
            <a:chOff x="11662148" y="6309124"/>
            <a:chExt cx="443700" cy="450000"/>
          </a:xfrm>
        </p:grpSpPr>
        <p:sp>
          <p:nvSpPr>
            <p:cNvPr id="745" name="Google Shape;745;g25c6b548796_0_0"/>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6" name="Google Shape;746;g25c6b548796_0_0"/>
            <p:cNvGrpSpPr/>
            <p:nvPr/>
          </p:nvGrpSpPr>
          <p:grpSpPr>
            <a:xfrm>
              <a:off x="11777233" y="6364855"/>
              <a:ext cx="217178" cy="355351"/>
              <a:chOff x="11157555" y="6024051"/>
              <a:chExt cx="370295" cy="605885"/>
            </a:xfrm>
          </p:grpSpPr>
          <p:sp>
            <p:nvSpPr>
              <p:cNvPr id="747" name="Google Shape;747;g25c6b548796_0_0"/>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8" name="Google Shape;748;g25c6b548796_0_0"/>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9" name="Google Shape;749;g25c6b548796_0_0"/>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
        <p:nvSpPr>
          <p:cNvPr id="750" name="Google Shape;750;g25c6b548796_0_0"/>
          <p:cNvSpPr txBox="1"/>
          <p:nvPr/>
        </p:nvSpPr>
        <p:spPr>
          <a:xfrm>
            <a:off x="6865624" y="2724725"/>
            <a:ext cx="22242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1C82B8"/>
                </a:solidFill>
                <a:latin typeface="Corbel"/>
                <a:ea typeface="Corbel"/>
                <a:cs typeface="Corbel"/>
                <a:sym typeface="Corbel"/>
              </a:rPr>
              <a:t> Complete initiative</a:t>
            </a:r>
            <a:endParaRPr b="1">
              <a:solidFill>
                <a:srgbClr val="1C82B8"/>
              </a:solidFill>
              <a:latin typeface="Corbel"/>
              <a:ea typeface="Corbel"/>
              <a:cs typeface="Corbel"/>
              <a:sym typeface="Corbel"/>
            </a:endParaRPr>
          </a:p>
        </p:txBody>
      </p:sp>
      <p:sp>
        <p:nvSpPr>
          <p:cNvPr id="751" name="Google Shape;751;g25c6b548796_0_0"/>
          <p:cNvSpPr txBox="1"/>
          <p:nvPr/>
        </p:nvSpPr>
        <p:spPr>
          <a:xfrm>
            <a:off x="2031768" y="3122668"/>
            <a:ext cx="3257400" cy="61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the red wire and fundamental concepts of the module</a:t>
            </a:r>
            <a:endParaRPr sz="1600"/>
          </a:p>
        </p:txBody>
      </p:sp>
      <p:sp>
        <p:nvSpPr>
          <p:cNvPr id="752" name="Google Shape;752;g25c6b548796_0_0"/>
          <p:cNvSpPr txBox="1"/>
          <p:nvPr/>
        </p:nvSpPr>
        <p:spPr>
          <a:xfrm>
            <a:off x="6097993" y="3122668"/>
            <a:ext cx="3257400" cy="8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slides and activities to deepen your knowledge!</a:t>
            </a:r>
            <a:endParaRPr sz="1200"/>
          </a:p>
        </p:txBody>
      </p:sp>
      <p:sp>
        <p:nvSpPr>
          <p:cNvPr id="753" name="Google Shape;753;g25c6b548796_0_0"/>
          <p:cNvSpPr txBox="1"/>
          <p:nvPr>
            <p:ph type="title"/>
          </p:nvPr>
        </p:nvSpPr>
        <p:spPr>
          <a:xfrm>
            <a:off x="1456775" y="241454"/>
            <a:ext cx="10570500" cy="461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fr-FR" sz="2900">
                <a:solidFill>
                  <a:schemeClr val="accent1"/>
                </a:solidFill>
              </a:rPr>
              <a:t>Welcome to Clicks On educational content!</a:t>
            </a:r>
            <a:endParaRPr b="1" sz="29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grpSp>
        <p:nvGrpSpPr>
          <p:cNvPr id="1080" name="Google Shape;1080;g25c6b548796_0_3802"/>
          <p:cNvGrpSpPr/>
          <p:nvPr/>
        </p:nvGrpSpPr>
        <p:grpSpPr>
          <a:xfrm>
            <a:off x="3092225" y="5936175"/>
            <a:ext cx="5998500" cy="509425"/>
            <a:chOff x="3092225" y="5936175"/>
            <a:chExt cx="5998500" cy="509425"/>
          </a:xfrm>
        </p:grpSpPr>
        <p:sp>
          <p:nvSpPr>
            <p:cNvPr id="1081" name="Google Shape;1081;g25c6b548796_0_3802"/>
            <p:cNvSpPr/>
            <p:nvPr/>
          </p:nvSpPr>
          <p:spPr>
            <a:xfrm>
              <a:off x="3092225" y="5936175"/>
              <a:ext cx="5998500" cy="509400"/>
            </a:xfrm>
            <a:prstGeom prst="rect">
              <a:avLst/>
            </a:prstGeom>
            <a:solidFill>
              <a:srgbClr val="383151"/>
            </a:solidFill>
            <a:ln cap="flat" cmpd="sng" w="9525">
              <a:solidFill>
                <a:srgbClr val="352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2" name="Google Shape;1082;g25c6b548796_0_3802"/>
            <p:cNvPicPr preferRelativeResize="0"/>
            <p:nvPr/>
          </p:nvPicPr>
          <p:blipFill rotWithShape="1">
            <a:blip r:embed="rId3">
              <a:alphaModFix/>
            </a:blip>
            <a:srcRect b="0" l="0" r="0" t="0"/>
            <a:stretch/>
          </p:blipFill>
          <p:spPr>
            <a:xfrm>
              <a:off x="3775225" y="5950300"/>
              <a:ext cx="4410075" cy="495300"/>
            </a:xfrm>
            <a:prstGeom prst="rect">
              <a:avLst/>
            </a:prstGeom>
            <a:noFill/>
            <a:ln>
              <a:noFill/>
            </a:ln>
          </p:spPr>
        </p:pic>
      </p:grpSp>
      <p:sp>
        <p:nvSpPr>
          <p:cNvPr id="1083" name="Google Shape;1083;g25c6b548796_0_3802"/>
          <p:cNvSpPr/>
          <p:nvPr/>
        </p:nvSpPr>
        <p:spPr>
          <a:xfrm>
            <a:off x="0" y="6550210"/>
            <a:ext cx="103911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u="none" cap="none" strike="noStrike">
                <a:solidFill>
                  <a:srgbClr val="085160"/>
                </a:solidFill>
                <a:latin typeface="Corbel"/>
                <a:ea typeface="Corbel"/>
                <a:cs typeface="Corbel"/>
                <a:sym typeface="Corbel"/>
              </a:rPr>
              <a:t>Source: Aurélien Saussay (French Economic Observatory - Science Po) </a:t>
            </a:r>
            <a:r>
              <a:rPr i="1" lang="fr-FR">
                <a:solidFill>
                  <a:srgbClr val="085160"/>
                </a:solidFill>
                <a:latin typeface="Corbel"/>
                <a:ea typeface="Corbel"/>
                <a:cs typeface="Corbel"/>
                <a:sym typeface="Corbel"/>
              </a:rPr>
              <a:t>on </a:t>
            </a:r>
            <a:r>
              <a:rPr i="1" lang="fr-FR">
                <a:solidFill>
                  <a:srgbClr val="085160"/>
                </a:solidFill>
                <a:uFill>
                  <a:noFill/>
                </a:uFill>
                <a:latin typeface="Corbel"/>
                <a:ea typeface="Corbel"/>
                <a:cs typeface="Corbel"/>
                <a:sym typeface="Corbel"/>
                <a:hlinkClick r:id="rId4">
                  <a:extLst>
                    <a:ext uri="{A12FA001-AC4F-418D-AE19-62706E023703}">
                      <ahyp:hlinkClr val="tx"/>
                    </a:ext>
                  </a:extLst>
                </a:hlinkClick>
              </a:rPr>
              <a:t>http://aureliensaussay.github.io/historicalemissions/</a:t>
            </a:r>
            <a:r>
              <a:rPr i="1" lang="fr-FR" u="none" cap="none" strike="noStrike">
                <a:solidFill>
                  <a:schemeClr val="dk1"/>
                </a:solidFill>
                <a:latin typeface="Corbel"/>
                <a:ea typeface="Corbel"/>
                <a:cs typeface="Corbel"/>
                <a:sym typeface="Corbel"/>
              </a:rPr>
              <a:t> </a:t>
            </a:r>
            <a:endParaRPr i="1" u="none" cap="none" strike="noStrike">
              <a:solidFill>
                <a:schemeClr val="dk1"/>
              </a:solidFill>
              <a:latin typeface="Corbel"/>
              <a:ea typeface="Corbel"/>
              <a:cs typeface="Corbel"/>
              <a:sym typeface="Corbel"/>
            </a:endParaRPr>
          </a:p>
        </p:txBody>
      </p:sp>
      <p:sp>
        <p:nvSpPr>
          <p:cNvPr id="1084" name="Google Shape;1084;g25c6b548796_0_3802"/>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Historical</a:t>
            </a:r>
            <a:r>
              <a:rPr lang="fr-FR"/>
              <a:t> CO</a:t>
            </a:r>
            <a:r>
              <a:rPr baseline="-25000" lang="fr-FR" sz="2700">
                <a:latin typeface="Verdana"/>
                <a:ea typeface="Verdana"/>
                <a:cs typeface="Verdana"/>
                <a:sym typeface="Verdana"/>
              </a:rPr>
              <a:t>2</a:t>
            </a:r>
            <a:r>
              <a:rPr lang="fr-FR"/>
              <a:t> emissions</a:t>
            </a:r>
            <a:endParaRPr/>
          </a:p>
        </p:txBody>
      </p:sp>
      <p:pic>
        <p:nvPicPr>
          <p:cNvPr descr="NEW: Interactive version online at http://aureliensaussay.github.io/historicalemissions/interactive.html&#10;&#10;These maps depict the evolution of carbon dioxide emissions from fossil-fuel burning, cement production and gas flaring worldwide from 1750 until 2010. In addition to a valuable insight into emissions history, this also provides a striking visualization of the progressive extension of the industrial revolution over the past 250 years.&#10;&#10;Each dot represents the total carbon dioxide emitted in a given year from a 5' by 5' cell (5' = 1/12th of a degree), the redder the lower, the brighter the higher.&#10;&#10;Get more information at:&#10;http://aureliensaussay.github.io/historicalemissions/&#10;&#10;These maps have been produced by combining CDIAC national carbon dioxide emissions time series with EDGAR/HYDE 3.2 decadal population dataset (interpolated using Akima interpolation) from 1750 to 2010.&#10;&#10;This result in global dataset of gridded yearly emissions over the entire period, at a 5' resolution.&#10;&#10;Emissions data from CDIAC.&#10;http://cdiac.ornl.gov/trends/emis/meth_reg.html&#10;&#10;Population data from EDGAR/HYDE 3.2.&#10;http://themasites.pbl.nl/tridion/en/themasites/hyde/basicdrivingfactors/population/index-2.html&#10;&#10;Map, gridded dataset and video by Aurélien Saussay, French Economic Observatory (Sciences Po Paris), 2015." id="1085" name="Google Shape;1085;g25c6b548796_0_3802" title="A Short History of Global Emissions from Fossil-Fuel Burning (1750-2010)">
            <a:hlinkClick r:id="rId5"/>
          </p:cNvPr>
          <p:cNvPicPr preferRelativeResize="0"/>
          <p:nvPr/>
        </p:nvPicPr>
        <p:blipFill rotWithShape="1">
          <a:blip r:embed="rId6">
            <a:alphaModFix/>
          </a:blip>
          <a:srcRect b="0" l="0" r="0" t="0"/>
          <a:stretch/>
        </p:blipFill>
        <p:spPr>
          <a:xfrm>
            <a:off x="3092224" y="1444625"/>
            <a:ext cx="6007550" cy="4505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5c6b548796_0_3811"/>
          <p:cNvSpPr/>
          <p:nvPr/>
        </p:nvSpPr>
        <p:spPr>
          <a:xfrm>
            <a:off x="2146135" y="3053989"/>
            <a:ext cx="3885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92" name="Google Shape;1092;g25c6b548796_0_3811"/>
          <p:cNvSpPr/>
          <p:nvPr/>
        </p:nvSpPr>
        <p:spPr>
          <a:xfrm>
            <a:off x="2146135" y="3574888"/>
            <a:ext cx="3885900" cy="4158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93" name="Google Shape;1093;g25c6b548796_0_3811"/>
          <p:cNvSpPr/>
          <p:nvPr/>
        </p:nvSpPr>
        <p:spPr>
          <a:xfrm>
            <a:off x="6178488" y="3054000"/>
            <a:ext cx="3885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94" name="Google Shape;1094;g25c6b548796_0_3811"/>
          <p:cNvSpPr/>
          <p:nvPr/>
        </p:nvSpPr>
        <p:spPr>
          <a:xfrm>
            <a:off x="6160487" y="3566700"/>
            <a:ext cx="3903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95" name="Google Shape;1095;g25c6b548796_0_3811"/>
          <p:cNvSpPr/>
          <p:nvPr/>
        </p:nvSpPr>
        <p:spPr>
          <a:xfrm>
            <a:off x="2146138" y="2088300"/>
            <a:ext cx="7877700" cy="8616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What causes greenhouse gas emissions?</a:t>
            </a:r>
            <a:endParaRPr b="0" i="0" sz="1400" u="none" cap="none" strike="noStrike">
              <a:solidFill>
                <a:schemeClr val="lt1"/>
              </a:solidFill>
              <a:latin typeface="Arial"/>
              <a:ea typeface="Arial"/>
              <a:cs typeface="Arial"/>
              <a:sym typeface="Arial"/>
            </a:endParaRPr>
          </a:p>
        </p:txBody>
      </p:sp>
      <p:sp>
        <p:nvSpPr>
          <p:cNvPr id="1096" name="Google Shape;1096;g25c6b548796_0_3811"/>
          <p:cNvSpPr/>
          <p:nvPr/>
        </p:nvSpPr>
        <p:spPr>
          <a:xfrm>
            <a:off x="2181726" y="3066301"/>
            <a:ext cx="3812100" cy="362400"/>
          </a:xfrm>
          <a:prstGeom prst="rect">
            <a:avLst/>
          </a:prstGeom>
          <a:noFill/>
          <a:ln>
            <a:noFill/>
          </a:ln>
        </p:spPr>
        <p:txBody>
          <a:bodyPr anchorCtr="0" anchor="ctr" bIns="45000" lIns="90000" spcFirstLastPara="1" rIns="90000" wrap="square" tIns="45000">
            <a:noAutofit/>
          </a:bodyPr>
          <a:lstStyle/>
          <a:p>
            <a:pPr indent="-226900" lvl="0" marL="216000" marR="0" rtl="0" algn="l">
              <a:lnSpc>
                <a:spcPct val="100000"/>
              </a:lnSpc>
              <a:spcBef>
                <a:spcPts val="0"/>
              </a:spcBef>
              <a:spcAft>
                <a:spcPts val="0"/>
              </a:spcAft>
              <a:buClr>
                <a:srgbClr val="FF9E00"/>
              </a:buClr>
              <a:buSzPts val="2000"/>
              <a:buChar char="•"/>
            </a:pPr>
            <a:r>
              <a:rPr b="1" lang="fr-FR" sz="1600">
                <a:solidFill>
                  <a:schemeClr val="lt1"/>
                </a:solidFill>
              </a:rPr>
              <a:t>A : Fossil fuel combustion</a:t>
            </a:r>
            <a:endParaRPr b="1" sz="1600">
              <a:solidFill>
                <a:schemeClr val="lt1"/>
              </a:solidFill>
            </a:endParaRPr>
          </a:p>
        </p:txBody>
      </p:sp>
      <p:sp>
        <p:nvSpPr>
          <p:cNvPr id="1097" name="Google Shape;1097;g25c6b548796_0_3811"/>
          <p:cNvSpPr/>
          <p:nvPr/>
        </p:nvSpPr>
        <p:spPr>
          <a:xfrm>
            <a:off x="6211796" y="3091855"/>
            <a:ext cx="2386800" cy="3624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Font typeface="Arial"/>
              <a:buChar char="•"/>
            </a:pPr>
            <a:r>
              <a:rPr b="1" lang="fr-FR" sz="1800">
                <a:solidFill>
                  <a:schemeClr val="lt1"/>
                </a:solidFill>
              </a:rPr>
              <a:t>B : Tides</a:t>
            </a:r>
            <a:endParaRPr b="0" i="0" sz="1400" u="none" cap="none" strike="noStrike">
              <a:solidFill>
                <a:schemeClr val="lt1"/>
              </a:solidFill>
              <a:latin typeface="Arial"/>
              <a:ea typeface="Arial"/>
              <a:cs typeface="Arial"/>
              <a:sym typeface="Arial"/>
            </a:endParaRPr>
          </a:p>
        </p:txBody>
      </p:sp>
      <p:sp>
        <p:nvSpPr>
          <p:cNvPr id="1098" name="Google Shape;1098;g25c6b548796_0_3811"/>
          <p:cNvSpPr/>
          <p:nvPr/>
        </p:nvSpPr>
        <p:spPr>
          <a:xfrm>
            <a:off x="2178896" y="3532986"/>
            <a:ext cx="3889200" cy="4506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600">
                <a:solidFill>
                  <a:schemeClr val="lt1"/>
                </a:solidFill>
              </a:rPr>
              <a:t>C : Digestive tract of ruminants</a:t>
            </a:r>
            <a:endParaRPr b="1" sz="1600">
              <a:solidFill>
                <a:schemeClr val="lt1"/>
              </a:solidFill>
            </a:endParaRPr>
          </a:p>
        </p:txBody>
      </p:sp>
      <p:sp>
        <p:nvSpPr>
          <p:cNvPr id="1099" name="Google Shape;1099;g25c6b548796_0_3811"/>
          <p:cNvSpPr/>
          <p:nvPr/>
        </p:nvSpPr>
        <p:spPr>
          <a:xfrm>
            <a:off x="6211788" y="3624875"/>
            <a:ext cx="3642000" cy="3060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800">
                <a:solidFill>
                  <a:schemeClr val="lt1"/>
                </a:solidFill>
              </a:rPr>
              <a:t>D : Cosmic radiation</a:t>
            </a:r>
            <a:endParaRPr b="1" sz="1800">
              <a:solidFill>
                <a:schemeClr val="lt1"/>
              </a:solidFill>
            </a:endParaRPr>
          </a:p>
        </p:txBody>
      </p:sp>
      <p:pic>
        <p:nvPicPr>
          <p:cNvPr descr="Gaz2" id="1100" name="Google Shape;1100;g25c6b548796_0_3811"/>
          <p:cNvPicPr preferRelativeResize="0"/>
          <p:nvPr/>
        </p:nvPicPr>
        <p:blipFill rotWithShape="1">
          <a:blip r:embed="rId3">
            <a:alphaModFix/>
          </a:blip>
          <a:srcRect b="42102" l="0" r="84630" t="0"/>
          <a:stretch/>
        </p:blipFill>
        <p:spPr>
          <a:xfrm rot="-704968">
            <a:off x="2378178" y="5437475"/>
            <a:ext cx="1036301" cy="736425"/>
          </a:xfrm>
          <a:prstGeom prst="rect">
            <a:avLst/>
          </a:prstGeom>
          <a:noFill/>
          <a:ln>
            <a:noFill/>
          </a:ln>
        </p:spPr>
      </p:pic>
      <p:sp>
        <p:nvSpPr>
          <p:cNvPr id="1101" name="Google Shape;1101;g25c6b548796_0_3811"/>
          <p:cNvSpPr/>
          <p:nvPr/>
        </p:nvSpPr>
        <p:spPr>
          <a:xfrm>
            <a:off x="2127613" y="805950"/>
            <a:ext cx="7918200" cy="787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grpSp>
        <p:nvGrpSpPr>
          <p:cNvPr id="1102" name="Google Shape;1102;g25c6b548796_0_3811"/>
          <p:cNvGrpSpPr/>
          <p:nvPr/>
        </p:nvGrpSpPr>
        <p:grpSpPr>
          <a:xfrm>
            <a:off x="11328057" y="6315752"/>
            <a:ext cx="538116" cy="444548"/>
            <a:chOff x="11127266" y="6186351"/>
            <a:chExt cx="695240" cy="574500"/>
          </a:xfrm>
        </p:grpSpPr>
        <p:sp>
          <p:nvSpPr>
            <p:cNvPr id="1103" name="Google Shape;1103;g25c6b548796_0_3811"/>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g25c6b548796_0_3811"/>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g25c6b548796_0_3811"/>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1106" name="Google Shape;1106;g25c6b548796_0_3811"/>
          <p:cNvGrpSpPr/>
          <p:nvPr/>
        </p:nvGrpSpPr>
        <p:grpSpPr>
          <a:xfrm>
            <a:off x="11545443" y="6314830"/>
            <a:ext cx="538985" cy="444548"/>
            <a:chOff x="11320559" y="6185161"/>
            <a:chExt cx="696364" cy="574500"/>
          </a:xfrm>
        </p:grpSpPr>
        <p:sp>
          <p:nvSpPr>
            <p:cNvPr id="1107" name="Google Shape;1107;g25c6b548796_0_3811"/>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g25c6b548796_0_3811"/>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g25c6b548796_0_3811"/>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1110" name="Google Shape;1110;g25c6b548796_0_3811"/>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1" name="Google Shape;1111;g25c6b548796_0_3811"/>
          <p:cNvPicPr preferRelativeResize="0"/>
          <p:nvPr/>
        </p:nvPicPr>
        <p:blipFill rotWithShape="1">
          <a:blip r:embed="rId4">
            <a:alphaModFix/>
          </a:blip>
          <a:srcRect b="27999" l="52899" r="22598" t="33555"/>
          <a:stretch/>
        </p:blipFill>
        <p:spPr>
          <a:xfrm>
            <a:off x="11587331" y="6359727"/>
            <a:ext cx="249405" cy="340276"/>
          </a:xfrm>
          <a:prstGeom prst="rect">
            <a:avLst/>
          </a:prstGeom>
          <a:noFill/>
          <a:ln>
            <a:noFill/>
          </a:ln>
        </p:spPr>
      </p:pic>
      <p:pic>
        <p:nvPicPr>
          <p:cNvPr descr="Gaz2" id="1112" name="Google Shape;1112;g25c6b548796_0_3811"/>
          <p:cNvPicPr preferRelativeResize="0"/>
          <p:nvPr/>
        </p:nvPicPr>
        <p:blipFill rotWithShape="1">
          <a:blip r:embed="rId3">
            <a:alphaModFix/>
          </a:blip>
          <a:srcRect b="42102" l="83258" r="1371" t="0"/>
          <a:stretch/>
        </p:blipFill>
        <p:spPr>
          <a:xfrm>
            <a:off x="8296492" y="5513675"/>
            <a:ext cx="1036301" cy="736425"/>
          </a:xfrm>
          <a:prstGeom prst="rect">
            <a:avLst/>
          </a:prstGeom>
          <a:noFill/>
          <a:ln>
            <a:noFill/>
          </a:ln>
        </p:spPr>
      </p:pic>
      <p:pic>
        <p:nvPicPr>
          <p:cNvPr id="1113" name="Google Shape;1113;g25c6b548796_0_3811"/>
          <p:cNvPicPr preferRelativeResize="0"/>
          <p:nvPr/>
        </p:nvPicPr>
        <p:blipFill rotWithShape="1">
          <a:blip r:embed="rId5">
            <a:alphaModFix/>
          </a:blip>
          <a:srcRect b="63948" l="0" r="0" t="0"/>
          <a:stretch/>
        </p:blipFill>
        <p:spPr>
          <a:xfrm>
            <a:off x="1746075" y="5943625"/>
            <a:ext cx="8484950" cy="932026"/>
          </a:xfrm>
          <a:prstGeom prst="rect">
            <a:avLst/>
          </a:prstGeom>
          <a:noFill/>
          <a:ln>
            <a:noFill/>
          </a:ln>
        </p:spPr>
      </p:pic>
      <p:pic>
        <p:nvPicPr>
          <p:cNvPr descr="Gaz2" id="1114" name="Google Shape;1114;g25c6b548796_0_3811"/>
          <p:cNvPicPr preferRelativeResize="0"/>
          <p:nvPr/>
        </p:nvPicPr>
        <p:blipFill rotWithShape="1">
          <a:blip r:embed="rId3">
            <a:alphaModFix/>
          </a:blip>
          <a:srcRect b="40362" l="41483" r="43146" t="0"/>
          <a:stretch/>
        </p:blipFill>
        <p:spPr>
          <a:xfrm>
            <a:off x="5327500" y="5056475"/>
            <a:ext cx="1036301" cy="758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pic>
        <p:nvPicPr>
          <p:cNvPr id="1120" name="Google Shape;1120;g25c6b548796_0_3840"/>
          <p:cNvPicPr preferRelativeResize="0"/>
          <p:nvPr/>
        </p:nvPicPr>
        <p:blipFill rotWithShape="1">
          <a:blip r:embed="rId3">
            <a:alphaModFix/>
          </a:blip>
          <a:srcRect b="0" l="0" r="0" t="0"/>
          <a:stretch/>
        </p:blipFill>
        <p:spPr>
          <a:xfrm>
            <a:off x="6008268" y="5084640"/>
            <a:ext cx="3141751" cy="1985126"/>
          </a:xfrm>
          <a:prstGeom prst="rect">
            <a:avLst/>
          </a:prstGeom>
          <a:noFill/>
          <a:ln>
            <a:noFill/>
          </a:ln>
        </p:spPr>
      </p:pic>
      <p:grpSp>
        <p:nvGrpSpPr>
          <p:cNvPr id="1121" name="Google Shape;1121;g25c6b548796_0_3840"/>
          <p:cNvGrpSpPr/>
          <p:nvPr/>
        </p:nvGrpSpPr>
        <p:grpSpPr>
          <a:xfrm>
            <a:off x="3403357" y="4984525"/>
            <a:ext cx="1493623" cy="864492"/>
            <a:chOff x="28596" y="3762015"/>
            <a:chExt cx="2340001" cy="1244232"/>
          </a:xfrm>
        </p:grpSpPr>
        <p:pic>
          <p:nvPicPr>
            <p:cNvPr descr="Gaz2" id="1122" name="Google Shape;1122;g25c6b548796_0_3840"/>
            <p:cNvPicPr preferRelativeResize="0"/>
            <p:nvPr/>
          </p:nvPicPr>
          <p:blipFill rotWithShape="1">
            <a:blip r:embed="rId4">
              <a:alphaModFix/>
            </a:blip>
            <a:srcRect b="0" l="36727" r="35473" t="0"/>
            <a:stretch/>
          </p:blipFill>
          <p:spPr>
            <a:xfrm>
              <a:off x="28596" y="3762015"/>
              <a:ext cx="2340001" cy="1244232"/>
            </a:xfrm>
            <a:prstGeom prst="rect">
              <a:avLst/>
            </a:prstGeom>
            <a:noFill/>
            <a:ln>
              <a:noFill/>
            </a:ln>
          </p:spPr>
        </p:pic>
        <p:sp>
          <p:nvSpPr>
            <p:cNvPr id="1123" name="Google Shape;1123;g25c6b548796_0_3840"/>
            <p:cNvSpPr/>
            <p:nvPr/>
          </p:nvSpPr>
          <p:spPr>
            <a:xfrm>
              <a:off x="792350" y="4799700"/>
              <a:ext cx="719400" cy="196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4" name="Google Shape;1124;g25c6b548796_0_3840"/>
          <p:cNvSpPr txBox="1"/>
          <p:nvPr/>
        </p:nvSpPr>
        <p:spPr>
          <a:xfrm rot="769727">
            <a:off x="3959954" y="5967285"/>
            <a:ext cx="1087650" cy="3245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fr-FR" sz="1600" u="none" cap="none" strike="noStrike">
                <a:solidFill>
                  <a:srgbClr val="000000"/>
                </a:solidFill>
                <a:latin typeface="Corbel"/>
                <a:ea typeface="Corbel"/>
                <a:cs typeface="Corbel"/>
                <a:sym typeface="Corbel"/>
              </a:rPr>
              <a:t>Blurp !</a:t>
            </a:r>
            <a:endParaRPr b="0" i="0" sz="1400" u="none" cap="none" strike="noStrike">
              <a:solidFill>
                <a:srgbClr val="000000"/>
              </a:solidFill>
              <a:latin typeface="Arial"/>
              <a:ea typeface="Arial"/>
              <a:cs typeface="Arial"/>
              <a:sym typeface="Arial"/>
            </a:endParaRPr>
          </a:p>
        </p:txBody>
      </p:sp>
      <p:pic>
        <p:nvPicPr>
          <p:cNvPr id="1125" name="Google Shape;1125;g25c6b548796_0_3840"/>
          <p:cNvPicPr preferRelativeResize="0"/>
          <p:nvPr/>
        </p:nvPicPr>
        <p:blipFill rotWithShape="1">
          <a:blip r:embed="rId5">
            <a:alphaModFix/>
          </a:blip>
          <a:srcRect b="0" l="0" r="0" t="0"/>
          <a:stretch/>
        </p:blipFill>
        <p:spPr>
          <a:xfrm>
            <a:off x="2889993" y="5690902"/>
            <a:ext cx="980700" cy="980700"/>
          </a:xfrm>
          <a:prstGeom prst="rect">
            <a:avLst/>
          </a:prstGeom>
          <a:noFill/>
          <a:ln>
            <a:noFill/>
          </a:ln>
        </p:spPr>
      </p:pic>
      <p:grpSp>
        <p:nvGrpSpPr>
          <p:cNvPr id="1126" name="Google Shape;1126;g25c6b548796_0_3840"/>
          <p:cNvGrpSpPr/>
          <p:nvPr/>
        </p:nvGrpSpPr>
        <p:grpSpPr>
          <a:xfrm>
            <a:off x="11328057" y="6315752"/>
            <a:ext cx="538116" cy="444548"/>
            <a:chOff x="11127266" y="6186351"/>
            <a:chExt cx="695240" cy="574500"/>
          </a:xfrm>
        </p:grpSpPr>
        <p:sp>
          <p:nvSpPr>
            <p:cNvPr id="1127" name="Google Shape;1127;g25c6b548796_0_3840"/>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g25c6b548796_0_3840"/>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g25c6b548796_0_3840"/>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1130" name="Google Shape;1130;g25c6b548796_0_3840"/>
          <p:cNvGrpSpPr/>
          <p:nvPr/>
        </p:nvGrpSpPr>
        <p:grpSpPr>
          <a:xfrm>
            <a:off x="7861021" y="5448665"/>
            <a:ext cx="1440985" cy="971381"/>
            <a:chOff x="4927200" y="2285200"/>
            <a:chExt cx="1837054" cy="1238375"/>
          </a:xfrm>
        </p:grpSpPr>
        <p:pic>
          <p:nvPicPr>
            <p:cNvPr descr="Gaz2" id="1131" name="Google Shape;1131;g25c6b548796_0_3840"/>
            <p:cNvPicPr preferRelativeResize="0"/>
            <p:nvPr/>
          </p:nvPicPr>
          <p:blipFill rotWithShape="1">
            <a:blip r:embed="rId4">
              <a:alphaModFix/>
            </a:blip>
            <a:srcRect b="0" l="0" r="74621" t="0"/>
            <a:stretch/>
          </p:blipFill>
          <p:spPr>
            <a:xfrm>
              <a:off x="4942019" y="2285200"/>
              <a:ext cx="1822235" cy="1238250"/>
            </a:xfrm>
            <a:prstGeom prst="rect">
              <a:avLst/>
            </a:prstGeom>
            <a:noFill/>
            <a:ln>
              <a:noFill/>
            </a:ln>
          </p:spPr>
        </p:pic>
        <p:sp>
          <p:nvSpPr>
            <p:cNvPr id="1132" name="Google Shape;1132;g25c6b548796_0_3840"/>
            <p:cNvSpPr/>
            <p:nvPr/>
          </p:nvSpPr>
          <p:spPr>
            <a:xfrm>
              <a:off x="4927200" y="3333375"/>
              <a:ext cx="1356900" cy="19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3" name="Google Shape;1133;g25c6b548796_0_3840"/>
          <p:cNvGrpSpPr/>
          <p:nvPr/>
        </p:nvGrpSpPr>
        <p:grpSpPr>
          <a:xfrm>
            <a:off x="11545443" y="6314830"/>
            <a:ext cx="538985" cy="444548"/>
            <a:chOff x="11320559" y="6185161"/>
            <a:chExt cx="696364" cy="574500"/>
          </a:xfrm>
        </p:grpSpPr>
        <p:sp>
          <p:nvSpPr>
            <p:cNvPr id="1134" name="Google Shape;1134;g25c6b548796_0_3840"/>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g25c6b548796_0_3840"/>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g25c6b548796_0_3840"/>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1137" name="Google Shape;1137;g25c6b548796_0_3840"/>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8" name="Google Shape;1138;g25c6b548796_0_3840"/>
          <p:cNvPicPr preferRelativeResize="0"/>
          <p:nvPr/>
        </p:nvPicPr>
        <p:blipFill rotWithShape="1">
          <a:blip r:embed="rId6">
            <a:alphaModFix/>
          </a:blip>
          <a:srcRect b="27999" l="52899" r="22598" t="33555"/>
          <a:stretch/>
        </p:blipFill>
        <p:spPr>
          <a:xfrm>
            <a:off x="11587331" y="6359727"/>
            <a:ext cx="249405" cy="340276"/>
          </a:xfrm>
          <a:prstGeom prst="rect">
            <a:avLst/>
          </a:prstGeom>
          <a:noFill/>
          <a:ln>
            <a:noFill/>
          </a:ln>
        </p:spPr>
      </p:pic>
      <p:sp>
        <p:nvSpPr>
          <p:cNvPr id="1139" name="Google Shape;1139;g25c6b548796_0_3840"/>
          <p:cNvSpPr/>
          <p:nvPr/>
        </p:nvSpPr>
        <p:spPr>
          <a:xfrm>
            <a:off x="2127615" y="3054000"/>
            <a:ext cx="3885900" cy="4296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g25c6b548796_0_3840"/>
          <p:cNvSpPr/>
          <p:nvPr/>
        </p:nvSpPr>
        <p:spPr>
          <a:xfrm>
            <a:off x="2127614" y="3558000"/>
            <a:ext cx="3885900" cy="4158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g25c6b548796_0_3840"/>
          <p:cNvSpPr/>
          <p:nvPr/>
        </p:nvSpPr>
        <p:spPr>
          <a:xfrm>
            <a:off x="2163205" y="3066312"/>
            <a:ext cx="3812100" cy="362400"/>
          </a:xfrm>
          <a:prstGeom prst="rect">
            <a:avLst/>
          </a:prstGeom>
          <a:noFill/>
          <a:ln>
            <a:noFill/>
          </a:ln>
        </p:spPr>
        <p:txBody>
          <a:bodyPr anchorCtr="0" anchor="t" bIns="45000" lIns="90000" spcFirstLastPara="1" rIns="90000" wrap="square" tIns="45000">
            <a:noAutofit/>
          </a:bodyPr>
          <a:lstStyle/>
          <a:p>
            <a:pPr indent="-222350" lvl="0" marL="216000" marR="0" rtl="0" algn="l">
              <a:lnSpc>
                <a:spcPct val="100000"/>
              </a:lnSpc>
              <a:spcBef>
                <a:spcPts val="0"/>
              </a:spcBef>
              <a:spcAft>
                <a:spcPts val="0"/>
              </a:spcAft>
              <a:buClr>
                <a:srgbClr val="FF9E00"/>
              </a:buClr>
              <a:buSzPts val="2000"/>
              <a:buChar char="•"/>
            </a:pPr>
            <a:r>
              <a:rPr b="1" lang="fr-FR" sz="1600">
                <a:solidFill>
                  <a:srgbClr val="3486C5"/>
                </a:solidFill>
              </a:rPr>
              <a:t>A : Fossil fuel combustion</a:t>
            </a:r>
            <a:endParaRPr b="1" sz="1600">
              <a:solidFill>
                <a:srgbClr val="3486C5"/>
              </a:solidFill>
            </a:endParaRPr>
          </a:p>
          <a:p>
            <a:pPr indent="-99898" lvl="0" marL="216000" marR="0" rtl="0" algn="l">
              <a:lnSpc>
                <a:spcPct val="100000"/>
              </a:lnSpc>
              <a:spcBef>
                <a:spcPts val="0"/>
              </a:spcBef>
              <a:spcAft>
                <a:spcPts val="0"/>
              </a:spcAft>
              <a:buClr>
                <a:srgbClr val="FF9E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g25c6b548796_0_3840"/>
          <p:cNvSpPr/>
          <p:nvPr/>
        </p:nvSpPr>
        <p:spPr>
          <a:xfrm>
            <a:off x="2188400" y="3571270"/>
            <a:ext cx="3889200" cy="3402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600">
                <a:solidFill>
                  <a:srgbClr val="3486C5"/>
                </a:solidFill>
              </a:rPr>
              <a:t>C : Digestive tract of ruminants</a:t>
            </a:r>
            <a:endParaRPr b="1" sz="1600">
              <a:solidFill>
                <a:srgbClr val="3486C5"/>
              </a:solidFill>
            </a:endParaRPr>
          </a:p>
          <a:p>
            <a:pPr indent="-99898" lvl="0" marL="216000" marR="0" rtl="0" algn="l">
              <a:lnSpc>
                <a:spcPct val="100000"/>
              </a:lnSpc>
              <a:spcBef>
                <a:spcPts val="0"/>
              </a:spcBef>
              <a:spcAft>
                <a:spcPts val="0"/>
              </a:spcAft>
              <a:buClr>
                <a:srgbClr val="FF9E00"/>
              </a:buClr>
              <a:buSzPts val="1800"/>
              <a:buFont typeface="Arial"/>
              <a:buNone/>
            </a:pPr>
            <a:r>
              <a:t/>
            </a:r>
            <a:endParaRPr b="0" i="0" sz="1600" u="none" cap="none" strike="noStrike">
              <a:solidFill>
                <a:srgbClr val="000000"/>
              </a:solidFill>
              <a:latin typeface="Arial"/>
              <a:ea typeface="Arial"/>
              <a:cs typeface="Arial"/>
              <a:sym typeface="Arial"/>
            </a:endParaRPr>
          </a:p>
        </p:txBody>
      </p:sp>
      <p:sp>
        <p:nvSpPr>
          <p:cNvPr id="1143" name="Google Shape;1143;g25c6b548796_0_3840"/>
          <p:cNvSpPr/>
          <p:nvPr/>
        </p:nvSpPr>
        <p:spPr>
          <a:xfrm>
            <a:off x="2127613" y="805950"/>
            <a:ext cx="7918200" cy="787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sp>
        <p:nvSpPr>
          <p:cNvPr id="1144" name="Google Shape;1144;g25c6b548796_0_3840"/>
          <p:cNvSpPr/>
          <p:nvPr/>
        </p:nvSpPr>
        <p:spPr>
          <a:xfrm>
            <a:off x="6178488" y="3054000"/>
            <a:ext cx="3885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45" name="Google Shape;1145;g25c6b548796_0_3840"/>
          <p:cNvSpPr/>
          <p:nvPr/>
        </p:nvSpPr>
        <p:spPr>
          <a:xfrm>
            <a:off x="6160487" y="3566700"/>
            <a:ext cx="3903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46" name="Google Shape;1146;g25c6b548796_0_3840"/>
          <p:cNvSpPr/>
          <p:nvPr/>
        </p:nvSpPr>
        <p:spPr>
          <a:xfrm>
            <a:off x="2146138" y="2088300"/>
            <a:ext cx="7877700" cy="8616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What causes greenhouse gas emissions?</a:t>
            </a:r>
            <a:endParaRPr b="0" i="0" sz="1400" u="none" cap="none" strike="noStrike">
              <a:solidFill>
                <a:schemeClr val="lt1"/>
              </a:solidFill>
              <a:latin typeface="Arial"/>
              <a:ea typeface="Arial"/>
              <a:cs typeface="Arial"/>
              <a:sym typeface="Arial"/>
            </a:endParaRPr>
          </a:p>
        </p:txBody>
      </p:sp>
      <p:sp>
        <p:nvSpPr>
          <p:cNvPr id="1147" name="Google Shape;1147;g25c6b548796_0_3840"/>
          <p:cNvSpPr/>
          <p:nvPr/>
        </p:nvSpPr>
        <p:spPr>
          <a:xfrm>
            <a:off x="6211796" y="3091855"/>
            <a:ext cx="2386800" cy="3624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Font typeface="Arial"/>
              <a:buChar char="•"/>
            </a:pPr>
            <a:r>
              <a:rPr b="1" lang="fr-FR" sz="1800">
                <a:solidFill>
                  <a:schemeClr val="lt1"/>
                </a:solidFill>
              </a:rPr>
              <a:t>B : Tides</a:t>
            </a:r>
            <a:endParaRPr b="0" i="0" sz="1400" u="none" cap="none" strike="noStrike">
              <a:solidFill>
                <a:schemeClr val="lt1"/>
              </a:solidFill>
              <a:latin typeface="Arial"/>
              <a:ea typeface="Arial"/>
              <a:cs typeface="Arial"/>
              <a:sym typeface="Arial"/>
            </a:endParaRPr>
          </a:p>
        </p:txBody>
      </p:sp>
      <p:sp>
        <p:nvSpPr>
          <p:cNvPr id="1148" name="Google Shape;1148;g25c6b548796_0_3840"/>
          <p:cNvSpPr/>
          <p:nvPr/>
        </p:nvSpPr>
        <p:spPr>
          <a:xfrm>
            <a:off x="6211788" y="3624875"/>
            <a:ext cx="3642000" cy="3060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800">
                <a:solidFill>
                  <a:schemeClr val="lt1"/>
                </a:solidFill>
              </a:rPr>
              <a:t>D : Cosmic radiation</a:t>
            </a:r>
            <a:endParaRPr b="1" sz="1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g25c6b548796_0_4468"/>
          <p:cNvSpPr txBox="1"/>
          <p:nvPr>
            <p:ph type="title"/>
          </p:nvPr>
        </p:nvSpPr>
        <p:spPr>
          <a:xfrm>
            <a:off x="1179750" y="2741125"/>
            <a:ext cx="9832500" cy="1539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fr-FR"/>
              <a:t>The consequences of climate change</a:t>
            </a:r>
            <a:endParaRPr/>
          </a:p>
        </p:txBody>
      </p:sp>
      <p:sp>
        <p:nvSpPr>
          <p:cNvPr id="1154" name="Google Shape;1154;g25c6b548796_0_4468"/>
          <p:cNvSpPr txBox="1"/>
          <p:nvPr>
            <p:ph idx="1" type="subTitle"/>
          </p:nvPr>
        </p:nvSpPr>
        <p:spPr>
          <a:xfrm>
            <a:off x="1179925" y="2190875"/>
            <a:ext cx="9832500" cy="455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fr-FR"/>
              <a:t>Part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g25c6b548796_0_4473"/>
          <p:cNvSpPr txBox="1"/>
          <p:nvPr/>
        </p:nvSpPr>
        <p:spPr>
          <a:xfrm>
            <a:off x="4362975" y="1611825"/>
            <a:ext cx="25980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fr-FR" sz="1800">
                <a:solidFill>
                  <a:schemeClr val="dk1"/>
                </a:solidFill>
                <a:latin typeface="Corbel"/>
                <a:ea typeface="Corbel"/>
                <a:cs typeface="Corbel"/>
                <a:sym typeface="Corbel"/>
              </a:rPr>
              <a:t>Greenhouse gas concentration</a:t>
            </a:r>
            <a:endParaRPr sz="1800">
              <a:solidFill>
                <a:schemeClr val="dk1"/>
              </a:solidFill>
              <a:latin typeface="Corbel"/>
              <a:ea typeface="Corbel"/>
              <a:cs typeface="Corbel"/>
              <a:sym typeface="Corbel"/>
            </a:endParaRPr>
          </a:p>
          <a:p>
            <a:pPr indent="0" lvl="0" marL="0" marR="0" rtl="0" algn="ctr">
              <a:lnSpc>
                <a:spcPct val="100000"/>
              </a:lnSpc>
              <a:spcBef>
                <a:spcPts val="0"/>
              </a:spcBef>
              <a:spcAft>
                <a:spcPts val="0"/>
              </a:spcAft>
              <a:buNone/>
            </a:pPr>
            <a:r>
              <a:t/>
            </a:r>
            <a:endParaRPr sz="1800">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800"/>
              <a:buFont typeface="Arial"/>
              <a:buNone/>
            </a:pPr>
            <a:r>
              <a:t/>
            </a:r>
            <a:endParaRPr sz="1800">
              <a:solidFill>
                <a:schemeClr val="dk1"/>
              </a:solidFill>
              <a:latin typeface="Corbel"/>
              <a:ea typeface="Corbel"/>
              <a:cs typeface="Corbel"/>
              <a:sym typeface="Corbel"/>
            </a:endParaRPr>
          </a:p>
        </p:txBody>
      </p:sp>
      <p:sp>
        <p:nvSpPr>
          <p:cNvPr id="1161" name="Google Shape;1161;g25c6b548796_0_4473"/>
          <p:cNvSpPr txBox="1"/>
          <p:nvPr/>
        </p:nvSpPr>
        <p:spPr>
          <a:xfrm>
            <a:off x="7075625" y="1611823"/>
            <a:ext cx="2241300" cy="50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chemeClr val="dk1"/>
                </a:solidFill>
                <a:latin typeface="Corbel"/>
                <a:ea typeface="Corbel"/>
                <a:cs typeface="Corbel"/>
                <a:sym typeface="Corbel"/>
              </a:rPr>
              <a:t>Additional</a:t>
            </a:r>
            <a:r>
              <a:rPr lang="fr-FR" sz="1800">
                <a:solidFill>
                  <a:schemeClr val="dk1"/>
                </a:solidFill>
                <a:latin typeface="Corbel"/>
                <a:ea typeface="Corbel"/>
                <a:cs typeface="Corbel"/>
                <a:sym typeface="Corbel"/>
              </a:rPr>
              <a:t> greenhouse effect</a:t>
            </a:r>
            <a:endParaRPr b="0" i="0" sz="1400" u="none" cap="none" strike="noStrike">
              <a:solidFill>
                <a:srgbClr val="000000"/>
              </a:solidFill>
              <a:latin typeface="Arial"/>
              <a:ea typeface="Arial"/>
              <a:cs typeface="Arial"/>
              <a:sym typeface="Arial"/>
            </a:endParaRPr>
          </a:p>
        </p:txBody>
      </p:sp>
      <p:cxnSp>
        <p:nvCxnSpPr>
          <p:cNvPr id="1162" name="Google Shape;1162;g25c6b548796_0_4473"/>
          <p:cNvCxnSpPr/>
          <p:nvPr/>
        </p:nvCxnSpPr>
        <p:spPr>
          <a:xfrm>
            <a:off x="6569589" y="2947004"/>
            <a:ext cx="720000" cy="0"/>
          </a:xfrm>
          <a:prstGeom prst="straightConnector1">
            <a:avLst/>
          </a:prstGeom>
          <a:noFill/>
          <a:ln cap="flat" cmpd="sng" w="57150">
            <a:solidFill>
              <a:srgbClr val="FF9E00"/>
            </a:solidFill>
            <a:prstDash val="solid"/>
            <a:round/>
            <a:headEnd len="sm" w="sm" type="none"/>
            <a:tailEnd len="med" w="med" type="triangle"/>
          </a:ln>
        </p:spPr>
      </p:cxnSp>
      <p:sp>
        <p:nvSpPr>
          <p:cNvPr id="1163" name="Google Shape;1163;g25c6b548796_0_4473"/>
          <p:cNvSpPr txBox="1"/>
          <p:nvPr/>
        </p:nvSpPr>
        <p:spPr>
          <a:xfrm>
            <a:off x="9684400" y="1607025"/>
            <a:ext cx="2098800" cy="65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chemeClr val="dk1"/>
                </a:solidFill>
                <a:latin typeface="Corbel"/>
                <a:ea typeface="Corbel"/>
                <a:cs typeface="Corbel"/>
                <a:sym typeface="Corbel"/>
              </a:rPr>
              <a:t>Temperature increase</a:t>
            </a:r>
            <a:endParaRPr b="0" i="0" sz="1400" u="none" cap="none" strike="noStrike">
              <a:solidFill>
                <a:srgbClr val="000000"/>
              </a:solidFill>
              <a:latin typeface="Arial"/>
              <a:ea typeface="Arial"/>
              <a:cs typeface="Arial"/>
              <a:sym typeface="Arial"/>
            </a:endParaRPr>
          </a:p>
        </p:txBody>
      </p:sp>
      <p:cxnSp>
        <p:nvCxnSpPr>
          <p:cNvPr id="1164" name="Google Shape;1164;g25c6b548796_0_4473"/>
          <p:cNvCxnSpPr/>
          <p:nvPr/>
        </p:nvCxnSpPr>
        <p:spPr>
          <a:xfrm>
            <a:off x="9102943" y="2934454"/>
            <a:ext cx="720000" cy="0"/>
          </a:xfrm>
          <a:prstGeom prst="straightConnector1">
            <a:avLst/>
          </a:prstGeom>
          <a:noFill/>
          <a:ln cap="flat" cmpd="sng" w="57150">
            <a:solidFill>
              <a:srgbClr val="FF9E00"/>
            </a:solidFill>
            <a:prstDash val="solid"/>
            <a:round/>
            <a:headEnd len="sm" w="sm" type="none"/>
            <a:tailEnd len="med" w="med" type="triangle"/>
          </a:ln>
        </p:spPr>
      </p:cxnSp>
      <p:sp>
        <p:nvSpPr>
          <p:cNvPr id="1165" name="Google Shape;1165;g25c6b548796_0_4473"/>
          <p:cNvSpPr/>
          <p:nvPr/>
        </p:nvSpPr>
        <p:spPr>
          <a:xfrm>
            <a:off x="9" y="6550189"/>
            <a:ext cx="65667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sz="1400" u="none" cap="none" strike="noStrike">
                <a:solidFill>
                  <a:schemeClr val="dk1"/>
                </a:solidFill>
                <a:latin typeface="Corbel"/>
                <a:ea typeface="Corbel"/>
                <a:cs typeface="Corbel"/>
                <a:sym typeface="Corbel"/>
              </a:rPr>
              <a:t>Source: The </a:t>
            </a:r>
            <a:r>
              <a:rPr i="1" lang="fr-FR">
                <a:solidFill>
                  <a:schemeClr val="dk1"/>
                </a:solidFill>
                <a:latin typeface="Corbel"/>
                <a:ea typeface="Corbel"/>
                <a:cs typeface="Corbel"/>
                <a:sym typeface="Corbel"/>
              </a:rPr>
              <a:t>Climate Fresk</a:t>
            </a:r>
            <a:endParaRPr i="0" sz="1400" u="none" cap="none" strike="noStrike">
              <a:solidFill>
                <a:srgbClr val="000000"/>
              </a:solidFill>
              <a:latin typeface="Corbel"/>
              <a:ea typeface="Corbel"/>
              <a:cs typeface="Corbel"/>
              <a:sym typeface="Corbel"/>
            </a:endParaRPr>
          </a:p>
        </p:txBody>
      </p:sp>
      <p:sp>
        <p:nvSpPr>
          <p:cNvPr id="1166" name="Google Shape;1166;g25c6b548796_0_4473"/>
          <p:cNvSpPr txBox="1"/>
          <p:nvPr/>
        </p:nvSpPr>
        <p:spPr>
          <a:xfrm>
            <a:off x="1629825" y="1447350"/>
            <a:ext cx="23277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chemeClr val="dk1"/>
                </a:solidFill>
                <a:latin typeface="Corbel"/>
                <a:ea typeface="Corbel"/>
                <a:cs typeface="Corbel"/>
                <a:sym typeface="Corbel"/>
              </a:rPr>
              <a:t>Human activities</a:t>
            </a:r>
            <a:endParaRPr b="0" i="0" sz="1400" u="none" cap="none" strike="noStrike">
              <a:solidFill>
                <a:srgbClr val="000000"/>
              </a:solidFill>
              <a:latin typeface="Arial"/>
              <a:ea typeface="Arial"/>
              <a:cs typeface="Arial"/>
              <a:sym typeface="Arial"/>
            </a:endParaRPr>
          </a:p>
        </p:txBody>
      </p:sp>
      <p:cxnSp>
        <p:nvCxnSpPr>
          <p:cNvPr id="1167" name="Google Shape;1167;g25c6b548796_0_4473"/>
          <p:cNvCxnSpPr/>
          <p:nvPr/>
        </p:nvCxnSpPr>
        <p:spPr>
          <a:xfrm>
            <a:off x="4038007" y="2937725"/>
            <a:ext cx="725700" cy="0"/>
          </a:xfrm>
          <a:prstGeom prst="straightConnector1">
            <a:avLst/>
          </a:prstGeom>
          <a:noFill/>
          <a:ln cap="flat" cmpd="sng" w="57150">
            <a:solidFill>
              <a:srgbClr val="FF9E00"/>
            </a:solidFill>
            <a:prstDash val="solid"/>
            <a:round/>
            <a:headEnd len="sm" w="sm" type="none"/>
            <a:tailEnd len="med" w="med" type="triangle"/>
          </a:ln>
        </p:spPr>
      </p:cxnSp>
      <p:sp>
        <p:nvSpPr>
          <p:cNvPr id="1168" name="Google Shape;1168;g25c6b548796_0_4473"/>
          <p:cNvSpPr txBox="1"/>
          <p:nvPr/>
        </p:nvSpPr>
        <p:spPr>
          <a:xfrm>
            <a:off x="8555077" y="5983344"/>
            <a:ext cx="26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chemeClr val="dk1"/>
                </a:solidFill>
                <a:latin typeface="Corbel"/>
                <a:ea typeface="Corbel"/>
                <a:cs typeface="Corbel"/>
                <a:sym typeface="Corbel"/>
              </a:rPr>
              <a:t>Rising sea levels</a:t>
            </a:r>
            <a:endParaRPr b="0" i="0" sz="1400" u="none" cap="none" strike="noStrike">
              <a:solidFill>
                <a:srgbClr val="000000"/>
              </a:solidFill>
              <a:latin typeface="Arial"/>
              <a:ea typeface="Arial"/>
              <a:cs typeface="Arial"/>
              <a:sym typeface="Arial"/>
            </a:endParaRPr>
          </a:p>
        </p:txBody>
      </p:sp>
      <p:cxnSp>
        <p:nvCxnSpPr>
          <p:cNvPr id="1169" name="Google Shape;1169;g25c6b548796_0_4473"/>
          <p:cNvCxnSpPr/>
          <p:nvPr/>
        </p:nvCxnSpPr>
        <p:spPr>
          <a:xfrm flipH="1">
            <a:off x="9956750" y="3669025"/>
            <a:ext cx="140700" cy="651000"/>
          </a:xfrm>
          <a:prstGeom prst="straightConnector1">
            <a:avLst/>
          </a:prstGeom>
          <a:noFill/>
          <a:ln cap="flat" cmpd="sng" w="57150">
            <a:solidFill>
              <a:srgbClr val="FF9E00"/>
            </a:solidFill>
            <a:prstDash val="solid"/>
            <a:round/>
            <a:headEnd len="sm" w="sm" type="none"/>
            <a:tailEnd len="med" w="med" type="triangle"/>
          </a:ln>
        </p:spPr>
      </p:cxnSp>
      <p:cxnSp>
        <p:nvCxnSpPr>
          <p:cNvPr id="1170" name="Google Shape;1170;g25c6b548796_0_4473"/>
          <p:cNvCxnSpPr/>
          <p:nvPr/>
        </p:nvCxnSpPr>
        <p:spPr>
          <a:xfrm flipH="1">
            <a:off x="7087198" y="3692701"/>
            <a:ext cx="2982600" cy="519600"/>
          </a:xfrm>
          <a:prstGeom prst="straightConnector1">
            <a:avLst/>
          </a:prstGeom>
          <a:noFill/>
          <a:ln cap="flat" cmpd="sng" w="57150">
            <a:solidFill>
              <a:srgbClr val="FF9E00"/>
            </a:solidFill>
            <a:prstDash val="solid"/>
            <a:round/>
            <a:headEnd len="sm" w="sm" type="none"/>
            <a:tailEnd len="med" w="med" type="triangle"/>
          </a:ln>
        </p:spPr>
      </p:cxnSp>
      <p:sp>
        <p:nvSpPr>
          <p:cNvPr id="1171" name="Google Shape;1171;g25c6b548796_0_4473"/>
          <p:cNvSpPr txBox="1"/>
          <p:nvPr/>
        </p:nvSpPr>
        <p:spPr>
          <a:xfrm>
            <a:off x="3652225" y="6246856"/>
            <a:ext cx="3317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chemeClr val="dk1"/>
                </a:solidFill>
                <a:latin typeface="Corbel"/>
                <a:ea typeface="Corbel"/>
                <a:cs typeface="Corbel"/>
                <a:sym typeface="Corbel"/>
              </a:rPr>
              <a:t>Disruption of ecosystems</a:t>
            </a:r>
            <a:endParaRPr b="0" i="0" sz="1400" u="none" cap="none" strike="noStrike">
              <a:solidFill>
                <a:srgbClr val="000000"/>
              </a:solidFill>
              <a:latin typeface="Arial"/>
              <a:ea typeface="Arial"/>
              <a:cs typeface="Arial"/>
              <a:sym typeface="Arial"/>
            </a:endParaRPr>
          </a:p>
        </p:txBody>
      </p:sp>
      <p:sp>
        <p:nvSpPr>
          <p:cNvPr id="1172" name="Google Shape;1172;g25c6b548796_0_4473"/>
          <p:cNvSpPr txBox="1"/>
          <p:nvPr/>
        </p:nvSpPr>
        <p:spPr>
          <a:xfrm>
            <a:off x="11216400" y="4238950"/>
            <a:ext cx="975900" cy="14400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4400"/>
              <a:buFont typeface="Arial"/>
              <a:buNone/>
            </a:pPr>
            <a:r>
              <a:rPr b="1" i="0" lang="fr-FR" sz="4400" u="none" cap="none" strike="noStrike">
                <a:solidFill>
                  <a:srgbClr val="08516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4400"/>
              <a:buFont typeface="Arial"/>
              <a:buNone/>
            </a:pPr>
            <a:r>
              <a:rPr b="1" i="0" lang="fr-FR" sz="4400" u="none" cap="none" strike="noStrike">
                <a:solidFill>
                  <a:srgbClr val="08516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73" name="Google Shape;1173;g25c6b548796_0_4473"/>
          <p:cNvSpPr txBox="1"/>
          <p:nvPr/>
        </p:nvSpPr>
        <p:spPr>
          <a:xfrm>
            <a:off x="234250" y="2655900"/>
            <a:ext cx="1289400" cy="402300"/>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Causes</a:t>
            </a:r>
            <a:endParaRPr b="0" i="0" sz="1400" u="none" cap="none" strike="noStrike">
              <a:solidFill>
                <a:srgbClr val="000000"/>
              </a:solidFill>
              <a:latin typeface="Arial"/>
              <a:ea typeface="Arial"/>
              <a:cs typeface="Arial"/>
              <a:sym typeface="Arial"/>
            </a:endParaRPr>
          </a:p>
        </p:txBody>
      </p:sp>
      <p:sp>
        <p:nvSpPr>
          <p:cNvPr id="1174" name="Google Shape;1174;g25c6b548796_0_4473"/>
          <p:cNvSpPr txBox="1"/>
          <p:nvPr/>
        </p:nvSpPr>
        <p:spPr>
          <a:xfrm>
            <a:off x="234248" y="4788415"/>
            <a:ext cx="1289400" cy="402300"/>
          </a:xfrm>
          <a:prstGeom prst="rect">
            <a:avLst/>
          </a:prstGeom>
          <a:solidFill>
            <a:srgbClr val="3486C5"/>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Effects</a:t>
            </a:r>
            <a:endParaRPr b="0" i="0" sz="1400" u="none" cap="none" strike="noStrike">
              <a:solidFill>
                <a:srgbClr val="000000"/>
              </a:solidFill>
              <a:latin typeface="Arial"/>
              <a:ea typeface="Arial"/>
              <a:cs typeface="Arial"/>
              <a:sym typeface="Arial"/>
            </a:endParaRPr>
          </a:p>
        </p:txBody>
      </p:sp>
      <p:pic>
        <p:nvPicPr>
          <p:cNvPr id="1175" name="Google Shape;1175;g25c6b548796_0_4473"/>
          <p:cNvPicPr preferRelativeResize="0"/>
          <p:nvPr/>
        </p:nvPicPr>
        <p:blipFill rotWithShape="1">
          <a:blip r:embed="rId3">
            <a:alphaModFix/>
          </a:blip>
          <a:srcRect b="0" l="0" r="1312" t="0"/>
          <a:stretch/>
        </p:blipFill>
        <p:spPr>
          <a:xfrm>
            <a:off x="2082375" y="1875825"/>
            <a:ext cx="1856400" cy="1260000"/>
          </a:xfrm>
          <a:prstGeom prst="rect">
            <a:avLst/>
          </a:prstGeom>
          <a:noFill/>
          <a:ln>
            <a:noFill/>
          </a:ln>
          <a:effectLst>
            <a:outerShdw blurRad="57150" rotWithShape="0" algn="bl" dir="5400000" dist="19050">
              <a:srgbClr val="000000">
                <a:alpha val="50000"/>
              </a:srgbClr>
            </a:outerShdw>
          </a:effectLst>
        </p:spPr>
      </p:pic>
      <p:pic>
        <p:nvPicPr>
          <p:cNvPr id="1176" name="Google Shape;1176;g25c6b548796_0_4473"/>
          <p:cNvPicPr preferRelativeResize="0"/>
          <p:nvPr/>
        </p:nvPicPr>
        <p:blipFill rotWithShape="1">
          <a:blip r:embed="rId4">
            <a:alphaModFix/>
          </a:blip>
          <a:srcRect b="0" l="0" r="0" t="0"/>
          <a:stretch/>
        </p:blipFill>
        <p:spPr>
          <a:xfrm>
            <a:off x="1629825" y="2829600"/>
            <a:ext cx="1594766" cy="1080000"/>
          </a:xfrm>
          <a:prstGeom prst="rect">
            <a:avLst/>
          </a:prstGeom>
          <a:noFill/>
          <a:ln>
            <a:noFill/>
          </a:ln>
          <a:effectLst>
            <a:outerShdw blurRad="57150" rotWithShape="0" algn="bl" dir="5400000" dist="19050">
              <a:srgbClr val="000000">
                <a:alpha val="50000"/>
              </a:srgbClr>
            </a:outerShdw>
          </a:effectLst>
        </p:spPr>
      </p:pic>
      <p:sp>
        <p:nvSpPr>
          <p:cNvPr id="1177" name="Google Shape;1177;g25c6b548796_0_4473"/>
          <p:cNvSpPr txBox="1"/>
          <p:nvPr/>
        </p:nvSpPr>
        <p:spPr>
          <a:xfrm>
            <a:off x="3041825" y="3472106"/>
            <a:ext cx="826500" cy="55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fr-FR" sz="3100" u="none" cap="none" strike="noStrike">
                <a:solidFill>
                  <a:srgbClr val="08516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pic>
        <p:nvPicPr>
          <p:cNvPr id="1178" name="Google Shape;1178;g25c6b548796_0_4473"/>
          <p:cNvPicPr preferRelativeResize="0"/>
          <p:nvPr/>
        </p:nvPicPr>
        <p:blipFill rotWithShape="1">
          <a:blip r:embed="rId5">
            <a:alphaModFix/>
          </a:blip>
          <a:srcRect b="0" l="0" r="0" t="0"/>
          <a:stretch/>
        </p:blipFill>
        <p:spPr>
          <a:xfrm>
            <a:off x="4862999" y="2329276"/>
            <a:ext cx="1607358" cy="1080000"/>
          </a:xfrm>
          <a:prstGeom prst="rect">
            <a:avLst/>
          </a:prstGeom>
          <a:noFill/>
          <a:ln>
            <a:noFill/>
          </a:ln>
          <a:effectLst>
            <a:outerShdw blurRad="57150" rotWithShape="0" algn="bl" dir="5400000" dist="19050">
              <a:srgbClr val="000000">
                <a:alpha val="50000"/>
              </a:srgbClr>
            </a:outerShdw>
          </a:effectLst>
        </p:spPr>
      </p:pic>
      <p:pic>
        <p:nvPicPr>
          <p:cNvPr id="1179" name="Google Shape;1179;g25c6b548796_0_4473"/>
          <p:cNvPicPr preferRelativeResize="0"/>
          <p:nvPr/>
        </p:nvPicPr>
        <p:blipFill rotWithShape="1">
          <a:blip r:embed="rId6">
            <a:alphaModFix/>
          </a:blip>
          <a:srcRect b="0" l="0" r="0" t="0"/>
          <a:stretch/>
        </p:blipFill>
        <p:spPr>
          <a:xfrm>
            <a:off x="7388821" y="2329275"/>
            <a:ext cx="1614890" cy="1080000"/>
          </a:xfrm>
          <a:prstGeom prst="rect">
            <a:avLst/>
          </a:prstGeom>
          <a:noFill/>
          <a:ln>
            <a:noFill/>
          </a:ln>
          <a:effectLst>
            <a:outerShdw blurRad="57150" rotWithShape="0" algn="bl" dir="5400000" dist="19050">
              <a:srgbClr val="000000">
                <a:alpha val="50000"/>
              </a:srgbClr>
            </a:outerShdw>
          </a:effectLst>
        </p:spPr>
      </p:pic>
      <p:pic>
        <p:nvPicPr>
          <p:cNvPr id="1180" name="Google Shape;1180;g25c6b548796_0_4473"/>
          <p:cNvPicPr preferRelativeResize="0"/>
          <p:nvPr/>
        </p:nvPicPr>
        <p:blipFill rotWithShape="1">
          <a:blip r:embed="rId7">
            <a:alphaModFix/>
          </a:blip>
          <a:srcRect b="0" l="0" r="0" t="0"/>
          <a:stretch/>
        </p:blipFill>
        <p:spPr>
          <a:xfrm>
            <a:off x="9922175" y="2302224"/>
            <a:ext cx="1623253" cy="1080000"/>
          </a:xfrm>
          <a:prstGeom prst="rect">
            <a:avLst/>
          </a:prstGeom>
          <a:noFill/>
          <a:ln>
            <a:noFill/>
          </a:ln>
          <a:effectLst>
            <a:outerShdw blurRad="57150" rotWithShape="0" algn="bl" dir="5400000" dist="19050">
              <a:srgbClr val="000000">
                <a:alpha val="50000"/>
              </a:srgbClr>
            </a:outerShdw>
          </a:effectLst>
        </p:spPr>
      </p:pic>
      <p:pic>
        <p:nvPicPr>
          <p:cNvPr id="1181" name="Google Shape;1181;g25c6b548796_0_4473"/>
          <p:cNvPicPr preferRelativeResize="0"/>
          <p:nvPr/>
        </p:nvPicPr>
        <p:blipFill rotWithShape="1">
          <a:blip r:embed="rId8">
            <a:alphaModFix/>
          </a:blip>
          <a:srcRect b="0" l="0" r="0" t="30786"/>
          <a:stretch/>
        </p:blipFill>
        <p:spPr>
          <a:xfrm>
            <a:off x="8825563" y="4481350"/>
            <a:ext cx="2135314" cy="1440000"/>
          </a:xfrm>
          <a:prstGeom prst="rect">
            <a:avLst/>
          </a:prstGeom>
          <a:noFill/>
          <a:ln>
            <a:noFill/>
          </a:ln>
          <a:effectLst>
            <a:outerShdw blurRad="57150" rotWithShape="0" algn="bl" dir="5400000" dist="19050">
              <a:srgbClr val="000000">
                <a:alpha val="50000"/>
              </a:srgbClr>
            </a:outerShdw>
          </a:effectLst>
        </p:spPr>
      </p:pic>
      <p:grpSp>
        <p:nvGrpSpPr>
          <p:cNvPr id="1182" name="Google Shape;1182;g25c6b548796_0_4473"/>
          <p:cNvGrpSpPr/>
          <p:nvPr/>
        </p:nvGrpSpPr>
        <p:grpSpPr>
          <a:xfrm>
            <a:off x="3127000" y="4206784"/>
            <a:ext cx="4367550" cy="1994053"/>
            <a:chOff x="3127000" y="4206784"/>
            <a:chExt cx="4367550" cy="1994053"/>
          </a:xfrm>
        </p:grpSpPr>
        <p:pic>
          <p:nvPicPr>
            <p:cNvPr id="1183" name="Google Shape;1183;g25c6b548796_0_4473"/>
            <p:cNvPicPr preferRelativeResize="0"/>
            <p:nvPr/>
          </p:nvPicPr>
          <p:blipFill rotWithShape="1">
            <a:blip r:embed="rId9">
              <a:alphaModFix/>
            </a:blip>
            <a:srcRect b="0" l="0" r="0" t="0"/>
            <a:stretch/>
          </p:blipFill>
          <p:spPr>
            <a:xfrm>
              <a:off x="4722194" y="4206784"/>
              <a:ext cx="2136889" cy="1440000"/>
            </a:xfrm>
            <a:prstGeom prst="rect">
              <a:avLst/>
            </a:prstGeom>
            <a:noFill/>
            <a:ln>
              <a:noFill/>
            </a:ln>
            <a:effectLst>
              <a:outerShdw blurRad="57150" rotWithShape="0" algn="bl" dir="5400000" dist="19050">
                <a:srgbClr val="000000">
                  <a:alpha val="50000"/>
                </a:srgbClr>
              </a:outerShdw>
            </a:effectLst>
          </p:spPr>
        </p:pic>
        <p:pic>
          <p:nvPicPr>
            <p:cNvPr id="1184" name="Google Shape;1184;g25c6b548796_0_4473"/>
            <p:cNvPicPr preferRelativeResize="0"/>
            <p:nvPr/>
          </p:nvPicPr>
          <p:blipFill rotWithShape="1">
            <a:blip r:embed="rId10">
              <a:alphaModFix/>
            </a:blip>
            <a:srcRect b="0" l="0" r="0" t="0"/>
            <a:stretch/>
          </p:blipFill>
          <p:spPr>
            <a:xfrm>
              <a:off x="5621350" y="4940837"/>
              <a:ext cx="1873200" cy="1260000"/>
            </a:xfrm>
            <a:prstGeom prst="rect">
              <a:avLst/>
            </a:prstGeom>
            <a:noFill/>
            <a:ln>
              <a:noFill/>
            </a:ln>
            <a:effectLst>
              <a:outerShdw blurRad="57150" rotWithShape="0" algn="bl" dir="5400000" dist="19050">
                <a:srgbClr val="000000">
                  <a:alpha val="50000"/>
                </a:srgbClr>
              </a:outerShdw>
            </a:effectLst>
          </p:spPr>
        </p:pic>
        <p:pic>
          <p:nvPicPr>
            <p:cNvPr id="1185" name="Google Shape;1185;g25c6b548796_0_4473"/>
            <p:cNvPicPr preferRelativeResize="0"/>
            <p:nvPr/>
          </p:nvPicPr>
          <p:blipFill rotWithShape="1">
            <a:blip r:embed="rId11">
              <a:alphaModFix/>
            </a:blip>
            <a:srcRect b="0" l="0" r="0" t="0"/>
            <a:stretch/>
          </p:blipFill>
          <p:spPr>
            <a:xfrm>
              <a:off x="3127000" y="4557538"/>
              <a:ext cx="1874028" cy="1260000"/>
            </a:xfrm>
            <a:prstGeom prst="rect">
              <a:avLst/>
            </a:prstGeom>
            <a:noFill/>
            <a:ln>
              <a:noFill/>
            </a:ln>
            <a:effectLst>
              <a:outerShdw blurRad="57150" rotWithShape="0" algn="bl" dir="5400000" dist="19050">
                <a:srgbClr val="000000">
                  <a:alpha val="50000"/>
                </a:srgbClr>
              </a:outerShdw>
            </a:effectLst>
          </p:spPr>
        </p:pic>
      </p:grpSp>
      <p:sp>
        <p:nvSpPr>
          <p:cNvPr id="1186" name="Google Shape;1186;g25c6b548796_0_4473"/>
          <p:cNvSpPr txBox="1"/>
          <p:nvPr>
            <p:ph type="title"/>
          </p:nvPr>
        </p:nvSpPr>
        <p:spPr>
          <a:xfrm>
            <a:off x="1007601" y="102675"/>
            <a:ext cx="96660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Our human activities disrupt the climate as a whole</a:t>
            </a:r>
            <a:endParaRPr/>
          </a:p>
        </p:txBody>
      </p:sp>
      <p:cxnSp>
        <p:nvCxnSpPr>
          <p:cNvPr id="1187" name="Google Shape;1187;g25c6b548796_0_4473"/>
          <p:cNvCxnSpPr/>
          <p:nvPr/>
        </p:nvCxnSpPr>
        <p:spPr>
          <a:xfrm>
            <a:off x="10104300" y="3699075"/>
            <a:ext cx="1390200" cy="569400"/>
          </a:xfrm>
          <a:prstGeom prst="straightConnector1">
            <a:avLst/>
          </a:prstGeom>
          <a:noFill/>
          <a:ln cap="flat" cmpd="sng" w="57150">
            <a:solidFill>
              <a:srgbClr val="FF9E00"/>
            </a:solidFill>
            <a:prstDash val="solid"/>
            <a:round/>
            <a:headEnd len="sm" w="sm"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g25c6b548796_0_4505"/>
          <p:cNvSpPr/>
          <p:nvPr/>
        </p:nvSpPr>
        <p:spPr>
          <a:xfrm>
            <a:off x="0" y="6570282"/>
            <a:ext cx="7186500" cy="273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sz="1400" u="none" cap="none" strike="noStrike">
                <a:solidFill>
                  <a:schemeClr val="dk1"/>
                </a:solidFill>
                <a:latin typeface="Corbel"/>
                <a:ea typeface="Corbel"/>
                <a:cs typeface="Corbel"/>
                <a:sym typeface="Corbel"/>
              </a:rPr>
              <a:t>Source: American National Aeronautics and Space Administration (NASA)</a:t>
            </a:r>
            <a:endParaRPr i="0" sz="1400" u="none" cap="none" strike="noStrike">
              <a:solidFill>
                <a:srgbClr val="000000"/>
              </a:solidFill>
              <a:latin typeface="Corbel"/>
              <a:ea typeface="Corbel"/>
              <a:cs typeface="Corbel"/>
              <a:sym typeface="Corbel"/>
            </a:endParaRPr>
          </a:p>
        </p:txBody>
      </p:sp>
      <p:grpSp>
        <p:nvGrpSpPr>
          <p:cNvPr id="1194" name="Google Shape;1194;g25c6b548796_0_4505"/>
          <p:cNvGrpSpPr/>
          <p:nvPr/>
        </p:nvGrpSpPr>
        <p:grpSpPr>
          <a:xfrm>
            <a:off x="6791526" y="1926338"/>
            <a:ext cx="4796700" cy="3983137"/>
            <a:chOff x="6885775" y="2246475"/>
            <a:chExt cx="4796700" cy="3983137"/>
          </a:xfrm>
        </p:grpSpPr>
        <p:sp>
          <p:nvSpPr>
            <p:cNvPr id="1195" name="Google Shape;1195;g25c6b548796_0_4505"/>
            <p:cNvSpPr txBox="1"/>
            <p:nvPr/>
          </p:nvSpPr>
          <p:spPr>
            <a:xfrm>
              <a:off x="6885775" y="2246475"/>
              <a:ext cx="4796700" cy="12132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entury Gothic"/>
                  <a:ea typeface="Century Gothic"/>
                  <a:cs typeface="Century Gothic"/>
                  <a:sym typeface="Century Gothic"/>
                </a:rPr>
                <a:t>The global warming observed </a:t>
              </a:r>
              <a:endParaRPr b="1" sz="2000">
                <a:solidFill>
                  <a:srgbClr val="FFFFFF"/>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b="1" lang="fr-FR" sz="2000">
                  <a:solidFill>
                    <a:srgbClr val="FFFFFF"/>
                  </a:solidFill>
                  <a:latin typeface="Century Gothic"/>
                  <a:ea typeface="Century Gothic"/>
                  <a:cs typeface="Century Gothic"/>
                  <a:sym typeface="Century Gothic"/>
                </a:rPr>
                <a:t>in 2022 compared to the pre-industrial period is 1.1°C</a:t>
              </a:r>
              <a:endParaRPr b="1" sz="2000">
                <a:solidFill>
                  <a:srgbClr val="FFFFFF"/>
                </a:solidFill>
                <a:latin typeface="Century Gothic"/>
                <a:ea typeface="Century Gothic"/>
                <a:cs typeface="Century Gothic"/>
                <a:sym typeface="Century Gothic"/>
              </a:endParaRPr>
            </a:p>
          </p:txBody>
        </p:sp>
        <p:sp>
          <p:nvSpPr>
            <p:cNvPr id="1196" name="Google Shape;1196;g25c6b548796_0_4505"/>
            <p:cNvSpPr txBox="1"/>
            <p:nvPr/>
          </p:nvSpPr>
          <p:spPr>
            <a:xfrm>
              <a:off x="6885775" y="3665474"/>
              <a:ext cx="4796700" cy="8247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entury Gothic"/>
                  <a:ea typeface="Century Gothic"/>
                  <a:cs typeface="Century Gothic"/>
                  <a:sym typeface="Century Gothic"/>
                </a:rPr>
                <a:t>Isn’t there an accelerating factor somewhere ?</a:t>
              </a:r>
              <a:endParaRPr b="1" sz="2000">
                <a:solidFill>
                  <a:srgbClr val="FFFFFF"/>
                </a:solidFill>
                <a:latin typeface="Century Gothic"/>
                <a:ea typeface="Century Gothic"/>
                <a:cs typeface="Century Gothic"/>
                <a:sym typeface="Century Gothic"/>
              </a:endParaRPr>
            </a:p>
          </p:txBody>
        </p:sp>
        <p:pic>
          <p:nvPicPr>
            <p:cNvPr id="1197" name="Google Shape;1197;g25c6b548796_0_4505"/>
            <p:cNvPicPr preferRelativeResize="0"/>
            <p:nvPr/>
          </p:nvPicPr>
          <p:blipFill rotWithShape="1">
            <a:blip r:embed="rId3">
              <a:alphaModFix/>
            </a:blip>
            <a:srcRect b="0" l="0" r="0" t="0"/>
            <a:stretch/>
          </p:blipFill>
          <p:spPr>
            <a:xfrm>
              <a:off x="8535400" y="4732153"/>
              <a:ext cx="1497459" cy="1497459"/>
            </a:xfrm>
            <a:prstGeom prst="rect">
              <a:avLst/>
            </a:prstGeom>
            <a:noFill/>
            <a:ln>
              <a:noFill/>
            </a:ln>
          </p:spPr>
        </p:pic>
      </p:grpSp>
      <p:pic>
        <p:nvPicPr>
          <p:cNvPr descr="Earth’s global surface temperature in 2019 was the second warmest since modern record-keeping began in 1880 and 1.8 degrees Fahrenheit (0.98 degrees Celsius) warmer than the 1951 to 1980 mean, according to an analysis by NASA.&#10;&#10;&#10;Globally, the average temperature was second only to that of 2016 and continued the planet's long-term warming trend: the past five years have been the warmest of the last 140 years.&#10;&#10;&#10;Full story: https://climate.nasa.gov/news/2945/nasa-noaa-analyses-reveal-2019-second-warmest-year-on-record/&#10;&#10;&#10;Download this video in either Celsius or Fahrenheit degrees: https://svs.gsfc.nasa.gov/4787" id="1198" name="Google Shape;1198;g25c6b548796_0_4505" title="Global Temperature Anomalies from 1880 to 2019">
            <a:hlinkClick r:id="rId4"/>
          </p:cNvPr>
          <p:cNvPicPr preferRelativeResize="0"/>
          <p:nvPr/>
        </p:nvPicPr>
        <p:blipFill rotWithShape="1">
          <a:blip r:embed="rId5">
            <a:alphaModFix/>
          </a:blip>
          <a:srcRect b="0" l="0" r="0" t="0"/>
          <a:stretch/>
        </p:blipFill>
        <p:spPr>
          <a:xfrm>
            <a:off x="508526" y="1727887"/>
            <a:ext cx="5840066" cy="4380050"/>
          </a:xfrm>
          <a:prstGeom prst="rect">
            <a:avLst/>
          </a:prstGeom>
          <a:noFill/>
          <a:ln>
            <a:noFill/>
          </a:ln>
        </p:spPr>
      </p:pic>
      <p:sp>
        <p:nvSpPr>
          <p:cNvPr id="1199" name="Google Shape;1199;g25c6b548796_0_4505"/>
          <p:cNvSpPr txBox="1"/>
          <p:nvPr>
            <p:ph type="title"/>
          </p:nvPr>
        </p:nvSpPr>
        <p:spPr>
          <a:xfrm>
            <a:off x="1007601" y="102675"/>
            <a:ext cx="97737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Increasing the greenhouse effect causes global warming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g25c6b548796_0_4516"/>
          <p:cNvSpPr/>
          <p:nvPr/>
        </p:nvSpPr>
        <p:spPr>
          <a:xfrm>
            <a:off x="0" y="6576560"/>
            <a:ext cx="103911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u="none" cap="none" strike="noStrike">
                <a:solidFill>
                  <a:srgbClr val="085160"/>
                </a:solidFill>
                <a:latin typeface="Corbel"/>
                <a:ea typeface="Corbel"/>
                <a:cs typeface="Corbel"/>
                <a:sym typeface="Corbel"/>
              </a:rPr>
              <a:t>Sources: Le Réveilleur « Comprendre le GIEC et ses rapports », Bon Pote « Peut-on vraiment faire confiance au GIEC ? »</a:t>
            </a:r>
            <a:endParaRPr i="1" u="none" cap="none" strike="noStrike">
              <a:solidFill>
                <a:srgbClr val="000000"/>
              </a:solidFill>
              <a:latin typeface="Corbel"/>
              <a:ea typeface="Corbel"/>
              <a:cs typeface="Corbel"/>
              <a:sym typeface="Corbel"/>
            </a:endParaRPr>
          </a:p>
        </p:txBody>
      </p:sp>
      <p:sp>
        <p:nvSpPr>
          <p:cNvPr id="1206" name="Google Shape;1206;g25c6b548796_0_4516"/>
          <p:cNvSpPr txBox="1"/>
          <p:nvPr/>
        </p:nvSpPr>
        <p:spPr>
          <a:xfrm>
            <a:off x="3673275" y="1705625"/>
            <a:ext cx="7305300" cy="7443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500">
                <a:solidFill>
                  <a:srgbClr val="FFFFFF"/>
                </a:solidFill>
                <a:latin typeface="Corbel"/>
                <a:ea typeface="Corbel"/>
                <a:cs typeface="Corbel"/>
                <a:sym typeface="Corbel"/>
              </a:rPr>
              <a:t>The Intergovernmental Panel on Climate Change</a:t>
            </a:r>
            <a:endParaRPr b="1" sz="2500">
              <a:solidFill>
                <a:srgbClr val="FFFFFF"/>
              </a:solidFill>
              <a:latin typeface="Corbel"/>
              <a:ea typeface="Corbel"/>
              <a:cs typeface="Corbel"/>
              <a:sym typeface="Corbel"/>
            </a:endParaRPr>
          </a:p>
        </p:txBody>
      </p:sp>
      <p:sp>
        <p:nvSpPr>
          <p:cNvPr id="1207" name="Google Shape;1207;g25c6b548796_0_4516"/>
          <p:cNvSpPr txBox="1"/>
          <p:nvPr/>
        </p:nvSpPr>
        <p:spPr>
          <a:xfrm>
            <a:off x="3673268" y="2583740"/>
            <a:ext cx="7305300" cy="5256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Created in 1988 under the aegis of the UN </a:t>
            </a:r>
            <a:endParaRPr b="1">
              <a:solidFill>
                <a:srgbClr val="085160"/>
              </a:solidFill>
              <a:latin typeface="Corbel"/>
              <a:ea typeface="Corbel"/>
              <a:cs typeface="Corbel"/>
              <a:sym typeface="Corbel"/>
            </a:endParaRPr>
          </a:p>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and the World Meteorological Organization</a:t>
            </a:r>
            <a:endParaRPr b="1">
              <a:solidFill>
                <a:srgbClr val="085160"/>
              </a:solidFill>
              <a:latin typeface="Corbel"/>
              <a:ea typeface="Corbel"/>
              <a:cs typeface="Corbel"/>
              <a:sym typeface="Corbel"/>
            </a:endParaRPr>
          </a:p>
        </p:txBody>
      </p:sp>
      <p:pic>
        <p:nvPicPr>
          <p:cNvPr descr="Classe avec un remplissage uni" id="1208" name="Google Shape;1208;g25c6b548796_0_4516"/>
          <p:cNvPicPr preferRelativeResize="0"/>
          <p:nvPr/>
        </p:nvPicPr>
        <p:blipFill rotWithShape="1">
          <a:blip r:embed="rId3">
            <a:alphaModFix/>
          </a:blip>
          <a:srcRect b="0" l="0" r="0" t="0"/>
          <a:stretch/>
        </p:blipFill>
        <p:spPr>
          <a:xfrm>
            <a:off x="506275" y="3678000"/>
            <a:ext cx="948825" cy="1113425"/>
          </a:xfrm>
          <a:prstGeom prst="rect">
            <a:avLst/>
          </a:prstGeom>
          <a:noFill/>
          <a:ln>
            <a:noFill/>
          </a:ln>
        </p:spPr>
      </p:pic>
      <p:sp>
        <p:nvSpPr>
          <p:cNvPr id="1209" name="Google Shape;1209;g25c6b548796_0_4516"/>
          <p:cNvSpPr/>
          <p:nvPr/>
        </p:nvSpPr>
        <p:spPr>
          <a:xfrm>
            <a:off x="1679025" y="3678000"/>
            <a:ext cx="9299700" cy="971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lang="fr-FR" sz="2200">
                <a:solidFill>
                  <a:schemeClr val="dk2"/>
                </a:solidFill>
                <a:latin typeface="Century Gothic"/>
                <a:ea typeface="Century Gothic"/>
                <a:cs typeface="Century Gothic"/>
                <a:sym typeface="Century Gothic"/>
              </a:rPr>
              <a:t>Its mandate is to </a:t>
            </a:r>
            <a:r>
              <a:rPr b="1" lang="fr-FR" sz="2200">
                <a:solidFill>
                  <a:schemeClr val="accent6"/>
                </a:solidFill>
                <a:latin typeface="Century Gothic"/>
                <a:ea typeface="Century Gothic"/>
                <a:cs typeface="Century Gothic"/>
                <a:sym typeface="Century Gothic"/>
              </a:rPr>
              <a:t>provide policy-makers with scientific assessments </a:t>
            </a:r>
            <a:r>
              <a:rPr lang="fr-FR" sz="2200">
                <a:solidFill>
                  <a:schemeClr val="dk2"/>
                </a:solidFill>
                <a:latin typeface="Century Gothic"/>
                <a:ea typeface="Century Gothic"/>
                <a:cs typeface="Century Gothic"/>
                <a:sym typeface="Century Gothic"/>
              </a:rPr>
              <a:t>of past and future climate change.</a:t>
            </a:r>
            <a:endParaRPr i="0" sz="1800" u="none" cap="none" strike="noStrike">
              <a:solidFill>
                <a:schemeClr val="dk2"/>
              </a:solidFill>
            </a:endParaRPr>
          </a:p>
        </p:txBody>
      </p:sp>
      <p:sp>
        <p:nvSpPr>
          <p:cNvPr id="1210" name="Google Shape;1210;g25c6b548796_0_4516"/>
          <p:cNvSpPr/>
          <p:nvPr/>
        </p:nvSpPr>
        <p:spPr>
          <a:xfrm>
            <a:off x="506275" y="5092225"/>
            <a:ext cx="104322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fr-FR" sz="2200">
                <a:solidFill>
                  <a:schemeClr val="dk2"/>
                </a:solidFill>
                <a:latin typeface="Corbel"/>
                <a:ea typeface="Corbel"/>
                <a:cs typeface="Corbel"/>
                <a:sym typeface="Corbel"/>
              </a:rPr>
              <a:t>The IPCC reports are intended to provide</a:t>
            </a:r>
            <a:r>
              <a:rPr b="1" lang="fr-FR" sz="2200">
                <a:solidFill>
                  <a:schemeClr val="accent6"/>
                </a:solidFill>
                <a:latin typeface="Corbel"/>
                <a:ea typeface="Corbel"/>
                <a:cs typeface="Corbel"/>
                <a:sym typeface="Corbel"/>
              </a:rPr>
              <a:t> policy guidance</a:t>
            </a:r>
            <a:r>
              <a:rPr lang="fr-FR" sz="2200">
                <a:solidFill>
                  <a:schemeClr val="dk2"/>
                </a:solidFill>
                <a:latin typeface="Corbel"/>
                <a:ea typeface="Corbel"/>
                <a:cs typeface="Corbel"/>
                <a:sym typeface="Corbel"/>
              </a:rPr>
              <a:t> to policymakers.</a:t>
            </a:r>
            <a:endParaRPr sz="2200">
              <a:solidFill>
                <a:schemeClr val="dk2"/>
              </a:solidFill>
              <a:latin typeface="Corbel"/>
              <a:ea typeface="Corbel"/>
              <a:cs typeface="Corbel"/>
              <a:sym typeface="Corbel"/>
            </a:endParaRPr>
          </a:p>
        </p:txBody>
      </p:sp>
      <p:sp>
        <p:nvSpPr>
          <p:cNvPr id="1211" name="Google Shape;1211;g25c6b548796_0_4516"/>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A complex science! Dedicated experts </a:t>
            </a:r>
            <a:endParaRPr/>
          </a:p>
        </p:txBody>
      </p:sp>
      <p:pic>
        <p:nvPicPr>
          <p:cNvPr id="1212" name="Google Shape;1212;g25c6b548796_0_4516"/>
          <p:cNvPicPr preferRelativeResize="0"/>
          <p:nvPr/>
        </p:nvPicPr>
        <p:blipFill>
          <a:blip r:embed="rId4">
            <a:alphaModFix/>
          </a:blip>
          <a:stretch>
            <a:fillRect/>
          </a:stretch>
        </p:blipFill>
        <p:spPr>
          <a:xfrm>
            <a:off x="506275" y="1705635"/>
            <a:ext cx="2976374" cy="16246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g25c6b548796_0_4528"/>
          <p:cNvSpPr/>
          <p:nvPr/>
        </p:nvSpPr>
        <p:spPr>
          <a:xfrm>
            <a:off x="0" y="6573810"/>
            <a:ext cx="103911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u="none" cap="none" strike="noStrike">
                <a:solidFill>
                  <a:srgbClr val="085160"/>
                </a:solidFill>
                <a:latin typeface="Corbel"/>
                <a:ea typeface="Corbel"/>
                <a:cs typeface="Corbel"/>
                <a:sym typeface="Corbel"/>
              </a:rPr>
              <a:t>Source : Bon Pote « Synthèse et analyse du nouveau rapport du GIEC »</a:t>
            </a:r>
            <a:endParaRPr i="0" u="none" cap="none" strike="noStrike">
              <a:solidFill>
                <a:srgbClr val="000000"/>
              </a:solidFill>
              <a:latin typeface="Corbel"/>
              <a:ea typeface="Corbel"/>
              <a:cs typeface="Corbel"/>
              <a:sym typeface="Corbel"/>
            </a:endParaRPr>
          </a:p>
        </p:txBody>
      </p:sp>
      <p:sp>
        <p:nvSpPr>
          <p:cNvPr id="1219" name="Google Shape;1219;g25c6b548796_0_4528"/>
          <p:cNvSpPr/>
          <p:nvPr/>
        </p:nvSpPr>
        <p:spPr>
          <a:xfrm>
            <a:off x="435775" y="1669425"/>
            <a:ext cx="2835600" cy="2496600"/>
          </a:xfrm>
          <a:prstGeom prst="rect">
            <a:avLst/>
          </a:prstGeom>
          <a:noFill/>
          <a:ln>
            <a:noFill/>
          </a:ln>
        </p:spPr>
        <p:txBody>
          <a:bodyPr anchorCtr="0" anchor="t" bIns="45700" lIns="91425" spcFirstLastPara="1" rIns="91425" wrap="square" tIns="45700">
            <a:noAutofit/>
          </a:bodyPr>
          <a:lstStyle/>
          <a:p>
            <a:pPr indent="0" lvl="0" marL="15875" rtl="0" algn="l">
              <a:lnSpc>
                <a:spcPct val="100000"/>
              </a:lnSpc>
              <a:spcBef>
                <a:spcPts val="0"/>
              </a:spcBef>
              <a:spcAft>
                <a:spcPts val="0"/>
              </a:spcAft>
              <a:buNone/>
            </a:pPr>
            <a:r>
              <a:rPr b="1" lang="fr-FR" sz="1500">
                <a:solidFill>
                  <a:srgbClr val="005262"/>
                </a:solidFill>
                <a:latin typeface="Century Gothic"/>
                <a:ea typeface="Century Gothic"/>
                <a:cs typeface="Century Gothic"/>
                <a:sym typeface="Century Gothic"/>
              </a:rPr>
              <a:t>There are 3 versions:</a:t>
            </a:r>
            <a:endParaRPr b="1" sz="1500">
              <a:latin typeface="Century Gothic"/>
              <a:ea typeface="Century Gothic"/>
              <a:cs typeface="Century Gothic"/>
              <a:sym typeface="Century Gothic"/>
            </a:endParaRPr>
          </a:p>
          <a:p>
            <a:pPr indent="-292100" lvl="0" marL="301625" rtl="0" algn="l">
              <a:lnSpc>
                <a:spcPct val="100000"/>
              </a:lnSpc>
              <a:spcBef>
                <a:spcPts val="1000"/>
              </a:spcBef>
              <a:spcAft>
                <a:spcPts val="0"/>
              </a:spcAft>
              <a:buSzPts val="1900"/>
              <a:buChar char="•"/>
            </a:pPr>
            <a:r>
              <a:rPr b="1" lang="fr-FR" sz="1500">
                <a:solidFill>
                  <a:srgbClr val="005262"/>
                </a:solidFill>
                <a:latin typeface="Century Gothic"/>
                <a:ea typeface="Century Gothic"/>
                <a:cs typeface="Century Gothic"/>
                <a:sym typeface="Century Gothic"/>
              </a:rPr>
              <a:t> The </a:t>
            </a:r>
            <a:r>
              <a:rPr b="1" lang="fr-FR" sz="1500" u="sng">
                <a:solidFill>
                  <a:srgbClr val="FFAA12"/>
                </a:solidFill>
                <a:latin typeface="Century Gothic"/>
                <a:ea typeface="Century Gothic"/>
                <a:cs typeface="Century Gothic"/>
                <a:sym typeface="Century Gothic"/>
              </a:rPr>
              <a:t>Summary for PolicyMakers</a:t>
            </a:r>
            <a:r>
              <a:rPr b="1" lang="fr-FR" sz="1500">
                <a:solidFill>
                  <a:srgbClr val="005262"/>
                </a:solidFill>
                <a:latin typeface="Century Gothic"/>
                <a:ea typeface="Century Gothic"/>
                <a:cs typeface="Century Gothic"/>
                <a:sym typeface="Century Gothic"/>
              </a:rPr>
              <a:t> </a:t>
            </a:r>
            <a:br>
              <a:rPr b="1" lang="fr-FR" sz="1500">
                <a:solidFill>
                  <a:srgbClr val="005262"/>
                </a:solidFill>
                <a:latin typeface="Century Gothic"/>
                <a:ea typeface="Century Gothic"/>
                <a:cs typeface="Century Gothic"/>
                <a:sym typeface="Century Gothic"/>
              </a:rPr>
            </a:br>
            <a:r>
              <a:rPr b="1" lang="fr-FR" sz="1500">
                <a:solidFill>
                  <a:srgbClr val="005262"/>
                </a:solidFill>
                <a:latin typeface="Century Gothic"/>
                <a:ea typeface="Century Gothic"/>
                <a:cs typeface="Century Gothic"/>
                <a:sym typeface="Century Gothic"/>
              </a:rPr>
              <a:t>(SPM, 42 pages)</a:t>
            </a:r>
            <a:endParaRPr b="1" sz="1500">
              <a:solidFill>
                <a:srgbClr val="005262"/>
              </a:solidFill>
              <a:latin typeface="Century Gothic"/>
              <a:ea typeface="Century Gothic"/>
              <a:cs typeface="Century Gothic"/>
              <a:sym typeface="Century Gothic"/>
            </a:endParaRPr>
          </a:p>
          <a:p>
            <a:pPr indent="-292100" lvl="0" marL="301625" rtl="0" algn="l">
              <a:lnSpc>
                <a:spcPct val="100000"/>
              </a:lnSpc>
              <a:spcBef>
                <a:spcPts val="1000"/>
              </a:spcBef>
              <a:spcAft>
                <a:spcPts val="0"/>
              </a:spcAft>
              <a:buSzPts val="1900"/>
              <a:buChar char="•"/>
            </a:pPr>
            <a:r>
              <a:rPr b="1" lang="fr-FR" sz="1500">
                <a:solidFill>
                  <a:srgbClr val="005262"/>
                </a:solidFill>
                <a:latin typeface="Century Gothic"/>
                <a:ea typeface="Century Gothic"/>
                <a:cs typeface="Century Gothic"/>
                <a:sym typeface="Century Gothic"/>
              </a:rPr>
              <a:t> the </a:t>
            </a:r>
            <a:r>
              <a:rPr b="1" lang="fr-FR" sz="1500" u="sng">
                <a:solidFill>
                  <a:srgbClr val="FFAA12"/>
                </a:solidFill>
                <a:latin typeface="Century Gothic"/>
                <a:ea typeface="Century Gothic"/>
                <a:cs typeface="Century Gothic"/>
                <a:sym typeface="Century Gothic"/>
              </a:rPr>
              <a:t>Technical Summary</a:t>
            </a:r>
            <a:r>
              <a:rPr b="1" lang="fr-FR" sz="1500">
                <a:solidFill>
                  <a:srgbClr val="FFAA12"/>
                </a:solidFill>
                <a:latin typeface="Century Gothic"/>
                <a:ea typeface="Century Gothic"/>
                <a:cs typeface="Century Gothic"/>
                <a:sym typeface="Century Gothic"/>
              </a:rPr>
              <a:t> </a:t>
            </a:r>
            <a:r>
              <a:rPr b="1" lang="fr-FR" sz="1500">
                <a:solidFill>
                  <a:srgbClr val="005262"/>
                </a:solidFill>
                <a:latin typeface="Century Gothic"/>
                <a:ea typeface="Century Gothic"/>
                <a:cs typeface="Century Gothic"/>
                <a:sym typeface="Century Gothic"/>
              </a:rPr>
              <a:t>(TS,159 pages)</a:t>
            </a:r>
            <a:endParaRPr b="1" sz="1500">
              <a:solidFill>
                <a:srgbClr val="005262"/>
              </a:solidFill>
              <a:latin typeface="Century Gothic"/>
              <a:ea typeface="Century Gothic"/>
              <a:cs typeface="Century Gothic"/>
              <a:sym typeface="Century Gothic"/>
            </a:endParaRPr>
          </a:p>
          <a:p>
            <a:pPr indent="-292100" lvl="0" marL="301625" rtl="0" algn="l">
              <a:lnSpc>
                <a:spcPct val="100000"/>
              </a:lnSpc>
              <a:spcBef>
                <a:spcPts val="1000"/>
              </a:spcBef>
              <a:spcAft>
                <a:spcPts val="1000"/>
              </a:spcAft>
              <a:buSzPts val="1900"/>
              <a:buChar char="•"/>
            </a:pPr>
            <a:r>
              <a:rPr b="1" lang="fr-FR" sz="1500">
                <a:solidFill>
                  <a:srgbClr val="005262"/>
                </a:solidFill>
                <a:latin typeface="Century Gothic"/>
                <a:ea typeface="Century Gothic"/>
                <a:cs typeface="Century Gothic"/>
                <a:sym typeface="Century Gothic"/>
              </a:rPr>
              <a:t> The </a:t>
            </a:r>
            <a:r>
              <a:rPr b="1" lang="fr-FR" sz="1500" u="sng">
                <a:solidFill>
                  <a:srgbClr val="FFAA12"/>
                </a:solidFill>
                <a:latin typeface="Century Gothic"/>
                <a:ea typeface="Century Gothic"/>
                <a:cs typeface="Century Gothic"/>
                <a:sym typeface="Century Gothic"/>
              </a:rPr>
              <a:t>Full Report</a:t>
            </a:r>
            <a:r>
              <a:rPr b="1" lang="fr-FR" sz="1500">
                <a:solidFill>
                  <a:srgbClr val="005262"/>
                </a:solidFill>
                <a:latin typeface="Century Gothic"/>
                <a:ea typeface="Century Gothic"/>
                <a:cs typeface="Century Gothic"/>
                <a:sym typeface="Century Gothic"/>
              </a:rPr>
              <a:t> </a:t>
            </a:r>
            <a:br>
              <a:rPr b="1" lang="fr-FR" sz="1500">
                <a:solidFill>
                  <a:srgbClr val="005262"/>
                </a:solidFill>
                <a:latin typeface="Century Gothic"/>
                <a:ea typeface="Century Gothic"/>
                <a:cs typeface="Century Gothic"/>
                <a:sym typeface="Century Gothic"/>
              </a:rPr>
            </a:br>
            <a:r>
              <a:rPr b="1" lang="fr-FR" sz="1500">
                <a:solidFill>
                  <a:srgbClr val="005262"/>
                </a:solidFill>
                <a:latin typeface="Century Gothic"/>
                <a:ea typeface="Century Gothic"/>
                <a:cs typeface="Century Gothic"/>
                <a:sym typeface="Century Gothic"/>
              </a:rPr>
              <a:t>(FR, 3949 pages)</a:t>
            </a:r>
            <a:endParaRPr b="1" sz="1600">
              <a:solidFill>
                <a:schemeClr val="dk2"/>
              </a:solidFill>
              <a:latin typeface="Corbel"/>
              <a:ea typeface="Corbel"/>
              <a:cs typeface="Corbel"/>
              <a:sym typeface="Corbel"/>
            </a:endParaRPr>
          </a:p>
        </p:txBody>
      </p:sp>
      <p:sp>
        <p:nvSpPr>
          <p:cNvPr id="1220" name="Google Shape;1220;g25c6b548796_0_4528"/>
          <p:cNvSpPr txBox="1"/>
          <p:nvPr/>
        </p:nvSpPr>
        <p:spPr>
          <a:xfrm>
            <a:off x="6223625" y="5770387"/>
            <a:ext cx="2001000" cy="98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fr-FR" sz="1600">
                <a:solidFill>
                  <a:srgbClr val="FFAA12"/>
                </a:solidFill>
                <a:latin typeface="Corbel"/>
                <a:ea typeface="Corbel"/>
                <a:cs typeface="Corbel"/>
                <a:sym typeface="Corbel"/>
              </a:rPr>
              <a:t>March 2022 :</a:t>
            </a:r>
            <a:endParaRPr b="1" sz="1600">
              <a:solidFill>
                <a:srgbClr val="FFAA12"/>
              </a:solidFill>
              <a:latin typeface="Corbel"/>
              <a:ea typeface="Corbel"/>
              <a:cs typeface="Corbel"/>
              <a:sym typeface="Corbel"/>
            </a:endParaRPr>
          </a:p>
          <a:p>
            <a:pPr indent="0" lvl="0" marL="0" marR="0" rtl="0" algn="ctr">
              <a:lnSpc>
                <a:spcPct val="100000"/>
              </a:lnSpc>
              <a:spcBef>
                <a:spcPts val="0"/>
              </a:spcBef>
              <a:spcAft>
                <a:spcPts val="0"/>
              </a:spcAft>
              <a:buNone/>
            </a:pPr>
            <a:r>
              <a:rPr b="1" lang="fr-FR" sz="1500">
                <a:solidFill>
                  <a:srgbClr val="3486C5"/>
                </a:solidFill>
                <a:latin typeface="Corbel"/>
                <a:ea typeface="Corbel"/>
                <a:cs typeface="Corbel"/>
                <a:sym typeface="Corbel"/>
              </a:rPr>
              <a:t>6</a:t>
            </a:r>
            <a:r>
              <a:rPr b="1" baseline="30000" lang="fr-FR" sz="1500">
                <a:solidFill>
                  <a:srgbClr val="3486C5"/>
                </a:solidFill>
                <a:latin typeface="Corbel"/>
                <a:ea typeface="Corbel"/>
                <a:cs typeface="Corbel"/>
                <a:sym typeface="Corbel"/>
              </a:rPr>
              <a:t>th</a:t>
            </a:r>
            <a:r>
              <a:rPr b="1" lang="fr-FR" sz="1500">
                <a:solidFill>
                  <a:srgbClr val="3486C5"/>
                </a:solidFill>
                <a:latin typeface="Corbel"/>
                <a:ea typeface="Corbel"/>
                <a:cs typeface="Corbel"/>
                <a:sym typeface="Corbel"/>
              </a:rPr>
              <a:t> Evaluation Report (AR6)</a:t>
            </a:r>
            <a:endParaRPr b="1" sz="1500">
              <a:solidFill>
                <a:srgbClr val="3486C5"/>
              </a:solidFill>
              <a:latin typeface="Corbel"/>
              <a:ea typeface="Corbel"/>
              <a:cs typeface="Corbel"/>
              <a:sym typeface="Corbel"/>
            </a:endParaRPr>
          </a:p>
        </p:txBody>
      </p:sp>
      <p:sp>
        <p:nvSpPr>
          <p:cNvPr id="1221" name="Google Shape;1221;g25c6b548796_0_4528"/>
          <p:cNvSpPr txBox="1"/>
          <p:nvPr/>
        </p:nvSpPr>
        <p:spPr>
          <a:xfrm>
            <a:off x="77375" y="4752075"/>
            <a:ext cx="2233500" cy="601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fr-FR" sz="1800">
                <a:solidFill>
                  <a:srgbClr val="3486C5"/>
                </a:solidFill>
                <a:latin typeface="Corbel"/>
                <a:ea typeface="Corbel"/>
                <a:cs typeface="Corbel"/>
                <a:sym typeface="Corbel"/>
              </a:rPr>
              <a:t>5</a:t>
            </a:r>
            <a:r>
              <a:rPr b="1" baseline="30000" lang="fr-FR" sz="1800">
                <a:solidFill>
                  <a:srgbClr val="3486C5"/>
                </a:solidFill>
                <a:latin typeface="Corbel"/>
                <a:ea typeface="Corbel"/>
                <a:cs typeface="Corbel"/>
                <a:sym typeface="Corbel"/>
              </a:rPr>
              <a:t>th</a:t>
            </a:r>
            <a:r>
              <a:rPr b="1" lang="fr-FR" sz="1800">
                <a:solidFill>
                  <a:srgbClr val="3486C5"/>
                </a:solidFill>
                <a:latin typeface="Corbel"/>
                <a:ea typeface="Corbel"/>
                <a:cs typeface="Corbel"/>
                <a:sym typeface="Corbel"/>
              </a:rPr>
              <a:t> Evaluation Report (AR5)</a:t>
            </a:r>
            <a:endParaRPr b="1" sz="1800">
              <a:solidFill>
                <a:srgbClr val="3486C5"/>
              </a:solidFill>
              <a:latin typeface="Corbel"/>
              <a:ea typeface="Corbel"/>
              <a:cs typeface="Corbel"/>
              <a:sym typeface="Corbel"/>
            </a:endParaRPr>
          </a:p>
        </p:txBody>
      </p:sp>
      <p:sp>
        <p:nvSpPr>
          <p:cNvPr id="1222" name="Google Shape;1222;g25c6b548796_0_4528"/>
          <p:cNvSpPr txBox="1"/>
          <p:nvPr/>
        </p:nvSpPr>
        <p:spPr>
          <a:xfrm>
            <a:off x="601513" y="5770384"/>
            <a:ext cx="10755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600" u="none" cap="none" strike="noStrike">
                <a:solidFill>
                  <a:srgbClr val="FFAA12"/>
                </a:solidFill>
                <a:latin typeface="Corbel"/>
                <a:ea typeface="Corbel"/>
                <a:cs typeface="Corbel"/>
                <a:sym typeface="Corbel"/>
              </a:rPr>
              <a:t>2014</a:t>
            </a:r>
            <a:endParaRPr b="1" i="0" sz="1600" u="none" cap="none" strike="noStrike">
              <a:solidFill>
                <a:srgbClr val="FFAA12"/>
              </a:solidFill>
              <a:latin typeface="Corbel"/>
              <a:ea typeface="Corbel"/>
              <a:cs typeface="Corbel"/>
              <a:sym typeface="Corbel"/>
            </a:endParaRPr>
          </a:p>
        </p:txBody>
      </p:sp>
      <p:pic>
        <p:nvPicPr>
          <p:cNvPr id="1223" name="Google Shape;1223;g25c6b548796_0_4528"/>
          <p:cNvPicPr preferRelativeResize="0"/>
          <p:nvPr/>
        </p:nvPicPr>
        <p:blipFill rotWithShape="1">
          <a:blip r:embed="rId3">
            <a:alphaModFix/>
          </a:blip>
          <a:srcRect b="0" l="0" r="0" t="0"/>
          <a:stretch/>
        </p:blipFill>
        <p:spPr>
          <a:xfrm>
            <a:off x="3415075" y="1674939"/>
            <a:ext cx="2109557" cy="2732237"/>
          </a:xfrm>
          <a:prstGeom prst="rect">
            <a:avLst/>
          </a:prstGeom>
          <a:noFill/>
          <a:ln>
            <a:noFill/>
          </a:ln>
        </p:spPr>
      </p:pic>
      <p:sp>
        <p:nvSpPr>
          <p:cNvPr id="1224" name="Google Shape;1224;g25c6b548796_0_4528"/>
          <p:cNvSpPr txBox="1"/>
          <p:nvPr/>
        </p:nvSpPr>
        <p:spPr>
          <a:xfrm>
            <a:off x="3167650" y="4519550"/>
            <a:ext cx="2623800" cy="90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WGI : Update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of the knowledge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in </a:t>
            </a:r>
            <a:r>
              <a:rPr b="1" lang="fr-FR" sz="1600">
                <a:solidFill>
                  <a:schemeClr val="accent6"/>
                </a:solidFill>
                <a:latin typeface="Corbel"/>
                <a:ea typeface="Corbel"/>
                <a:cs typeface="Corbel"/>
                <a:sym typeface="Corbel"/>
              </a:rPr>
              <a:t>climatology</a:t>
            </a:r>
            <a:endParaRPr b="1" sz="1600">
              <a:solidFill>
                <a:schemeClr val="accent6"/>
              </a:solidFill>
              <a:latin typeface="Corbel"/>
              <a:ea typeface="Corbel"/>
              <a:cs typeface="Corbel"/>
              <a:sym typeface="Corbel"/>
            </a:endParaRPr>
          </a:p>
        </p:txBody>
      </p:sp>
      <p:sp>
        <p:nvSpPr>
          <p:cNvPr id="1225" name="Google Shape;1225;g25c6b548796_0_4528"/>
          <p:cNvSpPr txBox="1"/>
          <p:nvPr/>
        </p:nvSpPr>
        <p:spPr>
          <a:xfrm>
            <a:off x="3723990" y="5792737"/>
            <a:ext cx="1506300" cy="3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fr-FR" sz="1600">
                <a:solidFill>
                  <a:srgbClr val="FFAA12"/>
                </a:solidFill>
                <a:latin typeface="Corbel"/>
                <a:ea typeface="Corbel"/>
                <a:cs typeface="Corbel"/>
                <a:sym typeface="Corbel"/>
              </a:rPr>
              <a:t>August </a:t>
            </a:r>
            <a:r>
              <a:rPr b="1" i="0" lang="fr-FR" sz="1600" u="none" cap="none" strike="noStrike">
                <a:solidFill>
                  <a:srgbClr val="FFAA12"/>
                </a:solidFill>
                <a:latin typeface="Corbel"/>
                <a:ea typeface="Corbel"/>
                <a:cs typeface="Corbel"/>
                <a:sym typeface="Corbel"/>
              </a:rPr>
              <a:t>2021</a:t>
            </a:r>
            <a:endParaRPr b="1" i="0" sz="1600" u="none" cap="none" strike="noStrike">
              <a:solidFill>
                <a:srgbClr val="FFAA12"/>
              </a:solidFill>
              <a:latin typeface="Corbel"/>
              <a:ea typeface="Corbel"/>
              <a:cs typeface="Corbel"/>
              <a:sym typeface="Corbel"/>
            </a:endParaRPr>
          </a:p>
        </p:txBody>
      </p:sp>
      <p:sp>
        <p:nvSpPr>
          <p:cNvPr id="1226" name="Google Shape;1226;g25c6b548796_0_4528"/>
          <p:cNvSpPr/>
          <p:nvPr/>
        </p:nvSpPr>
        <p:spPr>
          <a:xfrm>
            <a:off x="5614900" y="4505000"/>
            <a:ext cx="32196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WGII: </a:t>
            </a:r>
            <a:r>
              <a:rPr b="1" lang="fr-FR" sz="1600">
                <a:solidFill>
                  <a:schemeClr val="accent6"/>
                </a:solidFill>
                <a:latin typeface="Corbel"/>
                <a:ea typeface="Corbel"/>
                <a:cs typeface="Corbel"/>
                <a:sym typeface="Corbel"/>
              </a:rPr>
              <a:t>Impacts </a:t>
            </a:r>
            <a:r>
              <a:rPr b="1" lang="fr-FR" sz="1600">
                <a:solidFill>
                  <a:srgbClr val="3486C5"/>
                </a:solidFill>
                <a:latin typeface="Corbel"/>
                <a:ea typeface="Corbel"/>
                <a:cs typeface="Corbel"/>
                <a:sym typeface="Corbel"/>
              </a:rPr>
              <a:t>and </a:t>
            </a:r>
            <a:r>
              <a:rPr b="1" lang="fr-FR" sz="1600">
                <a:solidFill>
                  <a:schemeClr val="accent6"/>
                </a:solidFill>
                <a:latin typeface="Corbel"/>
                <a:ea typeface="Corbel"/>
                <a:cs typeface="Corbel"/>
                <a:sym typeface="Corbel"/>
              </a:rPr>
              <a:t>vulnerabilities </a:t>
            </a:r>
            <a:r>
              <a:rPr b="1" lang="fr-FR" sz="1600">
                <a:solidFill>
                  <a:srgbClr val="3486C5"/>
                </a:solidFill>
                <a:latin typeface="Corbel"/>
                <a:ea typeface="Corbel"/>
                <a:cs typeface="Corbel"/>
                <a:sym typeface="Corbel"/>
              </a:rPr>
              <a:t>to climate change and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chemeClr val="accent6"/>
                </a:solidFill>
                <a:latin typeface="Corbel"/>
                <a:ea typeface="Corbel"/>
                <a:cs typeface="Corbel"/>
                <a:sym typeface="Corbel"/>
              </a:rPr>
              <a:t>adaptation policies</a:t>
            </a:r>
            <a:endParaRPr b="1" sz="1600">
              <a:solidFill>
                <a:schemeClr val="accent6"/>
              </a:solidFill>
              <a:latin typeface="Corbel"/>
              <a:ea typeface="Corbel"/>
              <a:cs typeface="Corbel"/>
              <a:sym typeface="Corbel"/>
            </a:endParaRPr>
          </a:p>
          <a:p>
            <a:pPr indent="0" lvl="0" marL="0" marR="0" rtl="0" algn="ctr">
              <a:lnSpc>
                <a:spcPct val="100000"/>
              </a:lnSpc>
              <a:spcBef>
                <a:spcPts val="0"/>
              </a:spcBef>
              <a:spcAft>
                <a:spcPts val="0"/>
              </a:spcAft>
              <a:buNone/>
            </a:pPr>
            <a:r>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800"/>
              <a:buFont typeface="Arial"/>
              <a:buNone/>
            </a:pPr>
            <a:r>
              <a:t/>
            </a:r>
            <a:endParaRPr b="1" sz="1600">
              <a:solidFill>
                <a:srgbClr val="3486C5"/>
              </a:solidFill>
              <a:latin typeface="Corbel"/>
              <a:ea typeface="Corbel"/>
              <a:cs typeface="Corbel"/>
              <a:sym typeface="Corbel"/>
            </a:endParaRPr>
          </a:p>
        </p:txBody>
      </p:sp>
      <p:pic>
        <p:nvPicPr>
          <p:cNvPr id="1227" name="Google Shape;1227;g25c6b548796_0_4528"/>
          <p:cNvPicPr preferRelativeResize="0"/>
          <p:nvPr/>
        </p:nvPicPr>
        <p:blipFill rotWithShape="1">
          <a:blip r:embed="rId4">
            <a:alphaModFix/>
          </a:blip>
          <a:srcRect b="6487" l="0" r="0" t="-243"/>
          <a:stretch/>
        </p:blipFill>
        <p:spPr>
          <a:xfrm>
            <a:off x="6153600" y="1667875"/>
            <a:ext cx="2140988" cy="2772916"/>
          </a:xfrm>
          <a:prstGeom prst="rect">
            <a:avLst/>
          </a:prstGeom>
          <a:noFill/>
          <a:ln>
            <a:noFill/>
          </a:ln>
        </p:spPr>
      </p:pic>
      <p:sp>
        <p:nvSpPr>
          <p:cNvPr id="1228" name="Google Shape;1228;g25c6b548796_0_4528"/>
          <p:cNvSpPr txBox="1"/>
          <p:nvPr/>
        </p:nvSpPr>
        <p:spPr>
          <a:xfrm>
            <a:off x="8955133" y="5770384"/>
            <a:ext cx="22845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600" u="none" cap="none" strike="noStrike">
                <a:solidFill>
                  <a:srgbClr val="FFAA12"/>
                </a:solidFill>
                <a:latin typeface="Corbel"/>
                <a:ea typeface="Corbel"/>
                <a:cs typeface="Corbel"/>
                <a:sym typeface="Corbel"/>
              </a:rPr>
              <a:t>A</a:t>
            </a:r>
            <a:r>
              <a:rPr b="1" lang="fr-FR" sz="1600">
                <a:solidFill>
                  <a:srgbClr val="FFAA12"/>
                </a:solidFill>
                <a:latin typeface="Corbel"/>
                <a:ea typeface="Corbel"/>
                <a:cs typeface="Corbel"/>
                <a:sym typeface="Corbel"/>
              </a:rPr>
              <a:t>p</a:t>
            </a:r>
            <a:r>
              <a:rPr b="1" i="0" lang="fr-FR" sz="1600" u="none" cap="none" strike="noStrike">
                <a:solidFill>
                  <a:srgbClr val="FFAA12"/>
                </a:solidFill>
                <a:latin typeface="Corbel"/>
                <a:ea typeface="Corbel"/>
                <a:cs typeface="Corbel"/>
                <a:sym typeface="Corbel"/>
              </a:rPr>
              <a:t>ril 2022</a:t>
            </a:r>
            <a:endParaRPr b="1" i="0" sz="1600" u="none" cap="none" strike="noStrike">
              <a:solidFill>
                <a:srgbClr val="FFAA12"/>
              </a:solidFill>
              <a:latin typeface="Corbel"/>
              <a:ea typeface="Corbel"/>
              <a:cs typeface="Corbel"/>
              <a:sym typeface="Corbel"/>
            </a:endParaRPr>
          </a:p>
        </p:txBody>
      </p:sp>
      <p:grpSp>
        <p:nvGrpSpPr>
          <p:cNvPr id="1229" name="Google Shape;1229;g25c6b548796_0_4528"/>
          <p:cNvGrpSpPr/>
          <p:nvPr/>
        </p:nvGrpSpPr>
        <p:grpSpPr>
          <a:xfrm>
            <a:off x="537355" y="5397807"/>
            <a:ext cx="11415300" cy="324887"/>
            <a:chOff x="537355" y="5474007"/>
            <a:chExt cx="11415300" cy="324887"/>
          </a:xfrm>
        </p:grpSpPr>
        <p:cxnSp>
          <p:nvCxnSpPr>
            <p:cNvPr id="1230" name="Google Shape;1230;g25c6b548796_0_4528"/>
            <p:cNvCxnSpPr/>
            <p:nvPr/>
          </p:nvCxnSpPr>
          <p:spPr>
            <a:xfrm>
              <a:off x="537355" y="5644994"/>
              <a:ext cx="11415300" cy="0"/>
            </a:xfrm>
            <a:prstGeom prst="straightConnector1">
              <a:avLst/>
            </a:prstGeom>
            <a:noFill/>
            <a:ln cap="flat" cmpd="sng" w="57150">
              <a:solidFill>
                <a:srgbClr val="3486C5"/>
              </a:solidFill>
              <a:prstDash val="solid"/>
              <a:round/>
              <a:headEnd len="sm" w="sm" type="none"/>
              <a:tailEnd len="med" w="med" type="triangle"/>
            </a:ln>
          </p:spPr>
        </p:cxnSp>
        <p:sp>
          <p:nvSpPr>
            <p:cNvPr id="1231" name="Google Shape;1231;g25c6b548796_0_4528"/>
            <p:cNvSpPr/>
            <p:nvPr/>
          </p:nvSpPr>
          <p:spPr>
            <a:xfrm>
              <a:off x="989927" y="5491094"/>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2" name="Google Shape;1232;g25c6b548796_0_4528"/>
            <p:cNvSpPr/>
            <p:nvPr/>
          </p:nvSpPr>
          <p:spPr>
            <a:xfrm>
              <a:off x="4315955" y="5474007"/>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3" name="Google Shape;1233;g25c6b548796_0_4528"/>
            <p:cNvSpPr/>
            <p:nvPr/>
          </p:nvSpPr>
          <p:spPr>
            <a:xfrm>
              <a:off x="7070208" y="5489832"/>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4" name="Google Shape;1234;g25c6b548796_0_4528"/>
            <p:cNvSpPr/>
            <p:nvPr/>
          </p:nvSpPr>
          <p:spPr>
            <a:xfrm>
              <a:off x="9943474" y="5491094"/>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pic>
        <p:nvPicPr>
          <p:cNvPr id="1235" name="Google Shape;1235;g25c6b548796_0_4528"/>
          <p:cNvPicPr preferRelativeResize="0"/>
          <p:nvPr/>
        </p:nvPicPr>
        <p:blipFill rotWithShape="1">
          <a:blip r:embed="rId5">
            <a:alphaModFix/>
          </a:blip>
          <a:srcRect b="0" l="0" r="0" t="2581"/>
          <a:stretch/>
        </p:blipFill>
        <p:spPr>
          <a:xfrm>
            <a:off x="9091500" y="1667075"/>
            <a:ext cx="2109550" cy="2772925"/>
          </a:xfrm>
          <a:prstGeom prst="rect">
            <a:avLst/>
          </a:prstGeom>
          <a:noFill/>
          <a:ln>
            <a:noFill/>
          </a:ln>
        </p:spPr>
      </p:pic>
      <p:sp>
        <p:nvSpPr>
          <p:cNvPr id="1236" name="Google Shape;1236;g25c6b548796_0_4528"/>
          <p:cNvSpPr txBox="1"/>
          <p:nvPr/>
        </p:nvSpPr>
        <p:spPr>
          <a:xfrm>
            <a:off x="8834375" y="4430550"/>
            <a:ext cx="2623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WGIII: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Climate Change </a:t>
            </a:r>
            <a:r>
              <a:rPr b="1" lang="fr-FR" sz="1600">
                <a:solidFill>
                  <a:schemeClr val="accent6"/>
                </a:solidFill>
                <a:latin typeface="Corbel"/>
                <a:ea typeface="Corbel"/>
                <a:cs typeface="Corbel"/>
                <a:sym typeface="Corbel"/>
              </a:rPr>
              <a:t>Mitigation Policies</a:t>
            </a:r>
            <a:endParaRPr b="1" sz="1600">
              <a:solidFill>
                <a:schemeClr val="accent6"/>
              </a:solidFill>
              <a:latin typeface="Corbel"/>
              <a:ea typeface="Corbel"/>
              <a:cs typeface="Corbel"/>
              <a:sym typeface="Corbel"/>
            </a:endParaRPr>
          </a:p>
        </p:txBody>
      </p:sp>
      <p:sp>
        <p:nvSpPr>
          <p:cNvPr id="1237" name="Google Shape;1237;g25c6b548796_0_4528"/>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IPCC reports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g25c6b548796_0_4552"/>
          <p:cNvSpPr/>
          <p:nvPr/>
        </p:nvSpPr>
        <p:spPr>
          <a:xfrm>
            <a:off x="-8" y="6572459"/>
            <a:ext cx="2391000" cy="3105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sz="1400" u="none" cap="none" strike="noStrike">
                <a:solidFill>
                  <a:srgbClr val="085160"/>
                </a:solidFill>
                <a:latin typeface="Corbel"/>
                <a:ea typeface="Corbel"/>
                <a:cs typeface="Corbel"/>
                <a:sym typeface="Corbel"/>
              </a:rPr>
              <a:t>Source : IPCC AR6 </a:t>
            </a:r>
            <a:endParaRPr i="0" sz="1400" u="none" cap="none" strike="noStrike">
              <a:solidFill>
                <a:srgbClr val="000000"/>
              </a:solidFill>
              <a:latin typeface="Corbel"/>
              <a:ea typeface="Corbel"/>
              <a:cs typeface="Corbel"/>
              <a:sym typeface="Corbel"/>
            </a:endParaRPr>
          </a:p>
        </p:txBody>
      </p:sp>
      <p:sp>
        <p:nvSpPr>
          <p:cNvPr id="1244" name="Google Shape;1244;g25c6b548796_0_4552"/>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IPCC’s c</a:t>
            </a:r>
            <a:r>
              <a:rPr lang="fr-FR"/>
              <a:t>onclusions</a:t>
            </a:r>
            <a:endParaRPr/>
          </a:p>
        </p:txBody>
      </p:sp>
      <p:sp>
        <p:nvSpPr>
          <p:cNvPr id="1245" name="Google Shape;1245;g25c6b548796_0_4552"/>
          <p:cNvSpPr txBox="1"/>
          <p:nvPr/>
        </p:nvSpPr>
        <p:spPr>
          <a:xfrm>
            <a:off x="330450" y="1723575"/>
            <a:ext cx="11223300" cy="2966700"/>
          </a:xfrm>
          <a:prstGeom prst="rect">
            <a:avLst/>
          </a:prstGeom>
          <a:noFill/>
          <a:ln>
            <a:noFill/>
          </a:ln>
        </p:spPr>
        <p:txBody>
          <a:bodyPr anchorCtr="0" anchor="t" bIns="45700" lIns="91425" spcFirstLastPara="1" rIns="91425" wrap="square" tIns="45700">
            <a:noAutofit/>
          </a:bodyPr>
          <a:lstStyle/>
          <a:p>
            <a:pPr indent="-361950" lvl="0" marL="457200" rtl="0" algn="just">
              <a:spcBef>
                <a:spcPts val="480"/>
              </a:spcBef>
              <a:spcAft>
                <a:spcPts val="0"/>
              </a:spcAft>
              <a:buClr>
                <a:srgbClr val="424242"/>
              </a:buClr>
              <a:buSzPts val="2100"/>
              <a:buFont typeface="Corbel"/>
              <a:buChar char="•"/>
            </a:pPr>
            <a:r>
              <a:rPr lang="fr-FR" sz="2100">
                <a:solidFill>
                  <a:srgbClr val="424242"/>
                </a:solidFill>
                <a:latin typeface="Corbel"/>
                <a:ea typeface="Corbel"/>
                <a:cs typeface="Corbel"/>
                <a:sym typeface="Corbel"/>
              </a:rPr>
              <a:t>Human activities are </a:t>
            </a:r>
            <a:r>
              <a:rPr b="1" lang="fr-FR" sz="2100">
                <a:solidFill>
                  <a:schemeClr val="accent6"/>
                </a:solidFill>
                <a:latin typeface="Corbel"/>
                <a:ea typeface="Corbel"/>
                <a:cs typeface="Corbel"/>
                <a:sym typeface="Corbel"/>
              </a:rPr>
              <a:t>responsible for the acceleration </a:t>
            </a:r>
            <a:r>
              <a:rPr lang="fr-FR" sz="2100">
                <a:solidFill>
                  <a:schemeClr val="dk2"/>
                </a:solidFill>
                <a:latin typeface="Corbel"/>
                <a:ea typeface="Corbel"/>
                <a:cs typeface="Corbel"/>
                <a:sym typeface="Corbel"/>
              </a:rPr>
              <a:t>of climate change.</a:t>
            </a:r>
            <a:endParaRPr sz="2100">
              <a:solidFill>
                <a:schemeClr val="dk2"/>
              </a:solidFill>
              <a:latin typeface="Corbel"/>
              <a:ea typeface="Corbel"/>
              <a:cs typeface="Corbel"/>
              <a:sym typeface="Corbel"/>
            </a:endParaRPr>
          </a:p>
          <a:p>
            <a:pPr indent="0" lvl="0" marL="0" rtl="0" algn="just">
              <a:spcBef>
                <a:spcPts val="480"/>
              </a:spcBef>
              <a:spcAft>
                <a:spcPts val="0"/>
              </a:spcAft>
              <a:buNone/>
            </a:pPr>
            <a:r>
              <a:t/>
            </a:r>
            <a:endParaRPr sz="2100">
              <a:solidFill>
                <a:srgbClr val="424242"/>
              </a:solidFill>
              <a:latin typeface="Corbel"/>
              <a:ea typeface="Corbel"/>
              <a:cs typeface="Corbel"/>
              <a:sym typeface="Corbel"/>
            </a:endParaRPr>
          </a:p>
          <a:p>
            <a:pPr indent="-361950" lvl="0" marL="457200" rtl="0" algn="just">
              <a:spcBef>
                <a:spcPts val="480"/>
              </a:spcBef>
              <a:spcAft>
                <a:spcPts val="0"/>
              </a:spcAft>
              <a:buClr>
                <a:srgbClr val="424242"/>
              </a:buClr>
              <a:buSzPts val="2100"/>
              <a:buFont typeface="Corbel"/>
              <a:buChar char="•"/>
            </a:pPr>
            <a:r>
              <a:rPr lang="fr-FR" sz="2100">
                <a:solidFill>
                  <a:srgbClr val="424242"/>
                </a:solidFill>
                <a:latin typeface="Corbel"/>
                <a:ea typeface="Corbel"/>
                <a:cs typeface="Corbel"/>
                <a:sym typeface="Corbel"/>
              </a:rPr>
              <a:t>It is of vital importance to</a:t>
            </a:r>
            <a:r>
              <a:rPr b="1" lang="fr-FR" sz="2100">
                <a:solidFill>
                  <a:schemeClr val="accent6"/>
                </a:solidFill>
                <a:latin typeface="Corbel"/>
                <a:ea typeface="Corbel"/>
                <a:cs typeface="Corbel"/>
                <a:sym typeface="Corbel"/>
              </a:rPr>
              <a:t> limit the temperature increase to no more than 2°C</a:t>
            </a:r>
            <a:r>
              <a:rPr lang="fr-FR" sz="2100">
                <a:solidFill>
                  <a:srgbClr val="424242"/>
                </a:solidFill>
                <a:latin typeface="Corbel"/>
                <a:ea typeface="Corbel"/>
                <a:cs typeface="Corbel"/>
                <a:sym typeface="Corbel"/>
              </a:rPr>
              <a:t> by the end of the century.</a:t>
            </a:r>
            <a:endParaRPr sz="2100">
              <a:solidFill>
                <a:srgbClr val="424242"/>
              </a:solidFill>
              <a:latin typeface="Corbel"/>
              <a:ea typeface="Corbel"/>
              <a:cs typeface="Corbel"/>
              <a:sym typeface="Corbel"/>
            </a:endParaRPr>
          </a:p>
          <a:p>
            <a:pPr indent="0" lvl="0" marL="0" rtl="0" algn="just">
              <a:spcBef>
                <a:spcPts val="480"/>
              </a:spcBef>
              <a:spcAft>
                <a:spcPts val="0"/>
              </a:spcAft>
              <a:buNone/>
            </a:pPr>
            <a:r>
              <a:t/>
            </a:r>
            <a:endParaRPr sz="2100">
              <a:solidFill>
                <a:srgbClr val="424242"/>
              </a:solidFill>
              <a:latin typeface="Corbel"/>
              <a:ea typeface="Corbel"/>
              <a:cs typeface="Corbel"/>
              <a:sym typeface="Corbel"/>
            </a:endParaRPr>
          </a:p>
          <a:p>
            <a:pPr indent="-361950" lvl="0" marL="457200" rtl="0" algn="just">
              <a:spcBef>
                <a:spcPts val="480"/>
              </a:spcBef>
              <a:spcAft>
                <a:spcPts val="0"/>
              </a:spcAft>
              <a:buClr>
                <a:srgbClr val="424242"/>
              </a:buClr>
              <a:buSzPts val="2100"/>
              <a:buFont typeface="Corbel"/>
              <a:buChar char="•"/>
            </a:pPr>
            <a:r>
              <a:rPr lang="fr-FR" sz="2100">
                <a:solidFill>
                  <a:srgbClr val="424242"/>
                </a:solidFill>
                <a:latin typeface="Corbel"/>
                <a:ea typeface="Corbel"/>
                <a:cs typeface="Corbel"/>
                <a:sym typeface="Corbel"/>
              </a:rPr>
              <a:t>Our future climate depends on the </a:t>
            </a:r>
            <a:r>
              <a:rPr b="1" lang="fr-FR" sz="2100">
                <a:solidFill>
                  <a:schemeClr val="accent6"/>
                </a:solidFill>
                <a:latin typeface="Corbel"/>
                <a:ea typeface="Corbel"/>
                <a:cs typeface="Corbel"/>
                <a:sym typeface="Corbel"/>
              </a:rPr>
              <a:t>decisions we make now.</a:t>
            </a:r>
            <a:endParaRPr b="1" sz="2100">
              <a:solidFill>
                <a:schemeClr val="accent6"/>
              </a:solidFill>
              <a:latin typeface="Corbel"/>
              <a:ea typeface="Corbel"/>
              <a:cs typeface="Corbel"/>
              <a:sym typeface="Corbel"/>
            </a:endParaRPr>
          </a:p>
        </p:txBody>
      </p:sp>
      <p:pic>
        <p:nvPicPr>
          <p:cNvPr id="1246" name="Google Shape;1246;g25c6b548796_0_4552"/>
          <p:cNvPicPr preferRelativeResize="0"/>
          <p:nvPr/>
        </p:nvPicPr>
        <p:blipFill rotWithShape="1">
          <a:blip r:embed="rId3">
            <a:alphaModFix/>
          </a:blip>
          <a:srcRect b="0" l="0" r="0" t="0"/>
          <a:stretch/>
        </p:blipFill>
        <p:spPr>
          <a:xfrm>
            <a:off x="2804450" y="4445739"/>
            <a:ext cx="1589724" cy="1479375"/>
          </a:xfrm>
          <a:prstGeom prst="rect">
            <a:avLst/>
          </a:prstGeom>
          <a:noFill/>
          <a:ln>
            <a:noFill/>
          </a:ln>
        </p:spPr>
      </p:pic>
      <p:pic>
        <p:nvPicPr>
          <p:cNvPr id="1247" name="Google Shape;1247;g25c6b548796_0_4552"/>
          <p:cNvPicPr preferRelativeResize="0"/>
          <p:nvPr/>
        </p:nvPicPr>
        <p:blipFill rotWithShape="1">
          <a:blip r:embed="rId4">
            <a:alphaModFix/>
          </a:blip>
          <a:srcRect b="0" l="0" r="0" t="0"/>
          <a:stretch/>
        </p:blipFill>
        <p:spPr>
          <a:xfrm>
            <a:off x="8263042" y="4699372"/>
            <a:ext cx="972108" cy="972108"/>
          </a:xfrm>
          <a:prstGeom prst="rect">
            <a:avLst/>
          </a:prstGeom>
          <a:noFill/>
          <a:ln>
            <a:noFill/>
          </a:ln>
        </p:spPr>
      </p:pic>
      <p:pic>
        <p:nvPicPr>
          <p:cNvPr id="1248" name="Google Shape;1248;g25c6b548796_0_4552"/>
          <p:cNvPicPr preferRelativeResize="0"/>
          <p:nvPr/>
        </p:nvPicPr>
        <p:blipFill rotWithShape="1">
          <a:blip r:embed="rId5">
            <a:alphaModFix/>
          </a:blip>
          <a:srcRect b="0" l="0" r="0" t="0"/>
          <a:stretch/>
        </p:blipFill>
        <p:spPr>
          <a:xfrm>
            <a:off x="5343396" y="4647502"/>
            <a:ext cx="1970425" cy="10758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g25c6b548796_0_4562"/>
          <p:cNvSpPr txBox="1"/>
          <p:nvPr/>
        </p:nvSpPr>
        <p:spPr>
          <a:xfrm>
            <a:off x="2551500" y="3487148"/>
            <a:ext cx="7089000" cy="198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fr-FR" sz="4000">
                <a:solidFill>
                  <a:srgbClr val="3486C5"/>
                </a:solidFill>
                <a:latin typeface="Corbel"/>
                <a:ea typeface="Corbel"/>
                <a:cs typeface="Corbel"/>
                <a:sym typeface="Corbel"/>
              </a:rPr>
              <a:t>What are the consequences of global temperature rise and climate change?</a:t>
            </a:r>
            <a:endParaRPr b="1" sz="4000">
              <a:solidFill>
                <a:srgbClr val="3486C5"/>
              </a:solidFill>
              <a:latin typeface="Corbel"/>
              <a:ea typeface="Corbel"/>
              <a:cs typeface="Corbel"/>
              <a:sym typeface="Corbel"/>
            </a:endParaRPr>
          </a:p>
        </p:txBody>
      </p:sp>
      <p:pic>
        <p:nvPicPr>
          <p:cNvPr id="1255" name="Google Shape;1255;g25c6b548796_0_4562"/>
          <p:cNvPicPr preferRelativeResize="0"/>
          <p:nvPr/>
        </p:nvPicPr>
        <p:blipFill rotWithShape="1">
          <a:blip r:embed="rId3">
            <a:alphaModFix/>
          </a:blip>
          <a:srcRect b="0" l="0" r="0" t="0"/>
          <a:stretch/>
        </p:blipFill>
        <p:spPr>
          <a:xfrm>
            <a:off x="5388830" y="1383952"/>
            <a:ext cx="1908130" cy="18192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54"/>
                                        </p:tgtEl>
                                        <p:attrNameLst>
                                          <p:attrName>style.visibility</p:attrName>
                                        </p:attrNameLst>
                                      </p:cBhvr>
                                      <p:to>
                                        <p:strVal val="visible"/>
                                      </p:to>
                                    </p:set>
                                    <p:anim calcmode="lin" valueType="num">
                                      <p:cBhvr additive="base">
                                        <p:cTn dur="500"/>
                                        <p:tgtEl>
                                          <p:spTgt spid="12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38"/>
          <p:cNvSpPr txBox="1"/>
          <p:nvPr/>
        </p:nvSpPr>
        <p:spPr>
          <a:xfrm>
            <a:off x="4736632" y="5925517"/>
            <a:ext cx="271511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212121"/>
              </a:solidFill>
              <a:latin typeface="Corbel"/>
              <a:ea typeface="Corbel"/>
              <a:cs typeface="Corbel"/>
              <a:sym typeface="Corbel"/>
            </a:endParaRPr>
          </a:p>
        </p:txBody>
      </p:sp>
      <p:sp>
        <p:nvSpPr>
          <p:cNvPr id="759" name="Google Shape;759;p38"/>
          <p:cNvSpPr txBox="1"/>
          <p:nvPr/>
        </p:nvSpPr>
        <p:spPr>
          <a:xfrm>
            <a:off x="8611480" y="5925517"/>
            <a:ext cx="2715110" cy="831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212121"/>
              </a:solidFill>
              <a:latin typeface="Corbel"/>
              <a:ea typeface="Corbel"/>
              <a:cs typeface="Corbel"/>
              <a:sym typeface="Corbel"/>
            </a:endParaRPr>
          </a:p>
        </p:txBody>
      </p:sp>
      <p:sp>
        <p:nvSpPr>
          <p:cNvPr id="760" name="Google Shape;760;p38"/>
          <p:cNvSpPr txBox="1"/>
          <p:nvPr/>
        </p:nvSpPr>
        <p:spPr>
          <a:xfrm>
            <a:off x="685497" y="748076"/>
            <a:ext cx="10363500" cy="101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0"/>
              <a:buFont typeface="Arial"/>
              <a:buNone/>
            </a:pPr>
            <a:r>
              <a:t/>
            </a:r>
            <a:endParaRPr b="0" i="0" sz="1400" u="none" cap="none" strike="noStrike">
              <a:solidFill>
                <a:srgbClr val="000000"/>
              </a:solidFill>
              <a:latin typeface="Corbel"/>
              <a:ea typeface="Corbel"/>
              <a:cs typeface="Corbel"/>
              <a:sym typeface="Corbel"/>
            </a:endParaRPr>
          </a:p>
        </p:txBody>
      </p:sp>
      <p:sp>
        <p:nvSpPr>
          <p:cNvPr id="761" name="Google Shape;761;p38"/>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p>
            <a:pPr indent="457200" lvl="0" marL="1828800" rtl="0" algn="l">
              <a:lnSpc>
                <a:spcPct val="100000"/>
              </a:lnSpc>
              <a:spcBef>
                <a:spcPts val="0"/>
              </a:spcBef>
              <a:spcAft>
                <a:spcPts val="0"/>
              </a:spcAft>
              <a:buSzPts val="4400"/>
              <a:buNone/>
            </a:pPr>
            <a:r>
              <a:rPr lang="fr-FR"/>
              <a:t>Climat</a:t>
            </a:r>
            <a:endParaRPr/>
          </a:p>
        </p:txBody>
      </p:sp>
      <p:sp>
        <p:nvSpPr>
          <p:cNvPr id="762" name="Google Shape;762;p38"/>
          <p:cNvSpPr txBox="1"/>
          <p:nvPr>
            <p:ph idx="1" type="subTitle"/>
          </p:nvPr>
        </p:nvSpPr>
        <p:spPr>
          <a:xfrm>
            <a:off x="2956625" y="2782550"/>
            <a:ext cx="7875900" cy="1630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Clr>
                <a:schemeClr val="dk2"/>
              </a:buClr>
              <a:buSzPts val="2400"/>
              <a:buFont typeface="Corbel"/>
              <a:buAutoNum type="arabicPeriod"/>
            </a:pPr>
            <a:r>
              <a:rPr lang="fr-FR"/>
              <a:t>How does the climate system work ?</a:t>
            </a:r>
            <a:endParaRPr/>
          </a:p>
          <a:p>
            <a:pPr indent="0" lvl="0" marL="0" rtl="0" algn="l">
              <a:lnSpc>
                <a:spcPct val="100000"/>
              </a:lnSpc>
              <a:spcBef>
                <a:spcPts val="0"/>
              </a:spcBef>
              <a:spcAft>
                <a:spcPts val="0"/>
              </a:spcAft>
              <a:buNone/>
            </a:pPr>
            <a:r>
              <a:t/>
            </a:r>
            <a:endParaRPr/>
          </a:p>
          <a:p>
            <a:pPr indent="-381000" lvl="0" marL="457200" rtl="0" algn="l">
              <a:lnSpc>
                <a:spcPct val="100000"/>
              </a:lnSpc>
              <a:spcBef>
                <a:spcPts val="0"/>
              </a:spcBef>
              <a:spcAft>
                <a:spcPts val="0"/>
              </a:spcAft>
              <a:buSzPts val="2400"/>
              <a:buFont typeface="Corbel"/>
              <a:buAutoNum type="arabicPeriod"/>
            </a:pPr>
            <a:r>
              <a:rPr lang="fr-FR"/>
              <a:t>The consequences of climate change</a:t>
            </a:r>
            <a:endParaRPr/>
          </a:p>
        </p:txBody>
      </p:sp>
      <p:sp>
        <p:nvSpPr>
          <p:cNvPr id="763" name="Google Shape;763;p38"/>
          <p:cNvSpPr/>
          <p:nvPr/>
        </p:nvSpPr>
        <p:spPr>
          <a:xfrm>
            <a:off x="8745824" y="3570723"/>
            <a:ext cx="3914700" cy="3914700"/>
          </a:xfrm>
          <a:prstGeom prst="ellipse">
            <a:avLst/>
          </a:prstGeom>
          <a:solidFill>
            <a:srgbClr val="FCD79D"/>
          </a:solidFill>
          <a:ln cap="flat" cmpd="sng" w="762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64" name="Google Shape;764;p38"/>
          <p:cNvPicPr preferRelativeResize="0"/>
          <p:nvPr/>
        </p:nvPicPr>
        <p:blipFill rotWithShape="1">
          <a:blip r:embed="rId3">
            <a:alphaModFix/>
          </a:blip>
          <a:srcRect b="0" l="0" r="0" t="0"/>
          <a:stretch/>
        </p:blipFill>
        <p:spPr>
          <a:xfrm>
            <a:off x="9467025" y="4291924"/>
            <a:ext cx="2472300" cy="2472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g25c6b548796_0_4568"/>
          <p:cNvSpPr txBox="1"/>
          <p:nvPr/>
        </p:nvSpPr>
        <p:spPr>
          <a:xfrm>
            <a:off x="685959" y="1934904"/>
            <a:ext cx="5903100" cy="45285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Higher temperatures and more frequent and intense heat waves</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2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Disturbance of precipitation patterns</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7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Increasing frequent and/or severe extreme weather events</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Rising sea level, coastal erosion, receding shoreline</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22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Acidification of ocean waters</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Ecosystems’ collapse</a:t>
            </a:r>
            <a:endParaRPr sz="1800">
              <a:solidFill>
                <a:srgbClr val="666666"/>
              </a:solidFill>
              <a:latin typeface="Corbel"/>
              <a:ea typeface="Corbel"/>
              <a:cs typeface="Corbel"/>
              <a:sym typeface="Corbel"/>
            </a:endParaRPr>
          </a:p>
        </p:txBody>
      </p:sp>
      <p:sp>
        <p:nvSpPr>
          <p:cNvPr id="1262" name="Google Shape;1262;g25c6b548796_0_4568"/>
          <p:cNvSpPr/>
          <p:nvPr/>
        </p:nvSpPr>
        <p:spPr>
          <a:xfrm>
            <a:off x="7185401" y="1934904"/>
            <a:ext cx="4480800" cy="42627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Dwindling water supply</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Property damage</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Decrease in fish catch</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Lower agricultural yields</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Population migration</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t/>
            </a:r>
            <a:endParaRPr sz="1800">
              <a:solidFill>
                <a:srgbClr val="666666"/>
              </a:solidFill>
              <a:latin typeface="Corbel"/>
              <a:ea typeface="Corbel"/>
              <a:cs typeface="Corbel"/>
              <a:sym typeface="Corbel"/>
            </a:endParaRPr>
          </a:p>
          <a:p>
            <a:pPr indent="0" lvl="0" marL="457200" marR="0" rtl="0" algn="l">
              <a:lnSpc>
                <a:spcPct val="100000"/>
              </a:lnSpc>
              <a:spcBef>
                <a:spcPts val="600"/>
              </a:spcBef>
              <a:spcAft>
                <a:spcPts val="0"/>
              </a:spcAft>
              <a:buNone/>
            </a:pPr>
            <a:r>
              <a:rPr lang="fr-FR" sz="1800">
                <a:solidFill>
                  <a:srgbClr val="666666"/>
                </a:solidFill>
                <a:latin typeface="Corbel"/>
                <a:ea typeface="Corbel"/>
                <a:cs typeface="Corbel"/>
                <a:sym typeface="Corbel"/>
              </a:rPr>
              <a:t>Political and financial instability</a:t>
            </a:r>
            <a:endParaRPr sz="1800">
              <a:solidFill>
                <a:srgbClr val="666666"/>
              </a:solidFill>
              <a:latin typeface="Corbel"/>
              <a:ea typeface="Corbel"/>
              <a:cs typeface="Corbel"/>
              <a:sym typeface="Corbel"/>
            </a:endParaRPr>
          </a:p>
        </p:txBody>
      </p:sp>
      <p:pic>
        <p:nvPicPr>
          <p:cNvPr descr="Une image contenant lumière&#10;&#10;Description générée automatiquement" id="1263" name="Google Shape;1263;g25c6b548796_0_4568"/>
          <p:cNvPicPr preferRelativeResize="0"/>
          <p:nvPr/>
        </p:nvPicPr>
        <p:blipFill rotWithShape="1">
          <a:blip r:embed="rId3">
            <a:alphaModFix/>
          </a:blip>
          <a:srcRect b="0" l="0" r="0" t="0"/>
          <a:stretch/>
        </p:blipFill>
        <p:spPr>
          <a:xfrm>
            <a:off x="525799" y="2535600"/>
            <a:ext cx="505539" cy="610616"/>
          </a:xfrm>
          <a:prstGeom prst="rect">
            <a:avLst/>
          </a:prstGeom>
          <a:noFill/>
          <a:ln>
            <a:noFill/>
          </a:ln>
        </p:spPr>
      </p:pic>
      <p:pic>
        <p:nvPicPr>
          <p:cNvPr id="1264" name="Google Shape;1264;g25c6b548796_0_4568"/>
          <p:cNvPicPr preferRelativeResize="0"/>
          <p:nvPr/>
        </p:nvPicPr>
        <p:blipFill rotWithShape="1">
          <a:blip r:embed="rId4">
            <a:alphaModFix/>
          </a:blip>
          <a:srcRect b="0" l="0" r="0" t="0"/>
          <a:stretch/>
        </p:blipFill>
        <p:spPr>
          <a:xfrm>
            <a:off x="6904657" y="1785355"/>
            <a:ext cx="612000" cy="612000"/>
          </a:xfrm>
          <a:prstGeom prst="rect">
            <a:avLst/>
          </a:prstGeom>
          <a:noFill/>
          <a:ln>
            <a:noFill/>
          </a:ln>
        </p:spPr>
      </p:pic>
      <p:pic>
        <p:nvPicPr>
          <p:cNvPr descr="Une image contenant alimentation, signe&#10;&#10;Description générée automatiquement" id="1265" name="Google Shape;1265;g25c6b548796_0_4568"/>
          <p:cNvPicPr preferRelativeResize="0"/>
          <p:nvPr/>
        </p:nvPicPr>
        <p:blipFill rotWithShape="1">
          <a:blip r:embed="rId5">
            <a:alphaModFix/>
          </a:blip>
          <a:srcRect b="0" l="0" r="0" t="0"/>
          <a:stretch/>
        </p:blipFill>
        <p:spPr>
          <a:xfrm>
            <a:off x="6879401" y="4019535"/>
            <a:ext cx="612000" cy="612000"/>
          </a:xfrm>
          <a:prstGeom prst="rect">
            <a:avLst/>
          </a:prstGeom>
          <a:noFill/>
          <a:ln>
            <a:noFill/>
          </a:ln>
        </p:spPr>
      </p:pic>
      <p:pic>
        <p:nvPicPr>
          <p:cNvPr id="1266" name="Google Shape;1266;g25c6b548796_0_4568"/>
          <p:cNvPicPr preferRelativeResize="0"/>
          <p:nvPr/>
        </p:nvPicPr>
        <p:blipFill rotWithShape="1">
          <a:blip r:embed="rId6">
            <a:alphaModFix/>
          </a:blip>
          <a:srcRect b="0" l="0" r="0" t="0"/>
          <a:stretch/>
        </p:blipFill>
        <p:spPr>
          <a:xfrm>
            <a:off x="525799" y="1920677"/>
            <a:ext cx="505539" cy="505539"/>
          </a:xfrm>
          <a:prstGeom prst="rect">
            <a:avLst/>
          </a:prstGeom>
          <a:noFill/>
          <a:ln>
            <a:noFill/>
          </a:ln>
        </p:spPr>
      </p:pic>
      <p:pic>
        <p:nvPicPr>
          <p:cNvPr id="1267" name="Google Shape;1267;g25c6b548796_0_4568"/>
          <p:cNvPicPr preferRelativeResize="0"/>
          <p:nvPr/>
        </p:nvPicPr>
        <p:blipFill rotWithShape="1">
          <a:blip r:embed="rId7">
            <a:alphaModFix/>
          </a:blip>
          <a:srcRect b="0" l="0" r="0" t="0"/>
          <a:stretch/>
        </p:blipFill>
        <p:spPr>
          <a:xfrm>
            <a:off x="525799" y="4047600"/>
            <a:ext cx="505539" cy="610616"/>
          </a:xfrm>
          <a:prstGeom prst="rect">
            <a:avLst/>
          </a:prstGeom>
          <a:noFill/>
          <a:ln>
            <a:noFill/>
          </a:ln>
        </p:spPr>
      </p:pic>
      <p:pic>
        <p:nvPicPr>
          <p:cNvPr id="1268" name="Google Shape;1268;g25c6b548796_0_4568"/>
          <p:cNvPicPr preferRelativeResize="0"/>
          <p:nvPr/>
        </p:nvPicPr>
        <p:blipFill rotWithShape="1">
          <a:blip r:embed="rId8">
            <a:alphaModFix/>
          </a:blip>
          <a:srcRect b="0" l="0" r="0" t="0"/>
          <a:stretch/>
        </p:blipFill>
        <p:spPr>
          <a:xfrm>
            <a:off x="525799" y="3288677"/>
            <a:ext cx="505539" cy="505539"/>
          </a:xfrm>
          <a:prstGeom prst="rect">
            <a:avLst/>
          </a:prstGeom>
          <a:noFill/>
          <a:ln>
            <a:noFill/>
          </a:ln>
        </p:spPr>
      </p:pic>
      <p:pic>
        <p:nvPicPr>
          <p:cNvPr id="1269" name="Google Shape;1269;g25c6b548796_0_4568"/>
          <p:cNvPicPr preferRelativeResize="0"/>
          <p:nvPr/>
        </p:nvPicPr>
        <p:blipFill rotWithShape="1">
          <a:blip r:embed="rId9">
            <a:alphaModFix/>
          </a:blip>
          <a:srcRect b="0" l="0" r="0" t="0"/>
          <a:stretch/>
        </p:blipFill>
        <p:spPr>
          <a:xfrm>
            <a:off x="6904657" y="4687580"/>
            <a:ext cx="612000" cy="612000"/>
          </a:xfrm>
          <a:prstGeom prst="rect">
            <a:avLst/>
          </a:prstGeom>
          <a:noFill/>
          <a:ln>
            <a:noFill/>
          </a:ln>
        </p:spPr>
      </p:pic>
      <p:pic>
        <p:nvPicPr>
          <p:cNvPr descr="Une image contenant dessin&#10;&#10;Description générée automatiquement" id="1270" name="Google Shape;1270;g25c6b548796_0_4568"/>
          <p:cNvPicPr preferRelativeResize="0"/>
          <p:nvPr/>
        </p:nvPicPr>
        <p:blipFill rotWithShape="1">
          <a:blip r:embed="rId10">
            <a:alphaModFix/>
          </a:blip>
          <a:srcRect b="0" l="0" r="0" t="0"/>
          <a:stretch/>
        </p:blipFill>
        <p:spPr>
          <a:xfrm>
            <a:off x="6879401" y="3270953"/>
            <a:ext cx="612000" cy="612000"/>
          </a:xfrm>
          <a:prstGeom prst="rect">
            <a:avLst/>
          </a:prstGeom>
          <a:noFill/>
          <a:ln>
            <a:noFill/>
          </a:ln>
        </p:spPr>
      </p:pic>
      <p:pic>
        <p:nvPicPr>
          <p:cNvPr descr="Une image contenant dessin, signe&#10;&#10;Description générée automatiquement" id="1271" name="Google Shape;1271;g25c6b548796_0_4568"/>
          <p:cNvPicPr preferRelativeResize="0"/>
          <p:nvPr/>
        </p:nvPicPr>
        <p:blipFill rotWithShape="1">
          <a:blip r:embed="rId11">
            <a:alphaModFix/>
          </a:blip>
          <a:srcRect b="0" l="0" r="0" t="0"/>
          <a:stretch/>
        </p:blipFill>
        <p:spPr>
          <a:xfrm>
            <a:off x="6885804" y="2532314"/>
            <a:ext cx="612000" cy="612000"/>
          </a:xfrm>
          <a:prstGeom prst="rect">
            <a:avLst/>
          </a:prstGeom>
          <a:noFill/>
          <a:ln>
            <a:noFill/>
          </a:ln>
        </p:spPr>
      </p:pic>
      <p:pic>
        <p:nvPicPr>
          <p:cNvPr descr="Une image contenant horloge&#10;&#10;Description générée automatiquement" id="1272" name="Google Shape;1272;g25c6b548796_0_4568"/>
          <p:cNvPicPr preferRelativeResize="0"/>
          <p:nvPr/>
        </p:nvPicPr>
        <p:blipFill rotWithShape="1">
          <a:blip r:embed="rId12">
            <a:alphaModFix/>
          </a:blip>
          <a:srcRect b="0" l="0" r="0" t="0"/>
          <a:stretch/>
        </p:blipFill>
        <p:spPr>
          <a:xfrm>
            <a:off x="525799" y="5509783"/>
            <a:ext cx="505539" cy="610616"/>
          </a:xfrm>
          <a:prstGeom prst="rect">
            <a:avLst/>
          </a:prstGeom>
          <a:noFill/>
          <a:ln>
            <a:noFill/>
          </a:ln>
        </p:spPr>
      </p:pic>
      <p:pic>
        <p:nvPicPr>
          <p:cNvPr id="1273" name="Google Shape;1273;g25c6b548796_0_4568"/>
          <p:cNvPicPr preferRelativeResize="0"/>
          <p:nvPr/>
        </p:nvPicPr>
        <p:blipFill rotWithShape="1">
          <a:blip r:embed="rId13">
            <a:alphaModFix/>
          </a:blip>
          <a:srcRect b="0" l="0" r="0" t="0"/>
          <a:stretch/>
        </p:blipFill>
        <p:spPr>
          <a:xfrm>
            <a:off x="525799" y="4804984"/>
            <a:ext cx="505539" cy="610616"/>
          </a:xfrm>
          <a:prstGeom prst="rect">
            <a:avLst/>
          </a:prstGeom>
          <a:noFill/>
          <a:ln>
            <a:noFill/>
          </a:ln>
        </p:spPr>
      </p:pic>
      <p:sp>
        <p:nvSpPr>
          <p:cNvPr id="1274" name="Google Shape;1274;g25c6b548796_0_4568"/>
          <p:cNvSpPr txBox="1"/>
          <p:nvPr/>
        </p:nvSpPr>
        <p:spPr>
          <a:xfrm>
            <a:off x="1649949" y="1354667"/>
            <a:ext cx="2912100" cy="46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fr-FR" sz="2000">
                <a:solidFill>
                  <a:srgbClr val="3486C5"/>
                </a:solidFill>
                <a:latin typeface="Corbel"/>
                <a:ea typeface="Corbel"/>
                <a:cs typeface="Corbel"/>
                <a:sym typeface="Corbel"/>
              </a:rPr>
              <a:t>Physical i</a:t>
            </a:r>
            <a:r>
              <a:rPr b="1" i="0" lang="fr-FR" sz="2000" u="none" cap="none" strike="noStrike">
                <a:solidFill>
                  <a:srgbClr val="3486C5"/>
                </a:solidFill>
                <a:latin typeface="Corbel"/>
                <a:ea typeface="Corbel"/>
                <a:cs typeface="Corbel"/>
                <a:sym typeface="Corbel"/>
              </a:rPr>
              <a:t>mpacts</a:t>
            </a:r>
            <a:endParaRPr b="0" i="0" sz="2000" u="none" cap="none" strike="noStrike">
              <a:solidFill>
                <a:srgbClr val="3486C5"/>
              </a:solidFill>
              <a:latin typeface="Arial"/>
              <a:ea typeface="Arial"/>
              <a:cs typeface="Arial"/>
              <a:sym typeface="Arial"/>
            </a:endParaRPr>
          </a:p>
        </p:txBody>
      </p:sp>
      <p:sp>
        <p:nvSpPr>
          <p:cNvPr id="1275" name="Google Shape;1275;g25c6b548796_0_4568"/>
          <p:cNvSpPr txBox="1"/>
          <p:nvPr/>
        </p:nvSpPr>
        <p:spPr>
          <a:xfrm>
            <a:off x="7488710" y="1279073"/>
            <a:ext cx="2912100" cy="61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fr-FR" sz="2000">
                <a:solidFill>
                  <a:srgbClr val="3486C5"/>
                </a:solidFill>
                <a:latin typeface="Corbel"/>
                <a:ea typeface="Corbel"/>
                <a:cs typeface="Corbel"/>
                <a:sym typeface="Corbel"/>
              </a:rPr>
              <a:t>Societal consequences</a:t>
            </a:r>
            <a:endParaRPr b="0" i="0" sz="2000" u="none" cap="none" strike="noStrike">
              <a:solidFill>
                <a:srgbClr val="3486C5"/>
              </a:solidFill>
              <a:latin typeface="Arial"/>
              <a:ea typeface="Arial"/>
              <a:cs typeface="Arial"/>
              <a:sym typeface="Arial"/>
            </a:endParaRPr>
          </a:p>
        </p:txBody>
      </p:sp>
      <p:pic>
        <p:nvPicPr>
          <p:cNvPr id="1276" name="Google Shape;1276;g25c6b548796_0_4568"/>
          <p:cNvPicPr preferRelativeResize="0"/>
          <p:nvPr/>
        </p:nvPicPr>
        <p:blipFill rotWithShape="1">
          <a:blip r:embed="rId14">
            <a:alphaModFix/>
          </a:blip>
          <a:srcRect b="0" l="0" r="0" t="0"/>
          <a:stretch/>
        </p:blipFill>
        <p:spPr>
          <a:xfrm>
            <a:off x="6890337" y="5364668"/>
            <a:ext cx="601064" cy="601064"/>
          </a:xfrm>
          <a:prstGeom prst="rect">
            <a:avLst/>
          </a:prstGeom>
          <a:noFill/>
          <a:ln>
            <a:noFill/>
          </a:ln>
        </p:spPr>
      </p:pic>
      <p:sp>
        <p:nvSpPr>
          <p:cNvPr id="1277" name="Google Shape;1277;g25c6b548796_0_4568"/>
          <p:cNvSpPr txBox="1"/>
          <p:nvPr>
            <p:ph type="title"/>
          </p:nvPr>
        </p:nvSpPr>
        <p:spPr>
          <a:xfrm>
            <a:off x="1007601" y="102675"/>
            <a:ext cx="101409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800"/>
              <a:t>Physical impacts and their consequences for human society</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pic>
        <p:nvPicPr>
          <p:cNvPr id="1282" name="Google Shape;1282;g25c6b548796_0_4589"/>
          <p:cNvPicPr preferRelativeResize="0"/>
          <p:nvPr/>
        </p:nvPicPr>
        <p:blipFill rotWithShape="1">
          <a:blip r:embed="rId3">
            <a:alphaModFix/>
          </a:blip>
          <a:srcRect b="30429" l="0" r="0" t="0"/>
          <a:stretch/>
        </p:blipFill>
        <p:spPr>
          <a:xfrm>
            <a:off x="1560125" y="2107957"/>
            <a:ext cx="7950795" cy="4043084"/>
          </a:xfrm>
          <a:prstGeom prst="rect">
            <a:avLst/>
          </a:prstGeom>
          <a:noFill/>
          <a:ln>
            <a:noFill/>
          </a:ln>
        </p:spPr>
      </p:pic>
      <p:sp>
        <p:nvSpPr>
          <p:cNvPr id="1283" name="Google Shape;1283;g25c6b548796_0_4589"/>
          <p:cNvSpPr txBox="1"/>
          <p:nvPr/>
        </p:nvSpPr>
        <p:spPr>
          <a:xfrm>
            <a:off x="8522800" y="2840976"/>
            <a:ext cx="3384600" cy="15951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orbel"/>
                <a:ea typeface="Corbel"/>
                <a:cs typeface="Corbel"/>
                <a:sym typeface="Corbel"/>
              </a:rPr>
              <a:t>Climate change will exacerbate inequalities between countries and regions</a:t>
            </a:r>
            <a:endParaRPr b="1" sz="2000">
              <a:solidFill>
                <a:srgbClr val="FFFFFF"/>
              </a:solidFill>
              <a:latin typeface="Corbel"/>
              <a:ea typeface="Corbel"/>
              <a:cs typeface="Corbel"/>
              <a:sym typeface="Corbel"/>
            </a:endParaRPr>
          </a:p>
        </p:txBody>
      </p:sp>
      <p:sp>
        <p:nvSpPr>
          <p:cNvPr id="1284" name="Google Shape;1284;g25c6b548796_0_4589"/>
          <p:cNvSpPr/>
          <p:nvPr/>
        </p:nvSpPr>
        <p:spPr>
          <a:xfrm>
            <a:off x="0" y="6550203"/>
            <a:ext cx="8744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1" lang="fr-FR">
                <a:solidFill>
                  <a:srgbClr val="085160"/>
                </a:solidFill>
                <a:latin typeface="Corbel"/>
                <a:ea typeface="Corbel"/>
                <a:cs typeface="Corbel"/>
                <a:sym typeface="Corbel"/>
              </a:rPr>
              <a:t>Source: Data from Climate Change Vulnerability Index 2013, infographics by lemonde.fr</a:t>
            </a:r>
            <a:endParaRPr i="1">
              <a:solidFill>
                <a:srgbClr val="085160"/>
              </a:solidFill>
              <a:latin typeface="Corbel"/>
              <a:ea typeface="Corbel"/>
              <a:cs typeface="Corbel"/>
              <a:sym typeface="Corbel"/>
            </a:endParaRPr>
          </a:p>
        </p:txBody>
      </p:sp>
      <p:sp>
        <p:nvSpPr>
          <p:cNvPr id="1285" name="Google Shape;1285;g25c6b548796_0_4589"/>
          <p:cNvSpPr txBox="1"/>
          <p:nvPr/>
        </p:nvSpPr>
        <p:spPr>
          <a:xfrm>
            <a:off x="911175" y="5286900"/>
            <a:ext cx="4336200" cy="980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lang="fr-FR" sz="1900">
                <a:solidFill>
                  <a:schemeClr val="dk1"/>
                </a:solidFill>
                <a:latin typeface="Corbel"/>
                <a:ea typeface="Corbel"/>
                <a:cs typeface="Corbel"/>
                <a:sym typeface="Corbel"/>
              </a:rPr>
              <a:t>High risk</a:t>
            </a:r>
            <a:endParaRPr b="0" i="0" sz="13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lang="fr-FR" sz="1900">
                <a:solidFill>
                  <a:schemeClr val="dk1"/>
                </a:solidFill>
                <a:latin typeface="Corbel"/>
                <a:ea typeface="Corbel"/>
                <a:cs typeface="Corbel"/>
                <a:sym typeface="Corbel"/>
              </a:rPr>
              <a:t>Very high risk</a:t>
            </a:r>
            <a:endParaRPr b="0" i="0" sz="1300" u="none" cap="none" strike="noStrike">
              <a:solidFill>
                <a:srgbClr val="000000"/>
              </a:solidFill>
              <a:latin typeface="Arial"/>
              <a:ea typeface="Arial"/>
              <a:cs typeface="Arial"/>
              <a:sym typeface="Arial"/>
            </a:endParaRPr>
          </a:p>
        </p:txBody>
      </p:sp>
      <p:sp>
        <p:nvSpPr>
          <p:cNvPr id="1286" name="Google Shape;1286;g25c6b548796_0_4589"/>
          <p:cNvSpPr/>
          <p:nvPr/>
        </p:nvSpPr>
        <p:spPr>
          <a:xfrm>
            <a:off x="623132" y="5769687"/>
            <a:ext cx="288000" cy="288000"/>
          </a:xfrm>
          <a:prstGeom prst="rect">
            <a:avLst/>
          </a:prstGeom>
          <a:solidFill>
            <a:srgbClr val="EF8B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87" name="Google Shape;1287;g25c6b548796_0_4589"/>
          <p:cNvSpPr/>
          <p:nvPr/>
        </p:nvSpPr>
        <p:spPr>
          <a:xfrm>
            <a:off x="623132" y="5322886"/>
            <a:ext cx="288000" cy="288000"/>
          </a:xfrm>
          <a:prstGeom prst="rect">
            <a:avLst/>
          </a:prstGeom>
          <a:solidFill>
            <a:srgbClr val="FDD7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88" name="Google Shape;1288;g25c6b548796_0_4589"/>
          <p:cNvSpPr/>
          <p:nvPr/>
        </p:nvSpPr>
        <p:spPr>
          <a:xfrm>
            <a:off x="1789475" y="4629750"/>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g25c6b548796_0_4589"/>
          <p:cNvSpPr/>
          <p:nvPr/>
        </p:nvSpPr>
        <p:spPr>
          <a:xfrm>
            <a:off x="3541425" y="3352575"/>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25c6b548796_0_4589"/>
          <p:cNvSpPr/>
          <p:nvPr/>
        </p:nvSpPr>
        <p:spPr>
          <a:xfrm>
            <a:off x="6672925" y="1995400"/>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25c6b548796_0_4589"/>
          <p:cNvSpPr/>
          <p:nvPr/>
        </p:nvSpPr>
        <p:spPr>
          <a:xfrm>
            <a:off x="6405475" y="4687050"/>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g25c6b548796_0_4589"/>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Global impacts : climate injustice</a:t>
            </a:r>
            <a:endParaRPr/>
          </a:p>
        </p:txBody>
      </p:sp>
      <p:sp>
        <p:nvSpPr>
          <p:cNvPr id="1293" name="Google Shape;1293;g25c6b548796_0_4589"/>
          <p:cNvSpPr txBox="1"/>
          <p:nvPr/>
        </p:nvSpPr>
        <p:spPr>
          <a:xfrm>
            <a:off x="1663325" y="1479150"/>
            <a:ext cx="7481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900">
                <a:solidFill>
                  <a:srgbClr val="085160"/>
                </a:solidFill>
                <a:latin typeface="Corbel"/>
                <a:ea typeface="Corbel"/>
                <a:cs typeface="Corbel"/>
                <a:sym typeface="Corbel"/>
              </a:rPr>
              <a:t>Climate Change Vulnerability Index, 2013</a:t>
            </a:r>
            <a:endParaRPr b="1" sz="1900">
              <a:latin typeface="Corbel"/>
              <a:ea typeface="Corbel"/>
              <a:cs typeface="Corbel"/>
              <a:sym typeface="Corbel"/>
            </a:endParaRPr>
          </a:p>
        </p:txBody>
      </p:sp>
      <p:sp>
        <p:nvSpPr>
          <p:cNvPr id="1294" name="Google Shape;1294;g25c6b548796_0_4589"/>
          <p:cNvSpPr txBox="1"/>
          <p:nvPr/>
        </p:nvSpPr>
        <p:spPr>
          <a:xfrm>
            <a:off x="1739525" y="464085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3486C5"/>
                </a:solidFill>
                <a:latin typeface="Corbel"/>
                <a:ea typeface="Corbel"/>
                <a:cs typeface="Corbel"/>
                <a:sym typeface="Corbel"/>
              </a:rPr>
              <a:t>Pacific Ocean</a:t>
            </a:r>
            <a:endParaRPr i="0" sz="1400" u="none" cap="none" strike="noStrike">
              <a:solidFill>
                <a:srgbClr val="3486C5"/>
              </a:solidFill>
              <a:latin typeface="Corbel"/>
              <a:ea typeface="Corbel"/>
              <a:cs typeface="Corbel"/>
              <a:sym typeface="Corbel"/>
            </a:endParaRPr>
          </a:p>
        </p:txBody>
      </p:sp>
      <p:sp>
        <p:nvSpPr>
          <p:cNvPr id="1295" name="Google Shape;1295;g25c6b548796_0_4589"/>
          <p:cNvSpPr txBox="1"/>
          <p:nvPr/>
        </p:nvSpPr>
        <p:spPr>
          <a:xfrm>
            <a:off x="3371475" y="345365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3486C5"/>
                </a:solidFill>
                <a:latin typeface="Corbel"/>
                <a:ea typeface="Corbel"/>
                <a:cs typeface="Corbel"/>
                <a:sym typeface="Corbel"/>
              </a:rPr>
              <a:t>Atlantic Ocean</a:t>
            </a:r>
            <a:endParaRPr i="0" sz="1400" u="none" cap="none" strike="noStrike">
              <a:solidFill>
                <a:srgbClr val="3486C5"/>
              </a:solidFill>
              <a:latin typeface="Corbel"/>
              <a:ea typeface="Corbel"/>
              <a:cs typeface="Corbel"/>
              <a:sym typeface="Corbel"/>
            </a:endParaRPr>
          </a:p>
        </p:txBody>
      </p:sp>
      <p:sp>
        <p:nvSpPr>
          <p:cNvPr id="1296" name="Google Shape;1296;g25c6b548796_0_4589"/>
          <p:cNvSpPr txBox="1"/>
          <p:nvPr/>
        </p:nvSpPr>
        <p:spPr>
          <a:xfrm>
            <a:off x="6235525" y="468705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3486C5"/>
                </a:solidFill>
                <a:latin typeface="Corbel"/>
                <a:ea typeface="Corbel"/>
                <a:cs typeface="Corbel"/>
                <a:sym typeface="Corbel"/>
              </a:rPr>
              <a:t>Indian Ocean</a:t>
            </a:r>
            <a:endParaRPr i="0" sz="1400" u="none" cap="none" strike="noStrike">
              <a:solidFill>
                <a:srgbClr val="3486C5"/>
              </a:solidFill>
              <a:latin typeface="Corbel"/>
              <a:ea typeface="Corbel"/>
              <a:cs typeface="Corbel"/>
              <a:sym typeface="Corbel"/>
            </a:endParaRPr>
          </a:p>
        </p:txBody>
      </p:sp>
      <p:sp>
        <p:nvSpPr>
          <p:cNvPr id="1297" name="Google Shape;1297;g25c6b548796_0_4589"/>
          <p:cNvSpPr txBox="1"/>
          <p:nvPr/>
        </p:nvSpPr>
        <p:spPr>
          <a:xfrm>
            <a:off x="6937775" y="190300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3486C5"/>
                </a:solidFill>
                <a:latin typeface="Corbel"/>
                <a:ea typeface="Corbel"/>
                <a:cs typeface="Corbel"/>
                <a:sym typeface="Corbel"/>
              </a:rPr>
              <a:t>Arctic Ocean</a:t>
            </a:r>
            <a:endParaRPr i="0" sz="1400" u="none" cap="none" strike="noStrike">
              <a:solidFill>
                <a:srgbClr val="3486C5"/>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g25c6b548796_0_4608"/>
          <p:cNvSpPr txBox="1"/>
          <p:nvPr>
            <p:ph idx="4294967295" type="body"/>
          </p:nvPr>
        </p:nvSpPr>
        <p:spPr>
          <a:xfrm>
            <a:off x="264000" y="1765796"/>
            <a:ext cx="10887900" cy="4423800"/>
          </a:xfrm>
          <a:prstGeom prst="rect">
            <a:avLst/>
          </a:prstGeom>
          <a:noFill/>
          <a:ln>
            <a:noFill/>
          </a:ln>
        </p:spPr>
        <p:txBody>
          <a:bodyPr anchorCtr="0" anchor="t" bIns="45700" lIns="91425" spcFirstLastPara="1" rIns="91425" wrap="square" tIns="45700">
            <a:noAutofit/>
          </a:bodyPr>
          <a:lstStyle/>
          <a:p>
            <a:pPr indent="-355600" lvl="0" marL="457200" rtl="0" algn="just">
              <a:lnSpc>
                <a:spcPct val="100000"/>
              </a:lnSpc>
              <a:spcBef>
                <a:spcPts val="1000"/>
              </a:spcBef>
              <a:spcAft>
                <a:spcPts val="0"/>
              </a:spcAft>
              <a:buSzPts val="2000"/>
              <a:buChar char="•"/>
            </a:pPr>
            <a:r>
              <a:rPr lang="fr-FR" sz="2000"/>
              <a:t>Climate must not be confused with weather: the </a:t>
            </a:r>
            <a:r>
              <a:rPr b="1" lang="fr-FR" sz="2000">
                <a:solidFill>
                  <a:srgbClr val="3486C5"/>
                </a:solidFill>
              </a:rPr>
              <a:t>time scales</a:t>
            </a:r>
            <a:r>
              <a:rPr lang="fr-FR" sz="2000"/>
              <a:t> and </a:t>
            </a:r>
            <a:r>
              <a:rPr b="1" lang="fr-FR" sz="2000">
                <a:solidFill>
                  <a:srgbClr val="3486C5"/>
                </a:solidFill>
              </a:rPr>
              <a:t>modes of analysis </a:t>
            </a:r>
            <a:r>
              <a:rPr lang="fr-FR" sz="2000"/>
              <a:t>are different.</a:t>
            </a:r>
            <a:endParaRPr sz="2000"/>
          </a:p>
          <a:p>
            <a:pPr indent="-355600" lvl="0" marL="457200" rtl="0" algn="just">
              <a:lnSpc>
                <a:spcPct val="100000"/>
              </a:lnSpc>
              <a:spcBef>
                <a:spcPts val="1500"/>
              </a:spcBef>
              <a:spcAft>
                <a:spcPts val="0"/>
              </a:spcAft>
              <a:buSzPts val="2000"/>
              <a:buChar char="•"/>
            </a:pPr>
            <a:r>
              <a:rPr lang="fr-FR" sz="2000"/>
              <a:t>The climate is a </a:t>
            </a:r>
            <a:r>
              <a:rPr b="1" lang="fr-FR" sz="2000">
                <a:solidFill>
                  <a:srgbClr val="3486C5"/>
                </a:solidFill>
              </a:rPr>
              <a:t>complex and constantly changing</a:t>
            </a:r>
            <a:r>
              <a:rPr lang="fr-FR" sz="2000"/>
              <a:t> system.</a:t>
            </a:r>
            <a:endParaRPr sz="2000"/>
          </a:p>
          <a:p>
            <a:pPr indent="-355600" lvl="0" marL="457200" rtl="0" algn="just">
              <a:lnSpc>
                <a:spcPct val="100000"/>
              </a:lnSpc>
              <a:spcBef>
                <a:spcPts val="1500"/>
              </a:spcBef>
              <a:spcAft>
                <a:spcPts val="0"/>
              </a:spcAft>
              <a:buSzPts val="2000"/>
              <a:buChar char="•"/>
            </a:pPr>
            <a:r>
              <a:rPr lang="fr-FR" sz="2000"/>
              <a:t>The greenhouse effect is a natural process, reinforced by anthropogenic emissions.</a:t>
            </a:r>
            <a:endParaRPr sz="2000"/>
          </a:p>
          <a:p>
            <a:pPr indent="-355600" lvl="0" marL="457200" rtl="0" algn="just">
              <a:lnSpc>
                <a:spcPct val="100000"/>
              </a:lnSpc>
              <a:spcBef>
                <a:spcPts val="1500"/>
              </a:spcBef>
              <a:spcAft>
                <a:spcPts val="0"/>
              </a:spcAft>
              <a:buSzPts val="2000"/>
              <a:buChar char="•"/>
            </a:pPr>
            <a:r>
              <a:rPr lang="fr-FR" sz="2000"/>
              <a:t>The climate is very sensitive to temperature: </a:t>
            </a:r>
            <a:r>
              <a:rPr b="1" lang="fr-FR" sz="2000">
                <a:solidFill>
                  <a:srgbClr val="3486C5"/>
                </a:solidFill>
              </a:rPr>
              <a:t>for a small variation there are significant consequences</a:t>
            </a:r>
            <a:r>
              <a:rPr lang="fr-FR" sz="2000"/>
              <a:t>.</a:t>
            </a:r>
            <a:endParaRPr sz="2000"/>
          </a:p>
          <a:p>
            <a:pPr indent="-355600" lvl="0" marL="457200" rtl="0" algn="just">
              <a:lnSpc>
                <a:spcPct val="100000"/>
              </a:lnSpc>
              <a:spcBef>
                <a:spcPts val="1500"/>
              </a:spcBef>
              <a:spcAft>
                <a:spcPts val="0"/>
              </a:spcAft>
              <a:buSzPts val="2000"/>
              <a:buChar char="•"/>
            </a:pPr>
            <a:r>
              <a:rPr lang="fr-FR" sz="2000"/>
              <a:t>The current situation is </a:t>
            </a:r>
            <a:r>
              <a:rPr b="1" lang="fr-FR" sz="2000">
                <a:solidFill>
                  <a:srgbClr val="3486C5"/>
                </a:solidFill>
              </a:rPr>
              <a:t>unprecedented</a:t>
            </a:r>
            <a:r>
              <a:rPr lang="fr-FR" sz="2000"/>
              <a:t>, primarily due to the speed of change.</a:t>
            </a:r>
            <a:endParaRPr sz="2000"/>
          </a:p>
          <a:p>
            <a:pPr indent="-355600" lvl="0" marL="457200" rtl="0" algn="just">
              <a:lnSpc>
                <a:spcPct val="100000"/>
              </a:lnSpc>
              <a:spcBef>
                <a:spcPts val="1500"/>
              </a:spcBef>
              <a:spcAft>
                <a:spcPts val="1500"/>
              </a:spcAft>
              <a:buSzPts val="2000"/>
              <a:buChar char="•"/>
            </a:pPr>
            <a:r>
              <a:rPr lang="fr-FR" sz="2000"/>
              <a:t>It's no exaggeration to say that we are the cause of a </a:t>
            </a:r>
            <a:r>
              <a:rPr b="1" lang="fr-FR" sz="2000">
                <a:solidFill>
                  <a:schemeClr val="accent1"/>
                </a:solidFill>
              </a:rPr>
              <a:t>global climate disruption</a:t>
            </a:r>
            <a:r>
              <a:rPr lang="fr-FR" sz="2000"/>
              <a:t> that already has many harmful consequences.</a:t>
            </a:r>
            <a:endParaRPr b="0"/>
          </a:p>
        </p:txBody>
      </p:sp>
      <p:sp>
        <p:nvSpPr>
          <p:cNvPr id="1304" name="Google Shape;1304;g25c6b548796_0_4608"/>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Summary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g25c6b548796_0_4614"/>
          <p:cNvSpPr/>
          <p:nvPr/>
        </p:nvSpPr>
        <p:spPr>
          <a:xfrm>
            <a:off x="607283" y="3374575"/>
            <a:ext cx="10228200" cy="418200"/>
          </a:xfrm>
          <a:prstGeom prst="rightArrow">
            <a:avLst>
              <a:gd fmla="val 50000" name="adj1"/>
              <a:gd fmla="val 174291" name="adj2"/>
            </a:avLst>
          </a:prstGeom>
          <a:solidFill>
            <a:srgbClr val="0E94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311" name="Google Shape;1311;g25c6b548796_0_4614"/>
          <p:cNvSpPr txBox="1"/>
          <p:nvPr/>
        </p:nvSpPr>
        <p:spPr>
          <a:xfrm>
            <a:off x="517983" y="3861625"/>
            <a:ext cx="10737000" cy="20151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480"/>
              </a:spcBef>
              <a:spcAft>
                <a:spcPts val="0"/>
              </a:spcAft>
              <a:buNone/>
            </a:pPr>
            <a:r>
              <a:rPr lang="fr-FR" sz="2400">
                <a:solidFill>
                  <a:schemeClr val="dk2"/>
                </a:solidFill>
                <a:latin typeface="Corbel"/>
                <a:ea typeface="Corbel"/>
                <a:cs typeface="Corbel"/>
                <a:sym typeface="Corbel"/>
              </a:rPr>
              <a:t>The acceleration of </a:t>
            </a:r>
            <a:r>
              <a:rPr b="1" lang="fr-FR" sz="2400">
                <a:solidFill>
                  <a:schemeClr val="accent6"/>
                </a:solidFill>
                <a:latin typeface="Corbel"/>
                <a:ea typeface="Corbel"/>
                <a:cs typeface="Corbel"/>
                <a:sym typeface="Corbel"/>
              </a:rPr>
              <a:t>climate change</a:t>
            </a:r>
            <a:r>
              <a:rPr lang="fr-FR" sz="2400">
                <a:solidFill>
                  <a:schemeClr val="dk2"/>
                </a:solidFill>
                <a:latin typeface="Corbel"/>
                <a:ea typeface="Corbel"/>
                <a:cs typeface="Corbel"/>
                <a:sym typeface="Corbel"/>
              </a:rPr>
              <a:t> is due to </a:t>
            </a:r>
            <a:r>
              <a:rPr b="1" lang="fr-FR" sz="2400">
                <a:solidFill>
                  <a:schemeClr val="accent6"/>
                </a:solidFill>
                <a:latin typeface="Corbel"/>
                <a:ea typeface="Corbel"/>
                <a:cs typeface="Corbel"/>
                <a:sym typeface="Corbel"/>
              </a:rPr>
              <a:t>human activity</a:t>
            </a:r>
            <a:r>
              <a:rPr lang="fr-FR" sz="2400">
                <a:solidFill>
                  <a:schemeClr val="dk2"/>
                </a:solidFill>
                <a:latin typeface="Corbel"/>
                <a:ea typeface="Corbel"/>
                <a:cs typeface="Corbel"/>
                <a:sym typeface="Corbel"/>
              </a:rPr>
              <a:t>.</a:t>
            </a:r>
            <a:endParaRPr sz="2400">
              <a:solidFill>
                <a:schemeClr val="dk2"/>
              </a:solidFill>
              <a:latin typeface="Corbel"/>
              <a:ea typeface="Corbel"/>
              <a:cs typeface="Corbel"/>
              <a:sym typeface="Corbel"/>
            </a:endParaRPr>
          </a:p>
          <a:p>
            <a:pPr indent="0" lvl="0" marL="0" marR="0" rtl="0" algn="just">
              <a:lnSpc>
                <a:spcPct val="100000"/>
              </a:lnSpc>
              <a:spcBef>
                <a:spcPts val="480"/>
              </a:spcBef>
              <a:spcAft>
                <a:spcPts val="0"/>
              </a:spcAft>
              <a:buNone/>
            </a:pPr>
            <a:r>
              <a:t/>
            </a:r>
            <a:endParaRPr sz="2400">
              <a:solidFill>
                <a:schemeClr val="dk2"/>
              </a:solidFill>
              <a:latin typeface="Corbel"/>
              <a:ea typeface="Corbel"/>
              <a:cs typeface="Corbel"/>
              <a:sym typeface="Corbel"/>
            </a:endParaRPr>
          </a:p>
          <a:p>
            <a:pPr indent="0" lvl="0" marL="0" marR="0" rtl="0" algn="just">
              <a:lnSpc>
                <a:spcPct val="100000"/>
              </a:lnSpc>
              <a:spcBef>
                <a:spcPts val="480"/>
              </a:spcBef>
              <a:spcAft>
                <a:spcPts val="0"/>
              </a:spcAft>
              <a:buNone/>
            </a:pPr>
            <a:r>
              <a:rPr lang="fr-FR" sz="2400">
                <a:solidFill>
                  <a:schemeClr val="dk2"/>
                </a:solidFill>
                <a:latin typeface="Corbel"/>
                <a:ea typeface="Corbel"/>
                <a:cs typeface="Corbel"/>
                <a:sym typeface="Corbel"/>
              </a:rPr>
              <a:t>The more the </a:t>
            </a:r>
            <a:r>
              <a:rPr b="1" lang="fr-FR" sz="2400">
                <a:solidFill>
                  <a:schemeClr val="accent6"/>
                </a:solidFill>
                <a:latin typeface="Corbel"/>
                <a:ea typeface="Corbel"/>
                <a:cs typeface="Corbel"/>
                <a:sym typeface="Corbel"/>
              </a:rPr>
              <a:t>Earth heats up</a:t>
            </a:r>
            <a:r>
              <a:rPr lang="fr-FR" sz="2400">
                <a:solidFill>
                  <a:schemeClr val="dk2"/>
                </a:solidFill>
                <a:latin typeface="Corbel"/>
                <a:ea typeface="Corbel"/>
                <a:cs typeface="Corbel"/>
                <a:sym typeface="Corbel"/>
              </a:rPr>
              <a:t>, the greater and more unpredictable the </a:t>
            </a:r>
            <a:r>
              <a:rPr b="1" lang="fr-FR" sz="2400">
                <a:solidFill>
                  <a:schemeClr val="accent6"/>
                </a:solidFill>
                <a:latin typeface="Corbel"/>
                <a:ea typeface="Corbel"/>
                <a:cs typeface="Corbel"/>
                <a:sym typeface="Corbel"/>
              </a:rPr>
              <a:t>consequences</a:t>
            </a:r>
            <a:r>
              <a:rPr lang="fr-FR" sz="2400">
                <a:solidFill>
                  <a:schemeClr val="dk2"/>
                </a:solidFill>
                <a:latin typeface="Corbel"/>
                <a:ea typeface="Corbel"/>
                <a:cs typeface="Corbel"/>
                <a:sym typeface="Corbel"/>
              </a:rPr>
              <a:t>!</a:t>
            </a:r>
            <a:endParaRPr sz="2400">
              <a:solidFill>
                <a:schemeClr val="dk2"/>
              </a:solidFill>
              <a:latin typeface="Corbel"/>
              <a:ea typeface="Corbel"/>
              <a:cs typeface="Corbel"/>
              <a:sym typeface="Corbel"/>
            </a:endParaRPr>
          </a:p>
        </p:txBody>
      </p:sp>
      <p:pic>
        <p:nvPicPr>
          <p:cNvPr id="1312" name="Google Shape;1312;g25c6b548796_0_4614"/>
          <p:cNvPicPr preferRelativeResize="0"/>
          <p:nvPr/>
        </p:nvPicPr>
        <p:blipFill rotWithShape="1">
          <a:blip r:embed="rId3">
            <a:alphaModFix/>
          </a:blip>
          <a:srcRect b="0" l="0" r="0" t="0"/>
          <a:stretch/>
        </p:blipFill>
        <p:spPr>
          <a:xfrm>
            <a:off x="8525165" y="2052113"/>
            <a:ext cx="1281607" cy="1308842"/>
          </a:xfrm>
          <a:prstGeom prst="rect">
            <a:avLst/>
          </a:prstGeom>
          <a:noFill/>
          <a:ln>
            <a:noFill/>
          </a:ln>
        </p:spPr>
      </p:pic>
      <p:pic>
        <p:nvPicPr>
          <p:cNvPr id="1313" name="Google Shape;1313;g25c6b548796_0_4614"/>
          <p:cNvPicPr preferRelativeResize="0"/>
          <p:nvPr/>
        </p:nvPicPr>
        <p:blipFill rotWithShape="1">
          <a:blip r:embed="rId4">
            <a:alphaModFix/>
          </a:blip>
          <a:srcRect b="0" l="0" r="0" t="0"/>
          <a:stretch/>
        </p:blipFill>
        <p:spPr>
          <a:xfrm>
            <a:off x="5512442" y="2058008"/>
            <a:ext cx="2327188" cy="1247710"/>
          </a:xfrm>
          <a:prstGeom prst="rect">
            <a:avLst/>
          </a:prstGeom>
          <a:noFill/>
          <a:ln>
            <a:noFill/>
          </a:ln>
        </p:spPr>
      </p:pic>
      <p:pic>
        <p:nvPicPr>
          <p:cNvPr id="1314" name="Google Shape;1314;g25c6b548796_0_4614"/>
          <p:cNvPicPr preferRelativeResize="0"/>
          <p:nvPr/>
        </p:nvPicPr>
        <p:blipFill rotWithShape="1">
          <a:blip r:embed="rId5">
            <a:alphaModFix/>
          </a:blip>
          <a:srcRect b="12593" l="0" r="0" t="11175"/>
          <a:stretch/>
        </p:blipFill>
        <p:spPr>
          <a:xfrm>
            <a:off x="3052183" y="2123288"/>
            <a:ext cx="1764850" cy="1228725"/>
          </a:xfrm>
          <a:prstGeom prst="rect">
            <a:avLst/>
          </a:prstGeom>
          <a:noFill/>
          <a:ln>
            <a:noFill/>
          </a:ln>
        </p:spPr>
      </p:pic>
      <p:sp>
        <p:nvSpPr>
          <p:cNvPr id="1315" name="Google Shape;1315;g25c6b548796_0_4614"/>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Conclusion</a:t>
            </a:r>
            <a:endParaRPr/>
          </a:p>
        </p:txBody>
      </p:sp>
      <p:sp>
        <p:nvSpPr>
          <p:cNvPr id="1316" name="Google Shape;1316;g25c6b548796_0_4614"/>
          <p:cNvSpPr/>
          <p:nvPr/>
        </p:nvSpPr>
        <p:spPr>
          <a:xfrm>
            <a:off x="947982" y="1977461"/>
            <a:ext cx="1408800" cy="1408800"/>
          </a:xfrm>
          <a:prstGeom prst="ellipse">
            <a:avLst/>
          </a:prstGeom>
          <a:solidFill>
            <a:srgbClr val="FFD4B6"/>
          </a:solidFill>
          <a:ln cap="flat" cmpd="sng" w="762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317" name="Google Shape;1317;g25c6b548796_0_4614"/>
          <p:cNvPicPr preferRelativeResize="0"/>
          <p:nvPr/>
        </p:nvPicPr>
        <p:blipFill rotWithShape="1">
          <a:blip r:embed="rId6">
            <a:alphaModFix/>
          </a:blip>
          <a:srcRect b="0" l="0" r="0" t="0"/>
          <a:stretch/>
        </p:blipFill>
        <p:spPr>
          <a:xfrm flipH="1">
            <a:off x="1246846" y="2229198"/>
            <a:ext cx="815521" cy="8155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1" name="Shape 1321"/>
        <p:cNvGrpSpPr/>
        <p:nvPr/>
      </p:nvGrpSpPr>
      <p:grpSpPr>
        <a:xfrm>
          <a:off x="0" y="0"/>
          <a:ext cx="0" cy="0"/>
          <a:chOff x="0" y="0"/>
          <a:chExt cx="0" cy="0"/>
        </a:xfrm>
      </p:grpSpPr>
      <p:sp>
        <p:nvSpPr>
          <p:cNvPr id="1322" name="Google Shape;1322;g25c6b548796_0_4626"/>
          <p:cNvSpPr txBox="1"/>
          <p:nvPr/>
        </p:nvSpPr>
        <p:spPr>
          <a:xfrm>
            <a:off x="1074963" y="821775"/>
            <a:ext cx="10363500" cy="101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25c6b548796_0_4626"/>
          <p:cNvSpPr txBox="1"/>
          <p:nvPr>
            <p:ph type="title"/>
          </p:nvPr>
        </p:nvSpPr>
        <p:spPr>
          <a:xfrm>
            <a:off x="-92900" y="915200"/>
            <a:ext cx="12285000" cy="1541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fr-FR"/>
              <a:t>Image Credits</a:t>
            </a:r>
            <a:endParaRPr/>
          </a:p>
        </p:txBody>
      </p:sp>
      <p:sp>
        <p:nvSpPr>
          <p:cNvPr id="1324" name="Google Shape;1324;g25c6b548796_0_4626"/>
          <p:cNvSpPr txBox="1"/>
          <p:nvPr>
            <p:ph idx="1" type="subTitle"/>
          </p:nvPr>
        </p:nvSpPr>
        <p:spPr>
          <a:xfrm>
            <a:off x="1605600" y="2556600"/>
            <a:ext cx="8268000" cy="711600"/>
          </a:xfrm>
          <a:prstGeom prst="rect">
            <a:avLst/>
          </a:prstGeom>
        </p:spPr>
        <p:txBody>
          <a:bodyPr anchorCtr="0" anchor="t" bIns="45700" lIns="91425" spcFirstLastPara="1" rIns="91425" wrap="square" tIns="45700">
            <a:noAutofit/>
          </a:bodyPr>
          <a:lstStyle/>
          <a:p>
            <a:pPr indent="50800" lvl="0" marL="0" rtl="0" algn="l">
              <a:spcBef>
                <a:spcPts val="0"/>
              </a:spcBef>
              <a:spcAft>
                <a:spcPts val="0"/>
              </a:spcAft>
              <a:buSzPts val="2800"/>
              <a:buChar char="●"/>
            </a:pPr>
            <a:r>
              <a:rPr lang="fr-FR"/>
              <a:t>Eucalyp via Flaticon</a:t>
            </a:r>
            <a:endParaRPr/>
          </a:p>
          <a:p>
            <a:pPr indent="50800" lvl="0" marL="0" rtl="0" algn="l">
              <a:spcBef>
                <a:spcPts val="0"/>
              </a:spcBef>
              <a:spcAft>
                <a:spcPts val="0"/>
              </a:spcAft>
              <a:buSzPts val="2800"/>
              <a:buChar char="●"/>
            </a:pPr>
            <a:r>
              <a:rPr lang="fr-FR"/>
              <a:t>Freepik via Flaticon</a:t>
            </a:r>
            <a:endParaRPr/>
          </a:p>
          <a:p>
            <a:pPr indent="50800" lvl="0" marL="0" rtl="0" algn="l">
              <a:spcBef>
                <a:spcPts val="0"/>
              </a:spcBef>
              <a:spcAft>
                <a:spcPts val="0"/>
              </a:spcAft>
              <a:buSzPts val="2800"/>
              <a:buChar char="●"/>
            </a:pPr>
            <a:r>
              <a:rPr lang="fr-FR"/>
              <a:t>IconPond via Flaticon</a:t>
            </a:r>
            <a:endParaRPr/>
          </a:p>
          <a:p>
            <a:pPr indent="50800" lvl="0" marL="0" rtl="0" algn="l">
              <a:spcBef>
                <a:spcPts val="0"/>
              </a:spcBef>
              <a:spcAft>
                <a:spcPts val="0"/>
              </a:spcAft>
              <a:buSzPts val="2800"/>
              <a:buChar char="●"/>
            </a:pPr>
            <a:r>
              <a:rPr lang="fr-FR"/>
              <a:t>Vectors Market via Flaticon</a:t>
            </a:r>
            <a:endParaRPr/>
          </a:p>
          <a:p>
            <a:pPr indent="50800" lvl="0" marL="0" rtl="0" algn="l">
              <a:spcBef>
                <a:spcPts val="0"/>
              </a:spcBef>
              <a:spcAft>
                <a:spcPts val="0"/>
              </a:spcAft>
              <a:buSzPts val="2800"/>
              <a:buChar char="●"/>
            </a:pPr>
            <a:r>
              <a:rPr lang="fr-FR"/>
              <a:t>Smashicons via Flaticon</a:t>
            </a:r>
            <a:endParaRPr/>
          </a:p>
          <a:p>
            <a:pPr indent="50800" lvl="0" marL="0" rtl="0" algn="l">
              <a:spcBef>
                <a:spcPts val="0"/>
              </a:spcBef>
              <a:spcAft>
                <a:spcPts val="0"/>
              </a:spcAft>
              <a:buSzPts val="2800"/>
              <a:buChar char="●"/>
            </a:pPr>
            <a:r>
              <a:rPr lang="fr-FR"/>
              <a:t>ShareThis_OrDie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582fdb6bfb_0_432"/>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fr-FR"/>
              <a:t>How does the climate system work ?</a:t>
            </a:r>
            <a:endParaRPr/>
          </a:p>
        </p:txBody>
      </p:sp>
      <p:sp>
        <p:nvSpPr>
          <p:cNvPr id="770" name="Google Shape;770;g2582fdb6bfb_0_432"/>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3"/>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What is the difference between climate and weather?</a:t>
            </a:r>
            <a:endParaRPr/>
          </a:p>
        </p:txBody>
      </p:sp>
      <p:pic>
        <p:nvPicPr>
          <p:cNvPr id="777" name="Google Shape;777;p3"/>
          <p:cNvPicPr preferRelativeResize="0"/>
          <p:nvPr/>
        </p:nvPicPr>
        <p:blipFill>
          <a:blip r:embed="rId4">
            <a:alphaModFix/>
          </a:blip>
          <a:stretch>
            <a:fillRect/>
          </a:stretch>
        </p:blipFill>
        <p:spPr>
          <a:xfrm>
            <a:off x="4165068" y="1726667"/>
            <a:ext cx="3861869" cy="38618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ge325285943_0_1"/>
          <p:cNvPicPr preferRelativeResize="0"/>
          <p:nvPr/>
        </p:nvPicPr>
        <p:blipFill rotWithShape="1">
          <a:blip r:embed="rId3">
            <a:alphaModFix/>
          </a:blip>
          <a:srcRect b="0" l="0" r="50149" t="0"/>
          <a:stretch/>
        </p:blipFill>
        <p:spPr>
          <a:xfrm>
            <a:off x="2306806" y="1788875"/>
            <a:ext cx="2947075" cy="3197175"/>
          </a:xfrm>
          <a:prstGeom prst="rect">
            <a:avLst/>
          </a:prstGeom>
          <a:noFill/>
          <a:ln>
            <a:noFill/>
          </a:ln>
          <a:effectLst>
            <a:outerShdw blurRad="57150" rotWithShape="0" algn="bl" dir="5400000" dist="19050">
              <a:srgbClr val="000000">
                <a:alpha val="50000"/>
              </a:srgbClr>
            </a:outerShdw>
          </a:effectLst>
        </p:spPr>
      </p:pic>
      <p:sp>
        <p:nvSpPr>
          <p:cNvPr id="783" name="Google Shape;783;ge325285943_0_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900"/>
              <a:buFont typeface="Arial"/>
              <a:buNone/>
            </a:pPr>
            <a:r>
              <a:rPr lang="fr-FR"/>
              <a:t>Weather and Climate, what differences</a:t>
            </a:r>
            <a:r>
              <a:rPr lang="fr-FR"/>
              <a:t> ?</a:t>
            </a:r>
            <a:endParaRPr/>
          </a:p>
        </p:txBody>
      </p:sp>
      <p:sp>
        <p:nvSpPr>
          <p:cNvPr id="784" name="Google Shape;784;ge325285943_0_1"/>
          <p:cNvSpPr txBox="1"/>
          <p:nvPr/>
        </p:nvSpPr>
        <p:spPr>
          <a:xfrm>
            <a:off x="6219862" y="5124650"/>
            <a:ext cx="40788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FR" sz="1800">
                <a:latin typeface="Corbel"/>
                <a:ea typeface="Corbel"/>
                <a:cs typeface="Corbel"/>
                <a:sym typeface="Corbel"/>
              </a:rPr>
              <a:t>Climate: </a:t>
            </a:r>
            <a:r>
              <a:rPr lang="fr-FR" sz="1800">
                <a:latin typeface="Corbel"/>
                <a:ea typeface="Corbel"/>
                <a:cs typeface="Corbel"/>
                <a:sym typeface="Corbel"/>
              </a:rPr>
              <a:t>average meteorological conditions observed in a given zone over 30 to 40 years.</a:t>
            </a:r>
            <a:endParaRPr sz="1800">
              <a:latin typeface="Corbel"/>
              <a:ea typeface="Corbel"/>
              <a:cs typeface="Corbel"/>
              <a:sym typeface="Corbel"/>
            </a:endParaRPr>
          </a:p>
        </p:txBody>
      </p:sp>
      <p:pic>
        <p:nvPicPr>
          <p:cNvPr id="785" name="Google Shape;785;ge325285943_0_1"/>
          <p:cNvPicPr preferRelativeResize="0"/>
          <p:nvPr/>
        </p:nvPicPr>
        <p:blipFill rotWithShape="1">
          <a:blip r:embed="rId3">
            <a:alphaModFix/>
          </a:blip>
          <a:srcRect b="0" l="50149" r="0" t="0"/>
          <a:stretch/>
        </p:blipFill>
        <p:spPr>
          <a:xfrm>
            <a:off x="6785719" y="1788888"/>
            <a:ext cx="2947075" cy="3197175"/>
          </a:xfrm>
          <a:prstGeom prst="rect">
            <a:avLst/>
          </a:prstGeom>
          <a:noFill/>
          <a:ln>
            <a:noFill/>
          </a:ln>
          <a:effectLst>
            <a:outerShdw blurRad="57150" rotWithShape="0" algn="bl" dir="5400000" dist="19050">
              <a:srgbClr val="000000">
                <a:alpha val="50000"/>
              </a:srgbClr>
            </a:outerShdw>
          </a:effectLst>
        </p:spPr>
      </p:pic>
      <p:sp>
        <p:nvSpPr>
          <p:cNvPr id="786" name="Google Shape;786;ge325285943_0_1"/>
          <p:cNvSpPr txBox="1"/>
          <p:nvPr/>
        </p:nvSpPr>
        <p:spPr>
          <a:xfrm>
            <a:off x="1740929" y="5124650"/>
            <a:ext cx="4078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800">
                <a:latin typeface="Corbel"/>
                <a:ea typeface="Corbel"/>
                <a:cs typeface="Corbel"/>
                <a:sym typeface="Corbel"/>
              </a:rPr>
              <a:t>Weather: </a:t>
            </a:r>
            <a:r>
              <a:rPr lang="fr-FR" sz="1800">
                <a:latin typeface="Corbel"/>
                <a:ea typeface="Corbel"/>
                <a:cs typeface="Corbel"/>
                <a:sym typeface="Corbel"/>
              </a:rPr>
              <a:t>daily changes in meteorological conditions (sunshine, rain, etc.) in a given place.</a:t>
            </a:r>
            <a:endParaRPr sz="1800">
              <a:latin typeface="Corbel"/>
              <a:ea typeface="Corbel"/>
              <a:cs typeface="Corbel"/>
              <a:sym typeface="Corbel"/>
            </a:endParaRPr>
          </a:p>
        </p:txBody>
      </p:sp>
      <p:sp>
        <p:nvSpPr>
          <p:cNvPr id="787" name="Google Shape;787;ge325285943_0_1"/>
          <p:cNvSpPr txBox="1"/>
          <p:nvPr/>
        </p:nvSpPr>
        <p:spPr>
          <a:xfrm>
            <a:off x="2306725" y="1788900"/>
            <a:ext cx="2947200" cy="477000"/>
          </a:xfrm>
          <a:prstGeom prst="rect">
            <a:avLst/>
          </a:prstGeom>
          <a:solidFill>
            <a:srgbClr val="EEF9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900">
                <a:latin typeface="Corbel"/>
                <a:ea typeface="Corbel"/>
                <a:cs typeface="Corbel"/>
                <a:sym typeface="Corbel"/>
              </a:rPr>
              <a:t>WEATHER</a:t>
            </a:r>
            <a:endParaRPr sz="1500"/>
          </a:p>
        </p:txBody>
      </p:sp>
      <p:sp>
        <p:nvSpPr>
          <p:cNvPr id="788" name="Google Shape;788;ge325285943_0_1"/>
          <p:cNvSpPr txBox="1"/>
          <p:nvPr/>
        </p:nvSpPr>
        <p:spPr>
          <a:xfrm>
            <a:off x="6785650" y="1788900"/>
            <a:ext cx="2947200" cy="477000"/>
          </a:xfrm>
          <a:prstGeom prst="rect">
            <a:avLst/>
          </a:prstGeom>
          <a:solidFill>
            <a:srgbClr val="DEEEF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900">
                <a:latin typeface="Corbel"/>
                <a:ea typeface="Corbel"/>
                <a:cs typeface="Corbel"/>
                <a:sym typeface="Corbel"/>
              </a:rPr>
              <a:t>CLIMATE</a:t>
            </a:r>
            <a:endParaRPr sz="1500"/>
          </a:p>
        </p:txBody>
      </p:sp>
      <p:sp>
        <p:nvSpPr>
          <p:cNvPr id="789" name="Google Shape;789;ge325285943_0_1"/>
          <p:cNvSpPr txBox="1"/>
          <p:nvPr/>
        </p:nvSpPr>
        <p:spPr>
          <a:xfrm>
            <a:off x="3108475" y="4176988"/>
            <a:ext cx="1147800" cy="205800"/>
          </a:xfrm>
          <a:prstGeom prst="rect">
            <a:avLst/>
          </a:prstGeom>
          <a:solidFill>
            <a:srgbClr val="18516D"/>
          </a:solidFill>
          <a:ln>
            <a:noFill/>
          </a:ln>
        </p:spPr>
        <p:txBody>
          <a:bodyPr anchorCtr="0" anchor="t" bIns="18000" lIns="18000" spcFirstLastPara="1" rIns="18000" wrap="square" tIns="18000">
            <a:spAutoFit/>
          </a:bodyPr>
          <a:lstStyle/>
          <a:p>
            <a:pPr indent="0" lvl="0" marL="0" rtl="0" algn="ctr">
              <a:spcBef>
                <a:spcPts val="0"/>
              </a:spcBef>
              <a:spcAft>
                <a:spcPts val="0"/>
              </a:spcAft>
              <a:buNone/>
            </a:pPr>
            <a:r>
              <a:rPr b="1" lang="fr-FR" sz="1100">
                <a:solidFill>
                  <a:schemeClr val="lt2"/>
                </a:solidFill>
              </a:rPr>
              <a:t>FEBRUARY 9</a:t>
            </a:r>
            <a:endParaRPr sz="700">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5"/>
          <p:cNvSpPr txBox="1"/>
          <p:nvPr/>
        </p:nvSpPr>
        <p:spPr>
          <a:xfrm>
            <a:off x="5007600" y="5725425"/>
            <a:ext cx="2861700" cy="307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1" lang="fr-FR" sz="1400" u="none" cap="none" strike="noStrike">
                <a:solidFill>
                  <a:srgbClr val="000000"/>
                </a:solidFill>
                <a:latin typeface="Corbel"/>
                <a:ea typeface="Corbel"/>
                <a:cs typeface="Corbel"/>
                <a:sym typeface="Corbel"/>
              </a:rPr>
              <a:t>Source : OCE, </a:t>
            </a:r>
            <a:r>
              <a:rPr i="1" lang="fr-FR">
                <a:latin typeface="Corbel"/>
                <a:ea typeface="Corbel"/>
                <a:cs typeface="Corbel"/>
                <a:sym typeface="Corbel"/>
              </a:rPr>
              <a:t>Ocean and Cryosphere</a:t>
            </a:r>
            <a:endParaRPr b="0" i="1" sz="1400" u="none" cap="none" strike="noStrike">
              <a:solidFill>
                <a:srgbClr val="000000"/>
              </a:solidFill>
              <a:latin typeface="Arial"/>
              <a:ea typeface="Arial"/>
              <a:cs typeface="Arial"/>
              <a:sym typeface="Arial"/>
            </a:endParaRPr>
          </a:p>
        </p:txBody>
      </p:sp>
      <p:sp>
        <p:nvSpPr>
          <p:cNvPr id="795" name="Google Shape;795;p5"/>
          <p:cNvSpPr txBox="1"/>
          <p:nvPr/>
        </p:nvSpPr>
        <p:spPr>
          <a:xfrm>
            <a:off x="8091000" y="2480400"/>
            <a:ext cx="3558600" cy="307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600"/>
              </a:spcBef>
              <a:spcAft>
                <a:spcPts val="0"/>
              </a:spcAft>
              <a:buNone/>
            </a:pPr>
            <a:r>
              <a:rPr lang="fr-FR" sz="1800">
                <a:solidFill>
                  <a:schemeClr val="dk1"/>
                </a:solidFill>
                <a:latin typeface="Corbel"/>
                <a:ea typeface="Corbel"/>
                <a:cs typeface="Corbel"/>
                <a:sym typeface="Corbel"/>
              </a:rPr>
              <a:t>Main </a:t>
            </a:r>
            <a:r>
              <a:rPr b="1" lang="fr-FR" sz="1800">
                <a:solidFill>
                  <a:schemeClr val="dk1"/>
                </a:solidFill>
                <a:latin typeface="Corbel"/>
                <a:ea typeface="Corbel"/>
                <a:cs typeface="Corbel"/>
                <a:sym typeface="Corbel"/>
              </a:rPr>
              <a:t>geographical factors </a:t>
            </a:r>
            <a:r>
              <a:rPr lang="fr-FR" sz="1800">
                <a:solidFill>
                  <a:schemeClr val="dk1"/>
                </a:solidFill>
                <a:latin typeface="Corbel"/>
                <a:ea typeface="Corbel"/>
                <a:cs typeface="Corbel"/>
                <a:sym typeface="Corbel"/>
              </a:rPr>
              <a:t>that influence climate :</a:t>
            </a:r>
            <a:endParaRPr sz="1800">
              <a:solidFill>
                <a:schemeClr val="dk1"/>
              </a:solidFill>
              <a:latin typeface="Corbel"/>
              <a:ea typeface="Corbel"/>
              <a:cs typeface="Corbel"/>
              <a:sym typeface="Corbel"/>
            </a:endParaRPr>
          </a:p>
          <a:p>
            <a:pPr indent="0" lvl="0" marL="0" marR="0" rtl="0" algn="l">
              <a:lnSpc>
                <a:spcPct val="100000"/>
              </a:lnSpc>
              <a:spcBef>
                <a:spcPts val="600"/>
              </a:spcBef>
              <a:spcAft>
                <a:spcPts val="0"/>
              </a:spcAft>
              <a:buNone/>
            </a:pPr>
            <a:r>
              <a:t/>
            </a:r>
            <a:endParaRPr sz="1800">
              <a:solidFill>
                <a:schemeClr val="dk1"/>
              </a:solidFill>
              <a:latin typeface="Corbel"/>
              <a:ea typeface="Corbel"/>
              <a:cs typeface="Corbel"/>
              <a:sym typeface="Corbel"/>
            </a:endParaRPr>
          </a:p>
          <a:p>
            <a:pPr indent="-285750" lvl="0" marL="285750" marR="0" rtl="0" algn="l">
              <a:lnSpc>
                <a:spcPct val="100000"/>
              </a:lnSpc>
              <a:spcBef>
                <a:spcPts val="600"/>
              </a:spcBef>
              <a:spcAft>
                <a:spcPts val="0"/>
              </a:spcAft>
              <a:buClr>
                <a:srgbClr val="666666"/>
              </a:buClr>
              <a:buSzPts val="1800"/>
              <a:buChar char="●"/>
            </a:pPr>
            <a:r>
              <a:rPr lang="fr-FR" sz="1800">
                <a:solidFill>
                  <a:schemeClr val="dk1"/>
                </a:solidFill>
                <a:latin typeface="Corbel"/>
                <a:ea typeface="Corbel"/>
                <a:cs typeface="Corbel"/>
                <a:sym typeface="Corbel"/>
              </a:rPr>
              <a:t>Distance from the equator</a:t>
            </a:r>
            <a:endParaRPr sz="1800">
              <a:solidFill>
                <a:schemeClr val="dk1"/>
              </a:solidFill>
              <a:latin typeface="Corbel"/>
              <a:ea typeface="Corbel"/>
              <a:cs typeface="Corbel"/>
              <a:sym typeface="Corbel"/>
            </a:endParaRPr>
          </a:p>
          <a:p>
            <a:pPr indent="-285750" lvl="0" marL="285750" marR="0" rtl="0" algn="l">
              <a:lnSpc>
                <a:spcPct val="100000"/>
              </a:lnSpc>
              <a:spcBef>
                <a:spcPts val="600"/>
              </a:spcBef>
              <a:spcAft>
                <a:spcPts val="0"/>
              </a:spcAft>
              <a:buClr>
                <a:srgbClr val="666666"/>
              </a:buClr>
              <a:buSzPts val="1800"/>
              <a:buChar char="●"/>
            </a:pPr>
            <a:r>
              <a:rPr lang="fr-FR" sz="1800">
                <a:solidFill>
                  <a:schemeClr val="dk1"/>
                </a:solidFill>
                <a:latin typeface="Corbel"/>
                <a:ea typeface="Corbel"/>
                <a:cs typeface="Corbel"/>
                <a:sym typeface="Corbel"/>
              </a:rPr>
              <a:t>Topography</a:t>
            </a:r>
            <a:endParaRPr sz="1800">
              <a:solidFill>
                <a:schemeClr val="dk1"/>
              </a:solidFill>
              <a:latin typeface="Corbel"/>
              <a:ea typeface="Corbel"/>
              <a:cs typeface="Corbel"/>
              <a:sym typeface="Corbel"/>
            </a:endParaRPr>
          </a:p>
          <a:p>
            <a:pPr indent="-285750" lvl="0" marL="285750" marR="0" rtl="0" algn="l">
              <a:lnSpc>
                <a:spcPct val="100000"/>
              </a:lnSpc>
              <a:spcBef>
                <a:spcPts val="600"/>
              </a:spcBef>
              <a:spcAft>
                <a:spcPts val="0"/>
              </a:spcAft>
              <a:buClr>
                <a:srgbClr val="666666"/>
              </a:buClr>
              <a:buSzPts val="1800"/>
              <a:buChar char="●"/>
            </a:pPr>
            <a:r>
              <a:rPr lang="fr-FR" sz="1800">
                <a:solidFill>
                  <a:schemeClr val="dk1"/>
                </a:solidFill>
                <a:latin typeface="Corbel"/>
                <a:ea typeface="Corbel"/>
                <a:cs typeface="Corbel"/>
                <a:sym typeface="Corbel"/>
              </a:rPr>
              <a:t>Altitude</a:t>
            </a:r>
            <a:endParaRPr sz="1800">
              <a:solidFill>
                <a:schemeClr val="dk1"/>
              </a:solidFill>
              <a:latin typeface="Corbel"/>
              <a:ea typeface="Corbel"/>
              <a:cs typeface="Corbel"/>
              <a:sym typeface="Corbel"/>
            </a:endParaRPr>
          </a:p>
          <a:p>
            <a:pPr indent="-285750" lvl="0" marL="285750" marR="0" rtl="0" algn="l">
              <a:lnSpc>
                <a:spcPct val="100000"/>
              </a:lnSpc>
              <a:spcBef>
                <a:spcPts val="600"/>
              </a:spcBef>
              <a:spcAft>
                <a:spcPts val="0"/>
              </a:spcAft>
              <a:buClr>
                <a:srgbClr val="666666"/>
              </a:buClr>
              <a:buSzPts val="1800"/>
              <a:buChar char="●"/>
            </a:pPr>
            <a:r>
              <a:rPr lang="fr-FR" sz="1800">
                <a:solidFill>
                  <a:schemeClr val="dk1"/>
                </a:solidFill>
                <a:latin typeface="Corbel"/>
                <a:ea typeface="Corbel"/>
                <a:cs typeface="Corbel"/>
                <a:sym typeface="Corbel"/>
              </a:rPr>
              <a:t>Proximity to a body of water</a:t>
            </a:r>
            <a:endParaRPr sz="1800">
              <a:solidFill>
                <a:schemeClr val="dk1"/>
              </a:solidFill>
              <a:latin typeface="Corbel"/>
              <a:ea typeface="Corbel"/>
              <a:cs typeface="Corbel"/>
              <a:sym typeface="Corbel"/>
            </a:endParaRPr>
          </a:p>
          <a:p>
            <a:pPr indent="-285750" lvl="0" marL="285750" marR="0" rtl="0" algn="l">
              <a:lnSpc>
                <a:spcPct val="100000"/>
              </a:lnSpc>
              <a:spcBef>
                <a:spcPts val="600"/>
              </a:spcBef>
              <a:spcAft>
                <a:spcPts val="0"/>
              </a:spcAft>
              <a:buClr>
                <a:srgbClr val="666666"/>
              </a:buClr>
              <a:buSzPts val="1800"/>
              <a:buChar char="●"/>
            </a:pPr>
            <a:r>
              <a:rPr lang="fr-FR" sz="1800">
                <a:solidFill>
                  <a:schemeClr val="dk1"/>
                </a:solidFill>
                <a:latin typeface="Corbel"/>
                <a:ea typeface="Corbel"/>
                <a:cs typeface="Corbel"/>
                <a:sym typeface="Corbel"/>
              </a:rPr>
              <a:t>Location within the continent (east, west, etc.)</a:t>
            </a:r>
            <a:endParaRPr sz="1800">
              <a:solidFill>
                <a:schemeClr val="dk1"/>
              </a:solidFill>
              <a:latin typeface="Corbel"/>
              <a:ea typeface="Corbel"/>
              <a:cs typeface="Corbel"/>
              <a:sym typeface="Corbel"/>
            </a:endParaRPr>
          </a:p>
          <a:p>
            <a:pPr indent="-196850" lvl="0" marL="28575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666666"/>
              </a:solidFill>
              <a:latin typeface="Corbel"/>
              <a:ea typeface="Corbel"/>
              <a:cs typeface="Corbel"/>
              <a:sym typeface="Corbel"/>
            </a:endParaRPr>
          </a:p>
        </p:txBody>
      </p:sp>
      <p:sp>
        <p:nvSpPr>
          <p:cNvPr id="796" name="Google Shape;796;p5"/>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The Köppen classification – 5 main climate types</a:t>
            </a:r>
            <a:endParaRPr/>
          </a:p>
        </p:txBody>
      </p:sp>
      <p:grpSp>
        <p:nvGrpSpPr>
          <p:cNvPr id="797" name="Google Shape;797;p5"/>
          <p:cNvGrpSpPr/>
          <p:nvPr/>
        </p:nvGrpSpPr>
        <p:grpSpPr>
          <a:xfrm>
            <a:off x="591500" y="2173600"/>
            <a:ext cx="7248525" cy="3510925"/>
            <a:chOff x="591500" y="2173600"/>
            <a:chExt cx="7248525" cy="3510925"/>
          </a:xfrm>
        </p:grpSpPr>
        <p:pic>
          <p:nvPicPr>
            <p:cNvPr id="798" name="Google Shape;798;p5"/>
            <p:cNvPicPr preferRelativeResize="0"/>
            <p:nvPr/>
          </p:nvPicPr>
          <p:blipFill rotWithShape="1">
            <a:blip r:embed="rId3">
              <a:alphaModFix/>
            </a:blip>
            <a:srcRect b="1416" l="653" r="395" t="1590"/>
            <a:stretch/>
          </p:blipFill>
          <p:spPr>
            <a:xfrm>
              <a:off x="591500" y="2173600"/>
              <a:ext cx="7248525" cy="3510925"/>
            </a:xfrm>
            <a:prstGeom prst="rect">
              <a:avLst/>
            </a:prstGeom>
            <a:noFill/>
            <a:ln>
              <a:noFill/>
            </a:ln>
            <a:effectLst>
              <a:outerShdw blurRad="57150" rotWithShape="0" algn="bl" dir="5400000" dist="19050">
                <a:srgbClr val="000000">
                  <a:alpha val="50000"/>
                </a:srgbClr>
              </a:outerShdw>
            </a:effectLst>
          </p:spPr>
        </p:pic>
        <p:sp>
          <p:nvSpPr>
            <p:cNvPr id="799" name="Google Shape;799;p5"/>
            <p:cNvSpPr/>
            <p:nvPr/>
          </p:nvSpPr>
          <p:spPr>
            <a:xfrm>
              <a:off x="1057259" y="3804000"/>
              <a:ext cx="879600" cy="13197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5"/>
            <p:cNvSpPr txBox="1"/>
            <p:nvPr/>
          </p:nvSpPr>
          <p:spPr>
            <a:xfrm>
              <a:off x="1057250" y="3784000"/>
              <a:ext cx="1129800" cy="1465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Polaire</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Continental</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Tempéré</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Sec</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rgbClr val="000000"/>
                </a:buClr>
                <a:buSzPts val="1300"/>
                <a:buFont typeface="Arial"/>
                <a:buNone/>
              </a:pPr>
              <a:r>
                <a:rPr b="0" i="0" lang="fr-FR" sz="1300" u="none" cap="none" strike="noStrike">
                  <a:solidFill>
                    <a:srgbClr val="000000"/>
                  </a:solidFill>
                  <a:latin typeface="Corbel"/>
                  <a:ea typeface="Corbel"/>
                  <a:cs typeface="Corbel"/>
                  <a:sym typeface="Corbel"/>
                </a:rPr>
                <a:t>Tropical</a:t>
              </a:r>
              <a:endParaRPr b="0" i="0" sz="1400" u="none" cap="none" strike="noStrike">
                <a:solidFill>
                  <a:srgbClr val="000000"/>
                </a:solidFill>
                <a:latin typeface="Arial"/>
                <a:ea typeface="Arial"/>
                <a:cs typeface="Arial"/>
                <a:sym typeface="Arial"/>
              </a:endParaRPr>
            </a:p>
          </p:txBody>
        </p:sp>
        <p:sp>
          <p:nvSpPr>
            <p:cNvPr id="801" name="Google Shape;801;p5"/>
            <p:cNvSpPr txBox="1"/>
            <p:nvPr/>
          </p:nvSpPr>
          <p:spPr>
            <a:xfrm>
              <a:off x="1005197" y="3784000"/>
              <a:ext cx="1129800" cy="1465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35000"/>
                </a:lnSpc>
                <a:spcBef>
                  <a:spcPts val="0"/>
                </a:spcBef>
                <a:spcAft>
                  <a:spcPts val="0"/>
                </a:spcAft>
                <a:buClr>
                  <a:srgbClr val="000000"/>
                </a:buClr>
                <a:buSzPts val="1100"/>
                <a:buFont typeface="Arial"/>
                <a:buNone/>
              </a:pPr>
              <a:r>
                <a:rPr i="0" lang="fr-FR" sz="1300" u="none" cap="none" strike="noStrike">
                  <a:solidFill>
                    <a:srgbClr val="000000"/>
                  </a:solidFill>
                  <a:latin typeface="Corbel"/>
                  <a:ea typeface="Corbel"/>
                  <a:cs typeface="Corbel"/>
                  <a:sym typeface="Corbel"/>
                </a:rPr>
                <a:t>Polar</a:t>
              </a:r>
              <a:endParaRPr i="0" sz="1300" u="none" cap="none" strike="noStrike">
                <a:solidFill>
                  <a:srgbClr val="000000"/>
                </a:solidFill>
                <a:latin typeface="Corbel"/>
                <a:ea typeface="Corbel"/>
                <a:cs typeface="Corbel"/>
                <a:sym typeface="Corbel"/>
              </a:endParaRPr>
            </a:p>
            <a:p>
              <a:pPr indent="0" lvl="0" marL="0" marR="0" rtl="0" algn="l">
                <a:lnSpc>
                  <a:spcPct val="135000"/>
                </a:lnSpc>
                <a:spcBef>
                  <a:spcPts val="0"/>
                </a:spcBef>
                <a:spcAft>
                  <a:spcPts val="0"/>
                </a:spcAft>
                <a:buClr>
                  <a:srgbClr val="000000"/>
                </a:buClr>
                <a:buSzPts val="1100"/>
                <a:buFont typeface="Arial"/>
                <a:buNone/>
              </a:pPr>
              <a:r>
                <a:rPr i="0" lang="fr-FR" sz="1300" u="none" cap="none" strike="noStrike">
                  <a:solidFill>
                    <a:srgbClr val="000000"/>
                  </a:solidFill>
                  <a:latin typeface="Corbel"/>
                  <a:ea typeface="Corbel"/>
                  <a:cs typeface="Corbel"/>
                  <a:sym typeface="Corbel"/>
                </a:rPr>
                <a:t>Continental</a:t>
              </a:r>
              <a:endParaRPr i="0" sz="1300" u="none" cap="none" strike="noStrike">
                <a:solidFill>
                  <a:srgbClr val="000000"/>
                </a:solidFill>
                <a:latin typeface="Corbel"/>
                <a:ea typeface="Corbel"/>
                <a:cs typeface="Corbel"/>
                <a:sym typeface="Corbel"/>
              </a:endParaRPr>
            </a:p>
            <a:p>
              <a:pPr indent="0" lvl="0" marL="0" marR="0" rtl="0" algn="l">
                <a:lnSpc>
                  <a:spcPct val="135000"/>
                </a:lnSpc>
                <a:spcBef>
                  <a:spcPts val="0"/>
                </a:spcBef>
                <a:spcAft>
                  <a:spcPts val="0"/>
                </a:spcAft>
                <a:buClr>
                  <a:srgbClr val="000000"/>
                </a:buClr>
                <a:buSzPts val="1100"/>
                <a:buFont typeface="Arial"/>
                <a:buNone/>
              </a:pPr>
              <a:r>
                <a:rPr i="0" lang="fr-FR" sz="1300" u="none" cap="none" strike="noStrike">
                  <a:solidFill>
                    <a:srgbClr val="000000"/>
                  </a:solidFill>
                  <a:latin typeface="Corbel"/>
                  <a:ea typeface="Corbel"/>
                  <a:cs typeface="Corbel"/>
                  <a:sym typeface="Corbel"/>
                </a:rPr>
                <a:t>Temperate</a:t>
              </a:r>
              <a:endParaRPr i="0" sz="1300" u="none" cap="none" strike="noStrike">
                <a:solidFill>
                  <a:srgbClr val="000000"/>
                </a:solidFill>
                <a:latin typeface="Corbel"/>
                <a:ea typeface="Corbel"/>
                <a:cs typeface="Corbel"/>
                <a:sym typeface="Corbel"/>
              </a:endParaRPr>
            </a:p>
            <a:p>
              <a:pPr indent="0" lvl="0" marL="0" marR="0" rtl="0" algn="l">
                <a:lnSpc>
                  <a:spcPct val="135000"/>
                </a:lnSpc>
                <a:spcBef>
                  <a:spcPts val="0"/>
                </a:spcBef>
                <a:spcAft>
                  <a:spcPts val="0"/>
                </a:spcAft>
                <a:buClr>
                  <a:srgbClr val="000000"/>
                </a:buClr>
                <a:buSzPts val="1100"/>
                <a:buFont typeface="Arial"/>
                <a:buNone/>
              </a:pPr>
              <a:r>
                <a:rPr i="0" lang="fr-FR" sz="1300" u="none" cap="none" strike="noStrike">
                  <a:solidFill>
                    <a:srgbClr val="000000"/>
                  </a:solidFill>
                  <a:latin typeface="Corbel"/>
                  <a:ea typeface="Corbel"/>
                  <a:cs typeface="Corbel"/>
                  <a:sym typeface="Corbel"/>
                </a:rPr>
                <a:t>Dry</a:t>
              </a:r>
              <a:endParaRPr i="0" sz="1300" u="none" cap="none" strike="noStrike">
                <a:solidFill>
                  <a:srgbClr val="000000"/>
                </a:solidFill>
                <a:latin typeface="Corbel"/>
                <a:ea typeface="Corbel"/>
                <a:cs typeface="Corbel"/>
                <a:sym typeface="Corbel"/>
              </a:endParaRPr>
            </a:p>
            <a:p>
              <a:pPr indent="0" lvl="0" marL="0" marR="0" rtl="0" algn="l">
                <a:lnSpc>
                  <a:spcPct val="135000"/>
                </a:lnSpc>
                <a:spcBef>
                  <a:spcPts val="0"/>
                </a:spcBef>
                <a:spcAft>
                  <a:spcPts val="0"/>
                </a:spcAft>
                <a:buClr>
                  <a:srgbClr val="000000"/>
                </a:buClr>
                <a:buSzPts val="1300"/>
                <a:buFont typeface="Arial"/>
                <a:buNone/>
              </a:pPr>
              <a:r>
                <a:rPr i="0" lang="fr-FR" sz="1300" u="none" cap="none" strike="noStrike">
                  <a:solidFill>
                    <a:srgbClr val="000000"/>
                  </a:solidFill>
                  <a:latin typeface="Corbel"/>
                  <a:ea typeface="Corbel"/>
                  <a:cs typeface="Corbel"/>
                  <a:sym typeface="Corbel"/>
                </a:rPr>
                <a:t>Tropical</a:t>
              </a:r>
              <a:endParaRPr i="0" sz="1300" u="none" cap="none" strike="noStrike">
                <a:solidFill>
                  <a:srgbClr val="000000"/>
                </a:solidFill>
                <a:latin typeface="Corbel"/>
                <a:ea typeface="Corbel"/>
                <a:cs typeface="Corbel"/>
                <a:sym typeface="Corbe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g25c6b548796_0_468"/>
          <p:cNvPicPr preferRelativeResize="0"/>
          <p:nvPr/>
        </p:nvPicPr>
        <p:blipFill rotWithShape="1">
          <a:blip r:embed="rId3">
            <a:alphaModFix/>
          </a:blip>
          <a:srcRect b="0" l="0" r="0" t="0"/>
          <a:stretch/>
        </p:blipFill>
        <p:spPr>
          <a:xfrm>
            <a:off x="9851376" y="2278200"/>
            <a:ext cx="1763124" cy="1763124"/>
          </a:xfrm>
          <a:prstGeom prst="rect">
            <a:avLst/>
          </a:prstGeom>
          <a:noFill/>
          <a:ln>
            <a:noFill/>
          </a:ln>
        </p:spPr>
      </p:pic>
      <p:sp>
        <p:nvSpPr>
          <p:cNvPr id="807" name="Google Shape;807;g25c6b548796_0_468"/>
          <p:cNvSpPr txBox="1"/>
          <p:nvPr/>
        </p:nvSpPr>
        <p:spPr>
          <a:xfrm>
            <a:off x="419624" y="1545925"/>
            <a:ext cx="9466500" cy="2495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b="1" lang="fr-FR" sz="2300">
                <a:solidFill>
                  <a:srgbClr val="0A5882"/>
                </a:solidFill>
                <a:latin typeface="Corbel"/>
                <a:ea typeface="Corbel"/>
                <a:cs typeface="Corbel"/>
                <a:sym typeface="Corbel"/>
              </a:rPr>
              <a:t>First, a few observations</a:t>
            </a:r>
            <a:endParaRPr b="1" sz="2300">
              <a:solidFill>
                <a:srgbClr val="0A5882"/>
              </a:solidFill>
              <a:latin typeface="Corbel"/>
              <a:ea typeface="Corbel"/>
              <a:cs typeface="Corbel"/>
              <a:sym typeface="Corbel"/>
            </a:endParaRPr>
          </a:p>
          <a:p>
            <a:pPr indent="-304800" lvl="0" marL="540000" marR="0" rtl="0" algn="just">
              <a:lnSpc>
                <a:spcPct val="100000"/>
              </a:lnSpc>
              <a:spcBef>
                <a:spcPts val="500"/>
              </a:spcBef>
              <a:spcAft>
                <a:spcPts val="0"/>
              </a:spcAft>
              <a:buClr>
                <a:schemeClr val="dk1"/>
              </a:buClr>
              <a:buSzPts val="1200"/>
              <a:buFont typeface="Corbel"/>
              <a:buChar char="●"/>
            </a:pPr>
            <a:r>
              <a:rPr lang="fr-FR" sz="2000">
                <a:solidFill>
                  <a:schemeClr val="dk1"/>
                </a:solidFill>
                <a:latin typeface="Corbel"/>
                <a:ea typeface="Corbel"/>
                <a:cs typeface="Corbel"/>
                <a:sym typeface="Corbel"/>
              </a:rPr>
              <a:t>Over half of the world’s population lives in cities.</a:t>
            </a:r>
            <a:endParaRPr sz="2000">
              <a:solidFill>
                <a:schemeClr val="dk1"/>
              </a:solidFill>
              <a:latin typeface="Corbel"/>
              <a:ea typeface="Corbel"/>
              <a:cs typeface="Corbel"/>
              <a:sym typeface="Corbel"/>
            </a:endParaRPr>
          </a:p>
          <a:p>
            <a:pPr indent="-304800" lvl="0" marL="540000" marR="0" rtl="0" algn="l">
              <a:lnSpc>
                <a:spcPct val="100000"/>
              </a:lnSpc>
              <a:spcBef>
                <a:spcPts val="500"/>
              </a:spcBef>
              <a:spcAft>
                <a:spcPts val="0"/>
              </a:spcAft>
              <a:buClr>
                <a:schemeClr val="dk1"/>
              </a:buClr>
              <a:buSzPts val="1200"/>
              <a:buFont typeface="Corbel"/>
              <a:buChar char="●"/>
            </a:pPr>
            <a:r>
              <a:rPr lang="fr-FR" sz="2000">
                <a:solidFill>
                  <a:schemeClr val="dk1"/>
                </a:solidFill>
                <a:latin typeface="Corbel"/>
                <a:ea typeface="Corbel"/>
                <a:cs typeface="Corbel"/>
                <a:sym typeface="Corbel"/>
              </a:rPr>
              <a:t>Many activities are concentrated in cities: housing, transport infrastructure, industry, etc.</a:t>
            </a:r>
            <a:endParaRPr sz="2000">
              <a:solidFill>
                <a:schemeClr val="dk1"/>
              </a:solidFill>
              <a:latin typeface="Corbel"/>
              <a:ea typeface="Corbel"/>
              <a:cs typeface="Corbel"/>
              <a:sym typeface="Corbel"/>
            </a:endParaRPr>
          </a:p>
          <a:p>
            <a:pPr indent="-304800" lvl="0" marL="540000" marR="0" rtl="0" algn="l">
              <a:lnSpc>
                <a:spcPct val="100000"/>
              </a:lnSpc>
              <a:spcBef>
                <a:spcPts val="500"/>
              </a:spcBef>
              <a:spcAft>
                <a:spcPts val="0"/>
              </a:spcAft>
              <a:buClr>
                <a:schemeClr val="dk1"/>
              </a:buClr>
              <a:buSzPts val="1200"/>
              <a:buFont typeface="Corbel"/>
              <a:buChar char="●"/>
            </a:pPr>
            <a:r>
              <a:rPr lang="fr-FR" sz="2000">
                <a:solidFill>
                  <a:schemeClr val="dk1"/>
                </a:solidFill>
                <a:latin typeface="Corbel"/>
                <a:ea typeface="Corbel"/>
                <a:cs typeface="Corbel"/>
                <a:sym typeface="Corbel"/>
              </a:rPr>
              <a:t>The morphology of cities, in particular their systematic concrete development, affects local atmospheric conditions: wind circulation, humidity, fog, cloud cover, etc. This phenomenon is known as</a:t>
            </a:r>
            <a:r>
              <a:rPr lang="fr-FR" sz="2000">
                <a:solidFill>
                  <a:srgbClr val="0A5882"/>
                </a:solidFill>
                <a:latin typeface="Corbel"/>
                <a:ea typeface="Corbel"/>
                <a:cs typeface="Corbel"/>
                <a:sym typeface="Corbel"/>
              </a:rPr>
              <a:t> </a:t>
            </a:r>
            <a:r>
              <a:rPr b="1" lang="fr-FR" sz="2000">
                <a:solidFill>
                  <a:srgbClr val="0A5882"/>
                </a:solidFill>
                <a:latin typeface="Corbel"/>
                <a:ea typeface="Corbel"/>
                <a:cs typeface="Corbel"/>
                <a:sym typeface="Corbel"/>
              </a:rPr>
              <a:t>urban microclimate</a:t>
            </a:r>
            <a:r>
              <a:rPr lang="fr-FR" sz="2000">
                <a:solidFill>
                  <a:schemeClr val="dk1"/>
                </a:solidFill>
                <a:latin typeface="Corbel"/>
                <a:ea typeface="Corbel"/>
                <a:cs typeface="Corbel"/>
                <a:sym typeface="Corbel"/>
              </a:rPr>
              <a:t>. </a:t>
            </a:r>
            <a:endParaRPr sz="2000">
              <a:solidFill>
                <a:schemeClr val="dk1"/>
              </a:solidFill>
              <a:latin typeface="Corbel"/>
              <a:ea typeface="Corbel"/>
              <a:cs typeface="Corbel"/>
              <a:sym typeface="Corbel"/>
            </a:endParaRPr>
          </a:p>
        </p:txBody>
      </p:sp>
      <p:sp>
        <p:nvSpPr>
          <p:cNvPr id="808" name="Google Shape;808;g25c6b548796_0_468"/>
          <p:cNvSpPr txBox="1"/>
          <p:nvPr>
            <p:ph type="title"/>
          </p:nvPr>
        </p:nvSpPr>
        <p:spPr>
          <a:xfrm>
            <a:off x="962859" y="281050"/>
            <a:ext cx="10006200" cy="653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Focus:</a:t>
            </a:r>
            <a:r>
              <a:rPr lang="fr-FR" sz="2500"/>
              <a:t> Urban microclimate, a new type of climate created by humans</a:t>
            </a:r>
            <a:endParaRPr sz="2500"/>
          </a:p>
        </p:txBody>
      </p:sp>
      <p:sp>
        <p:nvSpPr>
          <p:cNvPr id="809" name="Google Shape;809;g25c6b548796_0_468"/>
          <p:cNvSpPr txBox="1"/>
          <p:nvPr/>
        </p:nvSpPr>
        <p:spPr>
          <a:xfrm>
            <a:off x="419624" y="4122875"/>
            <a:ext cx="11229600" cy="220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FR" sz="2300">
                <a:solidFill>
                  <a:srgbClr val="0A5882"/>
                </a:solidFill>
                <a:latin typeface="Corbel"/>
                <a:ea typeface="Corbel"/>
                <a:cs typeface="Corbel"/>
                <a:sym typeface="Corbel"/>
              </a:rPr>
              <a:t>The main phenomenon: heat islands</a:t>
            </a:r>
            <a:endParaRPr sz="2000">
              <a:solidFill>
                <a:srgbClr val="212121"/>
              </a:solidFill>
              <a:latin typeface="Corbel"/>
              <a:ea typeface="Corbel"/>
              <a:cs typeface="Corbel"/>
              <a:sym typeface="Corbel"/>
            </a:endParaRPr>
          </a:p>
          <a:p>
            <a:pPr indent="0" lvl="0" marL="0" rtl="0" algn="just">
              <a:spcBef>
                <a:spcPts val="1000"/>
              </a:spcBef>
              <a:spcAft>
                <a:spcPts val="0"/>
              </a:spcAft>
              <a:buNone/>
            </a:pPr>
            <a:r>
              <a:rPr lang="fr-FR" sz="2000">
                <a:solidFill>
                  <a:schemeClr val="dk1"/>
                </a:solidFill>
                <a:latin typeface="Corbel"/>
                <a:ea typeface="Corbel"/>
                <a:cs typeface="Corbel"/>
                <a:sym typeface="Corbel"/>
              </a:rPr>
              <a:t>Heat islands are a defining feature of urban microclimates. A heat island is characterized by locally higher daytime and night-time temperatures compared with neighboring rural or forested areas, or compared with regional average temperatures.</a:t>
            </a:r>
            <a:endParaRPr sz="2000">
              <a:solidFill>
                <a:schemeClr val="dk1"/>
              </a:solidFill>
              <a:latin typeface="Corbel"/>
              <a:ea typeface="Corbel"/>
              <a:cs typeface="Corbel"/>
              <a:sym typeface="Corbel"/>
            </a:endParaRPr>
          </a:p>
          <a:p>
            <a:pPr indent="0" lvl="0" marL="0" rtl="0" algn="just">
              <a:spcBef>
                <a:spcPts val="0"/>
              </a:spcBef>
              <a:spcAft>
                <a:spcPts val="0"/>
              </a:spcAft>
              <a:buNone/>
            </a:pPr>
            <a:r>
              <a:t/>
            </a:r>
            <a:endParaRPr sz="2000">
              <a:solidFill>
                <a:schemeClr val="dk1"/>
              </a:solidFill>
              <a:latin typeface="Corbel"/>
              <a:ea typeface="Corbel"/>
              <a:cs typeface="Corbel"/>
              <a:sym typeface="Corbel"/>
            </a:endParaRPr>
          </a:p>
          <a:p>
            <a:pPr indent="0" lvl="0" marL="0" rtl="0" algn="just">
              <a:spcBef>
                <a:spcPts val="0"/>
              </a:spcBef>
              <a:spcAft>
                <a:spcPts val="0"/>
              </a:spcAft>
              <a:buNone/>
            </a:pPr>
            <a:r>
              <a:rPr lang="fr-FR" sz="2000">
                <a:solidFill>
                  <a:schemeClr val="dk1"/>
                </a:solidFill>
                <a:latin typeface="Corbel"/>
                <a:ea typeface="Corbel"/>
                <a:cs typeface="Corbel"/>
                <a:sym typeface="Corbel"/>
              </a:rPr>
              <a:t>→ We need to ensure that cities are better designed to adapt to global warming.</a:t>
            </a:r>
            <a:endParaRPr sz="200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7"/>
          <p:cNvSpPr txBox="1"/>
          <p:nvPr/>
        </p:nvSpPr>
        <p:spPr>
          <a:xfrm>
            <a:off x="0" y="6581100"/>
            <a:ext cx="5503500" cy="27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fr-FR">
                <a:latin typeface="Corbel"/>
                <a:ea typeface="Corbel"/>
                <a:cs typeface="Corbel"/>
                <a:sym typeface="Corbel"/>
              </a:rPr>
              <a:t>Source : NASA’s Ecostress maps European heat wave from space</a:t>
            </a:r>
            <a:endParaRPr>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a:latin typeface="Corbel"/>
              <a:ea typeface="Corbel"/>
              <a:cs typeface="Corbel"/>
              <a:sym typeface="Corbel"/>
            </a:endParaRPr>
          </a:p>
        </p:txBody>
      </p:sp>
      <p:sp>
        <p:nvSpPr>
          <p:cNvPr id="815" name="Google Shape;815;p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Climate stakes in cities: urban climates</a:t>
            </a:r>
            <a:endParaRPr/>
          </a:p>
        </p:txBody>
      </p:sp>
      <p:pic>
        <p:nvPicPr>
          <p:cNvPr id="816" name="Google Shape;816;p7"/>
          <p:cNvPicPr preferRelativeResize="0"/>
          <p:nvPr/>
        </p:nvPicPr>
        <p:blipFill>
          <a:blip r:embed="rId3">
            <a:alphaModFix/>
          </a:blip>
          <a:stretch>
            <a:fillRect/>
          </a:stretch>
        </p:blipFill>
        <p:spPr>
          <a:xfrm>
            <a:off x="3828525" y="1556088"/>
            <a:ext cx="4534947" cy="43999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Utilisateur1</dc:creator>
</cp:coreProperties>
</file>