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Roboto"/>
      <p:regular r:id="rId40"/>
      <p:bold r:id="rId41"/>
      <p:italic r:id="rId42"/>
      <p:boldItalic r:id="rId43"/>
    </p:embeddedFont>
    <p:embeddedFont>
      <p:font typeface="Montserrat"/>
      <p:regular r:id="rId44"/>
      <p:bold r:id="rId45"/>
      <p:italic r:id="rId46"/>
      <p:boldItalic r:id="rId47"/>
    </p:embeddedFont>
    <p:embeddedFont>
      <p:font typeface="Corbel"/>
      <p:regular r:id="rId48"/>
      <p:bold r:id="rId49"/>
      <p:italic r:id="rId50"/>
      <p:boldItalic r:id="rId51"/>
    </p:embeddedFont>
    <p:embeddedFont>
      <p:font typeface="Comfortaa"/>
      <p:regular r:id="rId52"/>
      <p:bold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hTTAZwjGtAx54T9Ax3yDiNarVsT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Damien Lévêque"/>
  <p:cmAuthor clrIdx="1" id="1" initials="" lastIdx="4" name="Gabriel Chabah"/>
  <p:cmAuthor clrIdx="2" id="2" initials="" lastIdx="1" name="Methodo ABC"/>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regular.fntdata"/><Relationship Id="rId43" Type="http://schemas.openxmlformats.org/officeDocument/2006/relationships/font" Target="fonts/Roboto-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rbel-regular.fntdata"/><Relationship Id="rId47" Type="http://schemas.openxmlformats.org/officeDocument/2006/relationships/font" Target="fonts/Montserrat-boldItalic.fntdata"/><Relationship Id="rId49" Type="http://schemas.openxmlformats.org/officeDocument/2006/relationships/font" Target="fonts/Corbel-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orbel-boldItalic.fntdata"/><Relationship Id="rId50" Type="http://schemas.openxmlformats.org/officeDocument/2006/relationships/font" Target="fonts/Corbel-italic.fntdata"/><Relationship Id="rId53" Type="http://schemas.openxmlformats.org/officeDocument/2006/relationships/font" Target="fonts/Comfortaa-bold.fntdata"/><Relationship Id="rId52" Type="http://schemas.openxmlformats.org/officeDocument/2006/relationships/font" Target="fonts/Comfortaa-regular.fntdata"/><Relationship Id="rId11" Type="http://schemas.openxmlformats.org/officeDocument/2006/relationships/slide" Target="slides/slide6.xml"/><Relationship Id="rId55" Type="http://schemas.openxmlformats.org/officeDocument/2006/relationships/font" Target="fonts/CenturyGothic-bold.fntdata"/><Relationship Id="rId10" Type="http://schemas.openxmlformats.org/officeDocument/2006/relationships/slide" Target="slides/slide5.xml"/><Relationship Id="rId54" Type="http://schemas.openxmlformats.org/officeDocument/2006/relationships/font" Target="fonts/CenturyGothic-regular.fntdata"/><Relationship Id="rId13" Type="http://schemas.openxmlformats.org/officeDocument/2006/relationships/slide" Target="slides/slide8.xml"/><Relationship Id="rId57" Type="http://schemas.openxmlformats.org/officeDocument/2006/relationships/font" Target="fonts/CenturyGothic-boldItalic.fntdata"/><Relationship Id="rId12" Type="http://schemas.openxmlformats.org/officeDocument/2006/relationships/slide" Target="slides/slide7.xml"/><Relationship Id="rId56"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8-02T10:53:25.873">
    <p:pos x="6000" y="0"/>
    <p:text>Trad OK jusque slide 10</p:text>
    <p:extLst>
      <p:ext uri="{C676402C-5697-4E1C-873F-D02D1690AC5C}">
        <p15:threadingInfo timeZoneBias="0"/>
      </p:ext>
      <p:ext uri="http://customooxmlschemas.google.com/">
        <go:slidesCustomData xmlns:go="http://customooxmlschemas.google.com/" commentPostId="AAAA2BVTyXk"/>
      </p:ext>
    </p:extLst>
  </p:cm>
  <p:cm authorId="0" idx="2" dt="2023-08-02T10:53:25.873">
    <p:pos x="6000" y="0"/>
    <p:text>Trad OK sur toutes les slides</p:text>
    <p:extLst>
      <p:ext uri="{C676402C-5697-4E1C-873F-D02D1690AC5C}">
        <p15:threadingInfo timeZoneBias="0">
          <p15:parentCm authorId="0" idx="1"/>
        </p15:threadingInfo>
      </p:ext>
      <p:ext uri="http://customooxmlschemas.google.com/">
        <go:slidesCustomData xmlns:go="http://customooxmlschemas.google.com/" commentPostId="AAAA2Fy6p1E"/>
      </p:ext>
    </p:extLst>
  </p:cm>
  <p:cm authorId="1" idx="1" dt="2023-07-28T10:58:45.174">
    <p:pos x="6000" y="100"/>
    <p:text>Unités à changer pour coller avec UK ?</p:text>
    <p:extLst>
      <p:ext uri="{C676402C-5697-4E1C-873F-D02D1690AC5C}">
        <p15:threadingInfo timeZoneBias="0"/>
      </p:ext>
      <p:ext uri="http://customooxmlschemas.google.com/">
        <go:slidesCustomData xmlns:go="http://customooxmlschemas.google.com/" commentPostId="AAAA1pvb4Co"/>
      </p:ext>
    </p:extLst>
  </p:cm>
  <p:cm authorId="1" idx="2" dt="2023-07-28T10:58:45.174">
    <p:pos x="6000" y="100"/>
    <p:text>Slide 11 changer la base empreinte par une source EN</p:text>
    <p:extLst>
      <p:ext uri="{C676402C-5697-4E1C-873F-D02D1690AC5C}">
        <p15:threadingInfo timeZoneBias="0">
          <p15:parentCm authorId="1" idx="1"/>
        </p15:threadingInfo>
      </p:ext>
      <p:ext uri="http://customooxmlschemas.google.com/">
        <go:slidesCustomData xmlns:go="http://customooxmlschemas.google.com/" commentPostId="AAAA1pvb4Cw"/>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3-06-12T14:29:25.772">
    <p:pos x="278" y="4126"/>
    <p:text>to validate when updated</p:text>
    <p:extLst>
      <p:ext uri="{C676402C-5697-4E1C-873F-D02D1690AC5C}">
        <p15:threadingInfo timeZoneBias="0"/>
      </p:ext>
      <p:ext uri="http://customooxmlschemas.google.com/">
        <go:slidesCustomData xmlns:go="http://customooxmlschemas.google.com/" commentPostId="AAAAy2qwhIM"/>
      </p:ext>
    </p:extLst>
  </p:cm>
  <p:cm authorId="1" idx="3" dt="2023-07-28T10:58:11.677">
    <p:pos x="6000" y="0"/>
    <p:text>In EN ?</p:text>
    <p:extLst>
      <p:ext uri="{C676402C-5697-4E1C-873F-D02D1690AC5C}">
        <p15:threadingInfo timeZoneBias="0"/>
      </p:ext>
      <p:ext uri="http://customooxmlschemas.google.com/">
        <go:slidesCustomData xmlns:go="http://customooxmlschemas.google.com/" commentPostId="AAAA1pvb4C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3-06-12T14:58:15.486">
    <p:pos x="6000" y="0"/>
    <p:text>Diagramme à refaire + faire un transition : "Maintenant que vous avez fini de collecter les données, la suite c'est de les analyser et de faire un plan d'action".</p:text>
    <p:extLst>
      <p:ext uri="{C676402C-5697-4E1C-873F-D02D1690AC5C}">
        <p15:threadingInfo timeZoneBias="0"/>
      </p:ext>
      <p:ext uri="http://customooxmlschemas.google.com/">
        <go:slidesCustomData xmlns:go="http://customooxmlschemas.google.com/" commentPostId="AAAAy2qwhI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51973749ca_1_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51973749ca_1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710" name="Google Shape;7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1" name="Google Shape;7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There are devices that can measure the quantity of gases emitted (for example, during the pollution check when a car is MOT'd), but they cannot be used everywhere. In the case of cars alone, they would have to be permanently connected to all the car exhaust pipes! What's more, most emissions take place outside the establishment (transport, electricity production, waste treatment, etc.) or have already taken place (construction of buildings, production of consumables and materials, manufacture of objects, etc.) and it is unrealistic to measure them.</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When measurement is not possible, we have to estimate emissions based on a statistical study. For example, one organisation carries out a study of average car emissions per kilometre travelled. This result is called the Emission Factor (EF). If we know the number of kilometres driven by a car, we can then estimate its emissions using the emission factor.</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 French Environment and Energy Management Agency (ADEME) has done a great deal of work collecting its emissions factors, which are available free of charge at https://www.bilans-ges.ademe.fr/en/accueil.</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Several EFs may exist for the same source. For example, for a car journey, different EFs can be sought depending on whether the car runs on petrol or diesel, whether it is driven in town or in the countryside, etc. It quickly becomes tedious to define an EF for all the influencing parameters (model of car, driving style, altitude of journey, etc.), so you have to choose between accuracy and practicality.</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This method is less accurate than direct measurement, but it is more than effective for the needs and objectives of the Clicks On project, particularly for classifying the different sources of emissions and helping you to define the action plan.</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br>
              <a:rPr lang="fr-FR" sz="1200">
                <a:solidFill>
                  <a:schemeClr val="dk1"/>
                </a:solidFill>
                <a:latin typeface="Corbel"/>
                <a:ea typeface="Corbel"/>
                <a:cs typeface="Corbel"/>
                <a:sym typeface="Corbel"/>
              </a:rPr>
            </a:br>
            <a:endParaRPr sz="1300">
              <a:latin typeface="Corbel"/>
              <a:ea typeface="Corbel"/>
              <a:cs typeface="Corbel"/>
              <a:sym typeface="Corbel"/>
            </a:endParaRPr>
          </a:p>
          <a:p>
            <a:pPr indent="0" lvl="0" marL="0" rtl="0" algn="l">
              <a:lnSpc>
                <a:spcPct val="85000"/>
              </a:lnSpc>
              <a:spcBef>
                <a:spcPts val="0"/>
              </a:spcBef>
              <a:spcAft>
                <a:spcPts val="0"/>
              </a:spcAft>
              <a:buSzPts val="1100"/>
              <a:buNone/>
            </a:pPr>
            <a:r>
              <a:t/>
            </a:r>
            <a:endParaRPr sz="13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724" name="Google Shape;7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5" name="Google Shape;7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Please note that for electricity, the emission factor is the average European energy mix and therefore really depends on the energy source used to produce that electricity. Compared with France, which uses mainly low-carbon electricity, the emission factor is 0.0599 kg CO2eq/kWh. This represents more than 17,500 kWh of electricity.</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There are emission factors for almost everything. Most of the ones we need are already entered in the spreadsheet. Measuring your carbon footprint in Clicks On project "simply" involves collecting the data and entering the quantities for each source of emissions, in the right units. The spreadsheet will multiply the quantities by the corresponding emission factor to obtain the emissions from the source and add up all the sources together.</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You can find other emission factors, or check that everything is up to date, on ADEME's Base Carbone website: http://www.bilans-ges.ademe.fr/en/accueil</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5" name="Google Shape;7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51806fb501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g251806fb501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54" name="Google Shape;754;g251806fb501_1_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5dfdd45b73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g25dfdd45b7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73" name="Google Shape;773;g25dfdd45b73_0_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5dfdd45b73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g25dfdd45b73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92" name="Google Shape;792;g25dfdd45b73_0_5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5dfdd45b7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g25dfdd45b73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08" name="Google Shape;808;g25dfdd45b73_0_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3" name="Google Shape;82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000">
              <a:latin typeface="Arial"/>
              <a:ea typeface="Arial"/>
              <a:cs typeface="Arial"/>
              <a:sym typeface="Arial"/>
            </a:endParaRPr>
          </a:p>
        </p:txBody>
      </p:sp>
      <p:sp>
        <p:nvSpPr>
          <p:cNvPr id="824" name="Google Shape;824;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51806fb501_1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251806fb501_1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e4f327448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3" name="Google Shape;843;ge4f32744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Use this slide to get students to guess which types of activity emit greenhouse gases in the school...</a:t>
            </a:r>
            <a:endParaRPr sz="12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5dfdd45b73_0_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5dfdd45b7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We can get to the heart of the matter and take the case of the school. But the method is the same for any type of project or organisation.</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What emissions do we need to take into account to calculate the carbon footprint of this school?</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We are taking into account the majority of greenhouse gas emissions linked to the school's activity through the following items:</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260350" lvl="0" marL="457200" rtl="0" algn="l">
              <a:lnSpc>
                <a:spcPct val="115000"/>
              </a:lnSpc>
              <a:spcBef>
                <a:spcPts val="0"/>
              </a:spcBef>
              <a:spcAft>
                <a:spcPts val="0"/>
              </a:spcAft>
              <a:buSzPts val="500"/>
              <a:buChar char="●"/>
            </a:pPr>
            <a:r>
              <a:rPr b="1" lang="fr-FR" sz="1200">
                <a:latin typeface="Montserrat"/>
                <a:ea typeface="Montserrat"/>
                <a:cs typeface="Montserrat"/>
                <a:sym typeface="Montserrat"/>
              </a:rPr>
              <a:t>Energy </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electricity</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heating and air </a:t>
            </a:r>
            <a:r>
              <a:rPr lang="fr-FR" sz="1200">
                <a:latin typeface="Montserrat"/>
                <a:ea typeface="Montserrat"/>
                <a:cs typeface="Montserrat"/>
                <a:sym typeface="Montserrat"/>
              </a:rPr>
              <a:t>conditioning</a:t>
            </a:r>
            <a:r>
              <a:rPr lang="fr-FR" sz="1200">
                <a:latin typeface="Montserrat"/>
                <a:ea typeface="Montserrat"/>
                <a:cs typeface="Montserrat"/>
                <a:sym typeface="Montserrat"/>
              </a:rPr>
              <a:t>.</a:t>
            </a:r>
            <a:endParaRPr sz="1200">
              <a:latin typeface="Montserrat"/>
              <a:ea typeface="Montserrat"/>
              <a:cs typeface="Montserrat"/>
              <a:sym typeface="Montserrat"/>
            </a:endParaRPr>
          </a:p>
          <a:p>
            <a:pPr indent="-260350" lvl="0" marL="457200" rtl="0" algn="l">
              <a:lnSpc>
                <a:spcPct val="115000"/>
              </a:lnSpc>
              <a:spcBef>
                <a:spcPts val="0"/>
              </a:spcBef>
              <a:spcAft>
                <a:spcPts val="0"/>
              </a:spcAft>
              <a:buSzPts val="500"/>
              <a:buChar char="●"/>
            </a:pPr>
            <a:r>
              <a:rPr b="1" lang="fr-FR" sz="1200">
                <a:latin typeface="Montserrat"/>
                <a:ea typeface="Montserrat"/>
                <a:cs typeface="Montserrat"/>
                <a:sym typeface="Montserrat"/>
              </a:rPr>
              <a:t>Travel</a:t>
            </a:r>
            <a:r>
              <a:rPr b="1"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by students and staff</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as well as school trips</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shipping</a:t>
            </a:r>
            <a:r>
              <a:rPr lang="fr-FR" sz="1200">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260350" lvl="0" marL="457200" rtl="0" algn="l">
              <a:lnSpc>
                <a:spcPct val="115000"/>
              </a:lnSpc>
              <a:spcBef>
                <a:spcPts val="0"/>
              </a:spcBef>
              <a:spcAft>
                <a:spcPts val="0"/>
              </a:spcAft>
              <a:buSzPts val="500"/>
              <a:buChar char="●"/>
            </a:pPr>
            <a:r>
              <a:rPr b="1" lang="fr-FR" sz="1200">
                <a:latin typeface="Montserrat"/>
                <a:ea typeface="Montserrat"/>
                <a:cs typeface="Montserrat"/>
                <a:sym typeface="Montserrat"/>
              </a:rPr>
              <a:t>Consumable </a:t>
            </a:r>
            <a:r>
              <a:rPr lang="fr-FR" sz="1200">
                <a:latin typeface="Montserrat"/>
                <a:ea typeface="Montserrat"/>
                <a:cs typeface="Montserrat"/>
                <a:sym typeface="Montserrat"/>
              </a:rPr>
              <a:t>supplies and materials</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used by the school</a:t>
            </a:r>
            <a:r>
              <a:rPr lang="fr-FR" sz="1200">
                <a:solidFill>
                  <a:srgbClr val="000000"/>
                </a:solidFill>
                <a:latin typeface="Montserrat"/>
                <a:ea typeface="Montserrat"/>
                <a:cs typeface="Montserrat"/>
                <a:sym typeface="Montserrat"/>
              </a:rPr>
              <a:t> : </a:t>
            </a:r>
            <a:r>
              <a:rPr lang="fr-FR" sz="1200">
                <a:latin typeface="Montserrat"/>
                <a:ea typeface="Montserrat"/>
                <a:cs typeface="Montserrat"/>
                <a:sym typeface="Montserrat"/>
              </a:rPr>
              <a:t>paper</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raw materials</a:t>
            </a:r>
            <a:r>
              <a:rPr lang="fr-FR" sz="1200">
                <a:solidFill>
                  <a:srgbClr val="000000"/>
                </a:solidFill>
                <a:latin typeface="Montserrat"/>
                <a:ea typeface="Montserrat"/>
                <a:cs typeface="Montserrat"/>
                <a:sym typeface="Montserrat"/>
              </a:rPr>
              <a:t>, etc.</a:t>
            </a:r>
            <a:endParaRPr sz="1200">
              <a:latin typeface="Montserrat"/>
              <a:ea typeface="Montserrat"/>
              <a:cs typeface="Montserrat"/>
              <a:sym typeface="Montserrat"/>
            </a:endParaRPr>
          </a:p>
          <a:p>
            <a:pPr indent="-260350" lvl="0" marL="457200" rtl="0" algn="l">
              <a:lnSpc>
                <a:spcPct val="115000"/>
              </a:lnSpc>
              <a:spcBef>
                <a:spcPts val="0"/>
              </a:spcBef>
              <a:spcAft>
                <a:spcPts val="0"/>
              </a:spcAft>
              <a:buSzPts val="500"/>
              <a:buChar char="●"/>
            </a:pPr>
            <a:r>
              <a:rPr b="1" lang="fr-FR" sz="1200">
                <a:latin typeface="Montserrat"/>
                <a:ea typeface="Montserrat"/>
                <a:cs typeface="Montserrat"/>
                <a:sym typeface="Montserrat"/>
              </a:rPr>
              <a:t>Food service</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its production</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transportation</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transformation</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and</a:t>
            </a:r>
            <a:r>
              <a:rPr lang="fr-FR" sz="1200">
                <a:solidFill>
                  <a:srgbClr val="000000"/>
                </a:solidFill>
                <a:latin typeface="Montserrat"/>
                <a:ea typeface="Montserrat"/>
                <a:cs typeface="Montserrat"/>
                <a:sym typeface="Montserrat"/>
              </a:rPr>
              <a:t> </a:t>
            </a:r>
            <a:r>
              <a:rPr b="1" lang="fr-FR" sz="1200">
                <a:latin typeface="Montserrat"/>
                <a:ea typeface="Montserrat"/>
                <a:cs typeface="Montserrat"/>
                <a:sym typeface="Montserrat"/>
              </a:rPr>
              <a:t>waste</a:t>
            </a:r>
            <a:r>
              <a:rPr b="1" lang="fr-FR" sz="1200">
                <a:latin typeface="Montserrat"/>
                <a:ea typeface="Montserrat"/>
                <a:cs typeface="Montserrat"/>
                <a:sym typeface="Montserrat"/>
              </a:rPr>
              <a:t> </a:t>
            </a:r>
            <a:r>
              <a:rPr lang="fr-FR" sz="1200">
                <a:latin typeface="Montserrat"/>
                <a:ea typeface="Montserrat"/>
                <a:cs typeface="Montserrat"/>
                <a:sym typeface="Montserrat"/>
              </a:rPr>
              <a:t>which must be transported and treated.</a:t>
            </a:r>
            <a:r>
              <a:rPr lang="fr-FR" sz="1200">
                <a:solidFill>
                  <a:srgbClr val="000000"/>
                </a:solidFill>
                <a:latin typeface="Montserrat"/>
                <a:ea typeface="Montserrat"/>
                <a:cs typeface="Montserrat"/>
                <a:sym typeface="Montserrat"/>
              </a:rPr>
              <a:t>…</a:t>
            </a:r>
            <a:endParaRPr sz="1200">
              <a:latin typeface="Montserrat"/>
              <a:ea typeface="Montserrat"/>
              <a:cs typeface="Montserrat"/>
              <a:sym typeface="Montserrat"/>
            </a:endParaRPr>
          </a:p>
          <a:p>
            <a:pPr indent="-260350" lvl="0" marL="457200" rtl="0" algn="l">
              <a:lnSpc>
                <a:spcPct val="115000"/>
              </a:lnSpc>
              <a:spcBef>
                <a:spcPts val="0"/>
              </a:spcBef>
              <a:spcAft>
                <a:spcPts val="0"/>
              </a:spcAft>
              <a:buSzPts val="500"/>
              <a:buChar char="●"/>
            </a:pPr>
            <a:r>
              <a:rPr b="1" lang="fr-FR" sz="1200">
                <a:latin typeface="Montserrat"/>
                <a:ea typeface="Montserrat"/>
                <a:cs typeface="Montserrat"/>
                <a:sym typeface="Montserrat"/>
              </a:rPr>
              <a:t>Fixed assets</a:t>
            </a:r>
            <a:r>
              <a:rPr b="1" lang="fr-FR" sz="1200">
                <a:solidFill>
                  <a:srgbClr val="000000"/>
                </a:solidFill>
                <a:latin typeface="Montserrat"/>
                <a:ea typeface="Montserrat"/>
                <a:cs typeface="Montserrat"/>
                <a:sym typeface="Montserrat"/>
              </a:rPr>
              <a:t> </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building construction, for example</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Even if emissions are only due to construction</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we have to take them into account and</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write them off</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generally over a period of 30 years</a:t>
            </a:r>
            <a:r>
              <a:rPr lang="fr-FR" sz="1200">
                <a:solidFill>
                  <a:srgbClr val="000000"/>
                </a:solidFill>
                <a:latin typeface="Montserrat"/>
                <a:ea typeface="Montserrat"/>
                <a:cs typeface="Montserrat"/>
                <a:sym typeface="Montserrat"/>
              </a:rPr>
              <a:t>.</a:t>
            </a:r>
            <a:endParaRPr sz="1200">
              <a:latin typeface="Montserrat"/>
              <a:ea typeface="Montserrat"/>
              <a:cs typeface="Montserrat"/>
              <a:sym typeface="Montserrat"/>
            </a:endParaRPr>
          </a:p>
        </p:txBody>
      </p:sp>
      <p:sp>
        <p:nvSpPr>
          <p:cNvPr id="853" name="Google Shape;85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b8341050cf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9" name="Google Shape;869;gb8341050c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First we need a calculator to obtain the profile. You can see that the profile is a histogram. This format allows us to identify the biggest emitters, so that we can work on them and reduce GHG emissions. To do this, we need to have all the activity data to estimate the quantity of greenhouse gases emitted by the school. Using the calculator, we can enter the data and convert it into GHG emissions.</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e004ac06d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8" name="Google Shape;888;ge004ac06d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Now that we know why we estimate GHG emissions and how we measure them, let's move on to the data collection phase.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During the data collection phase, you will be meeting various people who work in your school. This is a good time not only to talk to them about the data, but also to make them aware of what you are doing and the importance of reducing our greenhouse gas emissions.</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Before asking anyone any questions, make sure you prepare all your queries, list everything you need to know, and why not tell the people you're going to meet what information you'll need - it'll save you time and them too!</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00" name="Google Shape;90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1" name="Google Shape;9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FR" sz="1200">
                <a:solidFill>
                  <a:schemeClr val="dk1"/>
                </a:solidFill>
                <a:latin typeface="Montserrat"/>
                <a:ea typeface="Montserrat"/>
                <a:cs typeface="Montserrat"/>
                <a:sym typeface="Montserrat"/>
              </a:rPr>
              <a:t>LIGHT INITIATIVE:</a:t>
            </a:r>
            <a:endParaRPr b="1"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 first thing to do in a carbon assessment is to clearly define what activities you will consider or not and why. You have to define the scope of the assessment. Beyond certain emissions that cannot be avoided, the definition of the scope is arbitrary. It is your choice to make. The wider we count, the more capacity for action we have... but the more time it takes. So it all depends on your objectives and ambitions.</a:t>
            </a:r>
            <a:br>
              <a:rPr lang="fr-FR" sz="1200">
                <a:solidFill>
                  <a:schemeClr val="dk1"/>
                </a:solidFill>
                <a:latin typeface="Montserrat"/>
                <a:ea typeface="Montserrat"/>
                <a:cs typeface="Montserrat"/>
                <a:sym typeface="Montserrat"/>
              </a:rPr>
            </a:b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Following are a few tips on how to try to list all potential sources of emissions exhaustively before you make your selection. The fact of selecting or not selecting a particular source must be argued and recorded in the report that must accompany the calculation. This report is essential if you want to remember the assumptions you made the last time or to compare different assessments.</a:t>
            </a:r>
            <a:br>
              <a:rPr lang="fr-FR" sz="1200">
                <a:solidFill>
                  <a:schemeClr val="dk1"/>
                </a:solidFill>
                <a:latin typeface="Montserrat"/>
                <a:ea typeface="Montserrat"/>
                <a:cs typeface="Montserrat"/>
                <a:sym typeface="Montserrat"/>
              </a:rPr>
            </a:b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With the Clicks On Calculator you will find 5 categories (Energy, Food, Transport, Supplies and Fixed Assets) with a certain amount of questions to answer and data to collect. In its normal version, the ClicksOn Calculator will require less data for each item (no waste tab, air conditioning, etc) compared to the advanced version (next slide). It is a good start but if you want to enlarge this perimeter, feel free to do it on your own.</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orbel"/>
              <a:ea typeface="Corbel"/>
              <a:cs typeface="Corbel"/>
              <a:sym typeface="Corbe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12" name="Google Shape;9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3" name="Google Shape;9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FR" sz="1200">
                <a:solidFill>
                  <a:schemeClr val="dk1"/>
                </a:solidFill>
                <a:latin typeface="Montserrat"/>
                <a:ea typeface="Montserrat"/>
                <a:cs typeface="Montserrat"/>
                <a:sym typeface="Montserrat"/>
              </a:rPr>
              <a:t>COMPLETE INITIATIVE:</a:t>
            </a:r>
            <a:endParaRPr b="1"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 first thing to do in a carbon assessment is to clearly define what activities you will consider or not and why. You have to define the scope of the assessment. Beyond certain emissions that cannot be avoided, the definition of the scope is arbitrary. It is your choice to make. The wider we count, the more capacity for action we have... but the more time it takes. So it all depends on your objectives and ambitions.</a:t>
            </a:r>
            <a:br>
              <a:rPr lang="fr-FR" sz="1200">
                <a:solidFill>
                  <a:schemeClr val="dk1"/>
                </a:solidFill>
                <a:latin typeface="Montserrat"/>
                <a:ea typeface="Montserrat"/>
                <a:cs typeface="Montserrat"/>
                <a:sym typeface="Montserrat"/>
              </a:rPr>
            </a:b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Following are a few tips on how to try to list all potential sources of emissions exhaustively before you make your selection. The fact of selecting or not selecting a particular source must be argued and recorded in the report that must accompany the calculation. This report is essential if you want to remember the assumptions you made the last time or to compare different assessments.</a:t>
            </a:r>
            <a:br>
              <a:rPr lang="fr-FR" sz="1200">
                <a:solidFill>
                  <a:schemeClr val="dk1"/>
                </a:solidFill>
                <a:latin typeface="Montserrat"/>
                <a:ea typeface="Montserrat"/>
                <a:cs typeface="Montserrat"/>
                <a:sym typeface="Montserrat"/>
              </a:rPr>
            </a:b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With the Clicks On Calculator you will find 5 categories (Energy, Food, Transport, Supplies and Fixed Assets) with a certain amount of questions to answer and data to collect. It is a good start but if you want to enlarge this perimeter, feel free to do it on your own.</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As we said earlier, in a carbon footprint we want to know the school's total GHG emissions. But this data is not directly available. We are going to use emission factors to transform a physical flow (km, kwH, etc.) into GHG emissions. There are many different units for emission factors, for example kgCO2eq/kWh for everything that consumes a lot of energy or kgCO2eq/unit for every object that emits a lot during its production.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As part of this project, you will need to use emission factors taken from ADEME's Base Carbone and included in the calculator, so you will need to use the corresponding units. For example, the emission factor associated with computers is in kgCO2eq/unit, so you will need to find the number of computers purchased this year.</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In general, you will need to find the data requested by the Clicks On calculator. If you want to extend the scope, you will need to find new emission factors and identify the most relevant data to collect, but that can be for next time.</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p:txBody>
      </p:sp>
      <p:sp>
        <p:nvSpPr>
          <p:cNvPr id="931" name="Google Shape;93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51" name="Google Shape;95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2" name="Google Shape;95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0" rtl="0" algn="l">
              <a:lnSpc>
                <a:spcPct val="8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For all the categories, the school manager and the accounting manager may have some answers, but there are others persons you should consider.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For energy issues, the local or regional authorities. In some regions, they are in charge of the energy consumption and construction.</a:t>
            </a:r>
            <a:br>
              <a:rPr lang="fr-FR" sz="1200">
                <a:solidFill>
                  <a:schemeClr val="dk1"/>
                </a:solidFill>
                <a:latin typeface="Montserrat"/>
                <a:ea typeface="Montserrat"/>
                <a:cs typeface="Montserrat"/>
                <a:sym typeface="Montserrat"/>
              </a:rPr>
            </a:b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For food, the canteen manager may be a great help of course !</a:t>
            </a:r>
            <a:br>
              <a:rPr lang="fr-FR" sz="1200">
                <a:solidFill>
                  <a:schemeClr val="dk1"/>
                </a:solidFill>
                <a:latin typeface="Montserrat"/>
                <a:ea typeface="Montserrat"/>
                <a:cs typeface="Montserrat"/>
                <a:sym typeface="Montserrat"/>
              </a:rPr>
            </a:b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For supplies, you may ask the purchasing department.</a:t>
            </a:r>
            <a:br>
              <a:rPr lang="fr-FR" sz="1200">
                <a:solidFill>
                  <a:schemeClr val="dk1"/>
                </a:solidFill>
                <a:latin typeface="Montserrat"/>
                <a:ea typeface="Montserrat"/>
                <a:cs typeface="Montserrat"/>
                <a:sym typeface="Montserrat"/>
              </a:rPr>
            </a:b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For fixed assets, the IT manager should know everything about computers, photocopiers, etc. </a:t>
            </a:r>
            <a:br>
              <a:rPr lang="fr-FR" sz="1200">
                <a:solidFill>
                  <a:schemeClr val="dk1"/>
                </a:solidFill>
                <a:latin typeface="Montserrat"/>
                <a:ea typeface="Montserrat"/>
                <a:cs typeface="Montserrat"/>
                <a:sym typeface="Montserrat"/>
              </a:rPr>
            </a:br>
            <a:br>
              <a:rPr lang="fr-FR" sz="1200">
                <a:solidFill>
                  <a:schemeClr val="dk1"/>
                </a:solidFill>
                <a:latin typeface="Montserrat"/>
                <a:ea typeface="Montserrat"/>
                <a:cs typeface="Montserrat"/>
                <a:sym typeface="Montserrat"/>
              </a:rPr>
            </a:br>
            <a:r>
              <a:rPr lang="fr-FR" sz="1200">
                <a:solidFill>
                  <a:schemeClr val="dk1"/>
                </a:solidFill>
                <a:latin typeface="Montserrat"/>
                <a:ea typeface="Montserrat"/>
                <a:cs typeface="Montserrat"/>
                <a:sym typeface="Montserrat"/>
              </a:rPr>
              <a:t>In addition, the librarian of your school can help to use a computer and use it to collect data. </a:t>
            </a:r>
            <a:br>
              <a:rPr lang="fr-FR" sz="1200">
                <a:solidFill>
                  <a:schemeClr val="dk1"/>
                </a:solidFill>
                <a:latin typeface="Corbel"/>
                <a:ea typeface="Corbel"/>
                <a:cs typeface="Corbel"/>
                <a:sym typeface="Corbel"/>
              </a:rPr>
            </a:br>
            <a:endParaRPr sz="1300">
              <a:solidFill>
                <a:schemeClr val="dk1"/>
              </a:solidFill>
              <a:latin typeface="Corbel"/>
              <a:ea typeface="Corbel"/>
              <a:cs typeface="Corbel"/>
              <a:sym typeface="Corbel"/>
            </a:endParaRPr>
          </a:p>
          <a:p>
            <a:pPr indent="0" lvl="1" marL="0" rtl="0" algn="l">
              <a:lnSpc>
                <a:spcPct val="80000"/>
              </a:lnSpc>
              <a:spcBef>
                <a:spcPts val="0"/>
              </a:spcBef>
              <a:spcAft>
                <a:spcPts val="0"/>
              </a:spcAft>
              <a:buSzPts val="1100"/>
              <a:buNone/>
            </a:pPr>
            <a:r>
              <a:t/>
            </a:r>
            <a:endParaRPr sz="1300">
              <a:solidFill>
                <a:schemeClr val="dk1"/>
              </a:solidFill>
              <a:latin typeface="Corbel"/>
              <a:ea typeface="Corbel"/>
              <a:cs typeface="Corbel"/>
              <a:sym typeface="Corbe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For certain categories, such as energy or supplies, you may be lucky enough to find all the information on a single bill! But that won't be the case for categories such as food or transport. You're going to have to ask all the students, teachers and the whole ANE team how they get to school and what they eat every day (in a typical week, for example)? You could try asking each person directly, but you'll save a lot of time by using a questionnaire.</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If you're having trouble designing these questionnaires, you can look at the Data Collection Guide, which will help you create effective forms and analyse the results you get. You can also ask other Clicks On’s  schools !</a:t>
            </a:r>
            <a:endParaRPr sz="1200">
              <a:solidFill>
                <a:schemeClr val="dk1"/>
              </a:solidFill>
              <a:latin typeface="Montserrat"/>
              <a:ea typeface="Montserrat"/>
              <a:cs typeface="Montserrat"/>
              <a:sym typeface="Montserrat"/>
            </a:endParaRPr>
          </a:p>
        </p:txBody>
      </p:sp>
      <p:sp>
        <p:nvSpPr>
          <p:cNvPr id="973" name="Google Shape;97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982" name="Google Shape;98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5dfdd45b73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Once the data has been collected, you can use the Clicks On calculator. This tool includes the 5 emission sources and the various fields for entering the data collected by students and teachers. The tool will automatically calculate the emissions for each source. Each data entry is incremented on the dashboard on the home page of the calculator, which then provides an overview and enables you to draw up an action plan to reduce these emissions.</a:t>
            </a:r>
            <a:endParaRPr sz="1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200">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200">
              <a:latin typeface="Montserrat"/>
              <a:ea typeface="Montserrat"/>
              <a:cs typeface="Montserrat"/>
              <a:sym typeface="Montserrat"/>
            </a:endParaRPr>
          </a:p>
        </p:txBody>
      </p:sp>
      <p:sp>
        <p:nvSpPr>
          <p:cNvPr id="990" name="Google Shape;990;g25dfdd45b73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51806fb501_1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g251806fb501_1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FR" sz="1200" u="sng">
                <a:solidFill>
                  <a:schemeClr val="dk1"/>
                </a:solidFill>
                <a:latin typeface="Montserrat"/>
                <a:ea typeface="Montserrat"/>
                <a:cs typeface="Montserrat"/>
                <a:sym typeface="Montserrat"/>
              </a:rPr>
              <a:t>Transition</a:t>
            </a:r>
            <a:r>
              <a:rPr b="1" lang="fr-FR" sz="1200" u="sng">
                <a:solidFill>
                  <a:schemeClr val="dk1"/>
                </a:solidFill>
                <a:latin typeface="Montserrat"/>
                <a:ea typeface="Montserrat"/>
                <a:cs typeface="Montserrat"/>
                <a:sym typeface="Montserrat"/>
              </a:rPr>
              <a:t>:</a:t>
            </a:r>
            <a:endParaRPr b="1" sz="1200">
              <a:solidFill>
                <a:schemeClr val="dk1"/>
              </a:solidFill>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Now that we understand what climate change is and how human activities contribute to it, let's look at how to calculate GHG emissions so that we can reduce them.</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u="sng">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25dfdd45b73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sz="1200">
                <a:latin typeface="Montserrat"/>
                <a:ea typeface="Montserrat"/>
                <a:cs typeface="Montserrat"/>
                <a:sym typeface="Montserrat"/>
              </a:rPr>
              <a:t>Follow the instructions on the tool and measure the carbon footprint !</a:t>
            </a:r>
            <a:endParaRPr sz="1200">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200">
              <a:latin typeface="Montserrat"/>
              <a:ea typeface="Montserrat"/>
              <a:cs typeface="Montserrat"/>
              <a:sym typeface="Montserrat"/>
            </a:endParaRPr>
          </a:p>
        </p:txBody>
      </p:sp>
      <p:sp>
        <p:nvSpPr>
          <p:cNvPr id="1036" name="Google Shape;1036;g25dfdd45b73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0" name="Google Shape;10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At the end of the calculation, we have a better understanding of the biggest sources of emissions in our school. Now it's time to take action to reduce them!</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To do this, we need to ask ourselves what the priority actions are and design an effective action plan to reduce our emissions in the short and medium term. We will learn how to do this in our next Powerpoint "Phase 4 - Action plan".</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p:txBody>
      </p:sp>
      <p:sp>
        <p:nvSpPr>
          <p:cNvPr id="1051" name="Google Shape;1051;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5dfdd45b73_0_7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1" name="Google Shape;1071;g25dfdd45b73_0_7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At the end of the calculation, we have a better understanding of the most important sources of emissions in our school. Now it's time to take action to reduce them!</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To do this, we need to ask ourselves what the priority actions are and devise an effective action plan to reduce our emissions in the short, medium and long term. We'll be learning how to do this in our next Powerpoint "Phase 4 - Action plan".</a:t>
            </a:r>
            <a:endParaRPr sz="1200">
              <a:solidFill>
                <a:schemeClr val="dk1"/>
              </a:solidFill>
              <a:latin typeface="Montserrat"/>
              <a:ea typeface="Montserrat"/>
              <a:cs typeface="Montserrat"/>
              <a:sym typeface="Montserrat"/>
            </a:endParaRPr>
          </a:p>
        </p:txBody>
      </p:sp>
      <p:sp>
        <p:nvSpPr>
          <p:cNvPr id="1072" name="Google Shape;1072;g25dfdd45b73_0_74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e004ac06da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2" name="Google Shape;1082;ge004ac06da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1200">
                <a:solidFill>
                  <a:schemeClr val="dk1"/>
                </a:solidFill>
                <a:latin typeface="Montserrat"/>
                <a:ea typeface="Montserrat"/>
                <a:cs typeface="Montserrat"/>
                <a:sym typeface="Montserrat"/>
              </a:rPr>
              <a:t>Explanation</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After collecting data and measuring the school's CO2 emissions, we propose a simple evaluation tool that allows us to reflect and imagine the project beyond the present moment and the measurement that the students have just completed.</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To establish a final reflection on Phase 3 with the students, you can use the activity: Difficult, Different and Learned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In this case, have students, divided into groups of three, agree as a team on something they found difficult, something they could have done differently, and something they learned. Ask them to write it on a post-it note and put it on three boards with the questions: What did we find </a:t>
            </a:r>
            <a:r>
              <a:rPr b="1" lang="fr-FR" sz="1200">
                <a:solidFill>
                  <a:schemeClr val="dk1"/>
                </a:solidFill>
                <a:latin typeface="Montserrat"/>
                <a:ea typeface="Montserrat"/>
                <a:cs typeface="Montserrat"/>
                <a:sym typeface="Montserrat"/>
              </a:rPr>
              <a:t>difficult</a:t>
            </a:r>
            <a:r>
              <a:rPr lang="fr-FR" sz="1200">
                <a:solidFill>
                  <a:schemeClr val="dk1"/>
                </a:solidFill>
                <a:latin typeface="Montserrat"/>
                <a:ea typeface="Montserrat"/>
                <a:cs typeface="Montserrat"/>
                <a:sym typeface="Montserrat"/>
              </a:rPr>
              <a:t>, what could we have done </a:t>
            </a:r>
            <a:r>
              <a:rPr b="1" lang="fr-FR" sz="1200">
                <a:solidFill>
                  <a:schemeClr val="dk1"/>
                </a:solidFill>
                <a:latin typeface="Montserrat"/>
                <a:ea typeface="Montserrat"/>
                <a:cs typeface="Montserrat"/>
                <a:sym typeface="Montserrat"/>
              </a:rPr>
              <a:t>differently </a:t>
            </a:r>
            <a:r>
              <a:rPr lang="fr-FR" sz="1200">
                <a:solidFill>
                  <a:schemeClr val="dk1"/>
                </a:solidFill>
                <a:latin typeface="Montserrat"/>
                <a:ea typeface="Montserrat"/>
                <a:cs typeface="Montserrat"/>
                <a:sym typeface="Montserrat"/>
              </a:rPr>
              <a:t>and what did we </a:t>
            </a:r>
            <a:r>
              <a:rPr b="1" lang="fr-FR" sz="1200">
                <a:solidFill>
                  <a:schemeClr val="dk1"/>
                </a:solidFill>
                <a:latin typeface="Montserrat"/>
                <a:ea typeface="Montserrat"/>
                <a:cs typeface="Montserrat"/>
                <a:sym typeface="Montserrat"/>
              </a:rPr>
              <a:t>learn</a:t>
            </a:r>
            <a:r>
              <a:rPr lang="fr-FR" sz="1200">
                <a:solidFill>
                  <a:schemeClr val="dk1"/>
                </a:solidFill>
                <a:latin typeface="Montserrat"/>
                <a:ea typeface="Montserrat"/>
                <a:cs typeface="Montserrat"/>
                <a:sym typeface="Montserrat"/>
              </a:rPr>
              <a:t>? You can also use the Difficult, Different, Learned template in the Appendix. If possible, someone can then read them out loud and discuss them with the whole group.</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fd1f312ad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4" name="Google Shape;1094;gfd1f312ad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51806fb501_1_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251806fb501_1_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There are several reasons to estimate our greenhouse gas emissions:</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First of all, we need to estimate them so that we can reduce them. Identifying the activities that emit the most greenhouse gases can guide our actions to effectively reduce emissions.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It's also important to be able to anticipate possible future changes in our field: anticipating future standards for GHG emissions, for example.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In many cases, reducing greenhouse gases can be associated with savings (by reducing energy bills, for example).</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solidFill>
                <a:schemeClr val="dk1"/>
              </a:solidFill>
              <a:latin typeface="Montserrat"/>
              <a:ea typeface="Montserrat"/>
              <a:cs typeface="Montserrat"/>
              <a:sym typeface="Montserrat"/>
            </a:endParaRPr>
          </a:p>
        </p:txBody>
      </p:sp>
      <p:sp>
        <p:nvSpPr>
          <p:cNvPr id="585" name="Google Shape;5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95" name="Google Shape;59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6" name="Google Shape;59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 main objective of carbon accounting is to identify the most effective actions for reducing our greenhouse gas emissions. We are not looking for exact figures, but we are trying to determine the order of magnitude of each action.</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Answer: Turning down the thermostat is four times more effective. In fact, one year of heating is equivalent to 54 years of a light bulb on in terms of greenhouse gas emissions.</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08" name="Google Shape;6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9" name="Google Shape;6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There are many different sources of GHG emissions, as well as different GHGs such as carbon dioxide, nitrous oxide and methane, just as there are different currencies in the world. If we want to know the total amount of money we have with 10 euros, 5 yen and 8 dollars, we have to convert all the money into dollars and add them together. The same goes for greenhouse gases. That's why we need a reference, a "dollar", but for greenhouse gases: the CO2 equivalent (we'll talk about this later).</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587b23e554_1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35" name="Google Shape;635;g2587b23e554_1_0:notes"/>
          <p:cNvSpPr/>
          <p:nvPr>
            <p:ph idx="2" type="sldImg"/>
          </p:nvPr>
        </p:nvSpPr>
        <p:spPr>
          <a:xfrm>
            <a:off x="388938" y="695325"/>
            <a:ext cx="6056400" cy="3408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6" name="Google Shape;636;g2587b23e554_1_0:notes"/>
          <p:cNvSpPr txBox="1"/>
          <p:nvPr>
            <p:ph idx="1" type="body"/>
          </p:nvPr>
        </p:nvSpPr>
        <p:spPr>
          <a:xfrm>
            <a:off x="685800" y="4343400"/>
            <a:ext cx="5465700" cy="40941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lang="fr-FR" sz="1200" u="sng">
                <a:solidFill>
                  <a:srgbClr val="000000"/>
                </a:solidFill>
                <a:latin typeface="Montserrat"/>
                <a:ea typeface="Montserrat"/>
                <a:cs typeface="Montserrat"/>
                <a:sym typeface="Montserrat"/>
              </a:rPr>
              <a:t>:</a:t>
            </a:r>
            <a:br>
              <a:rPr lang="fr-FR" sz="1200">
                <a:latin typeface="Montserrat"/>
                <a:ea typeface="Montserrat"/>
                <a:cs typeface="Montserrat"/>
                <a:sym typeface="Montserrat"/>
              </a:rPr>
            </a:br>
            <a:r>
              <a:rPr lang="fr-FR" sz="1200">
                <a:latin typeface="Montserrat"/>
                <a:ea typeface="Montserrat"/>
                <a:cs typeface="Montserrat"/>
                <a:sym typeface="Montserrat"/>
              </a:rPr>
              <a:t>This graph shows the proportion to which each gas contributes to the additional greenhouse effect.</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Take advantage of the animations to get the audience to come up with some figures.</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fr-FR" sz="1200">
                <a:latin typeface="Montserrat"/>
                <a:ea typeface="Montserrat"/>
                <a:cs typeface="Montserrat"/>
                <a:sym typeface="Montserrat"/>
              </a:rPr>
              <a:t>1st animation</a:t>
            </a:r>
            <a:r>
              <a:rPr b="1" lang="fr-FR" sz="1200">
                <a:solidFill>
                  <a:srgbClr val="000000"/>
                </a:solidFill>
                <a:latin typeface="Montserrat"/>
                <a:ea typeface="Montserrat"/>
                <a:cs typeface="Montserrat"/>
                <a:sym typeface="Montserrat"/>
              </a:rPr>
              <a:t> </a:t>
            </a:r>
            <a:r>
              <a:rPr lang="fr-FR" sz="1200">
                <a:solidFill>
                  <a:srgbClr val="000000"/>
                </a:solidFill>
                <a:latin typeface="Montserrat"/>
                <a:ea typeface="Montserrat"/>
                <a:cs typeface="Montserrat"/>
                <a:sym typeface="Montserrat"/>
              </a:rPr>
              <a:t>: </a:t>
            </a:r>
            <a:r>
              <a:rPr lang="fr-FR" sz="1200">
                <a:solidFill>
                  <a:srgbClr val="000000"/>
                </a:solidFill>
                <a:latin typeface="Montserrat"/>
                <a:ea typeface="Montserrat"/>
                <a:cs typeface="Montserrat"/>
                <a:sym typeface="Montserrat"/>
              </a:rPr>
              <a:t>CO</a:t>
            </a:r>
            <a:r>
              <a:rPr baseline="-25000" lang="fr-FR" sz="1200">
                <a:solidFill>
                  <a:srgbClr val="000000"/>
                </a:solidFill>
                <a:latin typeface="Montserrat"/>
                <a:ea typeface="Montserrat"/>
                <a:cs typeface="Montserrat"/>
                <a:sym typeface="Montserrat"/>
              </a:rPr>
              <a:t>2</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from fossil fuels (= oil, coal and gas) and certain industries (steelworks and cement works, for example, which release</a:t>
            </a:r>
            <a:r>
              <a:rPr lang="fr-FR" sz="1200">
                <a:solidFill>
                  <a:schemeClr val="dk1"/>
                </a:solidFill>
                <a:latin typeface="Montserrat"/>
                <a:ea typeface="Montserrat"/>
                <a:cs typeface="Montserrat"/>
                <a:sym typeface="Montserrat"/>
              </a:rPr>
              <a:t> CO</a:t>
            </a:r>
            <a:r>
              <a:rPr baseline="-25000" lang="fr-FR" sz="1200">
                <a:solidFill>
                  <a:schemeClr val="dk1"/>
                </a:solidFill>
                <a:latin typeface="Montserrat"/>
                <a:ea typeface="Montserrat"/>
                <a:cs typeface="Montserrat"/>
                <a:sym typeface="Montserrat"/>
              </a:rPr>
              <a:t>2</a:t>
            </a:r>
            <a:r>
              <a:rPr lang="fr-FR" sz="1200">
                <a:solidFill>
                  <a:schemeClr val="dk1"/>
                </a:solidFill>
                <a:latin typeface="Montserrat"/>
                <a:ea typeface="Montserrat"/>
                <a:cs typeface="Montserrat"/>
                <a:sym typeface="Montserrat"/>
              </a:rPr>
              <a:t> through chemical reactions) + </a:t>
            </a:r>
            <a:r>
              <a:rPr lang="fr-FR" sz="1200">
                <a:latin typeface="Montserrat"/>
                <a:ea typeface="Montserrat"/>
                <a:cs typeface="Montserrat"/>
                <a:sym typeface="Montserrat"/>
              </a:rPr>
              <a:t>CO</a:t>
            </a:r>
            <a:r>
              <a:rPr baseline="-25000" lang="fr-FR" sz="1200">
                <a:latin typeface="Montserrat"/>
                <a:ea typeface="Montserrat"/>
                <a:cs typeface="Montserrat"/>
                <a:sym typeface="Montserrat"/>
              </a:rPr>
              <a:t>2</a:t>
            </a:r>
            <a:r>
              <a:rPr lang="fr-FR" sz="1200">
                <a:latin typeface="Montserrat"/>
                <a:ea typeface="Montserrat"/>
                <a:cs typeface="Montserrat"/>
                <a:sym typeface="Montserrat"/>
              </a:rPr>
              <a:t> from deforestation</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fr-FR" sz="1200">
                <a:latin typeface="Montserrat"/>
                <a:ea typeface="Montserrat"/>
                <a:cs typeface="Montserrat"/>
                <a:sym typeface="Montserrat"/>
              </a:rPr>
              <a:t>2nd</a:t>
            </a:r>
            <a:r>
              <a:rPr b="1" lang="fr-FR" sz="1200">
                <a:latin typeface="Montserrat"/>
                <a:ea typeface="Montserrat"/>
                <a:cs typeface="Montserrat"/>
                <a:sym typeface="Montserrat"/>
              </a:rPr>
              <a:t> </a:t>
            </a:r>
            <a:r>
              <a:rPr b="1" lang="fr-FR" sz="1200">
                <a:solidFill>
                  <a:srgbClr val="000000"/>
                </a:solidFill>
                <a:latin typeface="Montserrat"/>
                <a:ea typeface="Montserrat"/>
                <a:cs typeface="Montserrat"/>
                <a:sym typeface="Montserrat"/>
              </a:rPr>
              <a:t>animation</a:t>
            </a:r>
            <a:r>
              <a:rPr lang="fr-FR" sz="1200">
                <a:solidFill>
                  <a:srgbClr val="000000"/>
                </a:solidFill>
                <a:latin typeface="Montserrat"/>
                <a:ea typeface="Montserrat"/>
                <a:cs typeface="Montserrat"/>
                <a:sym typeface="Montserrat"/>
              </a:rPr>
              <a:t> : </a:t>
            </a:r>
            <a:r>
              <a:rPr lang="fr-FR" sz="1200">
                <a:latin typeface="Montserrat"/>
                <a:ea typeface="Montserrat"/>
                <a:cs typeface="Montserrat"/>
                <a:sym typeface="Montserrat"/>
              </a:rPr>
              <a:t>methane is formed when organic matter decomposes in an environment containing little oxygen: fermentation in the stomachs of ruminants, rice paddies, landfill sites, burning, etc.</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fr-FR" sz="1200">
                <a:solidFill>
                  <a:srgbClr val="000000"/>
                </a:solidFill>
                <a:latin typeface="Montserrat"/>
                <a:ea typeface="Montserrat"/>
                <a:cs typeface="Montserrat"/>
                <a:sym typeface="Montserrat"/>
              </a:rPr>
              <a:t>3</a:t>
            </a:r>
            <a:r>
              <a:rPr b="1" lang="fr-FR" sz="1200">
                <a:solidFill>
                  <a:schemeClr val="dk1"/>
                </a:solidFill>
                <a:latin typeface="Montserrat"/>
                <a:ea typeface="Montserrat"/>
                <a:cs typeface="Montserrat"/>
                <a:sym typeface="Montserrat"/>
              </a:rPr>
              <a:t>rd</a:t>
            </a:r>
            <a:r>
              <a:rPr b="1" lang="fr-FR" sz="1200">
                <a:solidFill>
                  <a:srgbClr val="000000"/>
                </a:solidFill>
                <a:latin typeface="Montserrat"/>
                <a:ea typeface="Montserrat"/>
                <a:cs typeface="Montserrat"/>
                <a:sym typeface="Montserrat"/>
              </a:rPr>
              <a:t> animation</a:t>
            </a:r>
            <a:r>
              <a:rPr lang="fr-FR" sz="1200">
                <a:solidFill>
                  <a:srgbClr val="000000"/>
                </a:solidFill>
                <a:latin typeface="Montserrat"/>
                <a:ea typeface="Montserrat"/>
                <a:cs typeface="Montserrat"/>
                <a:sym typeface="Montserrat"/>
              </a:rPr>
              <a:t> : N</a:t>
            </a:r>
            <a:r>
              <a:rPr baseline="-25000" lang="fr-FR" sz="1200">
                <a:solidFill>
                  <a:srgbClr val="000000"/>
                </a:solidFill>
                <a:latin typeface="Montserrat"/>
                <a:ea typeface="Montserrat"/>
                <a:cs typeface="Montserrat"/>
                <a:sym typeface="Montserrat"/>
              </a:rPr>
              <a:t>2</a:t>
            </a:r>
            <a:r>
              <a:rPr lang="fr-FR" sz="1200">
                <a:solidFill>
                  <a:srgbClr val="000000"/>
                </a:solidFill>
                <a:latin typeface="Montserrat"/>
                <a:ea typeface="Montserrat"/>
                <a:cs typeface="Montserrat"/>
                <a:sym typeface="Montserrat"/>
              </a:rPr>
              <a:t>O, </a:t>
            </a:r>
            <a:r>
              <a:rPr lang="fr-FR" sz="1200">
                <a:latin typeface="Montserrat"/>
                <a:ea typeface="Montserrat"/>
                <a:cs typeface="Montserrat"/>
                <a:sym typeface="Montserrat"/>
              </a:rPr>
              <a:t>nitrous oxide, nitrous oxide or laughing gas. It comes from fertilisers and the chemical industry.</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fr-FR" sz="1200">
                <a:solidFill>
                  <a:srgbClr val="000000"/>
                </a:solidFill>
                <a:latin typeface="Montserrat"/>
                <a:ea typeface="Montserrat"/>
                <a:cs typeface="Montserrat"/>
                <a:sym typeface="Montserrat"/>
              </a:rPr>
              <a:t>4rd animation</a:t>
            </a:r>
            <a:r>
              <a:rPr lang="fr-FR" sz="1200">
                <a:solidFill>
                  <a:srgbClr val="000000"/>
                </a:solidFill>
                <a:latin typeface="Montserrat"/>
                <a:ea typeface="Montserrat"/>
                <a:cs typeface="Montserrat"/>
                <a:sym typeface="Montserrat"/>
              </a:rPr>
              <a:t> : </a:t>
            </a:r>
            <a:r>
              <a:rPr lang="fr-FR" sz="1200">
                <a:latin typeface="Montserrat"/>
                <a:ea typeface="Montserrat"/>
                <a:cs typeface="Montserrat"/>
                <a:sym typeface="Montserrat"/>
              </a:rPr>
              <a:t>fluorinated gases such as CFCs (chlorofluorocarbons), HFCs (hydrofluorocarbons), carbon monoxide (CFCs) and chlorofluorocarbons (CFCs). </a:t>
            </a:r>
            <a:r>
              <a:rPr lang="fr-FR" sz="1200">
                <a:solidFill>
                  <a:srgbClr val="000000"/>
                </a:solidFill>
                <a:latin typeface="Montserrat"/>
                <a:ea typeface="Montserrat"/>
                <a:cs typeface="Montserrat"/>
                <a:sym typeface="Montserrat"/>
              </a:rPr>
              <a:t>SF</a:t>
            </a:r>
            <a:r>
              <a:rPr baseline="-25000" lang="fr-FR" sz="1200">
                <a:solidFill>
                  <a:srgbClr val="000000"/>
                </a:solidFill>
                <a:latin typeface="Montserrat"/>
                <a:ea typeface="Montserrat"/>
                <a:cs typeface="Montserrat"/>
                <a:sym typeface="Montserrat"/>
              </a:rPr>
              <a:t>6</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(sulphur hexafluoride), etc... While the 3 previous gases come from natural sources and are gradually being eliminated by the environment, the latter are 100% synthetic and almost indestructible. They should therefore not be overlooked.</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chemeClr val="dk1"/>
                </a:solidFill>
                <a:latin typeface="Montserrat"/>
                <a:ea typeface="Montserrat"/>
                <a:cs typeface="Montserrat"/>
                <a:sym typeface="Montserrat"/>
              </a:rPr>
              <a:t>CO</a:t>
            </a:r>
            <a:r>
              <a:rPr baseline="-25000" lang="fr-FR" sz="1200">
                <a:solidFill>
                  <a:schemeClr val="dk1"/>
                </a:solidFill>
                <a:latin typeface="Montserrat"/>
                <a:ea typeface="Montserrat"/>
                <a:cs typeface="Montserrat"/>
                <a:sym typeface="Montserrat"/>
              </a:rPr>
              <a:t>2</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represents around 3/4 of the increase in the greenhouse effect caused by GHGs emitted by mankind in recent years.</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b="1" lang="fr-FR" sz="1200">
                <a:solidFill>
                  <a:schemeClr val="accent3"/>
                </a:solidFill>
                <a:latin typeface="Montserrat"/>
                <a:ea typeface="Montserrat"/>
                <a:cs typeface="Montserrat"/>
                <a:sym typeface="Montserrat"/>
              </a:rPr>
              <a:t>This will therefore be our "dollar", our unit of reference</a:t>
            </a:r>
            <a:r>
              <a:rPr b="1" lang="fr-FR" sz="1200">
                <a:solidFill>
                  <a:schemeClr val="accent3"/>
                </a:solidFill>
                <a:latin typeface="Montserrat"/>
                <a:ea typeface="Montserrat"/>
                <a:cs typeface="Montserrat"/>
                <a:sym typeface="Montserrat"/>
              </a:rPr>
              <a:t>.</a:t>
            </a:r>
            <a:r>
              <a:rPr lang="fr-FR" sz="1200">
                <a:solidFill>
                  <a:schemeClr val="accent3"/>
                </a:solidFill>
                <a:latin typeface="Montserrat"/>
                <a:ea typeface="Montserrat"/>
                <a:cs typeface="Montserrat"/>
                <a:sym typeface="Montserrat"/>
              </a:rPr>
              <a:t> </a:t>
            </a:r>
            <a:r>
              <a:rPr lang="fr-FR" sz="1200">
                <a:solidFill>
                  <a:schemeClr val="dk1"/>
                </a:solidFill>
                <a:latin typeface="Montserrat"/>
                <a:ea typeface="Montserrat"/>
                <a:cs typeface="Montserrat"/>
                <a:sym typeface="Montserrat"/>
              </a:rPr>
              <a:t>We will report emissions of all other types of gas in </a:t>
            </a:r>
            <a:r>
              <a:rPr lang="fr-FR" sz="1200">
                <a:solidFill>
                  <a:schemeClr val="dk1"/>
                </a:solidFill>
                <a:latin typeface="Montserrat"/>
                <a:ea typeface="Montserrat"/>
                <a:cs typeface="Montserrat"/>
                <a:sym typeface="Montserrat"/>
              </a:rPr>
              <a:t>CO</a:t>
            </a:r>
            <a:r>
              <a:rPr baseline="-25000" lang="fr-FR" sz="1200">
                <a:solidFill>
                  <a:schemeClr val="dk1"/>
                </a:solidFill>
                <a:latin typeface="Montserrat"/>
                <a:ea typeface="Montserrat"/>
                <a:cs typeface="Montserrat"/>
                <a:sym typeface="Montserrat"/>
              </a:rPr>
              <a:t>2</a:t>
            </a:r>
            <a:r>
              <a:rPr lang="fr-FR" sz="1200">
                <a:solidFill>
                  <a:schemeClr val="dk1"/>
                </a:solidFill>
                <a:latin typeface="Montserrat"/>
                <a:ea typeface="Montserrat"/>
                <a:cs typeface="Montserrat"/>
                <a:sym typeface="Montserrat"/>
              </a:rPr>
              <a:t>. </a:t>
            </a:r>
            <a:r>
              <a:rPr lang="fr-FR" sz="1200">
                <a:solidFill>
                  <a:schemeClr val="dk1"/>
                </a:solidFill>
                <a:latin typeface="Montserrat"/>
                <a:ea typeface="Montserrat"/>
                <a:cs typeface="Montserrat"/>
                <a:sym typeface="Montserrat"/>
              </a:rPr>
              <a:t>equivalent emissions. The warming caused by other gases is expressed as a multiple of the warming potential of </a:t>
            </a:r>
            <a:r>
              <a:rPr lang="fr-FR" sz="1200">
                <a:solidFill>
                  <a:schemeClr val="dk1"/>
                </a:solidFill>
                <a:latin typeface="Montserrat"/>
                <a:ea typeface="Montserrat"/>
                <a:cs typeface="Montserrat"/>
                <a:sym typeface="Montserrat"/>
              </a:rPr>
              <a:t>CO</a:t>
            </a:r>
            <a:r>
              <a:rPr baseline="-25000" lang="fr-FR" sz="1200">
                <a:solidFill>
                  <a:schemeClr val="dk1"/>
                </a:solidFill>
                <a:latin typeface="Montserrat"/>
                <a:ea typeface="Montserrat"/>
                <a:cs typeface="Montserrat"/>
                <a:sym typeface="Montserrat"/>
              </a:rPr>
              <a:t>2</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chemeClr val="dk1"/>
                </a:solidFill>
                <a:latin typeface="Montserrat"/>
                <a:ea typeface="Montserrat"/>
                <a:cs typeface="Montserrat"/>
                <a:sym typeface="Montserrat"/>
              </a:rPr>
              <a:t>Example : </a:t>
            </a:r>
            <a:r>
              <a:rPr b="1" lang="fr-FR" sz="1200">
                <a:solidFill>
                  <a:schemeClr val="dk1"/>
                </a:solidFill>
                <a:latin typeface="Montserrat"/>
                <a:ea typeface="Montserrat"/>
                <a:cs typeface="Montserrat"/>
                <a:sym typeface="Montserrat"/>
              </a:rPr>
              <a:t>1 kg CH4 = 28 kg  CO</a:t>
            </a:r>
            <a:r>
              <a:rPr b="1" baseline="-25000" lang="fr-FR" sz="1200">
                <a:solidFill>
                  <a:schemeClr val="dk1"/>
                </a:solidFill>
                <a:latin typeface="Montserrat"/>
                <a:ea typeface="Montserrat"/>
                <a:cs typeface="Montserrat"/>
                <a:sym typeface="Montserrat"/>
              </a:rPr>
              <a:t>2</a:t>
            </a:r>
            <a:r>
              <a:rPr b="1" lang="fr-FR" sz="1200">
                <a:solidFill>
                  <a:schemeClr val="dk1"/>
                </a:solidFill>
                <a:latin typeface="Montserrat"/>
                <a:ea typeface="Montserrat"/>
                <a:cs typeface="Montserrat"/>
                <a:sym typeface="Montserrat"/>
              </a:rPr>
              <a:t>eq</a:t>
            </a:r>
            <a:endParaRPr b="1" sz="1200">
              <a:solidFill>
                <a:schemeClr val="accent3"/>
              </a:solidFill>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78" name="Google Shape;678;p8:notes"/>
          <p:cNvSpPr txBox="1"/>
          <p:nvPr/>
        </p:nvSpPr>
        <p:spPr>
          <a:xfrm>
            <a:off x="3883025" y="8685213"/>
            <a:ext cx="2951163" cy="434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fr-FR" sz="1100" u="none" cap="none" strike="noStrike">
                <a:solidFill>
                  <a:srgbClr val="000000"/>
                </a:solidFill>
                <a:latin typeface="Times New Roman"/>
                <a:ea typeface="Times New Roman"/>
                <a:cs typeface="Times New Roman"/>
                <a:sym typeface="Times New Roman"/>
              </a:rPr>
              <a:t>‹#›</a:t>
            </a:fld>
            <a:endParaRPr b="0" i="0" sz="1100" u="none" cap="none" strike="noStrike">
              <a:solidFill>
                <a:srgbClr val="000000"/>
              </a:solidFill>
              <a:latin typeface="Times New Roman"/>
              <a:ea typeface="Times New Roman"/>
              <a:cs typeface="Times New Roman"/>
              <a:sym typeface="Times New Roman"/>
            </a:endParaRPr>
          </a:p>
        </p:txBody>
      </p:sp>
      <p:sp>
        <p:nvSpPr>
          <p:cNvPr id="679" name="Google Shape;679;p8:notes"/>
          <p:cNvSpPr/>
          <p:nvPr>
            <p:ph idx="2" type="sldImg"/>
          </p:nvPr>
        </p:nvSpPr>
        <p:spPr>
          <a:xfrm>
            <a:off x="385763" y="695325"/>
            <a:ext cx="6073775" cy="34178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0" name="Google Shape;680;p8:notes"/>
          <p:cNvSpPr txBox="1"/>
          <p:nvPr>
            <p:ph idx="1" type="body"/>
          </p:nvPr>
        </p:nvSpPr>
        <p:spPr>
          <a:xfrm>
            <a:off x="685800" y="4343400"/>
            <a:ext cx="5475288" cy="41036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Scientific studies have made it possible to determine, for each kg of GHG emitted into the atmosphere, the equivalent mass of CO2 that can cause the same warming for more than 100 years.</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There is therefore a conversion factor for each GHG, called the </a:t>
            </a:r>
            <a:r>
              <a:rPr b="1" lang="fr-FR" sz="1200">
                <a:solidFill>
                  <a:schemeClr val="dk1"/>
                </a:solidFill>
                <a:latin typeface="Montserrat"/>
                <a:ea typeface="Montserrat"/>
                <a:cs typeface="Montserrat"/>
                <a:sym typeface="Montserrat"/>
              </a:rPr>
              <a:t>Global Warming Potential </a:t>
            </a:r>
            <a:r>
              <a:rPr lang="fr-FR" sz="1200">
                <a:solidFill>
                  <a:schemeClr val="dk1"/>
                </a:solidFill>
                <a:latin typeface="Montserrat"/>
                <a:ea typeface="Montserrat"/>
                <a:cs typeface="Montserrat"/>
                <a:sym typeface="Montserrat"/>
              </a:rPr>
              <a:t>(GWP), which makes it possible to relate everything to CO2, in the same way as there is a conversion factor for each currency, called the exchange rate, which makes it possible to relate everything to the dollar. However, unlike the exchange rate of each currency, the GWP of each gas does not change over time.</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By definition, each kg of</a:t>
            </a:r>
            <a:r>
              <a:rPr lang="fr-FR" sz="1200">
                <a:solidFill>
                  <a:schemeClr val="dk1"/>
                </a:solidFill>
                <a:latin typeface="Montserrat"/>
                <a:ea typeface="Montserrat"/>
                <a:cs typeface="Montserrat"/>
                <a:sym typeface="Montserrat"/>
              </a:rPr>
              <a:t> </a:t>
            </a:r>
            <a:r>
              <a:rPr lang="fr-FR" sz="1200">
                <a:solidFill>
                  <a:schemeClr val="dk1"/>
                </a:solidFill>
                <a:latin typeface="Montserrat"/>
                <a:ea typeface="Montserrat"/>
                <a:cs typeface="Montserrat"/>
                <a:sym typeface="Montserrat"/>
              </a:rPr>
              <a:t>CO2</a:t>
            </a:r>
            <a:r>
              <a:rPr lang="fr-FR" sz="1200">
                <a:solidFill>
                  <a:schemeClr val="dk1"/>
                </a:solidFill>
                <a:latin typeface="Montserrat"/>
                <a:ea typeface="Montserrat"/>
                <a:cs typeface="Montserrat"/>
                <a:sym typeface="Montserrat"/>
              </a:rPr>
              <a:t>is equivalent to 1 kg of</a:t>
            </a:r>
            <a:r>
              <a:rPr lang="fr-FR" sz="1200">
                <a:solidFill>
                  <a:schemeClr val="dk1"/>
                </a:solidFill>
                <a:latin typeface="Montserrat"/>
                <a:ea typeface="Montserrat"/>
                <a:cs typeface="Montserrat"/>
                <a:sym typeface="Montserrat"/>
              </a:rPr>
              <a:t> CO2 </a:t>
            </a:r>
            <a:r>
              <a:rPr lang="fr-FR" sz="1200">
                <a:solidFill>
                  <a:schemeClr val="dk1"/>
                </a:solidFill>
                <a:latin typeface="Montserrat"/>
                <a:ea typeface="Montserrat"/>
                <a:cs typeface="Montserrat"/>
                <a:sym typeface="Montserrat"/>
              </a:rPr>
              <a:t>(elementary my dear Watson)</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On the other hand, when we take methane </a:t>
            </a:r>
            <a:r>
              <a:rPr lang="fr-FR" sz="1200">
                <a:solidFill>
                  <a:schemeClr val="dk1"/>
                </a:solidFill>
                <a:latin typeface="Montserrat"/>
                <a:ea typeface="Montserrat"/>
                <a:cs typeface="Montserrat"/>
                <a:sym typeface="Montserrat"/>
              </a:rPr>
              <a:t>(CH4), </a:t>
            </a:r>
            <a:r>
              <a:rPr lang="fr-FR" sz="1200">
                <a:solidFill>
                  <a:schemeClr val="dk1"/>
                </a:solidFill>
                <a:latin typeface="Montserrat"/>
                <a:ea typeface="Montserrat"/>
                <a:cs typeface="Montserrat"/>
                <a:sym typeface="Montserrat"/>
              </a:rPr>
              <a:t>we can see that, even though it remains in the atmosphere for a shorter period of time, each kg emitted is equivalent to the emission of 28 kg of</a:t>
            </a:r>
            <a:r>
              <a:rPr lang="fr-FR" sz="1200">
                <a:solidFill>
                  <a:schemeClr val="dk1"/>
                </a:solidFill>
                <a:latin typeface="Montserrat"/>
                <a:ea typeface="Montserrat"/>
                <a:cs typeface="Montserrat"/>
                <a:sym typeface="Montserrat"/>
              </a:rPr>
              <a:t> CO2.  Methane (CH4) </a:t>
            </a:r>
            <a:r>
              <a:rPr lang="fr-FR" sz="1200">
                <a:solidFill>
                  <a:schemeClr val="dk1"/>
                </a:solidFill>
                <a:latin typeface="Montserrat"/>
                <a:ea typeface="Montserrat"/>
                <a:cs typeface="Montserrat"/>
                <a:sym typeface="Montserrat"/>
              </a:rPr>
              <a:t>therefore has a much greater warming power. Similarly, each kg of nitrous oxide </a:t>
            </a:r>
            <a:r>
              <a:rPr lang="fr-FR" sz="1200">
                <a:solidFill>
                  <a:schemeClr val="dk1"/>
                </a:solidFill>
                <a:latin typeface="Montserrat"/>
                <a:ea typeface="Montserrat"/>
                <a:cs typeface="Montserrat"/>
                <a:sym typeface="Montserrat"/>
              </a:rPr>
              <a:t>(N2O) </a:t>
            </a:r>
            <a:r>
              <a:rPr lang="fr-FR" sz="1200">
                <a:solidFill>
                  <a:schemeClr val="dk1"/>
                </a:solidFill>
                <a:latin typeface="Montserrat"/>
                <a:ea typeface="Montserrat"/>
                <a:cs typeface="Montserrat"/>
                <a:sym typeface="Montserrat"/>
              </a:rPr>
              <a:t>emitted is equivalent to 265 kg of </a:t>
            </a:r>
            <a:r>
              <a:rPr lang="fr-FR" sz="1200">
                <a:solidFill>
                  <a:schemeClr val="dk1"/>
                </a:solidFill>
                <a:latin typeface="Montserrat"/>
                <a:ea typeface="Montserrat"/>
                <a:cs typeface="Montserrat"/>
                <a:sym typeface="Montserrat"/>
              </a:rPr>
              <a:t>CO2.</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Source : 5th IPCC report http://www.ipcc.ch/report/ar5/wg1/ </a:t>
            </a:r>
            <a:endParaRPr sz="1200">
              <a:solidFill>
                <a:schemeClr val="dk1"/>
              </a:solidFill>
              <a:latin typeface="Montserrat"/>
              <a:ea typeface="Montserrat"/>
              <a:cs typeface="Montserrat"/>
              <a:sym typeface="Montserrat"/>
            </a:endParaRPr>
          </a:p>
        </p:txBody>
      </p:sp>
      <p:sp>
        <p:nvSpPr>
          <p:cNvPr id="681" name="Google Shape;681;p8:notes"/>
          <p:cNvSpPr txBox="1"/>
          <p:nvPr/>
        </p:nvSpPr>
        <p:spPr>
          <a:xfrm>
            <a:off x="3883025" y="8685213"/>
            <a:ext cx="2963863" cy="446087"/>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100"/>
              <a:buFont typeface="Times New Roman"/>
              <a:buNone/>
            </a:pPr>
            <a:fld id="{00000000-1234-1234-1234-123412341234}" type="slidenum">
              <a:rPr b="0" i="0" lang="fr-FR" sz="1100" u="none" cap="none" strike="noStrike">
                <a:solidFill>
                  <a:srgbClr val="000000"/>
                </a:solidFill>
                <a:latin typeface="Times New Roman"/>
                <a:ea typeface="Times New Roman"/>
                <a:cs typeface="Times New Roman"/>
                <a:sym typeface="Times New Roman"/>
              </a:rPr>
              <a:t>‹#›</a:t>
            </a:fld>
            <a:endParaRPr b="0" i="0" sz="11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bleu)">
  <p:cSld name="CUSTOM">
    <p:spTree>
      <p:nvGrpSpPr>
        <p:cNvPr id="10" name="Shape 10"/>
        <p:cNvGrpSpPr/>
        <p:nvPr/>
      </p:nvGrpSpPr>
      <p:grpSpPr>
        <a:xfrm>
          <a:off x="0" y="0"/>
          <a:ext cx="0" cy="0"/>
          <a:chOff x="0" y="0"/>
          <a:chExt cx="0" cy="0"/>
        </a:xfrm>
      </p:grpSpPr>
      <p:grpSp>
        <p:nvGrpSpPr>
          <p:cNvPr id="11" name="Google Shape;11;g251806fb501_1_155"/>
          <p:cNvGrpSpPr/>
          <p:nvPr/>
        </p:nvGrpSpPr>
        <p:grpSpPr>
          <a:xfrm>
            <a:off x="-4825" y="4066342"/>
            <a:ext cx="12306435" cy="2792619"/>
            <a:chOff x="5766" y="3861713"/>
            <a:chExt cx="12278194" cy="3027886"/>
          </a:xfrm>
        </p:grpSpPr>
        <p:sp>
          <p:nvSpPr>
            <p:cNvPr id="12" name="Google Shape;12;g251806fb501_1_155"/>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3" name="Google Shape;13;g251806fb501_1_155"/>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14" name="Google Shape;14;g251806fb501_1_155"/>
          <p:cNvGrpSpPr/>
          <p:nvPr/>
        </p:nvGrpSpPr>
        <p:grpSpPr>
          <a:xfrm>
            <a:off x="-4825" y="4066337"/>
            <a:ext cx="12211532" cy="2748484"/>
            <a:chOff x="-3146" y="3803882"/>
            <a:chExt cx="12192025" cy="3041032"/>
          </a:xfrm>
        </p:grpSpPr>
        <p:grpSp>
          <p:nvGrpSpPr>
            <p:cNvPr id="15" name="Google Shape;15;g251806fb501_1_155"/>
            <p:cNvGrpSpPr/>
            <p:nvPr/>
          </p:nvGrpSpPr>
          <p:grpSpPr>
            <a:xfrm>
              <a:off x="-3121" y="3803882"/>
              <a:ext cx="12192000" cy="3041032"/>
              <a:chOff x="-4876" y="1514485"/>
              <a:chExt cx="12192000" cy="3829050"/>
            </a:xfrm>
          </p:grpSpPr>
          <p:sp>
            <p:nvSpPr>
              <p:cNvPr id="16" name="Google Shape;16;g251806fb501_1_155"/>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 name="Google Shape;17;g251806fb501_1_155"/>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8" name="Google Shape;18;g251806fb501_1_155"/>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 name="Google Shape;19;g251806fb501_1_155"/>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 name="Google Shape;20;g251806fb501_1_15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 name="Google Shape;21;g251806fb501_1_15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22" name="Google Shape;22;g251806fb501_1_155"/>
          <p:cNvGrpSpPr/>
          <p:nvPr/>
        </p:nvGrpSpPr>
        <p:grpSpPr>
          <a:xfrm>
            <a:off x="4959906" y="1723773"/>
            <a:ext cx="2219185" cy="2219185"/>
            <a:chOff x="4547049" y="1897856"/>
            <a:chExt cx="3072813" cy="3072813"/>
          </a:xfrm>
        </p:grpSpPr>
        <p:sp>
          <p:nvSpPr>
            <p:cNvPr id="23" name="Google Shape;23;g251806fb501_1_155"/>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4" name="Google Shape;24;g251806fb501_1_15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5" name="Google Shape;25;g251806fb501_1_155"/>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6" name="Google Shape;26;g251806fb501_1_155"/>
          <p:cNvGrpSpPr/>
          <p:nvPr/>
        </p:nvGrpSpPr>
        <p:grpSpPr>
          <a:xfrm rot="1052113">
            <a:off x="7017464" y="2078607"/>
            <a:ext cx="1338449" cy="1227359"/>
            <a:chOff x="5655092" y="376887"/>
            <a:chExt cx="4490688" cy="4117967"/>
          </a:xfrm>
        </p:grpSpPr>
        <p:sp>
          <p:nvSpPr>
            <p:cNvPr id="27" name="Google Shape;27;g251806fb501_1_155"/>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8" name="Google Shape;28;g251806fb501_1_155"/>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 name="Google Shape;29;g251806fb501_1_155"/>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0" name="Google Shape;30;g251806fb501_1_155"/>
          <p:cNvGrpSpPr/>
          <p:nvPr/>
        </p:nvGrpSpPr>
        <p:grpSpPr>
          <a:xfrm rot="1151416">
            <a:off x="6155189" y="1329189"/>
            <a:ext cx="811246" cy="566598"/>
            <a:chOff x="5679779" y="1344420"/>
            <a:chExt cx="994635" cy="694682"/>
          </a:xfrm>
        </p:grpSpPr>
        <p:sp>
          <p:nvSpPr>
            <p:cNvPr id="31" name="Google Shape;31;g251806fb501_1_155"/>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 name="Google Shape;32;g251806fb501_1_155"/>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 name="Google Shape;33;g251806fb501_1_155"/>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4" name="Google Shape;34;g251806fb501_1_155"/>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5" name="Google Shape;35;g251806fb501_1_155"/>
          <p:cNvGrpSpPr/>
          <p:nvPr/>
        </p:nvGrpSpPr>
        <p:grpSpPr>
          <a:xfrm rot="2779331">
            <a:off x="6882943" y="1481640"/>
            <a:ext cx="612529" cy="807468"/>
            <a:chOff x="5733156" y="4148510"/>
            <a:chExt cx="1306406" cy="1722173"/>
          </a:xfrm>
        </p:grpSpPr>
        <p:grpSp>
          <p:nvGrpSpPr>
            <p:cNvPr id="36" name="Google Shape;36;g251806fb501_1_155"/>
            <p:cNvGrpSpPr/>
            <p:nvPr/>
          </p:nvGrpSpPr>
          <p:grpSpPr>
            <a:xfrm>
              <a:off x="5733156" y="4148510"/>
              <a:ext cx="1306406" cy="1722173"/>
              <a:chOff x="2445111" y="599435"/>
              <a:chExt cx="5312752" cy="7003551"/>
            </a:xfrm>
          </p:grpSpPr>
          <p:sp>
            <p:nvSpPr>
              <p:cNvPr id="37" name="Google Shape;37;g251806fb501_1_15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8" name="Google Shape;38;g251806fb501_1_155"/>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 name="Google Shape;39;g251806fb501_1_15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0" name="Google Shape;40;g251806fb501_1_155"/>
            <p:cNvGrpSpPr/>
            <p:nvPr/>
          </p:nvGrpSpPr>
          <p:grpSpPr>
            <a:xfrm>
              <a:off x="5960873" y="4970715"/>
              <a:ext cx="821180" cy="845659"/>
              <a:chOff x="954383" y="599435"/>
              <a:chExt cx="6803480" cy="7006287"/>
            </a:xfrm>
          </p:grpSpPr>
          <p:sp>
            <p:nvSpPr>
              <p:cNvPr id="41" name="Google Shape;41;g251806fb501_1_15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2" name="Google Shape;42;g251806fb501_1_155"/>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 name="Google Shape;43;g251806fb501_1_15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4" name="Google Shape;44;g251806fb501_1_155"/>
          <p:cNvGrpSpPr/>
          <p:nvPr/>
        </p:nvGrpSpPr>
        <p:grpSpPr>
          <a:xfrm rot="-3294482">
            <a:off x="4593993" y="2077210"/>
            <a:ext cx="888937" cy="318131"/>
            <a:chOff x="2751274" y="4274125"/>
            <a:chExt cx="1502180" cy="537597"/>
          </a:xfrm>
        </p:grpSpPr>
        <p:sp>
          <p:nvSpPr>
            <p:cNvPr id="45" name="Google Shape;45;g251806fb501_1_155"/>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 name="Google Shape;46;g251806fb501_1_155"/>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 name="Google Shape;47;g251806fb501_1_155"/>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 name="Google Shape;48;g251806fb501_1_155"/>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9" name="Google Shape;49;g251806fb501_1_155"/>
          <p:cNvGrpSpPr/>
          <p:nvPr/>
        </p:nvGrpSpPr>
        <p:grpSpPr>
          <a:xfrm rot="-983565">
            <a:off x="5299952" y="1440607"/>
            <a:ext cx="822474" cy="418006"/>
            <a:chOff x="1786971" y="4942919"/>
            <a:chExt cx="2041500" cy="1037553"/>
          </a:xfrm>
        </p:grpSpPr>
        <p:sp>
          <p:nvSpPr>
            <p:cNvPr id="50" name="Google Shape;50;g251806fb501_1_155"/>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 name="Google Shape;51;g251806fb501_1_155"/>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 name="Google Shape;52;g251806fb501_1_155"/>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3" name="Google Shape;53;g251806fb501_1_155"/>
            <p:cNvGrpSpPr/>
            <p:nvPr/>
          </p:nvGrpSpPr>
          <p:grpSpPr>
            <a:xfrm>
              <a:off x="2260716" y="5043925"/>
              <a:ext cx="1107466" cy="187777"/>
              <a:chOff x="7963057" y="2433000"/>
              <a:chExt cx="2294315" cy="371763"/>
            </a:xfrm>
          </p:grpSpPr>
          <p:grpSp>
            <p:nvGrpSpPr>
              <p:cNvPr id="54" name="Google Shape;54;g251806fb501_1_155"/>
              <p:cNvGrpSpPr/>
              <p:nvPr/>
            </p:nvGrpSpPr>
            <p:grpSpPr>
              <a:xfrm>
                <a:off x="7963057" y="2433000"/>
                <a:ext cx="344422" cy="371763"/>
                <a:chOff x="6383215" y="2833551"/>
                <a:chExt cx="240300" cy="371763"/>
              </a:xfrm>
            </p:grpSpPr>
            <p:sp>
              <p:nvSpPr>
                <p:cNvPr id="55" name="Google Shape;55;g251806fb501_1_1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 name="Google Shape;56;g251806fb501_1_1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g251806fb501_1_155"/>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8" name="Google Shape;58;g251806fb501_1_155"/>
              <p:cNvGrpSpPr/>
              <p:nvPr/>
            </p:nvGrpSpPr>
            <p:grpSpPr>
              <a:xfrm>
                <a:off x="8933241" y="2433000"/>
                <a:ext cx="344422" cy="371763"/>
                <a:chOff x="6383215" y="2833551"/>
                <a:chExt cx="240300" cy="371763"/>
              </a:xfrm>
            </p:grpSpPr>
            <p:sp>
              <p:nvSpPr>
                <p:cNvPr id="59" name="Google Shape;59;g251806fb501_1_1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 name="Google Shape;60;g251806fb501_1_1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g251806fb501_1_155"/>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2" name="Google Shape;62;g251806fb501_1_155"/>
              <p:cNvGrpSpPr/>
              <p:nvPr/>
            </p:nvGrpSpPr>
            <p:grpSpPr>
              <a:xfrm>
                <a:off x="9912950" y="2433000"/>
                <a:ext cx="344422" cy="371763"/>
                <a:chOff x="6383215" y="2833551"/>
                <a:chExt cx="240300" cy="371763"/>
              </a:xfrm>
            </p:grpSpPr>
            <p:sp>
              <p:nvSpPr>
                <p:cNvPr id="63" name="Google Shape;63;g251806fb501_1_1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 name="Google Shape;64;g251806fb501_1_1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g251806fb501_1_155"/>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6" name="Google Shape;66;g251806fb501_1_155"/>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 name="Google Shape;67;g251806fb501_1_155"/>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g251806fb501_1_155"/>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g251806fb501_1_155"/>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0" name="Google Shape;70;g251806fb501_1_155"/>
            <p:cNvGrpSpPr/>
            <p:nvPr/>
          </p:nvGrpSpPr>
          <p:grpSpPr>
            <a:xfrm>
              <a:off x="1962400" y="5271505"/>
              <a:ext cx="302276" cy="682699"/>
              <a:chOff x="7384246" y="2899703"/>
              <a:chExt cx="626220" cy="1351612"/>
            </a:xfrm>
          </p:grpSpPr>
          <p:sp>
            <p:nvSpPr>
              <p:cNvPr id="71" name="Google Shape;71;g251806fb501_1_1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 name="Google Shape;72;g251806fb501_1_1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g251806fb501_1_1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g251806fb501_1_1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g251806fb501_1_1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g251806fb501_1_1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g251806fb501_1_1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g251806fb501_1_1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g251806fb501_1_1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g251806fb501_1_1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g251806fb501_1_1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2" name="Google Shape;82;g251806fb501_1_155"/>
            <p:cNvGrpSpPr/>
            <p:nvPr/>
          </p:nvGrpSpPr>
          <p:grpSpPr>
            <a:xfrm>
              <a:off x="2430437" y="5271505"/>
              <a:ext cx="302276" cy="682699"/>
              <a:chOff x="7384246" y="2899703"/>
              <a:chExt cx="626220" cy="1351612"/>
            </a:xfrm>
          </p:grpSpPr>
          <p:sp>
            <p:nvSpPr>
              <p:cNvPr id="83" name="Google Shape;83;g251806fb501_1_1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 name="Google Shape;84;g251806fb501_1_1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g251806fb501_1_1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g251806fb501_1_1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g251806fb501_1_1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g251806fb501_1_1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g251806fb501_1_1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g251806fb501_1_1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g251806fb501_1_1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g251806fb501_1_1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g251806fb501_1_1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4" name="Google Shape;94;g251806fb501_1_155"/>
            <p:cNvGrpSpPr/>
            <p:nvPr/>
          </p:nvGrpSpPr>
          <p:grpSpPr>
            <a:xfrm>
              <a:off x="2898475" y="5271505"/>
              <a:ext cx="302276" cy="682699"/>
              <a:chOff x="7384246" y="2899703"/>
              <a:chExt cx="626220" cy="1351612"/>
            </a:xfrm>
          </p:grpSpPr>
          <p:sp>
            <p:nvSpPr>
              <p:cNvPr id="95" name="Google Shape;95;g251806fb501_1_1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 name="Google Shape;96;g251806fb501_1_1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251806fb501_1_1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g251806fb501_1_1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g251806fb501_1_1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g251806fb501_1_1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251806fb501_1_1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251806fb501_1_1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g251806fb501_1_1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g251806fb501_1_1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251806fb501_1_1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6" name="Google Shape;106;g251806fb501_1_155"/>
            <p:cNvGrpSpPr/>
            <p:nvPr/>
          </p:nvGrpSpPr>
          <p:grpSpPr>
            <a:xfrm>
              <a:off x="3366513" y="5271505"/>
              <a:ext cx="302276" cy="682699"/>
              <a:chOff x="7384246" y="2899703"/>
              <a:chExt cx="626220" cy="1351612"/>
            </a:xfrm>
          </p:grpSpPr>
          <p:sp>
            <p:nvSpPr>
              <p:cNvPr id="107" name="Google Shape;107;g251806fb501_1_1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 name="Google Shape;108;g251806fb501_1_1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 name="Google Shape;109;g251806fb501_1_1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 name="Google Shape;110;g251806fb501_1_1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 name="Google Shape;111;g251806fb501_1_1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 name="Google Shape;112;g251806fb501_1_1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 name="Google Shape;113;g251806fb501_1_1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4" name="Google Shape;114;g251806fb501_1_1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 name="Google Shape;115;g251806fb501_1_1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 name="Google Shape;116;g251806fb501_1_1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 name="Google Shape;117;g251806fb501_1_1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18" name="Google Shape;118;g251806fb501_1_155"/>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119" name="Google Shape;119;g251806fb501_1_155"/>
          <p:cNvGrpSpPr/>
          <p:nvPr/>
        </p:nvGrpSpPr>
        <p:grpSpPr>
          <a:xfrm>
            <a:off x="4658164" y="1417975"/>
            <a:ext cx="450448" cy="450448"/>
            <a:chOff x="4266660" y="45289"/>
            <a:chExt cx="768290" cy="768290"/>
          </a:xfrm>
        </p:grpSpPr>
        <p:sp>
          <p:nvSpPr>
            <p:cNvPr id="120" name="Google Shape;120;g251806fb501_1_15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1" name="Google Shape;121;g251806fb501_1_15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2" name="Google Shape;122;g251806fb501_1_155"/>
          <p:cNvPicPr preferRelativeResize="0"/>
          <p:nvPr/>
        </p:nvPicPr>
        <p:blipFill rotWithShape="1">
          <a:blip r:embed="rId3">
            <a:alphaModFix/>
          </a:blip>
          <a:srcRect b="0" l="0" r="0" t="0"/>
          <a:stretch/>
        </p:blipFill>
        <p:spPr>
          <a:xfrm>
            <a:off x="5291061" y="2429164"/>
            <a:ext cx="1613871" cy="840686"/>
          </a:xfrm>
          <a:prstGeom prst="rect">
            <a:avLst/>
          </a:prstGeom>
          <a:noFill/>
          <a:ln>
            <a:noFill/>
          </a:ln>
        </p:spPr>
      </p:pic>
      <p:sp>
        <p:nvSpPr>
          <p:cNvPr id="123" name="Google Shape;123;g251806fb501_1_155"/>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51806fb501_1_155"/>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5" name="Google Shape;125;g251806fb501_1_155"/>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26" name="Google Shape;126;g251806fb501_1_155"/>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pic>
        <p:nvPicPr>
          <p:cNvPr id="127" name="Google Shape;127;g251806fb501_1_155"/>
          <p:cNvPicPr preferRelativeResize="0"/>
          <p:nvPr/>
        </p:nvPicPr>
        <p:blipFill rotWithShape="1">
          <a:blip r:embed="rId4">
            <a:alphaModFix/>
          </a:blip>
          <a:srcRect b="0" l="0" r="0" t="0"/>
          <a:stretch/>
        </p:blipFill>
        <p:spPr>
          <a:xfrm>
            <a:off x="140600" y="99125"/>
            <a:ext cx="2057137" cy="464100"/>
          </a:xfrm>
          <a:prstGeom prst="rect">
            <a:avLst/>
          </a:prstGeom>
          <a:noFill/>
          <a:ln>
            <a:noFill/>
          </a:ln>
        </p:spPr>
      </p:pic>
      <p:sp>
        <p:nvSpPr>
          <p:cNvPr id="128" name="Google Shape;128;g251806fb501_1_155"/>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431" name="Shape 431"/>
        <p:cNvGrpSpPr/>
        <p:nvPr/>
      </p:nvGrpSpPr>
      <p:grpSpPr>
        <a:xfrm>
          <a:off x="0" y="0"/>
          <a:ext cx="0" cy="0"/>
          <a:chOff x="0" y="0"/>
          <a:chExt cx="0" cy="0"/>
        </a:xfrm>
      </p:grpSpPr>
      <p:sp>
        <p:nvSpPr>
          <p:cNvPr id="432" name="Google Shape;432;g251806fb501_1_422"/>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3" name="Google Shape;433;g251806fb501_1_422"/>
          <p:cNvSpPr/>
          <p:nvPr>
            <p:ph idx="2" type="pic"/>
          </p:nvPr>
        </p:nvSpPr>
        <p:spPr>
          <a:xfrm>
            <a:off x="9268565" y="783486"/>
            <a:ext cx="2160000" cy="2664600"/>
          </a:xfrm>
          <a:prstGeom prst="rect">
            <a:avLst/>
          </a:prstGeom>
          <a:solidFill>
            <a:srgbClr val="F2F2F2"/>
          </a:solidFill>
          <a:ln>
            <a:noFill/>
          </a:ln>
        </p:spPr>
      </p:sp>
      <p:sp>
        <p:nvSpPr>
          <p:cNvPr id="434" name="Google Shape;434;g251806fb501_1_422"/>
          <p:cNvSpPr/>
          <p:nvPr>
            <p:ph idx="3" type="pic"/>
          </p:nvPr>
        </p:nvSpPr>
        <p:spPr>
          <a:xfrm>
            <a:off x="6694434" y="783486"/>
            <a:ext cx="2160000" cy="2664600"/>
          </a:xfrm>
          <a:prstGeom prst="rect">
            <a:avLst/>
          </a:prstGeom>
          <a:solidFill>
            <a:srgbClr val="F2F2F2"/>
          </a:solidFill>
          <a:ln>
            <a:noFill/>
          </a:ln>
        </p:spPr>
      </p:sp>
      <p:sp>
        <p:nvSpPr>
          <p:cNvPr id="435" name="Google Shape;435;g251806fb501_1_422"/>
          <p:cNvSpPr/>
          <p:nvPr>
            <p:ph idx="4" type="pic"/>
          </p:nvPr>
        </p:nvSpPr>
        <p:spPr>
          <a:xfrm>
            <a:off x="4120304" y="783486"/>
            <a:ext cx="2160000" cy="2664600"/>
          </a:xfrm>
          <a:prstGeom prst="rect">
            <a:avLst/>
          </a:prstGeom>
          <a:solidFill>
            <a:srgbClr val="F2F2F2"/>
          </a:solidFill>
          <a:ln>
            <a:noFill/>
          </a:ln>
        </p:spPr>
      </p:sp>
      <p:sp>
        <p:nvSpPr>
          <p:cNvPr id="436" name="Google Shape;436;g251806fb501_1_422"/>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37" name="Google Shape;437;g251806fb501_1_422"/>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438" name="Shape 438"/>
        <p:cNvGrpSpPr/>
        <p:nvPr/>
      </p:nvGrpSpPr>
      <p:grpSpPr>
        <a:xfrm>
          <a:off x="0" y="0"/>
          <a:ext cx="0" cy="0"/>
          <a:chOff x="0" y="0"/>
          <a:chExt cx="0" cy="0"/>
        </a:xfrm>
      </p:grpSpPr>
      <p:sp>
        <p:nvSpPr>
          <p:cNvPr id="439" name="Google Shape;439;g251806fb501_1_429"/>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0" name="Google Shape;440;g251806fb501_1_429"/>
          <p:cNvSpPr/>
          <p:nvPr>
            <p:ph idx="2" type="pic"/>
          </p:nvPr>
        </p:nvSpPr>
        <p:spPr>
          <a:xfrm>
            <a:off x="6096000" y="2959216"/>
            <a:ext cx="6096000" cy="2700000"/>
          </a:xfrm>
          <a:prstGeom prst="rect">
            <a:avLst/>
          </a:prstGeom>
          <a:solidFill>
            <a:srgbClr val="F2F2F2"/>
          </a:solidFill>
          <a:ln>
            <a:noFill/>
          </a:ln>
        </p:spPr>
      </p:sp>
      <p:sp>
        <p:nvSpPr>
          <p:cNvPr id="441" name="Google Shape;441;g251806fb501_1_429"/>
          <p:cNvSpPr/>
          <p:nvPr>
            <p:ph idx="3" type="pic"/>
          </p:nvPr>
        </p:nvSpPr>
        <p:spPr>
          <a:xfrm>
            <a:off x="638175" y="478948"/>
            <a:ext cx="2533800" cy="5741100"/>
          </a:xfrm>
          <a:prstGeom prst="rect">
            <a:avLst/>
          </a:prstGeom>
          <a:solidFill>
            <a:srgbClr val="F2F2F2"/>
          </a:solidFill>
          <a:ln>
            <a:noFill/>
          </a:ln>
        </p:spPr>
      </p:sp>
      <p:pic>
        <p:nvPicPr>
          <p:cNvPr id="442" name="Google Shape;442;g251806fb501_1_4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443" name="Shape 443"/>
        <p:cNvGrpSpPr/>
        <p:nvPr/>
      </p:nvGrpSpPr>
      <p:grpSpPr>
        <a:xfrm>
          <a:off x="0" y="0"/>
          <a:ext cx="0" cy="0"/>
          <a:chOff x="0" y="0"/>
          <a:chExt cx="0" cy="0"/>
        </a:xfrm>
      </p:grpSpPr>
      <p:sp>
        <p:nvSpPr>
          <p:cNvPr id="444" name="Google Shape;444;g251806fb501_1_434"/>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5" name="Google Shape;445;g251806fb501_1_434"/>
          <p:cNvSpPr/>
          <p:nvPr>
            <p:ph idx="2" type="pic"/>
          </p:nvPr>
        </p:nvSpPr>
        <p:spPr>
          <a:xfrm>
            <a:off x="1868938" y="1889760"/>
            <a:ext cx="3277800" cy="4968300"/>
          </a:xfrm>
          <a:prstGeom prst="rect">
            <a:avLst/>
          </a:prstGeom>
          <a:solidFill>
            <a:srgbClr val="F2F2F2"/>
          </a:solidFill>
          <a:ln>
            <a:noFill/>
          </a:ln>
        </p:spPr>
      </p:sp>
      <p:sp>
        <p:nvSpPr>
          <p:cNvPr id="446" name="Google Shape;446;g251806fb501_1_434"/>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7" name="Google Shape;447;g251806fb501_1_434"/>
          <p:cNvSpPr/>
          <p:nvPr>
            <p:ph idx="3" type="pic"/>
          </p:nvPr>
        </p:nvSpPr>
        <p:spPr>
          <a:xfrm>
            <a:off x="7777707" y="-1"/>
            <a:ext cx="3277800" cy="3648900"/>
          </a:xfrm>
          <a:prstGeom prst="rect">
            <a:avLst/>
          </a:prstGeom>
          <a:solidFill>
            <a:srgbClr val="F2F2F2"/>
          </a:solidFill>
          <a:ln>
            <a:noFill/>
          </a:ln>
        </p:spPr>
      </p:sp>
      <p:pic>
        <p:nvPicPr>
          <p:cNvPr id="448" name="Google Shape;448;g251806fb501_1_43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449" name="Shape 449"/>
        <p:cNvGrpSpPr/>
        <p:nvPr/>
      </p:nvGrpSpPr>
      <p:grpSpPr>
        <a:xfrm>
          <a:off x="0" y="0"/>
          <a:ext cx="0" cy="0"/>
          <a:chOff x="0" y="0"/>
          <a:chExt cx="0" cy="0"/>
        </a:xfrm>
      </p:grpSpPr>
      <p:sp>
        <p:nvSpPr>
          <p:cNvPr id="450" name="Google Shape;450;g251806fb501_1_440"/>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1" name="Google Shape;451;g251806fb501_1_440"/>
          <p:cNvSpPr/>
          <p:nvPr>
            <p:ph idx="2" type="pic"/>
          </p:nvPr>
        </p:nvSpPr>
        <p:spPr>
          <a:xfrm>
            <a:off x="1868938" y="1889760"/>
            <a:ext cx="3277800" cy="4968300"/>
          </a:xfrm>
          <a:prstGeom prst="rect">
            <a:avLst/>
          </a:prstGeom>
          <a:solidFill>
            <a:srgbClr val="F2F2F2"/>
          </a:solidFill>
          <a:ln>
            <a:noFill/>
          </a:ln>
        </p:spPr>
      </p:sp>
      <p:sp>
        <p:nvSpPr>
          <p:cNvPr id="452" name="Google Shape;452;g251806fb501_1_440"/>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3" name="Google Shape;453;g251806fb501_1_440"/>
          <p:cNvSpPr/>
          <p:nvPr>
            <p:ph idx="3" type="pic"/>
          </p:nvPr>
        </p:nvSpPr>
        <p:spPr>
          <a:xfrm>
            <a:off x="7777707" y="-1"/>
            <a:ext cx="3277800" cy="3648900"/>
          </a:xfrm>
          <a:prstGeom prst="rect">
            <a:avLst/>
          </a:prstGeom>
          <a:solidFill>
            <a:srgbClr val="F2F2F2"/>
          </a:solidFill>
          <a:ln>
            <a:noFill/>
          </a:ln>
        </p:spPr>
      </p:sp>
      <p:pic>
        <p:nvPicPr>
          <p:cNvPr id="454" name="Google Shape;454;g251806fb501_1_44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455" name="Shape 455"/>
        <p:cNvGrpSpPr/>
        <p:nvPr/>
      </p:nvGrpSpPr>
      <p:grpSpPr>
        <a:xfrm>
          <a:off x="0" y="0"/>
          <a:ext cx="0" cy="0"/>
          <a:chOff x="0" y="0"/>
          <a:chExt cx="0" cy="0"/>
        </a:xfrm>
      </p:grpSpPr>
      <p:sp>
        <p:nvSpPr>
          <p:cNvPr id="456" name="Google Shape;456;g251806fb501_1_446"/>
          <p:cNvSpPr/>
          <p:nvPr>
            <p:ph idx="2" type="pic"/>
          </p:nvPr>
        </p:nvSpPr>
        <p:spPr>
          <a:xfrm>
            <a:off x="3439889" y="1"/>
            <a:ext cx="2520000" cy="4725000"/>
          </a:xfrm>
          <a:prstGeom prst="rect">
            <a:avLst/>
          </a:prstGeom>
          <a:solidFill>
            <a:srgbClr val="F2F2F2"/>
          </a:solidFill>
          <a:ln>
            <a:noFill/>
          </a:ln>
        </p:spPr>
      </p:sp>
      <p:sp>
        <p:nvSpPr>
          <p:cNvPr id="457" name="Google Shape;457;g251806fb501_1_446"/>
          <p:cNvSpPr/>
          <p:nvPr>
            <p:ph idx="3" type="pic"/>
          </p:nvPr>
        </p:nvSpPr>
        <p:spPr>
          <a:xfrm>
            <a:off x="6235774" y="692696"/>
            <a:ext cx="2520000" cy="6165300"/>
          </a:xfrm>
          <a:prstGeom prst="rect">
            <a:avLst/>
          </a:prstGeom>
          <a:solidFill>
            <a:srgbClr val="F2F2F2"/>
          </a:solidFill>
          <a:ln>
            <a:noFill/>
          </a:ln>
        </p:spPr>
      </p:sp>
      <p:pic>
        <p:nvPicPr>
          <p:cNvPr id="458" name="Google Shape;458;g251806fb501_1_44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459" name="Shape 459"/>
        <p:cNvGrpSpPr/>
        <p:nvPr/>
      </p:nvGrpSpPr>
      <p:grpSpPr>
        <a:xfrm>
          <a:off x="0" y="0"/>
          <a:ext cx="0" cy="0"/>
          <a:chOff x="0" y="0"/>
          <a:chExt cx="0" cy="0"/>
        </a:xfrm>
      </p:grpSpPr>
      <p:sp>
        <p:nvSpPr>
          <p:cNvPr id="460" name="Google Shape;460;g251806fb501_1_450"/>
          <p:cNvSpPr/>
          <p:nvPr>
            <p:ph idx="2" type="pic"/>
          </p:nvPr>
        </p:nvSpPr>
        <p:spPr>
          <a:xfrm>
            <a:off x="4092000" y="0"/>
            <a:ext cx="8100000" cy="3960000"/>
          </a:xfrm>
          <a:prstGeom prst="rect">
            <a:avLst/>
          </a:prstGeom>
          <a:solidFill>
            <a:srgbClr val="F2F2F2"/>
          </a:solidFill>
          <a:ln>
            <a:noFill/>
          </a:ln>
        </p:spPr>
      </p:sp>
      <p:sp>
        <p:nvSpPr>
          <p:cNvPr id="461" name="Google Shape;461;g251806fb501_1_450"/>
          <p:cNvSpPr/>
          <p:nvPr>
            <p:ph idx="3" type="pic"/>
          </p:nvPr>
        </p:nvSpPr>
        <p:spPr>
          <a:xfrm>
            <a:off x="0" y="3960000"/>
            <a:ext cx="4092000" cy="2898000"/>
          </a:xfrm>
          <a:prstGeom prst="rect">
            <a:avLst/>
          </a:prstGeom>
          <a:solidFill>
            <a:srgbClr val="F2F2F2"/>
          </a:solidFill>
          <a:ln>
            <a:noFill/>
          </a:ln>
        </p:spPr>
      </p:sp>
      <p:sp>
        <p:nvSpPr>
          <p:cNvPr id="462" name="Google Shape;462;g251806fb501_1_450"/>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463" name="Google Shape;463;g251806fb501_1_450"/>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464" name="Shape 464"/>
        <p:cNvGrpSpPr/>
        <p:nvPr/>
      </p:nvGrpSpPr>
      <p:grpSpPr>
        <a:xfrm>
          <a:off x="0" y="0"/>
          <a:ext cx="0" cy="0"/>
          <a:chOff x="0" y="0"/>
          <a:chExt cx="0" cy="0"/>
        </a:xfrm>
      </p:grpSpPr>
      <p:sp>
        <p:nvSpPr>
          <p:cNvPr id="465" name="Google Shape;465;g251806fb501_1_455"/>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6" name="Google Shape;466;g251806fb501_1_455"/>
          <p:cNvSpPr/>
          <p:nvPr>
            <p:ph idx="2" type="pic"/>
          </p:nvPr>
        </p:nvSpPr>
        <p:spPr>
          <a:xfrm>
            <a:off x="0" y="0"/>
            <a:ext cx="7734300" cy="6858000"/>
          </a:xfrm>
          <a:prstGeom prst="rect">
            <a:avLst/>
          </a:prstGeom>
          <a:solidFill>
            <a:srgbClr val="F2F2F2"/>
          </a:solidFill>
          <a:ln>
            <a:noFill/>
          </a:ln>
        </p:spPr>
      </p:sp>
      <p:pic>
        <p:nvPicPr>
          <p:cNvPr id="467" name="Google Shape;467;g251806fb501_1_45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468" name="Shape 468"/>
        <p:cNvGrpSpPr/>
        <p:nvPr/>
      </p:nvGrpSpPr>
      <p:grpSpPr>
        <a:xfrm>
          <a:off x="0" y="0"/>
          <a:ext cx="0" cy="0"/>
          <a:chOff x="0" y="0"/>
          <a:chExt cx="0" cy="0"/>
        </a:xfrm>
      </p:grpSpPr>
      <p:sp>
        <p:nvSpPr>
          <p:cNvPr id="469" name="Google Shape;469;g251806fb501_1_459"/>
          <p:cNvSpPr/>
          <p:nvPr>
            <p:ph idx="2" type="pic"/>
          </p:nvPr>
        </p:nvSpPr>
        <p:spPr>
          <a:xfrm>
            <a:off x="0" y="0"/>
            <a:ext cx="12192000" cy="6858000"/>
          </a:xfrm>
          <a:prstGeom prst="parallelogram">
            <a:avLst>
              <a:gd fmla="val 90695" name="adj"/>
            </a:avLst>
          </a:prstGeom>
          <a:solidFill>
            <a:srgbClr val="F2F2F2"/>
          </a:solidFill>
          <a:ln>
            <a:noFill/>
          </a:ln>
        </p:spPr>
      </p:sp>
      <p:pic>
        <p:nvPicPr>
          <p:cNvPr id="470" name="Google Shape;470;g251806fb501_1_45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471" name="Shape 471"/>
        <p:cNvGrpSpPr/>
        <p:nvPr/>
      </p:nvGrpSpPr>
      <p:grpSpPr>
        <a:xfrm>
          <a:off x="0" y="0"/>
          <a:ext cx="0" cy="0"/>
          <a:chOff x="0" y="0"/>
          <a:chExt cx="0" cy="0"/>
        </a:xfrm>
      </p:grpSpPr>
      <p:sp>
        <p:nvSpPr>
          <p:cNvPr id="472" name="Google Shape;472;g251806fb501_1_462"/>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3" name="Google Shape;473;g251806fb501_1_462"/>
          <p:cNvSpPr/>
          <p:nvPr>
            <p:ph idx="2" type="pic"/>
          </p:nvPr>
        </p:nvSpPr>
        <p:spPr>
          <a:xfrm>
            <a:off x="732721" y="548680"/>
            <a:ext cx="5040000" cy="5040000"/>
          </a:xfrm>
          <a:prstGeom prst="rect">
            <a:avLst/>
          </a:prstGeom>
          <a:solidFill>
            <a:srgbClr val="F2F2F2"/>
          </a:solidFill>
          <a:ln>
            <a:noFill/>
          </a:ln>
        </p:spPr>
      </p:sp>
      <p:pic>
        <p:nvPicPr>
          <p:cNvPr id="474" name="Google Shape;474;g251806fb501_1_46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475" name="Shape 475"/>
        <p:cNvGrpSpPr/>
        <p:nvPr/>
      </p:nvGrpSpPr>
      <p:grpSpPr>
        <a:xfrm>
          <a:off x="0" y="0"/>
          <a:ext cx="0" cy="0"/>
          <a:chOff x="0" y="0"/>
          <a:chExt cx="0" cy="0"/>
        </a:xfrm>
      </p:grpSpPr>
      <p:sp>
        <p:nvSpPr>
          <p:cNvPr id="476" name="Google Shape;476;g251806fb501_1_466"/>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7" name="Google Shape;477;g251806fb501_1_466"/>
          <p:cNvSpPr/>
          <p:nvPr>
            <p:ph idx="2" type="pic"/>
          </p:nvPr>
        </p:nvSpPr>
        <p:spPr>
          <a:xfrm>
            <a:off x="0" y="0"/>
            <a:ext cx="12192000" cy="3265800"/>
          </a:xfrm>
          <a:prstGeom prst="rect">
            <a:avLst/>
          </a:prstGeom>
          <a:solidFill>
            <a:srgbClr val="F2F2F2"/>
          </a:solidFill>
          <a:ln>
            <a:noFill/>
          </a:ln>
        </p:spPr>
      </p:sp>
      <p:sp>
        <p:nvSpPr>
          <p:cNvPr id="478" name="Google Shape;478;g251806fb501_1_466"/>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79" name="Google Shape;479;g251806fb501_1_466"/>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29" name="Shape 129"/>
        <p:cNvGrpSpPr/>
        <p:nvPr/>
      </p:nvGrpSpPr>
      <p:grpSpPr>
        <a:xfrm>
          <a:off x="0" y="0"/>
          <a:ext cx="0" cy="0"/>
          <a:chOff x="0" y="0"/>
          <a:chExt cx="0" cy="0"/>
        </a:xfrm>
      </p:grpSpPr>
      <p:sp>
        <p:nvSpPr>
          <p:cNvPr id="130" name="Google Shape;130;g251806fb501_1_124"/>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g251806fb501_1_124"/>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51806fb501_1_124"/>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480" name="Shape 480"/>
        <p:cNvGrpSpPr/>
        <p:nvPr/>
      </p:nvGrpSpPr>
      <p:grpSpPr>
        <a:xfrm>
          <a:off x="0" y="0"/>
          <a:ext cx="0" cy="0"/>
          <a:chOff x="0" y="0"/>
          <a:chExt cx="0" cy="0"/>
        </a:xfrm>
      </p:grpSpPr>
      <p:sp>
        <p:nvSpPr>
          <p:cNvPr id="481" name="Google Shape;481;g251806fb501_1_471"/>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g251806fb501_1_471"/>
          <p:cNvSpPr/>
          <p:nvPr>
            <p:ph idx="2" type="pic"/>
          </p:nvPr>
        </p:nvSpPr>
        <p:spPr>
          <a:xfrm>
            <a:off x="5724525" y="0"/>
            <a:ext cx="6467400" cy="6858000"/>
          </a:xfrm>
          <a:prstGeom prst="rect">
            <a:avLst/>
          </a:prstGeom>
          <a:solidFill>
            <a:srgbClr val="F2F2F2"/>
          </a:solidFill>
          <a:ln>
            <a:noFill/>
          </a:ln>
        </p:spPr>
      </p:sp>
      <p:pic>
        <p:nvPicPr>
          <p:cNvPr id="483" name="Google Shape;483;g251806fb501_1_471"/>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484" name="Shape 484"/>
        <p:cNvGrpSpPr/>
        <p:nvPr/>
      </p:nvGrpSpPr>
      <p:grpSpPr>
        <a:xfrm>
          <a:off x="0" y="0"/>
          <a:ext cx="0" cy="0"/>
          <a:chOff x="0" y="0"/>
          <a:chExt cx="0" cy="0"/>
        </a:xfrm>
      </p:grpSpPr>
      <p:sp>
        <p:nvSpPr>
          <p:cNvPr id="485" name="Google Shape;485;g251806fb501_1_475"/>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6" name="Google Shape;486;g251806fb501_1_475"/>
          <p:cNvSpPr/>
          <p:nvPr>
            <p:ph idx="2" type="pic"/>
          </p:nvPr>
        </p:nvSpPr>
        <p:spPr>
          <a:xfrm>
            <a:off x="588679" y="458495"/>
            <a:ext cx="9358500" cy="5370000"/>
          </a:xfrm>
          <a:prstGeom prst="rect">
            <a:avLst/>
          </a:prstGeom>
          <a:solidFill>
            <a:srgbClr val="F2F2F2"/>
          </a:solidFill>
          <a:ln>
            <a:noFill/>
          </a:ln>
        </p:spPr>
      </p:sp>
      <p:pic>
        <p:nvPicPr>
          <p:cNvPr id="487" name="Google Shape;487;g251806fb501_1_47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488" name="Shape 488"/>
        <p:cNvGrpSpPr/>
        <p:nvPr/>
      </p:nvGrpSpPr>
      <p:grpSpPr>
        <a:xfrm>
          <a:off x="0" y="0"/>
          <a:ext cx="0" cy="0"/>
          <a:chOff x="0" y="0"/>
          <a:chExt cx="0" cy="0"/>
        </a:xfrm>
      </p:grpSpPr>
      <p:pic>
        <p:nvPicPr>
          <p:cNvPr id="489" name="Google Shape;489;g251806fb501_1_47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490" name="Shape 490"/>
        <p:cNvGrpSpPr/>
        <p:nvPr/>
      </p:nvGrpSpPr>
      <p:grpSpPr>
        <a:xfrm>
          <a:off x="0" y="0"/>
          <a:ext cx="0" cy="0"/>
          <a:chOff x="0" y="0"/>
          <a:chExt cx="0" cy="0"/>
        </a:xfrm>
      </p:grpSpPr>
      <p:sp>
        <p:nvSpPr>
          <p:cNvPr id="491" name="Google Shape;491;g251806fb501_1_481"/>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g251806fb501_1_481"/>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493" name="Google Shape;493;g251806fb501_1_481"/>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494" name="Google Shape;494;g251806fb501_1_481"/>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495" name="Google Shape;495;g251806fb501_1_481"/>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496" name="Google Shape;496;g251806fb501_1_481"/>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497" name="Google Shape;497;g251806fb501_1_481"/>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498" name="Google Shape;498;g251806fb501_1_481"/>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499" name="Google Shape;499;g251806fb501_1_48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500" name="Shape 50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501" name="Shape 501"/>
        <p:cNvGrpSpPr/>
        <p:nvPr/>
      </p:nvGrpSpPr>
      <p:grpSpPr>
        <a:xfrm>
          <a:off x="0" y="0"/>
          <a:ext cx="0" cy="0"/>
          <a:chOff x="0" y="0"/>
          <a:chExt cx="0" cy="0"/>
        </a:xfrm>
      </p:grpSpPr>
      <p:sp>
        <p:nvSpPr>
          <p:cNvPr id="502" name="Google Shape;502;g251806fb501_1_492"/>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03" name="Google Shape;503;g251806fb501_1_492"/>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504" name="Google Shape;504;g251806fb501_1_492"/>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505" name="Google Shape;505;g251806fb501_1_492"/>
          <p:cNvGrpSpPr/>
          <p:nvPr/>
        </p:nvGrpSpPr>
        <p:grpSpPr>
          <a:xfrm>
            <a:off x="11318065" y="6310971"/>
            <a:ext cx="544373" cy="449834"/>
            <a:chOff x="11127266" y="6186351"/>
            <a:chExt cx="695240" cy="574500"/>
          </a:xfrm>
        </p:grpSpPr>
        <p:sp>
          <p:nvSpPr>
            <p:cNvPr id="506" name="Google Shape;506;g251806fb501_1_492"/>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251806fb501_1_492"/>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251806fb501_1_492"/>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g251806fb501_1_492"/>
          <p:cNvGrpSpPr/>
          <p:nvPr/>
        </p:nvGrpSpPr>
        <p:grpSpPr>
          <a:xfrm>
            <a:off x="11537985" y="6310039"/>
            <a:ext cx="545253" cy="449833"/>
            <a:chOff x="11320559" y="6185161"/>
            <a:chExt cx="696364" cy="574500"/>
          </a:xfrm>
        </p:grpSpPr>
        <p:sp>
          <p:nvSpPr>
            <p:cNvPr id="510" name="Google Shape;510;g251806fb501_1_492"/>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251806fb501_1_492"/>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251806fb501_1_492"/>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g251806fb501_1_492"/>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4" name="Google Shape;514;g251806fb501_1_492"/>
          <p:cNvGrpSpPr/>
          <p:nvPr/>
        </p:nvGrpSpPr>
        <p:grpSpPr>
          <a:xfrm>
            <a:off x="11589865" y="6364855"/>
            <a:ext cx="217178" cy="355350"/>
            <a:chOff x="11157555" y="6024051"/>
            <a:chExt cx="370295" cy="605884"/>
          </a:xfrm>
        </p:grpSpPr>
        <p:sp>
          <p:nvSpPr>
            <p:cNvPr id="515" name="Google Shape;515;g251806fb501_1_49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16" name="Google Shape;516;g251806fb501_1_49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17" name="Google Shape;517;g251806fb501_1_49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18" name="Shape 518"/>
        <p:cNvGrpSpPr/>
        <p:nvPr/>
      </p:nvGrpSpPr>
      <p:grpSpPr>
        <a:xfrm>
          <a:off x="0" y="0"/>
          <a:ext cx="0" cy="0"/>
          <a:chOff x="0" y="0"/>
          <a:chExt cx="0" cy="0"/>
        </a:xfrm>
      </p:grpSpPr>
      <p:sp>
        <p:nvSpPr>
          <p:cNvPr id="519" name="Google Shape;519;g251806fb501_1_509"/>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520" name="Google Shape;520;g251806fb501_1_509"/>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81000" lvl="1" marL="9144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521" name="Shape 521"/>
        <p:cNvGrpSpPr/>
        <p:nvPr/>
      </p:nvGrpSpPr>
      <p:grpSpPr>
        <a:xfrm>
          <a:off x="0" y="0"/>
          <a:ext cx="0" cy="0"/>
          <a:chOff x="0" y="0"/>
          <a:chExt cx="0" cy="0"/>
        </a:xfrm>
      </p:grpSpPr>
      <p:sp>
        <p:nvSpPr>
          <p:cNvPr id="522" name="Google Shape;522;g251806fb501_1_512"/>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3" name="Google Shape;523;g251806fb501_1_51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524" name="Google Shape;524;g251806fb501_1_512"/>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1">
  <p:cSld name="1_Diapositive de titre_1">
    <p:spTree>
      <p:nvGrpSpPr>
        <p:cNvPr id="525" name="Shape 525"/>
        <p:cNvGrpSpPr/>
        <p:nvPr/>
      </p:nvGrpSpPr>
      <p:grpSpPr>
        <a:xfrm>
          <a:off x="0" y="0"/>
          <a:ext cx="0" cy="0"/>
          <a:chOff x="0" y="0"/>
          <a:chExt cx="0" cy="0"/>
        </a:xfrm>
      </p:grpSpPr>
      <p:sp>
        <p:nvSpPr>
          <p:cNvPr id="526" name="Google Shape;526;g25dfdd45b73_0_1269"/>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527" name="Google Shape;527;g25dfdd45b73_0_1269"/>
          <p:cNvGrpSpPr/>
          <p:nvPr/>
        </p:nvGrpSpPr>
        <p:grpSpPr>
          <a:xfrm>
            <a:off x="11328057" y="6315752"/>
            <a:ext cx="538116" cy="444548"/>
            <a:chOff x="11127266" y="6186351"/>
            <a:chExt cx="695240" cy="574500"/>
          </a:xfrm>
        </p:grpSpPr>
        <p:sp>
          <p:nvSpPr>
            <p:cNvPr id="528" name="Google Shape;528;g25dfdd45b73_0_1269"/>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5dfdd45b73_0_1269"/>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5dfdd45b73_0_1269"/>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531" name="Google Shape;531;g25dfdd45b73_0_1269"/>
          <p:cNvGrpSpPr/>
          <p:nvPr/>
        </p:nvGrpSpPr>
        <p:grpSpPr>
          <a:xfrm>
            <a:off x="11545443" y="6314830"/>
            <a:ext cx="538985" cy="444548"/>
            <a:chOff x="11320559" y="6185161"/>
            <a:chExt cx="696364" cy="574500"/>
          </a:xfrm>
        </p:grpSpPr>
        <p:sp>
          <p:nvSpPr>
            <p:cNvPr id="532" name="Google Shape;532;g25dfdd45b73_0_1269"/>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5dfdd45b73_0_1269"/>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5dfdd45b73_0_1269"/>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535" name="Google Shape;535;g25dfdd45b73_0_1269"/>
          <p:cNvSpPr/>
          <p:nvPr/>
        </p:nvSpPr>
        <p:spPr>
          <a:xfrm>
            <a:off x="11482119" y="63143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6" name="Google Shape;536;g25dfdd45b73_0_1269"/>
          <p:cNvPicPr preferRelativeResize="0"/>
          <p:nvPr/>
        </p:nvPicPr>
        <p:blipFill rotWithShape="1">
          <a:blip r:embed="rId2">
            <a:alphaModFix/>
          </a:blip>
          <a:srcRect b="27999" l="52899" r="22598" t="33555"/>
          <a:stretch/>
        </p:blipFill>
        <p:spPr>
          <a:xfrm>
            <a:off x="11587331" y="6359727"/>
            <a:ext cx="249405" cy="340276"/>
          </a:xfrm>
          <a:prstGeom prst="rect">
            <a:avLst/>
          </a:prstGeom>
          <a:noFill/>
          <a:ln>
            <a:noFill/>
          </a:ln>
        </p:spPr>
      </p:pic>
      <p:sp>
        <p:nvSpPr>
          <p:cNvPr id="537" name="Google Shape;537;g25dfdd45b73_0_1269"/>
          <p:cNvSpPr/>
          <p:nvPr/>
        </p:nvSpPr>
        <p:spPr>
          <a:xfrm>
            <a:off x="0" y="0"/>
            <a:ext cx="12192000" cy="1197900"/>
          </a:xfrm>
          <a:prstGeom prst="rect">
            <a:avLst/>
          </a:prstGeom>
          <a:solidFill>
            <a:srgbClr val="ED7D31">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5dfdd45b73_0_126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539" name="Google Shape;539;g25dfdd45b73_0_1269"/>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540" name="Google Shape;540;g25dfdd45b73_0_1269"/>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33" name="Shape 133"/>
        <p:cNvGrpSpPr/>
        <p:nvPr/>
      </p:nvGrpSpPr>
      <p:grpSpPr>
        <a:xfrm>
          <a:off x="0" y="0"/>
          <a:ext cx="0" cy="0"/>
          <a:chOff x="0" y="0"/>
          <a:chExt cx="0" cy="0"/>
        </a:xfrm>
      </p:grpSpPr>
      <p:sp>
        <p:nvSpPr>
          <p:cNvPr id="134" name="Google Shape;134;g251806fb501_1_128"/>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51806fb501_1_128"/>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51806fb501_1_128"/>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 name="Google Shape;137;g251806fb501_1_128"/>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g251806fb501_1_12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39" name="Google Shape;139;g251806fb501_1_128"/>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40" name="Google Shape;140;g251806fb501_1_128"/>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41" name="Shape 141"/>
        <p:cNvGrpSpPr/>
        <p:nvPr/>
      </p:nvGrpSpPr>
      <p:grpSpPr>
        <a:xfrm>
          <a:off x="0" y="0"/>
          <a:ext cx="0" cy="0"/>
          <a:chOff x="0" y="0"/>
          <a:chExt cx="0" cy="0"/>
        </a:xfrm>
      </p:grpSpPr>
      <p:sp>
        <p:nvSpPr>
          <p:cNvPr id="142" name="Google Shape;142;g251806fb501_1_411"/>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43" name="Google Shape;143;g251806fb501_1_411"/>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 name="Google Shape;144;g251806fb501_1_411"/>
          <p:cNvGrpSpPr/>
          <p:nvPr/>
        </p:nvGrpSpPr>
        <p:grpSpPr>
          <a:xfrm>
            <a:off x="11777233" y="6364855"/>
            <a:ext cx="217178" cy="355350"/>
            <a:chOff x="11157555" y="6024051"/>
            <a:chExt cx="370295" cy="605884"/>
          </a:xfrm>
        </p:grpSpPr>
        <p:sp>
          <p:nvSpPr>
            <p:cNvPr id="145" name="Google Shape;145;g251806fb501_1_411"/>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46" name="Google Shape;146;g251806fb501_1_411"/>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47" name="Google Shape;147;g251806fb501_1_411"/>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48" name="Google Shape;148;g251806fb501_1_411"/>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51806fb501_1_41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50" name="Google Shape;150;g251806fb501_1_411"/>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51" name="Google Shape;151;g251806fb501_1_411"/>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52" name="Shape 152"/>
        <p:cNvGrpSpPr/>
        <p:nvPr/>
      </p:nvGrpSpPr>
      <p:grpSpPr>
        <a:xfrm>
          <a:off x="0" y="0"/>
          <a:ext cx="0" cy="0"/>
          <a:chOff x="0" y="0"/>
          <a:chExt cx="0" cy="0"/>
        </a:xfrm>
      </p:grpSpPr>
      <p:sp>
        <p:nvSpPr>
          <p:cNvPr id="153" name="Google Shape;153;g251806fb501_1_395"/>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54" name="Google Shape;154;g251806fb501_1_395"/>
          <p:cNvGrpSpPr/>
          <p:nvPr/>
        </p:nvGrpSpPr>
        <p:grpSpPr>
          <a:xfrm>
            <a:off x="11328057" y="6315752"/>
            <a:ext cx="538116" cy="444548"/>
            <a:chOff x="11127266" y="6186351"/>
            <a:chExt cx="695240" cy="574500"/>
          </a:xfrm>
        </p:grpSpPr>
        <p:sp>
          <p:nvSpPr>
            <p:cNvPr id="155" name="Google Shape;155;g251806fb501_1_395"/>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51806fb501_1_395"/>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51806fb501_1_395"/>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g251806fb501_1_395"/>
          <p:cNvGrpSpPr/>
          <p:nvPr/>
        </p:nvGrpSpPr>
        <p:grpSpPr>
          <a:xfrm>
            <a:off x="11545443" y="6314830"/>
            <a:ext cx="538985" cy="444548"/>
            <a:chOff x="11320559" y="6185161"/>
            <a:chExt cx="696364" cy="574500"/>
          </a:xfrm>
        </p:grpSpPr>
        <p:sp>
          <p:nvSpPr>
            <p:cNvPr id="159" name="Google Shape;159;g251806fb501_1_395"/>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251806fb501_1_395"/>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51806fb501_1_395"/>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g251806fb501_1_395"/>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g251806fb501_1_395"/>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64" name="Google Shape;164;g251806fb501_1_395"/>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51806fb501_1_39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66" name="Google Shape;166;g251806fb501_1_395"/>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67" name="Google Shape;167;g251806fb501_1_395"/>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68" name="Shape 168"/>
        <p:cNvGrpSpPr/>
        <p:nvPr/>
      </p:nvGrpSpPr>
      <p:grpSpPr>
        <a:xfrm>
          <a:off x="0" y="0"/>
          <a:ext cx="0" cy="0"/>
          <a:chOff x="0" y="0"/>
          <a:chExt cx="0" cy="0"/>
        </a:xfrm>
      </p:grpSpPr>
      <p:pic>
        <p:nvPicPr>
          <p:cNvPr id="169" name="Google Shape;169;g251806fb501_1_13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70" name="Google Shape;170;g251806fb501_1_136"/>
          <p:cNvGrpSpPr/>
          <p:nvPr/>
        </p:nvGrpSpPr>
        <p:grpSpPr>
          <a:xfrm>
            <a:off x="11328057" y="6315752"/>
            <a:ext cx="538116" cy="444548"/>
            <a:chOff x="11127266" y="6186351"/>
            <a:chExt cx="695240" cy="574500"/>
          </a:xfrm>
        </p:grpSpPr>
        <p:sp>
          <p:nvSpPr>
            <p:cNvPr id="171" name="Google Shape;171;g251806fb501_1_136"/>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251806fb501_1_13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51806fb501_1_13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g251806fb501_1_136"/>
          <p:cNvGrpSpPr/>
          <p:nvPr/>
        </p:nvGrpSpPr>
        <p:grpSpPr>
          <a:xfrm>
            <a:off x="11545443" y="6314830"/>
            <a:ext cx="538985" cy="444548"/>
            <a:chOff x="11320559" y="6185161"/>
            <a:chExt cx="696364" cy="574500"/>
          </a:xfrm>
        </p:grpSpPr>
        <p:sp>
          <p:nvSpPr>
            <p:cNvPr id="175" name="Google Shape;175;g251806fb501_1_136"/>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51806fb501_1_13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51806fb501_1_13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g251806fb501_1_136"/>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g251806fb501_1_136"/>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80" name="Shape 180"/>
        <p:cNvGrpSpPr/>
        <p:nvPr/>
      </p:nvGrpSpPr>
      <p:grpSpPr>
        <a:xfrm>
          <a:off x="0" y="0"/>
          <a:ext cx="0" cy="0"/>
          <a:chOff x="0" y="0"/>
          <a:chExt cx="0" cy="0"/>
        </a:xfrm>
      </p:grpSpPr>
      <p:pic>
        <p:nvPicPr>
          <p:cNvPr id="181" name="Google Shape;181;g251806fb501_1_14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182" name="Google Shape;182;g251806fb501_1_148"/>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 name="Google Shape;183;g251806fb501_1_148"/>
          <p:cNvGrpSpPr/>
          <p:nvPr/>
        </p:nvGrpSpPr>
        <p:grpSpPr>
          <a:xfrm>
            <a:off x="11777233" y="6364855"/>
            <a:ext cx="217178" cy="355350"/>
            <a:chOff x="11157555" y="6024051"/>
            <a:chExt cx="370295" cy="605884"/>
          </a:xfrm>
        </p:grpSpPr>
        <p:sp>
          <p:nvSpPr>
            <p:cNvPr id="184" name="Google Shape;184;g251806fb501_1_14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5" name="Google Shape;185;g251806fb501_1_14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6" name="Google Shape;186;g251806fb501_1_14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vert)">
  <p:cSld name="CUSTOM_2">
    <p:spTree>
      <p:nvGrpSpPr>
        <p:cNvPr id="187" name="Shape 187"/>
        <p:cNvGrpSpPr/>
        <p:nvPr/>
      </p:nvGrpSpPr>
      <p:grpSpPr>
        <a:xfrm>
          <a:off x="0" y="0"/>
          <a:ext cx="0" cy="0"/>
          <a:chOff x="0" y="0"/>
          <a:chExt cx="0" cy="0"/>
        </a:xfrm>
      </p:grpSpPr>
      <p:pic>
        <p:nvPicPr>
          <p:cNvPr id="188" name="Google Shape;188;g251806fb501_1_273"/>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89" name="Google Shape;189;g251806fb501_1_273"/>
          <p:cNvGrpSpPr/>
          <p:nvPr/>
        </p:nvGrpSpPr>
        <p:grpSpPr>
          <a:xfrm>
            <a:off x="4959906" y="1723773"/>
            <a:ext cx="2219185" cy="2219185"/>
            <a:chOff x="4547049" y="1897856"/>
            <a:chExt cx="3072813" cy="3072813"/>
          </a:xfrm>
        </p:grpSpPr>
        <p:sp>
          <p:nvSpPr>
            <p:cNvPr id="190" name="Google Shape;190;g251806fb501_1_273"/>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1" name="Google Shape;191;g251806fb501_1_273"/>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92" name="Google Shape;192;g251806fb501_1_273"/>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93" name="Google Shape;193;g251806fb501_1_273"/>
          <p:cNvGrpSpPr/>
          <p:nvPr/>
        </p:nvGrpSpPr>
        <p:grpSpPr>
          <a:xfrm rot="1052113">
            <a:off x="7017464" y="2078607"/>
            <a:ext cx="1338449" cy="1227359"/>
            <a:chOff x="5655092" y="376887"/>
            <a:chExt cx="4490688" cy="4117967"/>
          </a:xfrm>
        </p:grpSpPr>
        <p:sp>
          <p:nvSpPr>
            <p:cNvPr id="194" name="Google Shape;194;g251806fb501_1_273"/>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g251806fb501_1_273"/>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6" name="Google Shape;196;g251806fb501_1_273"/>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97" name="Google Shape;197;g251806fb501_1_273"/>
          <p:cNvGrpSpPr/>
          <p:nvPr/>
        </p:nvGrpSpPr>
        <p:grpSpPr>
          <a:xfrm rot="1151416">
            <a:off x="6155189" y="1329189"/>
            <a:ext cx="811246" cy="566598"/>
            <a:chOff x="5679779" y="1344420"/>
            <a:chExt cx="994635" cy="694682"/>
          </a:xfrm>
        </p:grpSpPr>
        <p:sp>
          <p:nvSpPr>
            <p:cNvPr id="198" name="Google Shape;198;g251806fb501_1_273"/>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9" name="Google Shape;199;g251806fb501_1_273"/>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0" name="Google Shape;200;g251806fb501_1_273"/>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1" name="Google Shape;201;g251806fb501_1_273"/>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2" name="Google Shape;202;g251806fb501_1_273"/>
          <p:cNvGrpSpPr/>
          <p:nvPr/>
        </p:nvGrpSpPr>
        <p:grpSpPr>
          <a:xfrm rot="2779331">
            <a:off x="6882943" y="1481640"/>
            <a:ext cx="612529" cy="807468"/>
            <a:chOff x="5733156" y="4148510"/>
            <a:chExt cx="1306406" cy="1722173"/>
          </a:xfrm>
        </p:grpSpPr>
        <p:grpSp>
          <p:nvGrpSpPr>
            <p:cNvPr id="203" name="Google Shape;203;g251806fb501_1_273"/>
            <p:cNvGrpSpPr/>
            <p:nvPr/>
          </p:nvGrpSpPr>
          <p:grpSpPr>
            <a:xfrm>
              <a:off x="5733156" y="4148510"/>
              <a:ext cx="1306406" cy="1722173"/>
              <a:chOff x="2445111" y="599435"/>
              <a:chExt cx="5312752" cy="7003551"/>
            </a:xfrm>
          </p:grpSpPr>
          <p:sp>
            <p:nvSpPr>
              <p:cNvPr id="204" name="Google Shape;204;g251806fb501_1_27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5" name="Google Shape;205;g251806fb501_1_273"/>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6" name="Google Shape;206;g251806fb501_1_27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7" name="Google Shape;207;g251806fb501_1_273"/>
            <p:cNvGrpSpPr/>
            <p:nvPr/>
          </p:nvGrpSpPr>
          <p:grpSpPr>
            <a:xfrm>
              <a:off x="5960873" y="4970715"/>
              <a:ext cx="821180" cy="845659"/>
              <a:chOff x="954383" y="599435"/>
              <a:chExt cx="6803480" cy="7006287"/>
            </a:xfrm>
          </p:grpSpPr>
          <p:sp>
            <p:nvSpPr>
              <p:cNvPr id="208" name="Google Shape;208;g251806fb501_1_27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9" name="Google Shape;209;g251806fb501_1_273"/>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0" name="Google Shape;210;g251806fb501_1_27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11" name="Google Shape;211;g251806fb501_1_273"/>
          <p:cNvGrpSpPr/>
          <p:nvPr/>
        </p:nvGrpSpPr>
        <p:grpSpPr>
          <a:xfrm rot="-3294482">
            <a:off x="4593993" y="2077210"/>
            <a:ext cx="888937" cy="318131"/>
            <a:chOff x="2751274" y="4274125"/>
            <a:chExt cx="1502180" cy="537597"/>
          </a:xfrm>
        </p:grpSpPr>
        <p:sp>
          <p:nvSpPr>
            <p:cNvPr id="212" name="Google Shape;212;g251806fb501_1_273"/>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3" name="Google Shape;213;g251806fb501_1_273"/>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4" name="Google Shape;214;g251806fb501_1_273"/>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5" name="Google Shape;215;g251806fb501_1_273"/>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6" name="Google Shape;216;g251806fb501_1_273"/>
          <p:cNvGrpSpPr/>
          <p:nvPr/>
        </p:nvGrpSpPr>
        <p:grpSpPr>
          <a:xfrm rot="-983565">
            <a:off x="5299952" y="1440607"/>
            <a:ext cx="822474" cy="418006"/>
            <a:chOff x="1786971" y="4942919"/>
            <a:chExt cx="2041500" cy="1037553"/>
          </a:xfrm>
        </p:grpSpPr>
        <p:sp>
          <p:nvSpPr>
            <p:cNvPr id="217" name="Google Shape;217;g251806fb501_1_273"/>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8" name="Google Shape;218;g251806fb501_1_273"/>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9" name="Google Shape;219;g251806fb501_1_273"/>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20" name="Google Shape;220;g251806fb501_1_273"/>
            <p:cNvGrpSpPr/>
            <p:nvPr/>
          </p:nvGrpSpPr>
          <p:grpSpPr>
            <a:xfrm>
              <a:off x="2260716" y="5043925"/>
              <a:ext cx="1107466" cy="187777"/>
              <a:chOff x="7963057" y="2433000"/>
              <a:chExt cx="2294315" cy="371763"/>
            </a:xfrm>
          </p:grpSpPr>
          <p:grpSp>
            <p:nvGrpSpPr>
              <p:cNvPr id="221" name="Google Shape;221;g251806fb501_1_273"/>
              <p:cNvGrpSpPr/>
              <p:nvPr/>
            </p:nvGrpSpPr>
            <p:grpSpPr>
              <a:xfrm>
                <a:off x="7963057" y="2433000"/>
                <a:ext cx="344422" cy="371763"/>
                <a:chOff x="6383215" y="2833551"/>
                <a:chExt cx="240300" cy="371763"/>
              </a:xfrm>
            </p:grpSpPr>
            <p:sp>
              <p:nvSpPr>
                <p:cNvPr id="222" name="Google Shape;222;g251806fb501_1_27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3" name="Google Shape;223;g251806fb501_1_27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4" name="Google Shape;224;g251806fb501_1_273"/>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25" name="Google Shape;225;g251806fb501_1_273"/>
              <p:cNvGrpSpPr/>
              <p:nvPr/>
            </p:nvGrpSpPr>
            <p:grpSpPr>
              <a:xfrm>
                <a:off x="8933241" y="2433000"/>
                <a:ext cx="344422" cy="371763"/>
                <a:chOff x="6383215" y="2833551"/>
                <a:chExt cx="240300" cy="371763"/>
              </a:xfrm>
            </p:grpSpPr>
            <p:sp>
              <p:nvSpPr>
                <p:cNvPr id="226" name="Google Shape;226;g251806fb501_1_27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7" name="Google Shape;227;g251806fb501_1_27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8" name="Google Shape;228;g251806fb501_1_273"/>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29" name="Google Shape;229;g251806fb501_1_273"/>
              <p:cNvGrpSpPr/>
              <p:nvPr/>
            </p:nvGrpSpPr>
            <p:grpSpPr>
              <a:xfrm>
                <a:off x="9912950" y="2433000"/>
                <a:ext cx="344422" cy="371763"/>
                <a:chOff x="6383215" y="2833551"/>
                <a:chExt cx="240300" cy="371763"/>
              </a:xfrm>
            </p:grpSpPr>
            <p:sp>
              <p:nvSpPr>
                <p:cNvPr id="230" name="Google Shape;230;g251806fb501_1_27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1" name="Google Shape;231;g251806fb501_1_27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2" name="Google Shape;232;g251806fb501_1_273"/>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33" name="Google Shape;233;g251806fb501_1_273"/>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4" name="Google Shape;234;g251806fb501_1_273"/>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5" name="Google Shape;235;g251806fb501_1_273"/>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6" name="Google Shape;236;g251806fb501_1_273"/>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37" name="Google Shape;237;g251806fb501_1_273"/>
            <p:cNvGrpSpPr/>
            <p:nvPr/>
          </p:nvGrpSpPr>
          <p:grpSpPr>
            <a:xfrm>
              <a:off x="1962400" y="5271505"/>
              <a:ext cx="302276" cy="682699"/>
              <a:chOff x="7384246" y="2899703"/>
              <a:chExt cx="626220" cy="1351612"/>
            </a:xfrm>
          </p:grpSpPr>
          <p:sp>
            <p:nvSpPr>
              <p:cNvPr id="238" name="Google Shape;238;g251806fb501_1_27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g251806fb501_1_27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0" name="Google Shape;240;g251806fb501_1_27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1" name="Google Shape;241;g251806fb501_1_27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2" name="Google Shape;242;g251806fb501_1_27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251806fb501_1_27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4" name="Google Shape;244;g251806fb501_1_27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5" name="Google Shape;245;g251806fb501_1_27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6" name="Google Shape;246;g251806fb501_1_27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g251806fb501_1_27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g251806fb501_1_27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9" name="Google Shape;249;g251806fb501_1_273"/>
            <p:cNvGrpSpPr/>
            <p:nvPr/>
          </p:nvGrpSpPr>
          <p:grpSpPr>
            <a:xfrm>
              <a:off x="2430437" y="5271505"/>
              <a:ext cx="302276" cy="682699"/>
              <a:chOff x="7384246" y="2899703"/>
              <a:chExt cx="626220" cy="1351612"/>
            </a:xfrm>
          </p:grpSpPr>
          <p:sp>
            <p:nvSpPr>
              <p:cNvPr id="250" name="Google Shape;250;g251806fb501_1_27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251806fb501_1_27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g251806fb501_1_27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3" name="Google Shape;253;g251806fb501_1_27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g251806fb501_1_27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251806fb501_1_27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6" name="Google Shape;256;g251806fb501_1_27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7" name="Google Shape;257;g251806fb501_1_27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8" name="Google Shape;258;g251806fb501_1_27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g251806fb501_1_27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251806fb501_1_27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1" name="Google Shape;261;g251806fb501_1_273"/>
            <p:cNvGrpSpPr/>
            <p:nvPr/>
          </p:nvGrpSpPr>
          <p:grpSpPr>
            <a:xfrm>
              <a:off x="2898475" y="5271505"/>
              <a:ext cx="302276" cy="682699"/>
              <a:chOff x="7384246" y="2899703"/>
              <a:chExt cx="626220" cy="1351612"/>
            </a:xfrm>
          </p:grpSpPr>
          <p:sp>
            <p:nvSpPr>
              <p:cNvPr id="262" name="Google Shape;262;g251806fb501_1_27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251806fb501_1_27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251806fb501_1_27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g251806fb501_1_27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g251806fb501_1_27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251806fb501_1_27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8" name="Google Shape;268;g251806fb501_1_27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9" name="Google Shape;269;g251806fb501_1_27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0" name="Google Shape;270;g251806fb501_1_27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g251806fb501_1_27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g251806fb501_1_27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73" name="Google Shape;273;g251806fb501_1_273"/>
            <p:cNvGrpSpPr/>
            <p:nvPr/>
          </p:nvGrpSpPr>
          <p:grpSpPr>
            <a:xfrm>
              <a:off x="3366513" y="5271505"/>
              <a:ext cx="302276" cy="682699"/>
              <a:chOff x="7384246" y="2899703"/>
              <a:chExt cx="626220" cy="1351612"/>
            </a:xfrm>
          </p:grpSpPr>
          <p:sp>
            <p:nvSpPr>
              <p:cNvPr id="274" name="Google Shape;274;g251806fb501_1_27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g251806fb501_1_27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g251806fb501_1_27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7" name="Google Shape;277;g251806fb501_1_27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8" name="Google Shape;278;g251806fb501_1_27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g251806fb501_1_27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0" name="Google Shape;280;g251806fb501_1_27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1" name="Google Shape;281;g251806fb501_1_27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2" name="Google Shape;282;g251806fb501_1_27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g251806fb501_1_27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g251806fb501_1_27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285" name="Google Shape;285;g251806fb501_1_273"/>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286" name="Google Shape;286;g251806fb501_1_273"/>
          <p:cNvGrpSpPr/>
          <p:nvPr/>
        </p:nvGrpSpPr>
        <p:grpSpPr>
          <a:xfrm>
            <a:off x="4658164" y="1417975"/>
            <a:ext cx="450448" cy="450448"/>
            <a:chOff x="4266660" y="45289"/>
            <a:chExt cx="768290" cy="768290"/>
          </a:xfrm>
        </p:grpSpPr>
        <p:sp>
          <p:nvSpPr>
            <p:cNvPr id="287" name="Google Shape;287;g251806fb501_1_273"/>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88" name="Google Shape;288;g251806fb501_1_273"/>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89" name="Google Shape;289;g251806fb501_1_273"/>
          <p:cNvGrpSpPr/>
          <p:nvPr/>
        </p:nvGrpSpPr>
        <p:grpSpPr>
          <a:xfrm>
            <a:off x="-4825" y="4066342"/>
            <a:ext cx="12306435" cy="2792619"/>
            <a:chOff x="5766" y="3861713"/>
            <a:chExt cx="12278194" cy="3027886"/>
          </a:xfrm>
        </p:grpSpPr>
        <p:sp>
          <p:nvSpPr>
            <p:cNvPr id="290" name="Google Shape;290;g251806fb501_1_273"/>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1" name="Google Shape;291;g251806fb501_1_273"/>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92" name="Google Shape;292;g251806fb501_1_273"/>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293" name="Google Shape;293;g251806fb501_1_273"/>
          <p:cNvGrpSpPr/>
          <p:nvPr/>
        </p:nvGrpSpPr>
        <p:grpSpPr>
          <a:xfrm>
            <a:off x="-4825" y="4066337"/>
            <a:ext cx="12211532" cy="2748484"/>
            <a:chOff x="-3146" y="3803882"/>
            <a:chExt cx="12192025" cy="3041032"/>
          </a:xfrm>
        </p:grpSpPr>
        <p:sp>
          <p:nvSpPr>
            <p:cNvPr id="294" name="Google Shape;294;g251806fb501_1_27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5" name="Google Shape;295;g251806fb501_1_27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296" name="Google Shape;296;g251806fb501_1_273"/>
            <p:cNvGrpSpPr/>
            <p:nvPr/>
          </p:nvGrpSpPr>
          <p:grpSpPr>
            <a:xfrm>
              <a:off x="-3121" y="3803882"/>
              <a:ext cx="12192000" cy="3041032"/>
              <a:chOff x="-4876" y="1514485"/>
              <a:chExt cx="12192000" cy="3829050"/>
            </a:xfrm>
          </p:grpSpPr>
          <p:sp>
            <p:nvSpPr>
              <p:cNvPr id="297" name="Google Shape;297;g251806fb501_1_273"/>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8" name="Google Shape;298;g251806fb501_1_273"/>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9" name="Google Shape;299;g251806fb501_1_273"/>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0" name="Google Shape;300;g251806fb501_1_273"/>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301" name="Google Shape;301;g251806fb501_1_273"/>
          <p:cNvGrpSpPr/>
          <p:nvPr/>
        </p:nvGrpSpPr>
        <p:grpSpPr>
          <a:xfrm>
            <a:off x="-4825" y="4176236"/>
            <a:ext cx="12208784" cy="2541495"/>
            <a:chOff x="-3146" y="3925479"/>
            <a:chExt cx="12189281" cy="2812010"/>
          </a:xfrm>
        </p:grpSpPr>
        <p:sp>
          <p:nvSpPr>
            <p:cNvPr id="302" name="Google Shape;302;g251806fb501_1_27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3" name="Google Shape;303;g251806fb501_1_27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304" name="Google Shape;304;g251806fb501_1_273"/>
          <p:cNvSpPr/>
          <p:nvPr/>
        </p:nvSpPr>
        <p:spPr>
          <a:xfrm rot="-516335">
            <a:off x="6514507" y="4657291"/>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5" name="Google Shape;305;g251806fb501_1_273"/>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51806fb501_1_273"/>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07" name="Google Shape;307;g251806fb501_1_273"/>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8" name="Google Shape;308;g251806fb501_1_273"/>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orange)">
  <p:cSld name="CUSTOM_2_1">
    <p:spTree>
      <p:nvGrpSpPr>
        <p:cNvPr id="309" name="Shape 309"/>
        <p:cNvGrpSpPr/>
        <p:nvPr/>
      </p:nvGrpSpPr>
      <p:grpSpPr>
        <a:xfrm>
          <a:off x="0" y="0"/>
          <a:ext cx="0" cy="0"/>
          <a:chOff x="0" y="0"/>
          <a:chExt cx="0" cy="0"/>
        </a:xfrm>
      </p:grpSpPr>
      <p:pic>
        <p:nvPicPr>
          <p:cNvPr id="310" name="Google Shape;310;g1e526702a48_1_123"/>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311" name="Google Shape;311;g1e526702a48_1_123"/>
          <p:cNvGrpSpPr/>
          <p:nvPr/>
        </p:nvGrpSpPr>
        <p:grpSpPr>
          <a:xfrm>
            <a:off x="4959906" y="1723773"/>
            <a:ext cx="2219185" cy="2219185"/>
            <a:chOff x="4547049" y="1897856"/>
            <a:chExt cx="3072813" cy="3072813"/>
          </a:xfrm>
        </p:grpSpPr>
        <p:sp>
          <p:nvSpPr>
            <p:cNvPr id="312" name="Google Shape;312;g1e526702a48_1_123"/>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3" name="Google Shape;313;g1e526702a48_1_123"/>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314" name="Google Shape;314;g1e526702a48_1_123"/>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15" name="Google Shape;315;g1e526702a48_1_123"/>
          <p:cNvGrpSpPr/>
          <p:nvPr/>
        </p:nvGrpSpPr>
        <p:grpSpPr>
          <a:xfrm rot="1052113">
            <a:off x="7017464" y="2078607"/>
            <a:ext cx="1338449" cy="1227359"/>
            <a:chOff x="5655092" y="376887"/>
            <a:chExt cx="4490688" cy="4117967"/>
          </a:xfrm>
        </p:grpSpPr>
        <p:sp>
          <p:nvSpPr>
            <p:cNvPr id="316" name="Google Shape;316;g1e526702a48_1_123"/>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7" name="Google Shape;317;g1e526702a48_1_123"/>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8" name="Google Shape;318;g1e526702a48_1_123"/>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19" name="Google Shape;319;g1e526702a48_1_123"/>
          <p:cNvGrpSpPr/>
          <p:nvPr/>
        </p:nvGrpSpPr>
        <p:grpSpPr>
          <a:xfrm rot="1151416">
            <a:off x="6155189" y="1329189"/>
            <a:ext cx="811246" cy="566598"/>
            <a:chOff x="5679779" y="1344420"/>
            <a:chExt cx="994635" cy="694682"/>
          </a:xfrm>
        </p:grpSpPr>
        <p:sp>
          <p:nvSpPr>
            <p:cNvPr id="320" name="Google Shape;320;g1e526702a48_1_123"/>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1" name="Google Shape;321;g1e526702a48_1_123"/>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2" name="Google Shape;322;g1e526702a48_1_123"/>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3" name="Google Shape;323;g1e526702a48_1_123"/>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24" name="Google Shape;324;g1e526702a48_1_123"/>
          <p:cNvGrpSpPr/>
          <p:nvPr/>
        </p:nvGrpSpPr>
        <p:grpSpPr>
          <a:xfrm rot="2779331">
            <a:off x="6882943" y="1481640"/>
            <a:ext cx="612529" cy="807468"/>
            <a:chOff x="5733156" y="4148510"/>
            <a:chExt cx="1306406" cy="1722173"/>
          </a:xfrm>
        </p:grpSpPr>
        <p:grpSp>
          <p:nvGrpSpPr>
            <p:cNvPr id="325" name="Google Shape;325;g1e526702a48_1_123"/>
            <p:cNvGrpSpPr/>
            <p:nvPr/>
          </p:nvGrpSpPr>
          <p:grpSpPr>
            <a:xfrm>
              <a:off x="5733156" y="4148510"/>
              <a:ext cx="1306406" cy="1722173"/>
              <a:chOff x="2445111" y="599435"/>
              <a:chExt cx="5312752" cy="7003551"/>
            </a:xfrm>
          </p:grpSpPr>
          <p:sp>
            <p:nvSpPr>
              <p:cNvPr id="326" name="Google Shape;326;g1e526702a48_1_12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7" name="Google Shape;327;g1e526702a48_1_123"/>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8" name="Google Shape;328;g1e526702a48_1_12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29" name="Google Shape;329;g1e526702a48_1_123"/>
            <p:cNvGrpSpPr/>
            <p:nvPr/>
          </p:nvGrpSpPr>
          <p:grpSpPr>
            <a:xfrm>
              <a:off x="5960873" y="4970715"/>
              <a:ext cx="821180" cy="845659"/>
              <a:chOff x="954383" y="599435"/>
              <a:chExt cx="6803480" cy="7006287"/>
            </a:xfrm>
          </p:grpSpPr>
          <p:sp>
            <p:nvSpPr>
              <p:cNvPr id="330" name="Google Shape;330;g1e526702a48_1_12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1" name="Google Shape;331;g1e526702a48_1_123"/>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2" name="Google Shape;332;g1e526702a48_1_12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333" name="Google Shape;333;g1e526702a48_1_123"/>
          <p:cNvGrpSpPr/>
          <p:nvPr/>
        </p:nvGrpSpPr>
        <p:grpSpPr>
          <a:xfrm rot="-3294482">
            <a:off x="4593993" y="2077210"/>
            <a:ext cx="888937" cy="318131"/>
            <a:chOff x="2751274" y="4274125"/>
            <a:chExt cx="1502180" cy="537597"/>
          </a:xfrm>
        </p:grpSpPr>
        <p:sp>
          <p:nvSpPr>
            <p:cNvPr id="334" name="Google Shape;334;g1e526702a48_1_123"/>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5" name="Google Shape;335;g1e526702a48_1_123"/>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6" name="Google Shape;336;g1e526702a48_1_123"/>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7" name="Google Shape;337;g1e526702a48_1_123"/>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38" name="Google Shape;338;g1e526702a48_1_123"/>
          <p:cNvGrpSpPr/>
          <p:nvPr/>
        </p:nvGrpSpPr>
        <p:grpSpPr>
          <a:xfrm rot="-983565">
            <a:off x="5299952" y="1440607"/>
            <a:ext cx="822474" cy="418006"/>
            <a:chOff x="1786971" y="4942919"/>
            <a:chExt cx="2041500" cy="1037553"/>
          </a:xfrm>
        </p:grpSpPr>
        <p:sp>
          <p:nvSpPr>
            <p:cNvPr id="339" name="Google Shape;339;g1e526702a48_1_123"/>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0" name="Google Shape;340;g1e526702a48_1_123"/>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1" name="Google Shape;341;g1e526702a48_1_123"/>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42" name="Google Shape;342;g1e526702a48_1_123"/>
            <p:cNvGrpSpPr/>
            <p:nvPr/>
          </p:nvGrpSpPr>
          <p:grpSpPr>
            <a:xfrm>
              <a:off x="2260716" y="5043925"/>
              <a:ext cx="1107466" cy="187777"/>
              <a:chOff x="7963057" y="2433000"/>
              <a:chExt cx="2294315" cy="371763"/>
            </a:xfrm>
          </p:grpSpPr>
          <p:grpSp>
            <p:nvGrpSpPr>
              <p:cNvPr id="343" name="Google Shape;343;g1e526702a48_1_123"/>
              <p:cNvGrpSpPr/>
              <p:nvPr/>
            </p:nvGrpSpPr>
            <p:grpSpPr>
              <a:xfrm>
                <a:off x="7963057" y="2433000"/>
                <a:ext cx="344422" cy="371763"/>
                <a:chOff x="6383215" y="2833551"/>
                <a:chExt cx="240300" cy="371763"/>
              </a:xfrm>
            </p:grpSpPr>
            <p:sp>
              <p:nvSpPr>
                <p:cNvPr id="344" name="Google Shape;344;g1e526702a48_1_12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5" name="Google Shape;345;g1e526702a48_1_12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6" name="Google Shape;346;g1e526702a48_1_123"/>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47" name="Google Shape;347;g1e526702a48_1_123"/>
              <p:cNvGrpSpPr/>
              <p:nvPr/>
            </p:nvGrpSpPr>
            <p:grpSpPr>
              <a:xfrm>
                <a:off x="8933241" y="2433000"/>
                <a:ext cx="344422" cy="371763"/>
                <a:chOff x="6383215" y="2833551"/>
                <a:chExt cx="240300" cy="371763"/>
              </a:xfrm>
            </p:grpSpPr>
            <p:sp>
              <p:nvSpPr>
                <p:cNvPr id="348" name="Google Shape;348;g1e526702a48_1_12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9" name="Google Shape;349;g1e526702a48_1_12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0" name="Google Shape;350;g1e526702a48_1_123"/>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51" name="Google Shape;351;g1e526702a48_1_123"/>
              <p:cNvGrpSpPr/>
              <p:nvPr/>
            </p:nvGrpSpPr>
            <p:grpSpPr>
              <a:xfrm>
                <a:off x="9912950" y="2433000"/>
                <a:ext cx="344422" cy="371763"/>
                <a:chOff x="6383215" y="2833551"/>
                <a:chExt cx="240300" cy="371763"/>
              </a:xfrm>
            </p:grpSpPr>
            <p:sp>
              <p:nvSpPr>
                <p:cNvPr id="352" name="Google Shape;352;g1e526702a48_1_12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3" name="Google Shape;353;g1e526702a48_1_12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4" name="Google Shape;354;g1e526702a48_1_123"/>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355" name="Google Shape;355;g1e526702a48_1_123"/>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6" name="Google Shape;356;g1e526702a48_1_123"/>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7" name="Google Shape;357;g1e526702a48_1_123"/>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8" name="Google Shape;358;g1e526702a48_1_123"/>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59" name="Google Shape;359;g1e526702a48_1_123"/>
            <p:cNvGrpSpPr/>
            <p:nvPr/>
          </p:nvGrpSpPr>
          <p:grpSpPr>
            <a:xfrm>
              <a:off x="1962400" y="5271505"/>
              <a:ext cx="302276" cy="682699"/>
              <a:chOff x="7384246" y="2899703"/>
              <a:chExt cx="626220" cy="1351612"/>
            </a:xfrm>
          </p:grpSpPr>
          <p:sp>
            <p:nvSpPr>
              <p:cNvPr id="360" name="Google Shape;360;g1e526702a48_1_12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1" name="Google Shape;361;g1e526702a48_1_12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2" name="Google Shape;362;g1e526702a48_1_12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3" name="Google Shape;363;g1e526702a48_1_12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4" name="Google Shape;364;g1e526702a48_1_12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5" name="Google Shape;365;g1e526702a48_1_12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6" name="Google Shape;366;g1e526702a48_1_12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7" name="Google Shape;367;g1e526702a48_1_12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8" name="Google Shape;368;g1e526702a48_1_12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9" name="Google Shape;369;g1e526702a48_1_12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0" name="Google Shape;370;g1e526702a48_1_12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71" name="Google Shape;371;g1e526702a48_1_123"/>
            <p:cNvGrpSpPr/>
            <p:nvPr/>
          </p:nvGrpSpPr>
          <p:grpSpPr>
            <a:xfrm>
              <a:off x="2430437" y="5271505"/>
              <a:ext cx="302276" cy="682699"/>
              <a:chOff x="7384246" y="2899703"/>
              <a:chExt cx="626220" cy="1351612"/>
            </a:xfrm>
          </p:grpSpPr>
          <p:sp>
            <p:nvSpPr>
              <p:cNvPr id="372" name="Google Shape;372;g1e526702a48_1_12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3" name="Google Shape;373;g1e526702a48_1_12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4" name="Google Shape;374;g1e526702a48_1_12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5" name="Google Shape;375;g1e526702a48_1_12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6" name="Google Shape;376;g1e526702a48_1_12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7" name="Google Shape;377;g1e526702a48_1_12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8" name="Google Shape;378;g1e526702a48_1_12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9" name="Google Shape;379;g1e526702a48_1_12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0" name="Google Shape;380;g1e526702a48_1_12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1" name="Google Shape;381;g1e526702a48_1_12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2" name="Google Shape;382;g1e526702a48_1_12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83" name="Google Shape;383;g1e526702a48_1_123"/>
            <p:cNvGrpSpPr/>
            <p:nvPr/>
          </p:nvGrpSpPr>
          <p:grpSpPr>
            <a:xfrm>
              <a:off x="2898475" y="5271505"/>
              <a:ext cx="302276" cy="682699"/>
              <a:chOff x="7384246" y="2899703"/>
              <a:chExt cx="626220" cy="1351612"/>
            </a:xfrm>
          </p:grpSpPr>
          <p:sp>
            <p:nvSpPr>
              <p:cNvPr id="384" name="Google Shape;384;g1e526702a48_1_12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5" name="Google Shape;385;g1e526702a48_1_12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6" name="Google Shape;386;g1e526702a48_1_12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7" name="Google Shape;387;g1e526702a48_1_12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8" name="Google Shape;388;g1e526702a48_1_12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9" name="Google Shape;389;g1e526702a48_1_12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0" name="Google Shape;390;g1e526702a48_1_12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1" name="Google Shape;391;g1e526702a48_1_12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2" name="Google Shape;392;g1e526702a48_1_12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3" name="Google Shape;393;g1e526702a48_1_12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4" name="Google Shape;394;g1e526702a48_1_12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95" name="Google Shape;395;g1e526702a48_1_123"/>
            <p:cNvGrpSpPr/>
            <p:nvPr/>
          </p:nvGrpSpPr>
          <p:grpSpPr>
            <a:xfrm>
              <a:off x="3366513" y="5271505"/>
              <a:ext cx="302276" cy="682699"/>
              <a:chOff x="7384246" y="2899703"/>
              <a:chExt cx="626220" cy="1351612"/>
            </a:xfrm>
          </p:grpSpPr>
          <p:sp>
            <p:nvSpPr>
              <p:cNvPr id="396" name="Google Shape;396;g1e526702a48_1_12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7" name="Google Shape;397;g1e526702a48_1_12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8" name="Google Shape;398;g1e526702a48_1_12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9" name="Google Shape;399;g1e526702a48_1_12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0" name="Google Shape;400;g1e526702a48_1_12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1" name="Google Shape;401;g1e526702a48_1_12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2" name="Google Shape;402;g1e526702a48_1_12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3" name="Google Shape;403;g1e526702a48_1_12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4" name="Google Shape;404;g1e526702a48_1_12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5" name="Google Shape;405;g1e526702a48_1_12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6" name="Google Shape;406;g1e526702a48_1_12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407" name="Google Shape;407;g1e526702a48_1_123"/>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408" name="Google Shape;408;g1e526702a48_1_123"/>
          <p:cNvGrpSpPr/>
          <p:nvPr/>
        </p:nvGrpSpPr>
        <p:grpSpPr>
          <a:xfrm>
            <a:off x="4658164" y="1417975"/>
            <a:ext cx="450448" cy="450448"/>
            <a:chOff x="4266660" y="45289"/>
            <a:chExt cx="768290" cy="768290"/>
          </a:xfrm>
        </p:grpSpPr>
        <p:sp>
          <p:nvSpPr>
            <p:cNvPr id="409" name="Google Shape;409;g1e526702a48_1_123"/>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10" name="Google Shape;410;g1e526702a48_1_123"/>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11" name="Google Shape;411;g1e526702a48_1_123"/>
          <p:cNvGrpSpPr/>
          <p:nvPr/>
        </p:nvGrpSpPr>
        <p:grpSpPr>
          <a:xfrm>
            <a:off x="-4825" y="4142550"/>
            <a:ext cx="12306434" cy="2747667"/>
            <a:chOff x="5766" y="3861721"/>
            <a:chExt cx="12278194" cy="2979147"/>
          </a:xfrm>
        </p:grpSpPr>
        <p:sp>
          <p:nvSpPr>
            <p:cNvPr id="412" name="Google Shape;412;g1e526702a48_1_123"/>
            <p:cNvSpPr/>
            <p:nvPr/>
          </p:nvSpPr>
          <p:spPr>
            <a:xfrm>
              <a:off x="5766" y="3861721"/>
              <a:ext cx="12179578" cy="2979147"/>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13" name="Google Shape;413;g1e526702a48_1_123"/>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414" name="Google Shape;414;g1e526702a48_1_123"/>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415" name="Google Shape;415;g1e526702a48_1_123"/>
          <p:cNvGrpSpPr/>
          <p:nvPr/>
        </p:nvGrpSpPr>
        <p:grpSpPr>
          <a:xfrm>
            <a:off x="-4825" y="4066337"/>
            <a:ext cx="12211532" cy="2748484"/>
            <a:chOff x="-3146" y="3803882"/>
            <a:chExt cx="12192025" cy="3041032"/>
          </a:xfrm>
        </p:grpSpPr>
        <p:sp>
          <p:nvSpPr>
            <p:cNvPr id="416" name="Google Shape;416;g1e526702a48_1_12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17" name="Google Shape;417;g1e526702a48_1_12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882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418" name="Google Shape;418;g1e526702a48_1_123"/>
            <p:cNvGrpSpPr/>
            <p:nvPr/>
          </p:nvGrpSpPr>
          <p:grpSpPr>
            <a:xfrm>
              <a:off x="-3121" y="3803882"/>
              <a:ext cx="12192000" cy="3041032"/>
              <a:chOff x="-4876" y="1514485"/>
              <a:chExt cx="12192000" cy="3829050"/>
            </a:xfrm>
          </p:grpSpPr>
          <p:sp>
            <p:nvSpPr>
              <p:cNvPr id="419" name="Google Shape;419;g1e526702a48_1_123"/>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58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0" name="Google Shape;420;g1e526702a48_1_123"/>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882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1" name="Google Shape;421;g1e526702a48_1_123"/>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2" name="Google Shape;422;g1e526702a48_1_123"/>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423" name="Google Shape;423;g1e526702a48_1_123"/>
          <p:cNvGrpSpPr/>
          <p:nvPr/>
        </p:nvGrpSpPr>
        <p:grpSpPr>
          <a:xfrm>
            <a:off x="-4825" y="4176236"/>
            <a:ext cx="12208784" cy="2617695"/>
            <a:chOff x="-3146" y="3841168"/>
            <a:chExt cx="12189281" cy="2896321"/>
          </a:xfrm>
        </p:grpSpPr>
        <p:sp>
          <p:nvSpPr>
            <p:cNvPr id="424" name="Google Shape;424;g1e526702a48_1_123"/>
            <p:cNvSpPr/>
            <p:nvPr/>
          </p:nvSpPr>
          <p:spPr>
            <a:xfrm>
              <a:off x="-3146" y="3841168"/>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5" name="Google Shape;425;g1e526702a48_1_12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426" name="Google Shape;426;g1e526702a48_1_123"/>
          <p:cNvSpPr/>
          <p:nvPr/>
        </p:nvSpPr>
        <p:spPr>
          <a:xfrm rot="-516335">
            <a:off x="6514507" y="4682928"/>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7" name="Google Shape;427;g1e526702a48_1_123"/>
          <p:cNvSpPr/>
          <p:nvPr/>
        </p:nvSpPr>
        <p:spPr>
          <a:xfrm>
            <a:off x="-9750" y="3943725"/>
            <a:ext cx="12211500" cy="29466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1e526702a48_1_123"/>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429" name="Google Shape;429;g1e526702a48_1_123"/>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430" name="Google Shape;430;g1e526702a48_1_123"/>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51806fb501_1_1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51806fb501_1_1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251806fb501_1_1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251806fb501_1_1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7.jpg"/><Relationship Id="rId4" Type="http://schemas.openxmlformats.org/officeDocument/2006/relationships/image" Target="../media/image50.png"/><Relationship Id="rId5" Type="http://schemas.openxmlformats.org/officeDocument/2006/relationships/image" Target="../media/image31.png"/><Relationship Id="rId6"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37.png"/><Relationship Id="rId9" Type="http://schemas.openxmlformats.org/officeDocument/2006/relationships/image" Target="../media/image46.png"/><Relationship Id="rId5" Type="http://schemas.openxmlformats.org/officeDocument/2006/relationships/image" Target="../media/image33.png"/><Relationship Id="rId6" Type="http://schemas.openxmlformats.org/officeDocument/2006/relationships/image" Target="../media/image31.png"/><Relationship Id="rId7" Type="http://schemas.openxmlformats.org/officeDocument/2006/relationships/image" Target="../media/image52.png"/><Relationship Id="rId8"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71.png"/><Relationship Id="rId5"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71.png"/><Relationship Id="rId5"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3.png"/><Relationship Id="rId4" Type="http://schemas.openxmlformats.org/officeDocument/2006/relationships/image" Target="../media/image36.png"/><Relationship Id="rId5" Type="http://schemas.openxmlformats.org/officeDocument/2006/relationships/image" Target="../media/image43.png"/><Relationship Id="rId6"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54.png"/><Relationship Id="rId6"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67.png"/><Relationship Id="rId5" Type="http://schemas.openxmlformats.org/officeDocument/2006/relationships/image" Target="../media/image69.png"/><Relationship Id="rId6" Type="http://schemas.openxmlformats.org/officeDocument/2006/relationships/image" Target="../media/image33.png"/><Relationship Id="rId7" Type="http://schemas.openxmlformats.org/officeDocument/2006/relationships/image" Target="../media/image62.png"/><Relationship Id="rId8" Type="http://schemas.openxmlformats.org/officeDocument/2006/relationships/image" Target="../media/image8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76.png"/><Relationship Id="rId4" Type="http://schemas.openxmlformats.org/officeDocument/2006/relationships/image" Target="../media/image18.png"/><Relationship Id="rId5" Type="http://schemas.openxmlformats.org/officeDocument/2006/relationships/image" Target="../media/image78.png"/><Relationship Id="rId6" Type="http://schemas.openxmlformats.org/officeDocument/2006/relationships/image" Target="../media/image58.png"/><Relationship Id="rId7" Type="http://schemas.openxmlformats.org/officeDocument/2006/relationships/image" Target="../media/image77.png"/><Relationship Id="rId8" Type="http://schemas.openxmlformats.org/officeDocument/2006/relationships/image" Target="../media/image8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8.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67.png"/><Relationship Id="rId6" Type="http://schemas.openxmlformats.org/officeDocument/2006/relationships/image" Target="../media/image69.png"/><Relationship Id="rId7" Type="http://schemas.openxmlformats.org/officeDocument/2006/relationships/image" Target="../media/image62.png"/><Relationship Id="rId8" Type="http://schemas.openxmlformats.org/officeDocument/2006/relationships/image" Target="../media/image8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7.png"/><Relationship Id="rId4" Type="http://schemas.openxmlformats.org/officeDocument/2006/relationships/image" Target="../media/image69.png"/><Relationship Id="rId5" Type="http://schemas.openxmlformats.org/officeDocument/2006/relationships/image" Target="../media/image33.png"/><Relationship Id="rId6" Type="http://schemas.openxmlformats.org/officeDocument/2006/relationships/image" Target="../media/image62.png"/><Relationship Id="rId7" Type="http://schemas.openxmlformats.org/officeDocument/2006/relationships/image" Target="../media/image8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69.png"/><Relationship Id="rId5" Type="http://schemas.openxmlformats.org/officeDocument/2006/relationships/image" Target="../media/image62.png"/><Relationship Id="rId6" Type="http://schemas.openxmlformats.org/officeDocument/2006/relationships/image" Target="../media/image74.png"/><Relationship Id="rId7" Type="http://schemas.openxmlformats.org/officeDocument/2006/relationships/image" Target="../media/image85.png"/><Relationship Id="rId8" Type="http://schemas.openxmlformats.org/officeDocument/2006/relationships/image" Target="../media/image8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8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drive.google.com/file/d/1TrS65ljMC4GqDW4hvCBnrILJntH5eHQ-/view?usp=sharing" TargetMode="External"/><Relationship Id="rId4" Type="http://schemas.openxmlformats.org/officeDocument/2006/relationships/hyperlink" Target="https://drive.google.com/file/d/1TrS65ljMC4GqDW4hvCBnrILJntH5eHQ-/view?usp=sharing" TargetMode="External"/><Relationship Id="rId5" Type="http://schemas.openxmlformats.org/officeDocument/2006/relationships/hyperlink" Target="https://drive.google.com/file/d/1TrS65ljMC4GqDW4hvCBnrILJntH5eHQ-/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8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comments" Target="../comments/comment3.xml"/><Relationship Id="rId4" Type="http://schemas.openxmlformats.org/officeDocument/2006/relationships/image" Target="../media/image80.png"/><Relationship Id="rId9" Type="http://schemas.openxmlformats.org/officeDocument/2006/relationships/image" Target="../media/image31.png"/><Relationship Id="rId5" Type="http://schemas.openxmlformats.org/officeDocument/2006/relationships/image" Target="../media/image81.png"/><Relationship Id="rId6" Type="http://schemas.openxmlformats.org/officeDocument/2006/relationships/image" Target="../media/image88.png"/><Relationship Id="rId7" Type="http://schemas.openxmlformats.org/officeDocument/2006/relationships/image" Target="../media/image62.png"/><Relationship Id="rId8"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 Id="rId3" Type="http://schemas.openxmlformats.org/officeDocument/2006/relationships/image" Target="../media/image83.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38.png"/><Relationship Id="rId5" Type="http://schemas.openxmlformats.org/officeDocument/2006/relationships/image" Target="../media/image24.png"/><Relationship Id="rId6"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33.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50.png"/><Relationship Id="rId7"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72.png"/><Relationship Id="rId9"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48.png"/><Relationship Id="rId7" Type="http://schemas.openxmlformats.org/officeDocument/2006/relationships/image" Target="../media/image30.png"/><Relationship Id="rId8" Type="http://schemas.openxmlformats.org/officeDocument/2006/relationships/image" Target="../media/image75.png"/><Relationship Id="rId11" Type="http://schemas.openxmlformats.org/officeDocument/2006/relationships/image" Target="../media/image56.png"/><Relationship Id="rId10" Type="http://schemas.openxmlformats.org/officeDocument/2006/relationships/image" Target="../media/image60.png"/><Relationship Id="rId1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0.png"/><Relationship Id="rId4" Type="http://schemas.openxmlformats.org/officeDocument/2006/relationships/image" Target="../media/image36.png"/><Relationship Id="rId5" Type="http://schemas.openxmlformats.org/officeDocument/2006/relationships/image" Target="../media/image71.png"/><Relationship Id="rId6"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51973749ca_1_415"/>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4000"/>
              <a:buNone/>
            </a:pPr>
            <a:r>
              <a:rPr lang="fr-FR"/>
              <a:t>Carbon Accounting</a:t>
            </a:r>
            <a:endParaRPr/>
          </a:p>
        </p:txBody>
      </p:sp>
      <p:pic>
        <p:nvPicPr>
          <p:cNvPr id="546" name="Google Shape;546;g251973749ca_1_415"/>
          <p:cNvPicPr preferRelativeResize="0"/>
          <p:nvPr/>
        </p:nvPicPr>
        <p:blipFill rotWithShape="1">
          <a:blip r:embed="rId4">
            <a:alphaModFix/>
          </a:blip>
          <a:srcRect b="0" l="0" r="0" t="0"/>
          <a:stretch/>
        </p:blipFill>
        <p:spPr>
          <a:xfrm>
            <a:off x="4425644" y="5239227"/>
            <a:ext cx="760403" cy="761233"/>
          </a:xfrm>
          <a:prstGeom prst="rect">
            <a:avLst/>
          </a:prstGeom>
          <a:noFill/>
          <a:ln>
            <a:noFill/>
          </a:ln>
        </p:spPr>
      </p:pic>
      <p:sp>
        <p:nvSpPr>
          <p:cNvPr id="547" name="Google Shape;547;g251973749ca_1_415"/>
          <p:cNvSpPr txBox="1"/>
          <p:nvPr>
            <p:ph idx="1" type="subTitle"/>
          </p:nvPr>
        </p:nvSpPr>
        <p:spPr>
          <a:xfrm>
            <a:off x="275" y="5010600"/>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fr-FR"/>
              <a:t>Phase 3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
          <p:cNvSpPr txBox="1"/>
          <p:nvPr>
            <p:ph idx="4294967295" type="body"/>
          </p:nvPr>
        </p:nvSpPr>
        <p:spPr>
          <a:xfrm>
            <a:off x="555594" y="1544400"/>
            <a:ext cx="10972800" cy="4857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480"/>
              </a:spcBef>
              <a:spcAft>
                <a:spcPts val="0"/>
              </a:spcAft>
              <a:buClr>
                <a:schemeClr val="dk1"/>
              </a:buClr>
              <a:buSzPts val="2200"/>
              <a:buFont typeface="Corbel"/>
              <a:buChar char="➢"/>
            </a:pPr>
            <a:r>
              <a:rPr lang="fr-FR" sz="2200"/>
              <a:t>Two methods</a:t>
            </a:r>
            <a:r>
              <a:rPr lang="fr-FR" sz="2200">
                <a:latin typeface="Corbel"/>
                <a:ea typeface="Corbel"/>
                <a:cs typeface="Corbel"/>
                <a:sym typeface="Corbel"/>
              </a:rPr>
              <a:t> : </a:t>
            </a:r>
            <a:endParaRPr sz="2200">
              <a:latin typeface="Corbel"/>
              <a:ea typeface="Corbel"/>
              <a:cs typeface="Corbel"/>
              <a:sym typeface="Corbel"/>
            </a:endParaRPr>
          </a:p>
          <a:p>
            <a:pPr indent="-368300" lvl="0" marL="457200" rtl="0" algn="l">
              <a:lnSpc>
                <a:spcPct val="90000"/>
              </a:lnSpc>
              <a:spcBef>
                <a:spcPts val="0"/>
              </a:spcBef>
              <a:spcAft>
                <a:spcPts val="0"/>
              </a:spcAft>
              <a:buClr>
                <a:schemeClr val="dk1"/>
              </a:buClr>
              <a:buSzPts val="2200"/>
              <a:buFont typeface="Corbel"/>
              <a:buChar char="●"/>
            </a:pPr>
            <a:r>
              <a:rPr lang="fr-FR" sz="2200"/>
              <a:t>Direct measurement</a:t>
            </a:r>
            <a:endParaRPr/>
          </a:p>
          <a:p>
            <a:pPr indent="-368300" lvl="1" marL="914400" rtl="0" algn="l">
              <a:lnSpc>
                <a:spcPct val="90000"/>
              </a:lnSpc>
              <a:spcBef>
                <a:spcPts val="0"/>
              </a:spcBef>
              <a:spcAft>
                <a:spcPts val="0"/>
              </a:spcAft>
              <a:buSzPts val="2200"/>
              <a:buFont typeface="Corbel"/>
              <a:buChar char="○"/>
            </a:pPr>
            <a:r>
              <a:rPr lang="fr-FR" sz="2200"/>
              <a:t>Very precise but difficult to reach</a:t>
            </a:r>
            <a:endParaRPr/>
          </a:p>
          <a:p>
            <a:pPr indent="-368300" lvl="1" marL="914400" rtl="0" algn="l">
              <a:lnSpc>
                <a:spcPct val="90000"/>
              </a:lnSpc>
              <a:spcBef>
                <a:spcPts val="0"/>
              </a:spcBef>
              <a:spcAft>
                <a:spcPts val="0"/>
              </a:spcAft>
              <a:buClr>
                <a:srgbClr val="000000"/>
              </a:buClr>
              <a:buSzPts val="2200"/>
              <a:buFont typeface="Corbel"/>
              <a:buChar char="○"/>
            </a:pPr>
            <a:r>
              <a:rPr lang="fr-FR" sz="2200"/>
              <a:t>Often impossible because emissions occur elsewhere</a:t>
            </a:r>
            <a:endParaRPr sz="2200"/>
          </a:p>
          <a:p>
            <a:pPr indent="0" lvl="0" marL="914400" rtl="0" algn="l">
              <a:lnSpc>
                <a:spcPct val="90000"/>
              </a:lnSpc>
              <a:spcBef>
                <a:spcPts val="0"/>
              </a:spcBef>
              <a:spcAft>
                <a:spcPts val="0"/>
              </a:spcAft>
              <a:buNone/>
            </a:pPr>
            <a:r>
              <a:rPr lang="fr-FR" sz="2200"/>
              <a:t>(e.g. electricity generation) or in the past</a:t>
            </a:r>
            <a:endParaRPr sz="2200"/>
          </a:p>
          <a:p>
            <a:pPr indent="0" lvl="0" marL="914400" rtl="0" algn="l">
              <a:lnSpc>
                <a:spcPct val="90000"/>
              </a:lnSpc>
              <a:spcBef>
                <a:spcPts val="0"/>
              </a:spcBef>
              <a:spcAft>
                <a:spcPts val="0"/>
              </a:spcAft>
              <a:buNone/>
            </a:pPr>
            <a:r>
              <a:rPr lang="fr-FR" sz="2200"/>
              <a:t>(manufacturing processes)</a:t>
            </a:r>
            <a:endParaRPr sz="2200"/>
          </a:p>
          <a:p>
            <a:pPr indent="0" lvl="0" marL="0" rtl="0" algn="l">
              <a:lnSpc>
                <a:spcPct val="90000"/>
              </a:lnSpc>
              <a:spcBef>
                <a:spcPts val="480"/>
              </a:spcBef>
              <a:spcAft>
                <a:spcPts val="0"/>
              </a:spcAft>
              <a:buSzPts val="2800"/>
              <a:buNone/>
            </a:pPr>
            <a:r>
              <a:t/>
            </a:r>
            <a:endParaRPr sz="2200">
              <a:latin typeface="Corbel"/>
              <a:ea typeface="Corbel"/>
              <a:cs typeface="Corbel"/>
              <a:sym typeface="Corbel"/>
            </a:endParaRPr>
          </a:p>
          <a:p>
            <a:pPr indent="-368300" lvl="0" marL="457200" rtl="0" algn="l">
              <a:lnSpc>
                <a:spcPct val="90000"/>
              </a:lnSpc>
              <a:spcBef>
                <a:spcPts val="0"/>
              </a:spcBef>
              <a:spcAft>
                <a:spcPts val="0"/>
              </a:spcAft>
              <a:buClr>
                <a:schemeClr val="dk1"/>
              </a:buClr>
              <a:buSzPts val="2200"/>
              <a:buFont typeface="Corbel"/>
              <a:buChar char="●"/>
            </a:pPr>
            <a:r>
              <a:rPr lang="fr-FR" sz="2200"/>
              <a:t>Estimation using an emission factor</a:t>
            </a:r>
            <a:endParaRPr/>
          </a:p>
          <a:p>
            <a:pPr indent="-368300" lvl="1" marL="914400" marR="0" rtl="0" algn="l">
              <a:lnSpc>
                <a:spcPct val="90000"/>
              </a:lnSpc>
              <a:spcBef>
                <a:spcPts val="0"/>
              </a:spcBef>
              <a:spcAft>
                <a:spcPts val="0"/>
              </a:spcAft>
              <a:buClr>
                <a:schemeClr val="dk1"/>
              </a:buClr>
              <a:buSzPts val="2200"/>
              <a:buFont typeface="Corbel"/>
              <a:buChar char="○"/>
            </a:pPr>
            <a:r>
              <a:rPr i="0" lang="fr-FR" sz="2200" u="none" cap="none" strike="noStrike">
                <a:solidFill>
                  <a:schemeClr val="dk1"/>
                </a:solidFill>
                <a:latin typeface="Corbel"/>
                <a:ea typeface="Corbel"/>
                <a:cs typeface="Corbel"/>
                <a:sym typeface="Corbel"/>
              </a:rPr>
              <a:t>Emission factors represent </a:t>
            </a:r>
            <a:r>
              <a:rPr b="1" lang="fr-FR" sz="2200">
                <a:solidFill>
                  <a:srgbClr val="F79B08"/>
                </a:solidFill>
              </a:rPr>
              <a:t>the average quantity of CO2eq emitted per reference unit</a:t>
            </a:r>
            <a:r>
              <a:rPr i="0" lang="fr-FR" sz="2200" u="none" cap="none" strike="noStrike">
                <a:solidFill>
                  <a:schemeClr val="dk1"/>
                </a:solidFill>
                <a:latin typeface="Corbel"/>
                <a:ea typeface="Corbel"/>
                <a:cs typeface="Corbel"/>
                <a:sym typeface="Corbel"/>
              </a:rPr>
              <a:t>, using values based on previous studies and analyses.</a:t>
            </a:r>
            <a:endParaRPr/>
          </a:p>
          <a:p>
            <a:pPr indent="-368300" lvl="1" marL="914400" marR="0" rtl="0" algn="l">
              <a:lnSpc>
                <a:spcPct val="90000"/>
              </a:lnSpc>
              <a:spcBef>
                <a:spcPts val="0"/>
              </a:spcBef>
              <a:spcAft>
                <a:spcPts val="0"/>
              </a:spcAft>
              <a:buClr>
                <a:schemeClr val="dk1"/>
              </a:buClr>
              <a:buSzPts val="2200"/>
              <a:buFont typeface="Corbel"/>
              <a:buChar char="○"/>
            </a:pPr>
            <a:r>
              <a:rPr lang="fr-FR" sz="2200"/>
              <a:t>This method is less precise, but sufficiently reliable for our purposes.</a:t>
            </a:r>
            <a:endParaRPr/>
          </a:p>
        </p:txBody>
      </p:sp>
      <p:pic>
        <p:nvPicPr>
          <p:cNvPr descr="controle-antipollution" id="714" name="Google Shape;714;p9"/>
          <p:cNvPicPr preferRelativeResize="0"/>
          <p:nvPr/>
        </p:nvPicPr>
        <p:blipFill rotWithShape="1">
          <a:blip r:embed="rId3">
            <a:alphaModFix/>
          </a:blip>
          <a:srcRect b="0" l="0" r="0" t="0"/>
          <a:stretch/>
        </p:blipFill>
        <p:spPr>
          <a:xfrm>
            <a:off x="9032127" y="1509573"/>
            <a:ext cx="2278000" cy="1708500"/>
          </a:xfrm>
          <a:prstGeom prst="rect">
            <a:avLst/>
          </a:prstGeom>
          <a:noFill/>
          <a:ln>
            <a:noFill/>
          </a:ln>
        </p:spPr>
      </p:pic>
      <p:sp>
        <p:nvSpPr>
          <p:cNvPr id="715" name="Google Shape;715;p9"/>
          <p:cNvSpPr txBox="1"/>
          <p:nvPr/>
        </p:nvSpPr>
        <p:spPr>
          <a:xfrm>
            <a:off x="8541675" y="3288175"/>
            <a:ext cx="3565500" cy="67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Noto Sans Symbols"/>
              <a:buNone/>
            </a:pPr>
            <a:r>
              <a:rPr b="1" lang="fr-FR">
                <a:solidFill>
                  <a:schemeClr val="dk1"/>
                </a:solidFill>
                <a:latin typeface="Comfortaa"/>
                <a:ea typeface="Comfortaa"/>
                <a:cs typeface="Comfortaa"/>
                <a:sym typeface="Comfortaa"/>
              </a:rPr>
              <a:t>Direct measurement of pollutant gases on an automatic test station</a:t>
            </a:r>
            <a:endParaRPr b="1" i="0" sz="1600" u="none" cap="none" strike="noStrike">
              <a:solidFill>
                <a:srgbClr val="000000"/>
              </a:solidFill>
              <a:latin typeface="Comfortaa"/>
              <a:ea typeface="Comfortaa"/>
              <a:cs typeface="Comfortaa"/>
              <a:sym typeface="Comfortaa"/>
            </a:endParaRPr>
          </a:p>
        </p:txBody>
      </p:sp>
      <p:pic>
        <p:nvPicPr>
          <p:cNvPr descr="Gaz2" id="716" name="Google Shape;716;p9"/>
          <p:cNvPicPr preferRelativeResize="0"/>
          <p:nvPr/>
        </p:nvPicPr>
        <p:blipFill rotWithShape="1">
          <a:blip r:embed="rId4">
            <a:alphaModFix/>
          </a:blip>
          <a:srcRect b="44185" l="0" r="74622" t="0"/>
          <a:stretch/>
        </p:blipFill>
        <p:spPr>
          <a:xfrm>
            <a:off x="4821649" y="5926126"/>
            <a:ext cx="1597000" cy="605700"/>
          </a:xfrm>
          <a:prstGeom prst="rect">
            <a:avLst/>
          </a:prstGeom>
          <a:noFill/>
          <a:ln>
            <a:noFill/>
          </a:ln>
        </p:spPr>
      </p:pic>
      <p:grpSp>
        <p:nvGrpSpPr>
          <p:cNvPr id="717" name="Google Shape;717;p9"/>
          <p:cNvGrpSpPr/>
          <p:nvPr/>
        </p:nvGrpSpPr>
        <p:grpSpPr>
          <a:xfrm flipH="1">
            <a:off x="5893895" y="4794039"/>
            <a:ext cx="2520530" cy="2717504"/>
            <a:chOff x="93862" y="4314179"/>
            <a:chExt cx="3524724" cy="3401983"/>
          </a:xfrm>
        </p:grpSpPr>
        <p:sp>
          <p:nvSpPr>
            <p:cNvPr id="718" name="Google Shape;718;p9"/>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719" name="Google Shape;719;p9"/>
            <p:cNvPicPr preferRelativeResize="0"/>
            <p:nvPr/>
          </p:nvPicPr>
          <p:blipFill rotWithShape="1">
            <a:blip r:embed="rId5">
              <a:alphaModFix/>
            </a:blip>
            <a:srcRect b="0" l="0" r="0" t="0"/>
            <a:stretch/>
          </p:blipFill>
          <p:spPr>
            <a:xfrm>
              <a:off x="93862" y="4314179"/>
              <a:ext cx="3401983" cy="3401983"/>
            </a:xfrm>
            <a:prstGeom prst="rect">
              <a:avLst/>
            </a:prstGeom>
            <a:noFill/>
            <a:ln>
              <a:noFill/>
            </a:ln>
          </p:spPr>
        </p:pic>
      </p:grpSp>
      <p:pic>
        <p:nvPicPr>
          <p:cNvPr descr="Une image contenant texte, graphiques vectoriels&#10;&#10;Description générée automatiquement" id="720" name="Google Shape;720;p9"/>
          <p:cNvPicPr preferRelativeResize="0"/>
          <p:nvPr/>
        </p:nvPicPr>
        <p:blipFill rotWithShape="1">
          <a:blip r:embed="rId6">
            <a:alphaModFix/>
          </a:blip>
          <a:srcRect b="0" l="0" r="0" t="0"/>
          <a:stretch/>
        </p:blipFill>
        <p:spPr>
          <a:xfrm>
            <a:off x="3404774" y="5662451"/>
            <a:ext cx="980700" cy="980700"/>
          </a:xfrm>
          <a:prstGeom prst="rect">
            <a:avLst/>
          </a:prstGeom>
          <a:noFill/>
          <a:ln>
            <a:noFill/>
          </a:ln>
        </p:spPr>
      </p:pic>
      <p:sp>
        <p:nvSpPr>
          <p:cNvPr id="721" name="Google Shape;721;p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How do we measure these emissions?</a:t>
            </a:r>
            <a:endParaRPr b="0" sz="3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Emissions factors: How do they work?</a:t>
            </a:r>
            <a:endParaRPr b="0" sz="3200">
              <a:solidFill>
                <a:schemeClr val="dk1"/>
              </a:solidFill>
            </a:endParaRPr>
          </a:p>
        </p:txBody>
      </p:sp>
      <p:sp>
        <p:nvSpPr>
          <p:cNvPr id="728" name="Google Shape;728;p10"/>
          <p:cNvSpPr txBox="1"/>
          <p:nvPr/>
        </p:nvSpPr>
        <p:spPr>
          <a:xfrm>
            <a:off x="152452" y="1773733"/>
            <a:ext cx="18732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Noto Sans Symbols"/>
              <a:buNone/>
            </a:pPr>
            <a:r>
              <a:rPr b="1" lang="fr-FR" sz="1600">
                <a:solidFill>
                  <a:schemeClr val="dk1"/>
                </a:solidFill>
                <a:latin typeface="Corbel"/>
                <a:ea typeface="Corbel"/>
                <a:cs typeface="Corbel"/>
                <a:sym typeface="Corbel"/>
              </a:rPr>
              <a:t>Emissions from human activity</a:t>
            </a:r>
            <a:endParaRPr b="1" i="0" sz="1400" u="none" cap="none" strike="noStrike">
              <a:solidFill>
                <a:srgbClr val="000000"/>
              </a:solidFill>
              <a:latin typeface="Arial"/>
              <a:ea typeface="Arial"/>
              <a:cs typeface="Arial"/>
              <a:sym typeface="Arial"/>
            </a:endParaRPr>
          </a:p>
        </p:txBody>
      </p:sp>
      <p:sp>
        <p:nvSpPr>
          <p:cNvPr id="729" name="Google Shape;729;p10"/>
          <p:cNvSpPr txBox="1"/>
          <p:nvPr/>
        </p:nvSpPr>
        <p:spPr>
          <a:xfrm>
            <a:off x="1927255" y="1878303"/>
            <a:ext cx="287337"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rPr b="0" i="0" lang="fr-FR" sz="18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30" name="Google Shape;730;p10"/>
          <p:cNvSpPr txBox="1"/>
          <p:nvPr/>
        </p:nvSpPr>
        <p:spPr>
          <a:xfrm>
            <a:off x="8194750" y="4473700"/>
            <a:ext cx="3795000" cy="854400"/>
          </a:xfrm>
          <a:prstGeom prst="rect">
            <a:avLst/>
          </a:prstGeom>
          <a:solidFill>
            <a:srgbClr val="F79B0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lang="fr-FR" sz="1600">
                <a:solidFill>
                  <a:schemeClr val="lt1"/>
                </a:solidFill>
                <a:latin typeface="Corbel"/>
                <a:ea typeface="Corbel"/>
                <a:cs typeface="Corbel"/>
                <a:sym typeface="Corbel"/>
              </a:rPr>
              <a:t>If you have any questions about emission factors, here's a </a:t>
            </a:r>
            <a:r>
              <a:rPr b="1" lang="fr-FR" sz="1600" u="sng">
                <a:solidFill>
                  <a:schemeClr val="lt1"/>
                </a:solidFill>
                <a:latin typeface="Corbel"/>
                <a:ea typeface="Corbel"/>
                <a:cs typeface="Corbel"/>
                <a:sym typeface="Corbel"/>
              </a:rPr>
              <a:t>reference website</a:t>
            </a:r>
            <a:endParaRPr b="0" i="0" sz="1400" u="sng" cap="none" strike="noStrike">
              <a:solidFill>
                <a:srgbClr val="000000"/>
              </a:solidFill>
              <a:latin typeface="Arial"/>
              <a:ea typeface="Arial"/>
              <a:cs typeface="Arial"/>
              <a:sym typeface="Arial"/>
            </a:endParaRPr>
          </a:p>
        </p:txBody>
      </p:sp>
      <p:pic>
        <p:nvPicPr>
          <p:cNvPr id="731" name="Google Shape;731;p10"/>
          <p:cNvPicPr preferRelativeResize="0"/>
          <p:nvPr/>
        </p:nvPicPr>
        <p:blipFill rotWithShape="1">
          <a:blip r:embed="rId4">
            <a:alphaModFix/>
          </a:blip>
          <a:srcRect b="0" l="0" r="0" t="0"/>
          <a:stretch/>
        </p:blipFill>
        <p:spPr>
          <a:xfrm>
            <a:off x="573256" y="2453308"/>
            <a:ext cx="576000" cy="576000"/>
          </a:xfrm>
          <a:prstGeom prst="rect">
            <a:avLst/>
          </a:prstGeom>
          <a:noFill/>
          <a:ln>
            <a:noFill/>
          </a:ln>
        </p:spPr>
      </p:pic>
      <p:pic>
        <p:nvPicPr>
          <p:cNvPr id="732" name="Google Shape;732;p10"/>
          <p:cNvPicPr preferRelativeResize="0"/>
          <p:nvPr/>
        </p:nvPicPr>
        <p:blipFill rotWithShape="1">
          <a:blip r:embed="rId5">
            <a:alphaModFix/>
          </a:blip>
          <a:srcRect b="0" l="0" r="0" t="0"/>
          <a:stretch/>
        </p:blipFill>
        <p:spPr>
          <a:xfrm>
            <a:off x="573256" y="3259104"/>
            <a:ext cx="576000" cy="576000"/>
          </a:xfrm>
          <a:prstGeom prst="rect">
            <a:avLst/>
          </a:prstGeom>
          <a:noFill/>
          <a:ln>
            <a:noFill/>
          </a:ln>
        </p:spPr>
      </p:pic>
      <p:grpSp>
        <p:nvGrpSpPr>
          <p:cNvPr id="733" name="Google Shape;733;p10"/>
          <p:cNvGrpSpPr/>
          <p:nvPr/>
        </p:nvGrpSpPr>
        <p:grpSpPr>
          <a:xfrm flipH="1">
            <a:off x="585369" y="4125407"/>
            <a:ext cx="575940" cy="575956"/>
            <a:chOff x="93862" y="4314179"/>
            <a:chExt cx="3524724" cy="3401983"/>
          </a:xfrm>
        </p:grpSpPr>
        <p:sp>
          <p:nvSpPr>
            <p:cNvPr id="734" name="Google Shape;734;p10"/>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735" name="Google Shape;735;p10"/>
            <p:cNvPicPr preferRelativeResize="0"/>
            <p:nvPr/>
          </p:nvPicPr>
          <p:blipFill rotWithShape="1">
            <a:blip r:embed="rId6">
              <a:alphaModFix/>
            </a:blip>
            <a:srcRect b="0" l="0" r="0" t="0"/>
            <a:stretch/>
          </p:blipFill>
          <p:spPr>
            <a:xfrm>
              <a:off x="93862" y="4314179"/>
              <a:ext cx="3401983" cy="3401983"/>
            </a:xfrm>
            <a:prstGeom prst="rect">
              <a:avLst/>
            </a:prstGeom>
            <a:noFill/>
            <a:ln>
              <a:noFill/>
            </a:ln>
          </p:spPr>
        </p:pic>
      </p:grpSp>
      <p:sp>
        <p:nvSpPr>
          <p:cNvPr id="736" name="Google Shape;736;p10"/>
          <p:cNvSpPr txBox="1"/>
          <p:nvPr/>
        </p:nvSpPr>
        <p:spPr>
          <a:xfrm>
            <a:off x="1411550" y="2501985"/>
            <a:ext cx="7601100" cy="4033800"/>
          </a:xfrm>
          <a:prstGeom prst="rect">
            <a:avLst/>
          </a:prstGeom>
          <a:noFill/>
          <a:ln>
            <a:noFill/>
          </a:ln>
        </p:spPr>
        <p:txBody>
          <a:bodyPr anchorCtr="0" anchor="t" bIns="45700" lIns="91425" spcFirstLastPara="1" rIns="91425" wrap="square" tIns="45700">
            <a:noAutofit/>
          </a:bodyPr>
          <a:lstStyle/>
          <a:p>
            <a:pPr indent="0" lvl="0" marL="0" marR="0" rtl="0" algn="l">
              <a:lnSpc>
                <a:spcPct val="300000"/>
              </a:lnSpc>
              <a:spcBef>
                <a:spcPts val="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2 500 kWh </a:t>
            </a:r>
            <a:r>
              <a:rPr b="1" lang="fr-FR" sz="1600">
                <a:solidFill>
                  <a:schemeClr val="dk1"/>
                </a:solidFill>
                <a:latin typeface="Corbel"/>
                <a:ea typeface="Corbel"/>
                <a:cs typeface="Corbel"/>
                <a:sym typeface="Corbel"/>
              </a:rPr>
              <a:t>of electricity</a:t>
            </a:r>
            <a:r>
              <a:rPr b="0" i="0" lang="fr-FR" sz="1600" u="none" cap="none" strike="noStrike">
                <a:solidFill>
                  <a:schemeClr val="dk1"/>
                </a:solidFill>
                <a:latin typeface="Corbel"/>
                <a:ea typeface="Corbel"/>
                <a:cs typeface="Corbel"/>
                <a:sym typeface="Corbel"/>
              </a:rPr>
              <a:t> x </a:t>
            </a:r>
            <a:r>
              <a:rPr b="1" i="0" lang="fr-FR" sz="1600" u="none" cap="none" strike="noStrike">
                <a:solidFill>
                  <a:srgbClr val="F79B08"/>
                </a:solidFill>
                <a:latin typeface="Corbel"/>
                <a:ea typeface="Corbel"/>
                <a:cs typeface="Corbel"/>
                <a:sym typeface="Corbel"/>
              </a:rPr>
              <a:t>0,42 kgCO</a:t>
            </a:r>
            <a:r>
              <a:rPr b="1" baseline="-25000" i="0" lang="fr-FR" sz="1600" u="none" cap="none" strike="noStrike">
                <a:solidFill>
                  <a:srgbClr val="F79B08"/>
                </a:solidFill>
                <a:latin typeface="Corbel"/>
                <a:ea typeface="Corbel"/>
                <a:cs typeface="Corbel"/>
                <a:sym typeface="Corbel"/>
              </a:rPr>
              <a:t>2</a:t>
            </a:r>
            <a:r>
              <a:rPr b="1" i="0" lang="fr-FR" sz="1600" u="none" cap="none" strike="noStrike">
                <a:solidFill>
                  <a:srgbClr val="F79B08"/>
                </a:solidFill>
                <a:latin typeface="Corbel"/>
                <a:ea typeface="Corbel"/>
                <a:cs typeface="Corbel"/>
                <a:sym typeface="Corbel"/>
              </a:rPr>
              <a:t>eq/kWh </a:t>
            </a:r>
            <a:r>
              <a:rPr b="0" i="0" lang="fr-FR" sz="1600" u="none" cap="none" strike="noStrike">
                <a:solidFill>
                  <a:schemeClr val="dk1"/>
                </a:solidFill>
                <a:latin typeface="Corbel"/>
                <a:ea typeface="Corbel"/>
                <a:cs typeface="Corbel"/>
                <a:sym typeface="Corbel"/>
              </a:rPr>
              <a:t>= 1 050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4 500 kWh </a:t>
            </a:r>
            <a:r>
              <a:rPr b="1" lang="fr-FR" sz="1600">
                <a:solidFill>
                  <a:schemeClr val="dk1"/>
                </a:solidFill>
                <a:latin typeface="Corbel"/>
                <a:ea typeface="Corbel"/>
                <a:cs typeface="Corbel"/>
                <a:sym typeface="Corbel"/>
              </a:rPr>
              <a:t>natural gas heating</a:t>
            </a:r>
            <a:r>
              <a:rPr b="1" i="0" lang="fr-FR" sz="1600" u="none" cap="none" strike="noStrike">
                <a:solidFill>
                  <a:schemeClr val="dk1"/>
                </a:solidFill>
                <a:latin typeface="Corbel"/>
                <a:ea typeface="Corbel"/>
                <a:cs typeface="Corbel"/>
                <a:sym typeface="Corbel"/>
              </a:rPr>
              <a:t>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F79B08"/>
                </a:solidFill>
                <a:latin typeface="Corbel"/>
                <a:ea typeface="Corbel"/>
                <a:cs typeface="Corbel"/>
                <a:sym typeface="Corbel"/>
              </a:rPr>
              <a:t>0,227 kgCO</a:t>
            </a:r>
            <a:r>
              <a:rPr b="1" baseline="-25000" i="0" lang="fr-FR" sz="1600" u="none" cap="none" strike="noStrike">
                <a:solidFill>
                  <a:srgbClr val="F79B08"/>
                </a:solidFill>
                <a:latin typeface="Corbel"/>
                <a:ea typeface="Corbel"/>
                <a:cs typeface="Corbel"/>
                <a:sym typeface="Corbel"/>
              </a:rPr>
              <a:t>2</a:t>
            </a:r>
            <a:r>
              <a:rPr b="1" i="0" lang="fr-FR" sz="1600" u="none" cap="none" strike="noStrike">
                <a:solidFill>
                  <a:srgbClr val="F79B08"/>
                </a:solidFill>
                <a:latin typeface="Corbel"/>
                <a:ea typeface="Corbel"/>
                <a:cs typeface="Corbel"/>
                <a:sym typeface="Corbel"/>
              </a:rPr>
              <a:t>eq/kWh </a:t>
            </a:r>
            <a:r>
              <a:rPr b="0" i="0" lang="fr-FR" sz="1600" u="none" cap="none" strike="noStrike">
                <a:solidFill>
                  <a:schemeClr val="dk1"/>
                </a:solidFill>
                <a:latin typeface="Corbel"/>
                <a:ea typeface="Corbel"/>
                <a:cs typeface="Corbel"/>
                <a:sym typeface="Corbel"/>
              </a:rPr>
              <a:t>= 1.022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6 000 km </a:t>
            </a:r>
            <a:r>
              <a:rPr b="1" lang="fr-FR" sz="1600">
                <a:solidFill>
                  <a:schemeClr val="dk1"/>
                </a:solidFill>
                <a:latin typeface="Corbel"/>
                <a:ea typeface="Corbel"/>
                <a:cs typeface="Corbel"/>
                <a:sym typeface="Corbel"/>
              </a:rPr>
              <a:t>by car</a:t>
            </a:r>
            <a:r>
              <a:rPr b="1" i="0" lang="fr-FR" sz="1600" u="none" cap="none" strike="noStrike">
                <a:solidFill>
                  <a:schemeClr val="dk1"/>
                </a:solidFill>
                <a:latin typeface="Corbel"/>
                <a:ea typeface="Corbel"/>
                <a:cs typeface="Corbel"/>
                <a:sym typeface="Corbel"/>
              </a:rPr>
              <a:t>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F79B08"/>
                </a:solidFill>
                <a:latin typeface="Corbel"/>
                <a:ea typeface="Corbel"/>
                <a:cs typeface="Corbel"/>
                <a:sym typeface="Corbel"/>
              </a:rPr>
              <a:t>0,178 kgCO</a:t>
            </a:r>
            <a:r>
              <a:rPr b="1" baseline="-25000" i="0" lang="fr-FR" sz="1600" u="none" cap="none" strike="noStrike">
                <a:solidFill>
                  <a:srgbClr val="F79B08"/>
                </a:solidFill>
                <a:latin typeface="Corbel"/>
                <a:ea typeface="Corbel"/>
                <a:cs typeface="Corbel"/>
                <a:sym typeface="Corbel"/>
              </a:rPr>
              <a:t>2</a:t>
            </a:r>
            <a:r>
              <a:rPr b="1" i="0" lang="fr-FR" sz="1600" u="none" cap="none" strike="noStrike">
                <a:solidFill>
                  <a:srgbClr val="F79B08"/>
                </a:solidFill>
                <a:latin typeface="Corbel"/>
                <a:ea typeface="Corbel"/>
                <a:cs typeface="Corbel"/>
                <a:sym typeface="Corbel"/>
              </a:rPr>
              <a:t>eq/km </a:t>
            </a:r>
            <a:r>
              <a:rPr b="0" i="0" lang="fr-FR" sz="1600" u="none" cap="none" strike="noStrike">
                <a:solidFill>
                  <a:schemeClr val="dk1"/>
                </a:solidFill>
                <a:latin typeface="Corbel"/>
                <a:ea typeface="Corbel"/>
                <a:cs typeface="Corbel"/>
                <a:sym typeface="Corbel"/>
              </a:rPr>
              <a:t>= 1 068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450 </a:t>
            </a:r>
            <a:r>
              <a:rPr b="1" lang="fr-FR" sz="1600">
                <a:solidFill>
                  <a:schemeClr val="dk1"/>
                </a:solidFill>
                <a:latin typeface="Corbel"/>
                <a:ea typeface="Corbel"/>
                <a:cs typeface="Corbel"/>
                <a:sym typeface="Corbel"/>
              </a:rPr>
              <a:t>“averagel” meals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F79B08"/>
                </a:solidFill>
                <a:latin typeface="Corbel"/>
                <a:ea typeface="Corbel"/>
                <a:cs typeface="Corbel"/>
                <a:sym typeface="Corbel"/>
              </a:rPr>
              <a:t>2,25 kgCO</a:t>
            </a:r>
            <a:r>
              <a:rPr b="1" baseline="-25000" i="0" lang="fr-FR" sz="1600" u="none" cap="none" strike="noStrike">
                <a:solidFill>
                  <a:srgbClr val="F79B08"/>
                </a:solidFill>
                <a:latin typeface="Corbel"/>
                <a:ea typeface="Corbel"/>
                <a:cs typeface="Corbel"/>
                <a:sym typeface="Corbel"/>
              </a:rPr>
              <a:t>2</a:t>
            </a:r>
            <a:r>
              <a:rPr b="1" i="0" lang="fr-FR" sz="1600" u="none" cap="none" strike="noStrike">
                <a:solidFill>
                  <a:srgbClr val="F79B08"/>
                </a:solidFill>
                <a:latin typeface="Corbel"/>
                <a:ea typeface="Corbel"/>
                <a:cs typeface="Corbel"/>
                <a:sym typeface="Corbel"/>
              </a:rPr>
              <a:t>eq/</a:t>
            </a:r>
            <a:r>
              <a:rPr b="1" lang="fr-FR" sz="1600">
                <a:solidFill>
                  <a:srgbClr val="F79B08"/>
                </a:solidFill>
                <a:latin typeface="Corbel"/>
                <a:ea typeface="Corbel"/>
                <a:cs typeface="Corbel"/>
                <a:sym typeface="Corbel"/>
              </a:rPr>
              <a:t>meals</a:t>
            </a:r>
            <a:r>
              <a:rPr b="0" i="0" lang="fr-FR" sz="1600" u="none" cap="none" strike="noStrike">
                <a:solidFill>
                  <a:schemeClr val="dk1"/>
                </a:solidFill>
                <a:latin typeface="Corbel"/>
                <a:ea typeface="Corbel"/>
                <a:cs typeface="Corbel"/>
                <a:sym typeface="Corbel"/>
              </a:rPr>
              <a:t>= 1 013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5 </a:t>
            </a:r>
            <a:r>
              <a:rPr b="1" lang="fr-FR" sz="1600">
                <a:solidFill>
                  <a:schemeClr val="dk1"/>
                </a:solidFill>
                <a:latin typeface="Corbel"/>
                <a:ea typeface="Corbel"/>
                <a:cs typeface="Corbel"/>
                <a:sym typeface="Corbel"/>
              </a:rPr>
              <a:t>laptops</a:t>
            </a:r>
            <a:r>
              <a:rPr b="1" i="0" lang="fr-FR" sz="1600" u="none" cap="none" strike="noStrike">
                <a:solidFill>
                  <a:schemeClr val="dk1"/>
                </a:solidFill>
                <a:latin typeface="Corbel"/>
                <a:ea typeface="Corbel"/>
                <a:cs typeface="Corbel"/>
                <a:sym typeface="Corbel"/>
              </a:rPr>
              <a:t>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F79B08"/>
                </a:solidFill>
                <a:latin typeface="Corbel"/>
                <a:ea typeface="Corbel"/>
                <a:cs typeface="Corbel"/>
                <a:sym typeface="Corbel"/>
              </a:rPr>
              <a:t>202 kgCO</a:t>
            </a:r>
            <a:r>
              <a:rPr b="1" baseline="-25000" i="0" lang="fr-FR" sz="1600" u="none" cap="none" strike="noStrike">
                <a:solidFill>
                  <a:srgbClr val="F79B08"/>
                </a:solidFill>
                <a:latin typeface="Corbel"/>
                <a:ea typeface="Corbel"/>
                <a:cs typeface="Corbel"/>
                <a:sym typeface="Corbel"/>
              </a:rPr>
              <a:t>2</a:t>
            </a:r>
            <a:r>
              <a:rPr b="1" i="0" lang="fr-FR" sz="1600" u="none" cap="none" strike="noStrike">
                <a:solidFill>
                  <a:srgbClr val="F79B08"/>
                </a:solidFill>
                <a:latin typeface="Corbel"/>
                <a:ea typeface="Corbel"/>
                <a:cs typeface="Corbel"/>
                <a:sym typeface="Corbel"/>
              </a:rPr>
              <a:t>eq/ordinateur</a:t>
            </a:r>
            <a:r>
              <a:rPr b="0" i="0" lang="fr-FR" sz="1600" u="none" cap="none" strike="noStrike">
                <a:solidFill>
                  <a:schemeClr val="dk1"/>
                </a:solidFill>
                <a:latin typeface="Corbel"/>
                <a:ea typeface="Corbel"/>
                <a:cs typeface="Corbel"/>
                <a:sym typeface="Corbel"/>
              </a:rPr>
              <a:t>= 1 010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eq</a:t>
            </a:r>
            <a:endParaRPr b="0" i="0" sz="1600" u="none" cap="none" strike="noStrike">
              <a:solidFill>
                <a:schemeClr val="dk1"/>
              </a:solidFill>
              <a:latin typeface="Corbel"/>
              <a:ea typeface="Corbel"/>
              <a:cs typeface="Corbel"/>
              <a:sym typeface="Corbel"/>
            </a:endParaRPr>
          </a:p>
          <a:p>
            <a:pPr indent="0" lvl="0" marL="0" marR="0" rtl="0" algn="l">
              <a:lnSpc>
                <a:spcPct val="300000"/>
              </a:lnSpc>
              <a:spcBef>
                <a:spcPts val="800"/>
              </a:spcBef>
              <a:spcAft>
                <a:spcPts val="0"/>
              </a:spcAft>
              <a:buClr>
                <a:schemeClr val="dk1"/>
              </a:buClr>
              <a:buSzPts val="1600"/>
              <a:buFont typeface="Noto Sans Symbols"/>
              <a:buNone/>
            </a:pPr>
            <a:r>
              <a:t/>
            </a:r>
            <a:endParaRPr b="0" i="0" sz="1000" u="none" cap="none" strike="noStrike">
              <a:solidFill>
                <a:schemeClr val="lt1"/>
              </a:solidFill>
              <a:highlight>
                <a:schemeClr val="accent6"/>
              </a:highlight>
              <a:latin typeface="Comfortaa"/>
              <a:ea typeface="Comfortaa"/>
              <a:cs typeface="Comfortaa"/>
              <a:sym typeface="Comfortaa"/>
            </a:endParaRPr>
          </a:p>
        </p:txBody>
      </p:sp>
      <p:sp>
        <p:nvSpPr>
          <p:cNvPr id="737" name="Google Shape;737;p10"/>
          <p:cNvSpPr/>
          <p:nvPr/>
        </p:nvSpPr>
        <p:spPr>
          <a:xfrm>
            <a:off x="2253750" y="1902371"/>
            <a:ext cx="7684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lang="fr-FR" sz="1600">
                <a:solidFill>
                  <a:schemeClr val="dk1"/>
                </a:solidFill>
                <a:latin typeface="Corbel"/>
                <a:ea typeface="Corbel"/>
                <a:cs typeface="Corbel"/>
                <a:sym typeface="Corbel"/>
              </a:rPr>
              <a:t>Quantity consumed</a:t>
            </a:r>
            <a:r>
              <a:rPr b="1" i="0" lang="fr-FR" sz="1600" u="none" cap="none" strike="noStrike">
                <a:solidFill>
                  <a:schemeClr val="dk1"/>
                </a:solidFill>
                <a:latin typeface="Corbel"/>
                <a:ea typeface="Corbel"/>
                <a:cs typeface="Corbel"/>
                <a:sym typeface="Corbel"/>
              </a:rPr>
              <a:t> </a:t>
            </a:r>
            <a:r>
              <a:rPr b="0" i="0" lang="fr-FR" sz="1600" u="none" cap="none" strike="noStrike">
                <a:solidFill>
                  <a:srgbClr val="000000"/>
                </a:solidFill>
                <a:latin typeface="Corbel"/>
                <a:ea typeface="Corbel"/>
                <a:cs typeface="Corbel"/>
                <a:sym typeface="Corbel"/>
              </a:rPr>
              <a:t>x </a:t>
            </a:r>
            <a:r>
              <a:rPr b="1" lang="fr-FR" sz="1600">
                <a:solidFill>
                  <a:srgbClr val="F79B08"/>
                </a:solidFill>
                <a:latin typeface="Corbel"/>
                <a:ea typeface="Corbel"/>
                <a:cs typeface="Corbel"/>
                <a:sym typeface="Corbel"/>
              </a:rPr>
              <a:t>Emission factor</a:t>
            </a:r>
            <a:r>
              <a:rPr b="1" i="0" lang="fr-FR" sz="1600" u="none" cap="none" strike="noStrike">
                <a:solidFill>
                  <a:srgbClr val="F79B08"/>
                </a:solidFill>
                <a:latin typeface="Corbel"/>
                <a:ea typeface="Corbel"/>
                <a:cs typeface="Corbel"/>
                <a:sym typeface="Corbel"/>
              </a:rPr>
              <a:t> </a:t>
            </a:r>
            <a:r>
              <a:rPr b="0" i="0" lang="fr-FR" sz="1600" u="none" cap="none" strike="noStrike">
                <a:solidFill>
                  <a:srgbClr val="000000"/>
                </a:solidFill>
                <a:latin typeface="Corbel"/>
                <a:ea typeface="Corbel"/>
                <a:cs typeface="Corbel"/>
                <a:sym typeface="Corbel"/>
              </a:rPr>
              <a:t>= Total </a:t>
            </a:r>
            <a:r>
              <a:rPr lang="fr-FR" sz="1600">
                <a:latin typeface="Corbel"/>
                <a:ea typeface="Corbel"/>
                <a:cs typeface="Corbel"/>
                <a:sym typeface="Corbel"/>
              </a:rPr>
              <a:t>in </a:t>
            </a:r>
            <a:r>
              <a:rPr b="0" i="0" lang="fr-FR" sz="1600" u="none" cap="none" strike="noStrike">
                <a:solidFill>
                  <a:srgbClr val="000000"/>
                </a:solidFill>
                <a:latin typeface="Corbel"/>
                <a:ea typeface="Corbel"/>
                <a:cs typeface="Corbel"/>
                <a:sym typeface="Corbel"/>
              </a:rPr>
              <a:t>kgCO</a:t>
            </a:r>
            <a:r>
              <a:rPr b="0" baseline="-25000" i="0" lang="fr-FR" sz="1600" u="none" cap="none" strike="noStrike">
                <a:solidFill>
                  <a:srgbClr val="000000"/>
                </a:solidFill>
                <a:latin typeface="Corbel"/>
                <a:ea typeface="Corbel"/>
                <a:cs typeface="Corbel"/>
                <a:sym typeface="Corbel"/>
              </a:rPr>
              <a:t>2</a:t>
            </a:r>
            <a:r>
              <a:rPr b="0" i="0" lang="fr-FR" sz="1600" u="none" cap="none" strike="noStrike">
                <a:solidFill>
                  <a:srgbClr val="000000"/>
                </a:solidFill>
                <a:latin typeface="Corbel"/>
                <a:ea typeface="Corbel"/>
                <a:cs typeface="Corbel"/>
                <a:sym typeface="Corbel"/>
              </a:rPr>
              <a:t>eq </a:t>
            </a:r>
            <a:endParaRPr b="0" i="0" sz="1400" u="none" cap="none" strike="noStrike">
              <a:solidFill>
                <a:srgbClr val="000000"/>
              </a:solidFill>
              <a:latin typeface="Arial"/>
              <a:ea typeface="Arial"/>
              <a:cs typeface="Arial"/>
              <a:sym typeface="Arial"/>
            </a:endParaRPr>
          </a:p>
        </p:txBody>
      </p:sp>
      <p:sp>
        <p:nvSpPr>
          <p:cNvPr id="738" name="Google Shape;738;p10"/>
          <p:cNvSpPr txBox="1"/>
          <p:nvPr/>
        </p:nvSpPr>
        <p:spPr>
          <a:xfrm>
            <a:off x="8691712" y="2358425"/>
            <a:ext cx="2767500" cy="924900"/>
          </a:xfrm>
          <a:prstGeom prst="rect">
            <a:avLst/>
          </a:prstGeom>
          <a:solidFill>
            <a:srgbClr val="F79B0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lang="fr-FR" sz="1600">
                <a:solidFill>
                  <a:schemeClr val="lt1"/>
                </a:solidFill>
                <a:latin typeface="Corbel"/>
                <a:ea typeface="Corbel"/>
                <a:cs typeface="Corbel"/>
                <a:sym typeface="Corbel"/>
              </a:rPr>
              <a:t>All these human activities emit approximately one tonne</a:t>
            </a:r>
            <a:r>
              <a:rPr b="1" i="0" lang="fr-FR" sz="1600" u="none" cap="none" strike="noStrike">
                <a:solidFill>
                  <a:schemeClr val="lt1"/>
                </a:solidFill>
                <a:latin typeface="Corbel"/>
                <a:ea typeface="Corbel"/>
                <a:cs typeface="Corbel"/>
                <a:sym typeface="Corbel"/>
              </a:rPr>
              <a:t> </a:t>
            </a:r>
            <a:r>
              <a:rPr b="1" lang="fr-FR" sz="1600">
                <a:solidFill>
                  <a:schemeClr val="lt1"/>
                </a:solidFill>
                <a:latin typeface="Corbel"/>
                <a:ea typeface="Corbel"/>
                <a:cs typeface="Corbel"/>
                <a:sym typeface="Corbel"/>
              </a:rPr>
              <a:t>0f</a:t>
            </a:r>
            <a:r>
              <a:rPr b="1" i="0" lang="fr-FR" sz="1600" u="none" cap="none" strike="noStrike">
                <a:solidFill>
                  <a:schemeClr val="lt1"/>
                </a:solidFill>
                <a:latin typeface="Corbel"/>
                <a:ea typeface="Corbel"/>
                <a:cs typeface="Corbel"/>
                <a:sym typeface="Corbel"/>
              </a:rPr>
              <a:t> CO</a:t>
            </a:r>
            <a:r>
              <a:rPr b="1" baseline="-25000" i="0" lang="fr-FR" sz="1600" u="none" cap="none" strike="noStrike">
                <a:solidFill>
                  <a:schemeClr val="lt1"/>
                </a:solidFill>
                <a:latin typeface="Corbel"/>
                <a:ea typeface="Corbel"/>
                <a:cs typeface="Corbel"/>
                <a:sym typeface="Corbel"/>
              </a:rPr>
              <a:t>2</a:t>
            </a:r>
            <a:r>
              <a:rPr b="1" i="0" lang="fr-FR" sz="1600" u="none" cap="none" strike="noStrike">
                <a:solidFill>
                  <a:schemeClr val="lt1"/>
                </a:solidFill>
                <a:latin typeface="Corbel"/>
                <a:ea typeface="Corbel"/>
                <a:cs typeface="Corbel"/>
                <a:sym typeface="Corbel"/>
              </a:rPr>
              <a:t>eq !</a:t>
            </a:r>
            <a:endParaRPr b="0" i="0" sz="1400" u="none" cap="none" strike="noStrike">
              <a:solidFill>
                <a:srgbClr val="000000"/>
              </a:solidFill>
              <a:latin typeface="Arial"/>
              <a:ea typeface="Arial"/>
              <a:cs typeface="Arial"/>
              <a:sym typeface="Arial"/>
            </a:endParaRPr>
          </a:p>
        </p:txBody>
      </p:sp>
      <p:pic>
        <p:nvPicPr>
          <p:cNvPr id="739" name="Google Shape;739;p10"/>
          <p:cNvPicPr preferRelativeResize="0"/>
          <p:nvPr/>
        </p:nvPicPr>
        <p:blipFill rotWithShape="1">
          <a:blip r:embed="rId7">
            <a:alphaModFix/>
          </a:blip>
          <a:srcRect b="0" l="0" r="0" t="0"/>
          <a:stretch/>
        </p:blipFill>
        <p:spPr>
          <a:xfrm>
            <a:off x="573256" y="4990703"/>
            <a:ext cx="555942" cy="576000"/>
          </a:xfrm>
          <a:prstGeom prst="rect">
            <a:avLst/>
          </a:prstGeom>
          <a:noFill/>
          <a:ln>
            <a:noFill/>
          </a:ln>
        </p:spPr>
      </p:pic>
      <p:pic>
        <p:nvPicPr>
          <p:cNvPr id="740" name="Google Shape;740;p10"/>
          <p:cNvPicPr preferRelativeResize="0"/>
          <p:nvPr/>
        </p:nvPicPr>
        <p:blipFill rotWithShape="1">
          <a:blip r:embed="rId8">
            <a:alphaModFix/>
          </a:blip>
          <a:srcRect b="0" l="0" r="0" t="0"/>
          <a:stretch/>
        </p:blipFill>
        <p:spPr>
          <a:xfrm>
            <a:off x="587402" y="5800262"/>
            <a:ext cx="568138" cy="568138"/>
          </a:xfrm>
          <a:prstGeom prst="rect">
            <a:avLst/>
          </a:prstGeom>
          <a:noFill/>
          <a:ln>
            <a:noFill/>
          </a:ln>
        </p:spPr>
      </p:pic>
      <p:pic>
        <p:nvPicPr>
          <p:cNvPr id="741" name="Google Shape;741;p10"/>
          <p:cNvPicPr preferRelativeResize="0"/>
          <p:nvPr/>
        </p:nvPicPr>
        <p:blipFill rotWithShape="1">
          <a:blip r:embed="rId9">
            <a:alphaModFix/>
          </a:blip>
          <a:srcRect b="0" l="0" r="0" t="0"/>
          <a:stretch/>
        </p:blipFill>
        <p:spPr>
          <a:xfrm>
            <a:off x="9094438" y="5397225"/>
            <a:ext cx="1962025" cy="770075"/>
          </a:xfrm>
          <a:prstGeom prst="rect">
            <a:avLst/>
          </a:prstGeom>
          <a:noFill/>
          <a:ln>
            <a:noFill/>
          </a:ln>
        </p:spPr>
      </p:pic>
      <p:sp>
        <p:nvSpPr>
          <p:cNvPr id="742" name="Google Shape;742;p10"/>
          <p:cNvSpPr txBox="1"/>
          <p:nvPr/>
        </p:nvSpPr>
        <p:spPr>
          <a:xfrm>
            <a:off x="442650" y="6550675"/>
            <a:ext cx="2408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300000"/>
              </a:lnSpc>
              <a:spcBef>
                <a:spcPts val="800"/>
              </a:spcBef>
              <a:spcAft>
                <a:spcPts val="0"/>
              </a:spcAft>
              <a:buClr>
                <a:schemeClr val="dk1"/>
              </a:buClr>
              <a:buSzPts val="1600"/>
              <a:buFont typeface="Noto Sans Symbols"/>
              <a:buNone/>
            </a:pPr>
            <a:r>
              <a:rPr b="0" i="0" lang="fr-FR" sz="1000" u="none" cap="none" strike="noStrike">
                <a:solidFill>
                  <a:schemeClr val="lt1"/>
                </a:solidFill>
                <a:highlight>
                  <a:schemeClr val="accent6"/>
                </a:highlight>
                <a:latin typeface="Comfortaa"/>
                <a:ea typeface="Comfortaa"/>
                <a:cs typeface="Comfortaa"/>
                <a:sym typeface="Comfortaa"/>
                <a:extLst>
                  <a:ext uri="http://customooxmlschemas.google.com/">
                    <go:slidesCustomData xmlns:go="http://customooxmlschemas.google.com/" textRoundtripDataId="0"/>
                  </a:ext>
                </a:extLst>
              </a:rPr>
              <a:t>*</a:t>
            </a:r>
            <a:r>
              <a:rPr lang="fr-FR" sz="1000">
                <a:solidFill>
                  <a:schemeClr val="lt1"/>
                </a:solidFill>
                <a:highlight>
                  <a:schemeClr val="accent6"/>
                </a:highlight>
                <a:latin typeface="Comfortaa"/>
                <a:ea typeface="Comfortaa"/>
                <a:cs typeface="Comfortaa"/>
                <a:sym typeface="Comfortaa"/>
                <a:extLst>
                  <a:ext uri="http://customooxmlschemas.google.com/">
                    <go:slidesCustomData xmlns:go="http://customooxmlschemas.google.com/" textRoundtripDataId="1"/>
                  </a:ext>
                </a:extLst>
              </a:rPr>
              <a:t>Data updated in</a:t>
            </a:r>
            <a:r>
              <a:rPr b="0" i="0" lang="fr-FR" sz="1000" u="none" cap="none" strike="noStrike">
                <a:solidFill>
                  <a:schemeClr val="lt1"/>
                </a:solidFill>
                <a:highlight>
                  <a:schemeClr val="accent6"/>
                </a:highlight>
                <a:latin typeface="Comfortaa"/>
                <a:ea typeface="Comfortaa"/>
                <a:cs typeface="Comfortaa"/>
                <a:sym typeface="Comfortaa"/>
                <a:extLst>
                  <a:ext uri="http://customooxmlschemas.google.com/">
                    <go:slidesCustomData xmlns:go="http://customooxmlschemas.google.com/" textRoundtripDataId="2"/>
                  </a:ext>
                </a:extLst>
              </a:rPr>
              <a:t> 2023</a:t>
            </a:r>
            <a:endParaRPr b="0" i="0" sz="1400" u="none" cap="none" strike="noStrike">
              <a:solidFill>
                <a:srgbClr val="000000"/>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Emission factors and </a:t>
            </a:r>
            <a:r>
              <a:rPr lang="fr-FR"/>
              <a:t>uncertainty</a:t>
            </a:r>
            <a:r>
              <a:rPr lang="fr-FR"/>
              <a:t> </a:t>
            </a:r>
            <a:endParaRPr>
              <a:solidFill>
                <a:schemeClr val="dk1"/>
              </a:solidFill>
            </a:endParaRPr>
          </a:p>
        </p:txBody>
      </p:sp>
      <p:sp>
        <p:nvSpPr>
          <p:cNvPr id="748" name="Google Shape;748;p11"/>
          <p:cNvSpPr txBox="1"/>
          <p:nvPr>
            <p:ph idx="4294967295" type="body"/>
          </p:nvPr>
        </p:nvSpPr>
        <p:spPr>
          <a:xfrm>
            <a:off x="555594" y="1773000"/>
            <a:ext cx="10663949" cy="4857403"/>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480"/>
              </a:spcBef>
              <a:spcAft>
                <a:spcPts val="0"/>
              </a:spcAft>
              <a:buClr>
                <a:srgbClr val="F79124"/>
              </a:buClr>
              <a:buSzPts val="2400"/>
              <a:buFont typeface="Arial"/>
              <a:buNone/>
            </a:pPr>
            <a:r>
              <a:rPr lang="fr-FR" sz="2000"/>
              <a:t>Emission factors are built using </a:t>
            </a:r>
            <a:r>
              <a:rPr b="1" lang="fr-FR" sz="2000">
                <a:solidFill>
                  <a:srgbClr val="EE9512"/>
                </a:solidFill>
              </a:rPr>
              <a:t>average</a:t>
            </a:r>
            <a:r>
              <a:rPr b="1" lang="fr-FR" sz="2000">
                <a:solidFill>
                  <a:srgbClr val="EE9512"/>
                </a:solidFill>
              </a:rPr>
              <a:t> values</a:t>
            </a:r>
            <a:r>
              <a:rPr lang="fr-FR" sz="2000">
                <a:latin typeface="Corbel"/>
                <a:ea typeface="Corbel"/>
                <a:cs typeface="Corbel"/>
                <a:sym typeface="Corbel"/>
              </a:rPr>
              <a:t>.</a:t>
            </a:r>
            <a:endParaRPr/>
          </a:p>
          <a:p>
            <a:pPr indent="0" lvl="0" marL="457200" marR="0" rtl="0" algn="l">
              <a:lnSpc>
                <a:spcPct val="100000"/>
              </a:lnSpc>
              <a:spcBef>
                <a:spcPts val="480"/>
              </a:spcBef>
              <a:spcAft>
                <a:spcPts val="0"/>
              </a:spcAft>
              <a:buNone/>
            </a:pPr>
            <a:r>
              <a:rPr lang="fr-FR" sz="2000"/>
              <a:t>A </a:t>
            </a:r>
            <a:r>
              <a:rPr b="1" lang="fr-FR" sz="2000">
                <a:solidFill>
                  <a:srgbClr val="EE9512"/>
                </a:solidFill>
              </a:rPr>
              <a:t>statistical uncertainty margin is therefore attached to each factor</a:t>
            </a:r>
            <a:r>
              <a:rPr lang="fr-FR" sz="2000"/>
              <a:t>. To simplify matters, the uncertainty to which an emission factor is subject is indicated on a scale of 1 to 5, with 1 representing low uncertainty and 5 high uncertainty.</a:t>
            </a:r>
            <a:endParaRPr sz="2000"/>
          </a:p>
          <a:p>
            <a:pPr indent="0" lvl="0" marL="457200" marR="0" rtl="0" algn="l">
              <a:lnSpc>
                <a:spcPct val="100000"/>
              </a:lnSpc>
              <a:spcBef>
                <a:spcPts val="480"/>
              </a:spcBef>
              <a:spcAft>
                <a:spcPts val="0"/>
              </a:spcAft>
              <a:buNone/>
            </a:pPr>
            <a:r>
              <a:t/>
            </a:r>
            <a:endParaRPr sz="2000"/>
          </a:p>
          <a:p>
            <a:pPr indent="0" lvl="0" marL="457200" marR="0" rtl="0" algn="l">
              <a:lnSpc>
                <a:spcPct val="100000"/>
              </a:lnSpc>
              <a:spcBef>
                <a:spcPts val="480"/>
              </a:spcBef>
              <a:spcAft>
                <a:spcPts val="0"/>
              </a:spcAft>
              <a:buNone/>
            </a:pPr>
            <a:r>
              <a:rPr lang="fr-FR" sz="2000"/>
              <a:t>Similarly, the </a:t>
            </a:r>
            <a:r>
              <a:rPr b="1" lang="fr-FR" sz="2000">
                <a:solidFill>
                  <a:srgbClr val="EE9512"/>
                </a:solidFill>
              </a:rPr>
              <a:t>data</a:t>
            </a:r>
            <a:r>
              <a:rPr lang="fr-FR" sz="2000"/>
              <a:t> collected is also subject to </a:t>
            </a:r>
            <a:r>
              <a:rPr b="1" lang="fr-FR" sz="2000">
                <a:solidFill>
                  <a:srgbClr val="EE9512"/>
                </a:solidFill>
              </a:rPr>
              <a:t>uncertainties</a:t>
            </a:r>
            <a:r>
              <a:rPr lang="fr-FR" sz="2000"/>
              <a:t>.</a:t>
            </a:r>
            <a:endParaRPr/>
          </a:p>
          <a:p>
            <a:pPr indent="0" lvl="0" marL="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3" marL="1371600" rtl="0" algn="l">
              <a:lnSpc>
                <a:spcPct val="100000"/>
              </a:lnSpc>
              <a:spcBef>
                <a:spcPts val="360"/>
              </a:spcBef>
              <a:spcAft>
                <a:spcPts val="0"/>
              </a:spcAft>
              <a:buSzPts val="1800"/>
              <a:buNone/>
            </a:pPr>
            <a:r>
              <a:rPr lang="fr-FR" sz="2000"/>
              <a:t>The Bilan Carbone® method works with</a:t>
            </a:r>
            <a:r>
              <a:rPr b="1" lang="fr-FR" sz="2000"/>
              <a:t> </a:t>
            </a:r>
            <a:r>
              <a:rPr b="1" lang="fr-FR" sz="2000">
                <a:solidFill>
                  <a:srgbClr val="EE9512"/>
                </a:solidFill>
              </a:rPr>
              <a:t>orders of magnitude</a:t>
            </a:r>
            <a:r>
              <a:rPr b="1" lang="fr-FR" sz="2000">
                <a:solidFill>
                  <a:schemeClr val="dk1"/>
                </a:solidFill>
                <a:latin typeface="Corbel"/>
                <a:ea typeface="Corbel"/>
                <a:cs typeface="Corbel"/>
                <a:sym typeface="Corbel"/>
              </a:rPr>
              <a:t>.</a:t>
            </a:r>
            <a:endParaRPr/>
          </a:p>
          <a:p>
            <a:pPr indent="0" lvl="3" marL="1371600" rtl="0" algn="l">
              <a:lnSpc>
                <a:spcPct val="100000"/>
              </a:lnSpc>
              <a:spcBef>
                <a:spcPts val="360"/>
              </a:spcBef>
              <a:spcAft>
                <a:spcPts val="0"/>
              </a:spcAft>
              <a:buSzPts val="1800"/>
              <a:buNone/>
            </a:pPr>
            <a:r>
              <a:rPr lang="fr-FR" sz="2000">
                <a:solidFill>
                  <a:srgbClr val="000000"/>
                </a:solidFill>
              </a:rPr>
              <a:t>The important thing is not the amount of CO</a:t>
            </a:r>
            <a:r>
              <a:rPr baseline="-25000" lang="fr-FR" sz="2000">
                <a:solidFill>
                  <a:srgbClr val="000000"/>
                </a:solidFill>
              </a:rPr>
              <a:t>2</a:t>
            </a:r>
            <a:r>
              <a:rPr lang="fr-FR" sz="2000">
                <a:solidFill>
                  <a:srgbClr val="000000"/>
                </a:solidFill>
              </a:rPr>
              <a:t> emitted down to the last kilo, what matters is knowing </a:t>
            </a:r>
            <a:r>
              <a:rPr b="1" lang="fr-FR" sz="2000">
                <a:solidFill>
                  <a:srgbClr val="EE9512"/>
                </a:solidFill>
              </a:rPr>
              <a:t>where and how to act</a:t>
            </a:r>
            <a:r>
              <a:rPr lang="fr-FR" sz="2000">
                <a:solidFill>
                  <a:srgbClr val="EE9512"/>
                </a:solidFill>
              </a:rPr>
              <a:t> </a:t>
            </a:r>
            <a:r>
              <a:rPr lang="fr-FR" sz="2000">
                <a:solidFill>
                  <a:srgbClr val="000000"/>
                </a:solidFill>
              </a:rPr>
              <a:t>to reduce emissions.</a:t>
            </a:r>
            <a:endParaRPr/>
          </a:p>
        </p:txBody>
      </p:sp>
      <p:pic>
        <p:nvPicPr>
          <p:cNvPr id="749" name="Google Shape;749;p11"/>
          <p:cNvPicPr preferRelativeResize="0"/>
          <p:nvPr/>
        </p:nvPicPr>
        <p:blipFill rotWithShape="1">
          <a:blip r:embed="rId3">
            <a:alphaModFix/>
          </a:blip>
          <a:srcRect b="0" l="0" r="0" t="0"/>
          <a:stretch/>
        </p:blipFill>
        <p:spPr>
          <a:xfrm flipH="1">
            <a:off x="375392" y="4522424"/>
            <a:ext cx="1434949" cy="1434949"/>
          </a:xfrm>
          <a:prstGeom prst="rect">
            <a:avLst/>
          </a:prstGeom>
          <a:noFill/>
          <a:ln>
            <a:noFill/>
          </a:ln>
        </p:spPr>
      </p:pic>
      <p:cxnSp>
        <p:nvCxnSpPr>
          <p:cNvPr id="750" name="Google Shape;750;p11"/>
          <p:cNvCxnSpPr/>
          <p:nvPr/>
        </p:nvCxnSpPr>
        <p:spPr>
          <a:xfrm flipH="1" rot="10800000">
            <a:off x="720000" y="4201102"/>
            <a:ext cx="10800000" cy="600"/>
          </a:xfrm>
          <a:prstGeom prst="straightConnector1">
            <a:avLst/>
          </a:prstGeom>
          <a:noFill/>
          <a:ln cap="flat" cmpd="sng" w="19050">
            <a:solidFill>
              <a:srgbClr val="F79B08"/>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grpSp>
        <p:nvGrpSpPr>
          <p:cNvPr id="756" name="Google Shape;756;g251806fb501_1_35"/>
          <p:cNvGrpSpPr/>
          <p:nvPr/>
        </p:nvGrpSpPr>
        <p:grpSpPr>
          <a:xfrm>
            <a:off x="1723200" y="2818476"/>
            <a:ext cx="8536800" cy="2359740"/>
            <a:chOff x="1638025" y="2397797"/>
            <a:chExt cx="8536800" cy="2359740"/>
          </a:xfrm>
        </p:grpSpPr>
        <p:sp>
          <p:nvSpPr>
            <p:cNvPr id="757" name="Google Shape;757;g251806fb501_1_35"/>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251806fb501_1_35"/>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251806fb501_1_35"/>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251806fb501_1_35"/>
            <p:cNvSpPr/>
            <p:nvPr/>
          </p:nvSpPr>
          <p:spPr>
            <a:xfrm>
              <a:off x="6146228" y="4325837"/>
              <a:ext cx="3888000" cy="431700"/>
            </a:xfrm>
            <a:prstGeom prst="roundRect">
              <a:avLst>
                <a:gd fmla="val 45346" name="adj"/>
              </a:avLst>
            </a:prstGeom>
            <a:solidFill>
              <a:schemeClr val="accen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g251806fb501_1_35"/>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orbel"/>
                  <a:ea typeface="Corbel"/>
                  <a:cs typeface="Corbel"/>
                  <a:sym typeface="Corbel"/>
                </a:rPr>
                <a:t>CO</a:t>
              </a:r>
              <a:r>
                <a:rPr b="1" baseline="-25000" i="0" lang="fr-FR" sz="2000" u="none" cap="none" strike="noStrike">
                  <a:solidFill>
                    <a:schemeClr val="lt1"/>
                  </a:solidFill>
                  <a:latin typeface="Corbel"/>
                  <a:ea typeface="Corbel"/>
                  <a:cs typeface="Corbel"/>
                  <a:sym typeface="Corbel"/>
                </a:rPr>
                <a:t>2</a:t>
              </a:r>
              <a:r>
                <a:rPr b="1" i="0" lang="fr-FR" sz="2000" u="none" cap="none" strike="noStrike">
                  <a:solidFill>
                    <a:schemeClr val="lt1"/>
                  </a:solidFill>
                  <a:latin typeface="Corbel"/>
                  <a:ea typeface="Corbel"/>
                  <a:cs typeface="Corbel"/>
                  <a:sym typeface="Corbel"/>
                </a:rPr>
                <a:t> </a:t>
              </a:r>
              <a:r>
                <a:rPr b="1" lang="fr-FR" sz="2000">
                  <a:solidFill>
                    <a:schemeClr val="lt1"/>
                  </a:solidFill>
                  <a:latin typeface="Corbel"/>
                  <a:ea typeface="Corbel"/>
                  <a:cs typeface="Corbel"/>
                  <a:sym typeface="Corbel"/>
                </a:rPr>
                <a:t>is used as the yardstick unit because… </a:t>
              </a:r>
              <a:endParaRPr b="1" i="0" sz="2000" u="none" cap="none" strike="noStrike">
                <a:solidFill>
                  <a:schemeClr val="lt1"/>
                </a:solidFill>
                <a:latin typeface="Corbel"/>
                <a:ea typeface="Corbel"/>
                <a:cs typeface="Corbel"/>
                <a:sym typeface="Corbel"/>
              </a:endParaRPr>
            </a:p>
          </p:txBody>
        </p:sp>
        <p:sp>
          <p:nvSpPr>
            <p:cNvPr id="762" name="Google Shape;762;g251806fb501_1_35"/>
            <p:cNvSpPr/>
            <p:nvPr/>
          </p:nvSpPr>
          <p:spPr>
            <a:xfrm>
              <a:off x="1638025" y="3874122"/>
              <a:ext cx="4355700" cy="5079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It is the most powerful greenhouse ga</a:t>
              </a:r>
              <a:r>
                <a:rPr b="1" lang="fr-FR">
                  <a:solidFill>
                    <a:schemeClr val="lt1"/>
                  </a:solidFill>
                  <a:latin typeface="Corbel"/>
                  <a:ea typeface="Corbel"/>
                  <a:cs typeface="Corbel"/>
                  <a:sym typeface="Corbel"/>
                </a:rPr>
                <a:t>s	</a:t>
              </a:r>
              <a:endParaRPr b="1" i="0" sz="1400" u="none" cap="none" strike="noStrike">
                <a:solidFill>
                  <a:schemeClr val="lt1"/>
                </a:solidFill>
                <a:latin typeface="Arial"/>
                <a:ea typeface="Arial"/>
                <a:cs typeface="Arial"/>
                <a:sym typeface="Arial"/>
              </a:endParaRPr>
            </a:p>
          </p:txBody>
        </p:sp>
        <p:sp>
          <p:nvSpPr>
            <p:cNvPr id="763" name="Google Shape;763;g251806fb501_1_35"/>
            <p:cNvSpPr/>
            <p:nvPr/>
          </p:nvSpPr>
          <p:spPr>
            <a:xfrm>
              <a:off x="6286825" y="3797922"/>
              <a:ext cx="3888000" cy="507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B :</a:t>
              </a:r>
              <a:r>
                <a:rPr b="1" lang="fr-FR">
                  <a:solidFill>
                    <a:schemeClr val="lt1"/>
                  </a:solidFill>
                  <a:latin typeface="Corbel"/>
                  <a:ea typeface="Corbel"/>
                  <a:cs typeface="Corbel"/>
                  <a:sym typeface="Corbel"/>
                </a:rPr>
                <a:t>It was the first gas whose warming effect was discovered</a:t>
              </a:r>
              <a:endParaRPr b="0" i="0" sz="1500" u="none" cap="none" strike="noStrike">
                <a:solidFill>
                  <a:schemeClr val="lt1"/>
                </a:solidFill>
                <a:latin typeface="Arial"/>
                <a:ea typeface="Arial"/>
                <a:cs typeface="Arial"/>
                <a:sym typeface="Arial"/>
              </a:endParaRPr>
            </a:p>
          </p:txBody>
        </p:sp>
        <p:sp>
          <p:nvSpPr>
            <p:cNvPr id="764" name="Google Shape;764;g251806fb501_1_35"/>
            <p:cNvSpPr/>
            <p:nvPr/>
          </p:nvSpPr>
          <p:spPr>
            <a:xfrm>
              <a:off x="2524825" y="4370922"/>
              <a:ext cx="38880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Stands for </a:t>
              </a:r>
              <a:r>
                <a:rPr b="1" i="0" lang="fr-FR" sz="1400" u="none" cap="none" strike="noStrike">
                  <a:solidFill>
                    <a:schemeClr val="lt1"/>
                  </a:solidFill>
                  <a:latin typeface="Corbel"/>
                  <a:ea typeface="Corbel"/>
                  <a:cs typeface="Corbel"/>
                  <a:sym typeface="Corbel"/>
                </a:rPr>
                <a:t>Clicks On</a:t>
              </a:r>
              <a:endParaRPr b="0" i="0" sz="1400" u="none" cap="none" strike="noStrike">
                <a:solidFill>
                  <a:schemeClr val="lt1"/>
                </a:solidFill>
                <a:latin typeface="Arial"/>
                <a:ea typeface="Arial"/>
                <a:cs typeface="Arial"/>
                <a:sym typeface="Arial"/>
              </a:endParaRPr>
            </a:p>
          </p:txBody>
        </p:sp>
        <p:sp>
          <p:nvSpPr>
            <p:cNvPr id="765" name="Google Shape;765;g251806fb501_1_35"/>
            <p:cNvSpPr/>
            <p:nvPr/>
          </p:nvSpPr>
          <p:spPr>
            <a:xfrm>
              <a:off x="6286825" y="4280322"/>
              <a:ext cx="36171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D : </a:t>
              </a:r>
              <a:r>
                <a:rPr b="1" lang="fr-FR">
                  <a:solidFill>
                    <a:schemeClr val="lt1"/>
                  </a:solidFill>
                  <a:latin typeface="Corbel"/>
                  <a:ea typeface="Corbel"/>
                  <a:cs typeface="Corbel"/>
                  <a:sym typeface="Corbel"/>
                </a:rPr>
                <a:t>It is the greenhouse gas most emitted by human activities.</a:t>
              </a:r>
              <a:endParaRPr b="0" i="0" sz="15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chemeClr val="lt1"/>
                </a:buClr>
                <a:buSzPts val="1400"/>
                <a:buFont typeface="Corbel"/>
                <a:buChar char="•"/>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grpSp>
      <p:pic>
        <p:nvPicPr>
          <p:cNvPr id="766" name="Google Shape;766;g251806fb501_1_35"/>
          <p:cNvPicPr preferRelativeResize="0"/>
          <p:nvPr/>
        </p:nvPicPr>
        <p:blipFill rotWithShape="1">
          <a:blip r:embed="rId3">
            <a:alphaModFix/>
          </a:blip>
          <a:srcRect b="0" l="0" r="0" t="0"/>
          <a:stretch/>
        </p:blipFill>
        <p:spPr>
          <a:xfrm>
            <a:off x="633349" y="701875"/>
            <a:ext cx="1632300" cy="1867900"/>
          </a:xfrm>
          <a:prstGeom prst="rect">
            <a:avLst/>
          </a:prstGeom>
          <a:noFill/>
          <a:ln>
            <a:noFill/>
          </a:ln>
        </p:spPr>
      </p:pic>
      <p:pic>
        <p:nvPicPr>
          <p:cNvPr id="767" name="Google Shape;767;g251806fb501_1_35"/>
          <p:cNvPicPr preferRelativeResize="0"/>
          <p:nvPr/>
        </p:nvPicPr>
        <p:blipFill rotWithShape="1">
          <a:blip r:embed="rId4">
            <a:alphaModFix/>
          </a:blip>
          <a:srcRect b="0" l="0" r="0" t="0"/>
          <a:stretch/>
        </p:blipFill>
        <p:spPr>
          <a:xfrm>
            <a:off x="870888" y="1706783"/>
            <a:ext cx="196666" cy="139317"/>
          </a:xfrm>
          <a:prstGeom prst="rect">
            <a:avLst/>
          </a:prstGeom>
          <a:noFill/>
          <a:ln>
            <a:noFill/>
          </a:ln>
        </p:spPr>
      </p:pic>
      <p:pic>
        <p:nvPicPr>
          <p:cNvPr id="768" name="Google Shape;768;g251806fb501_1_35"/>
          <p:cNvPicPr preferRelativeResize="0"/>
          <p:nvPr/>
        </p:nvPicPr>
        <p:blipFill rotWithShape="1">
          <a:blip r:embed="rId5">
            <a:alphaModFix/>
          </a:blip>
          <a:srcRect b="0" l="0" r="0" t="0"/>
          <a:stretch/>
        </p:blipFill>
        <p:spPr>
          <a:xfrm>
            <a:off x="1629374" y="1189129"/>
            <a:ext cx="636275" cy="664243"/>
          </a:xfrm>
          <a:prstGeom prst="rect">
            <a:avLst/>
          </a:prstGeom>
          <a:noFill/>
          <a:ln>
            <a:noFill/>
          </a:ln>
        </p:spPr>
      </p:pic>
      <p:sp>
        <p:nvSpPr>
          <p:cNvPr id="769" name="Google Shape;769;g251806fb501_1_35"/>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grpSp>
        <p:nvGrpSpPr>
          <p:cNvPr id="775" name="Google Shape;775;g25dfdd45b73_0_2"/>
          <p:cNvGrpSpPr/>
          <p:nvPr/>
        </p:nvGrpSpPr>
        <p:grpSpPr>
          <a:xfrm>
            <a:off x="1723200" y="2818476"/>
            <a:ext cx="8536800" cy="2359740"/>
            <a:chOff x="1638025" y="2397797"/>
            <a:chExt cx="8536800" cy="2359740"/>
          </a:xfrm>
        </p:grpSpPr>
        <p:sp>
          <p:nvSpPr>
            <p:cNvPr id="776" name="Google Shape;776;g25dfdd45b73_0_2"/>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g25dfdd45b73_0_2"/>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g25dfdd45b73_0_2"/>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25dfdd45b73_0_2"/>
            <p:cNvSpPr/>
            <p:nvPr/>
          </p:nvSpPr>
          <p:spPr>
            <a:xfrm>
              <a:off x="6146228" y="4325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25dfdd45b73_0_2"/>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orbel"/>
                  <a:ea typeface="Corbel"/>
                  <a:cs typeface="Corbel"/>
                  <a:sym typeface="Corbel"/>
                </a:rPr>
                <a:t>CO</a:t>
              </a:r>
              <a:r>
                <a:rPr b="1" baseline="-25000" i="0" lang="fr-FR" sz="2000" u="none" cap="none" strike="noStrike">
                  <a:solidFill>
                    <a:schemeClr val="lt1"/>
                  </a:solidFill>
                  <a:latin typeface="Corbel"/>
                  <a:ea typeface="Corbel"/>
                  <a:cs typeface="Corbel"/>
                  <a:sym typeface="Corbel"/>
                </a:rPr>
                <a:t>2</a:t>
              </a:r>
              <a:r>
                <a:rPr b="1" i="0" lang="fr-FR" sz="2000" u="none" cap="none" strike="noStrike">
                  <a:solidFill>
                    <a:schemeClr val="lt1"/>
                  </a:solidFill>
                  <a:latin typeface="Corbel"/>
                  <a:ea typeface="Corbel"/>
                  <a:cs typeface="Corbel"/>
                  <a:sym typeface="Corbel"/>
                </a:rPr>
                <a:t> </a:t>
              </a:r>
              <a:r>
                <a:rPr b="1" lang="fr-FR" sz="2000">
                  <a:solidFill>
                    <a:schemeClr val="lt1"/>
                  </a:solidFill>
                  <a:latin typeface="Corbel"/>
                  <a:ea typeface="Corbel"/>
                  <a:cs typeface="Corbel"/>
                  <a:sym typeface="Corbel"/>
                </a:rPr>
                <a:t>is used as the yardstick unit because… </a:t>
              </a:r>
              <a:endParaRPr b="1" i="0" sz="2000" u="none" cap="none" strike="noStrike">
                <a:solidFill>
                  <a:schemeClr val="lt1"/>
                </a:solidFill>
                <a:latin typeface="Corbel"/>
                <a:ea typeface="Corbel"/>
                <a:cs typeface="Corbel"/>
                <a:sym typeface="Corbel"/>
              </a:endParaRPr>
            </a:p>
          </p:txBody>
        </p:sp>
        <p:sp>
          <p:nvSpPr>
            <p:cNvPr id="781" name="Google Shape;781;g25dfdd45b73_0_2"/>
            <p:cNvSpPr/>
            <p:nvPr/>
          </p:nvSpPr>
          <p:spPr>
            <a:xfrm>
              <a:off x="1638025" y="3874122"/>
              <a:ext cx="4355700" cy="5079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It is the most powerful greenhouse ga</a:t>
              </a:r>
              <a:r>
                <a:rPr b="1" lang="fr-FR">
                  <a:solidFill>
                    <a:schemeClr val="lt1"/>
                  </a:solidFill>
                  <a:latin typeface="Corbel"/>
                  <a:ea typeface="Corbel"/>
                  <a:cs typeface="Corbel"/>
                  <a:sym typeface="Corbel"/>
                </a:rPr>
                <a:t>s	</a:t>
              </a:r>
              <a:endParaRPr b="1" i="0" sz="1400" u="none" cap="none" strike="noStrike">
                <a:solidFill>
                  <a:schemeClr val="lt1"/>
                </a:solidFill>
                <a:latin typeface="Arial"/>
                <a:ea typeface="Arial"/>
                <a:cs typeface="Arial"/>
                <a:sym typeface="Arial"/>
              </a:endParaRPr>
            </a:p>
          </p:txBody>
        </p:sp>
        <p:sp>
          <p:nvSpPr>
            <p:cNvPr id="782" name="Google Shape;782;g25dfdd45b73_0_2"/>
            <p:cNvSpPr/>
            <p:nvPr/>
          </p:nvSpPr>
          <p:spPr>
            <a:xfrm>
              <a:off x="6286825" y="3797922"/>
              <a:ext cx="3888000" cy="507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B :</a:t>
              </a:r>
              <a:r>
                <a:rPr b="1" lang="fr-FR">
                  <a:solidFill>
                    <a:schemeClr val="lt1"/>
                  </a:solidFill>
                  <a:latin typeface="Corbel"/>
                  <a:ea typeface="Corbel"/>
                  <a:cs typeface="Corbel"/>
                  <a:sym typeface="Corbel"/>
                </a:rPr>
                <a:t>It was the first gas whose warming effect was discovered</a:t>
              </a:r>
              <a:endParaRPr b="0" i="0" sz="1500" u="none" cap="none" strike="noStrike">
                <a:solidFill>
                  <a:schemeClr val="lt1"/>
                </a:solidFill>
                <a:latin typeface="Arial"/>
                <a:ea typeface="Arial"/>
                <a:cs typeface="Arial"/>
                <a:sym typeface="Arial"/>
              </a:endParaRPr>
            </a:p>
          </p:txBody>
        </p:sp>
        <p:sp>
          <p:nvSpPr>
            <p:cNvPr id="783" name="Google Shape;783;g25dfdd45b73_0_2"/>
            <p:cNvSpPr/>
            <p:nvPr/>
          </p:nvSpPr>
          <p:spPr>
            <a:xfrm>
              <a:off x="2524825" y="4370922"/>
              <a:ext cx="38880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Stands for </a:t>
              </a:r>
              <a:r>
                <a:rPr b="1" i="0" lang="fr-FR" sz="1400" u="none" cap="none" strike="noStrike">
                  <a:solidFill>
                    <a:schemeClr val="lt1"/>
                  </a:solidFill>
                  <a:latin typeface="Corbel"/>
                  <a:ea typeface="Corbel"/>
                  <a:cs typeface="Corbel"/>
                  <a:sym typeface="Corbel"/>
                </a:rPr>
                <a:t>Clicks On</a:t>
              </a:r>
              <a:endParaRPr b="0" i="0" sz="1400" u="none" cap="none" strike="noStrike">
                <a:solidFill>
                  <a:schemeClr val="lt1"/>
                </a:solidFill>
                <a:latin typeface="Arial"/>
                <a:ea typeface="Arial"/>
                <a:cs typeface="Arial"/>
                <a:sym typeface="Arial"/>
              </a:endParaRPr>
            </a:p>
          </p:txBody>
        </p:sp>
        <p:sp>
          <p:nvSpPr>
            <p:cNvPr id="784" name="Google Shape;784;g25dfdd45b73_0_2"/>
            <p:cNvSpPr/>
            <p:nvPr/>
          </p:nvSpPr>
          <p:spPr>
            <a:xfrm>
              <a:off x="6286825" y="4280322"/>
              <a:ext cx="36171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Corbel"/>
                  <a:ea typeface="Corbel"/>
                  <a:cs typeface="Corbel"/>
                  <a:sym typeface="Corbel"/>
                </a:rPr>
                <a:t>D : </a:t>
              </a:r>
              <a:r>
                <a:rPr b="1" lang="fr-FR">
                  <a:solidFill>
                    <a:schemeClr val="accent1"/>
                  </a:solidFill>
                  <a:latin typeface="Corbel"/>
                  <a:ea typeface="Corbel"/>
                  <a:cs typeface="Corbel"/>
                  <a:sym typeface="Corbel"/>
                </a:rPr>
                <a:t>It is the greenhouse gas most emitted by human activities.</a:t>
              </a:r>
              <a:endParaRPr b="0" i="0" sz="1500" u="none" cap="none" strike="noStrike">
                <a:solidFill>
                  <a:schemeClr val="accent1"/>
                </a:solidFill>
                <a:latin typeface="Arial"/>
                <a:ea typeface="Arial"/>
                <a:cs typeface="Arial"/>
                <a:sym typeface="Arial"/>
              </a:endParaRPr>
            </a:p>
            <a:p>
              <a:pPr indent="-317500" lvl="0" marL="457200" marR="0" rtl="0" algn="l">
                <a:lnSpc>
                  <a:spcPct val="100000"/>
                </a:lnSpc>
                <a:spcBef>
                  <a:spcPts val="0"/>
                </a:spcBef>
                <a:spcAft>
                  <a:spcPts val="0"/>
                </a:spcAft>
                <a:buClr>
                  <a:schemeClr val="lt1"/>
                </a:buClr>
                <a:buSzPts val="1400"/>
                <a:buFont typeface="Corbel"/>
                <a:buChar char="•"/>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grpSp>
      <p:pic>
        <p:nvPicPr>
          <p:cNvPr id="785" name="Google Shape;785;g25dfdd45b73_0_2"/>
          <p:cNvPicPr preferRelativeResize="0"/>
          <p:nvPr/>
        </p:nvPicPr>
        <p:blipFill rotWithShape="1">
          <a:blip r:embed="rId3">
            <a:alphaModFix/>
          </a:blip>
          <a:srcRect b="0" l="0" r="0" t="0"/>
          <a:stretch/>
        </p:blipFill>
        <p:spPr>
          <a:xfrm>
            <a:off x="633349" y="701875"/>
            <a:ext cx="1632300" cy="1867900"/>
          </a:xfrm>
          <a:prstGeom prst="rect">
            <a:avLst/>
          </a:prstGeom>
          <a:noFill/>
          <a:ln>
            <a:noFill/>
          </a:ln>
        </p:spPr>
      </p:pic>
      <p:pic>
        <p:nvPicPr>
          <p:cNvPr id="786" name="Google Shape;786;g25dfdd45b73_0_2"/>
          <p:cNvPicPr preferRelativeResize="0"/>
          <p:nvPr/>
        </p:nvPicPr>
        <p:blipFill rotWithShape="1">
          <a:blip r:embed="rId4">
            <a:alphaModFix/>
          </a:blip>
          <a:srcRect b="0" l="0" r="0" t="0"/>
          <a:stretch/>
        </p:blipFill>
        <p:spPr>
          <a:xfrm>
            <a:off x="870888" y="1706783"/>
            <a:ext cx="196666" cy="139317"/>
          </a:xfrm>
          <a:prstGeom prst="rect">
            <a:avLst/>
          </a:prstGeom>
          <a:noFill/>
          <a:ln>
            <a:noFill/>
          </a:ln>
        </p:spPr>
      </p:pic>
      <p:pic>
        <p:nvPicPr>
          <p:cNvPr id="787" name="Google Shape;787;g25dfdd45b73_0_2"/>
          <p:cNvPicPr preferRelativeResize="0"/>
          <p:nvPr/>
        </p:nvPicPr>
        <p:blipFill rotWithShape="1">
          <a:blip r:embed="rId5">
            <a:alphaModFix/>
          </a:blip>
          <a:srcRect b="0" l="0" r="0" t="0"/>
          <a:stretch/>
        </p:blipFill>
        <p:spPr>
          <a:xfrm>
            <a:off x="1629374" y="1189129"/>
            <a:ext cx="636275" cy="664243"/>
          </a:xfrm>
          <a:prstGeom prst="rect">
            <a:avLst/>
          </a:prstGeom>
          <a:noFill/>
          <a:ln>
            <a:noFill/>
          </a:ln>
        </p:spPr>
      </p:pic>
      <p:sp>
        <p:nvSpPr>
          <p:cNvPr id="788" name="Google Shape;788;g25dfdd45b73_0_2"/>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grpSp>
        <p:nvGrpSpPr>
          <p:cNvPr id="794" name="Google Shape;794;g25dfdd45b73_0_50"/>
          <p:cNvGrpSpPr/>
          <p:nvPr/>
        </p:nvGrpSpPr>
        <p:grpSpPr>
          <a:xfrm>
            <a:off x="1875600" y="2818475"/>
            <a:ext cx="8868300" cy="2390425"/>
            <a:chOff x="1790425" y="2397797"/>
            <a:chExt cx="8868300" cy="2390425"/>
          </a:xfrm>
        </p:grpSpPr>
        <p:sp>
          <p:nvSpPr>
            <p:cNvPr id="795" name="Google Shape;795;g25dfdd45b73_0_50"/>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g25dfdd45b73_0_50"/>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g25dfdd45b73_0_50"/>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g25dfdd45b73_0_50"/>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g25dfdd45b73_0_50"/>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What is the purpose of a c</a:t>
              </a:r>
              <a:r>
                <a:rPr b="1" i="0" lang="fr-FR" sz="2000" u="none" cap="none" strike="noStrike">
                  <a:solidFill>
                    <a:schemeClr val="lt1"/>
                  </a:solidFill>
                  <a:latin typeface="Corbel"/>
                  <a:ea typeface="Corbel"/>
                  <a:cs typeface="Corbel"/>
                  <a:sym typeface="Corbel"/>
                </a:rPr>
                <a:t>arbone assessment</a:t>
              </a:r>
              <a:r>
                <a:rPr b="1" i="0" lang="fr-FR" sz="2400" u="none" cap="none" strike="noStrike">
                  <a:solidFill>
                    <a:schemeClr val="lt1"/>
                  </a:solidFill>
                  <a:latin typeface="Corbel"/>
                  <a:ea typeface="Corbel"/>
                  <a:cs typeface="Corbel"/>
                  <a:sym typeface="Corbel"/>
                </a:rPr>
                <a:t> ?</a:t>
              </a:r>
              <a:endParaRPr b="1" i="0" sz="2000" u="none" cap="none" strike="noStrike">
                <a:solidFill>
                  <a:schemeClr val="lt1"/>
                </a:solidFill>
                <a:latin typeface="Arial"/>
                <a:ea typeface="Arial"/>
                <a:cs typeface="Arial"/>
                <a:sym typeface="Arial"/>
              </a:endParaRPr>
            </a:p>
          </p:txBody>
        </p:sp>
        <p:sp>
          <p:nvSpPr>
            <p:cNvPr id="800" name="Google Shape;800;g25dfdd45b73_0_50"/>
            <p:cNvSpPr/>
            <p:nvPr/>
          </p:nvSpPr>
          <p:spPr>
            <a:xfrm>
              <a:off x="1790425" y="3874122"/>
              <a:ext cx="3888000" cy="431700"/>
            </a:xfrm>
            <a:prstGeom prst="rect">
              <a:avLst/>
            </a:prstGeom>
            <a:noFill/>
            <a:ln>
              <a:noFill/>
            </a:ln>
          </p:spPr>
          <p:txBody>
            <a:bodyPr anchorCtr="0" anchor="t" bIns="45000" lIns="90000" spcFirstLastPara="1" rIns="90000" wrap="square" tIns="45000">
              <a:noAutofit/>
            </a:bodyPr>
            <a:lstStyle/>
            <a:p>
              <a:pPr indent="0" lvl="0" marL="4572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To identify the guilty party</a:t>
              </a:r>
              <a:endParaRPr b="1" i="0" sz="1400" u="none" cap="none" strike="noStrike">
                <a:solidFill>
                  <a:schemeClr val="lt1"/>
                </a:solidFill>
                <a:latin typeface="Arial"/>
                <a:ea typeface="Arial"/>
                <a:cs typeface="Arial"/>
                <a:sym typeface="Arial"/>
              </a:endParaRPr>
            </a:p>
          </p:txBody>
        </p:sp>
        <p:sp>
          <p:nvSpPr>
            <p:cNvPr id="801" name="Google Shape;801;g25dfdd45b73_0_50"/>
            <p:cNvSpPr/>
            <p:nvPr/>
          </p:nvSpPr>
          <p:spPr>
            <a:xfrm>
              <a:off x="6880825" y="3874122"/>
              <a:ext cx="37779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B : </a:t>
              </a:r>
              <a:r>
                <a:rPr b="1" lang="fr-FR">
                  <a:solidFill>
                    <a:schemeClr val="lt1"/>
                  </a:solidFill>
                  <a:latin typeface="Corbel"/>
                  <a:ea typeface="Corbel"/>
                  <a:cs typeface="Corbel"/>
                  <a:sym typeface="Corbel"/>
                </a:rPr>
                <a:t>Draw up an </a:t>
              </a:r>
              <a:r>
                <a:rPr b="1" i="0" lang="fr-FR" sz="1400" u="none" cap="none" strike="noStrike">
                  <a:solidFill>
                    <a:schemeClr val="lt1"/>
                  </a:solidFill>
                  <a:latin typeface="Corbel"/>
                  <a:ea typeface="Corbel"/>
                  <a:cs typeface="Corbel"/>
                  <a:sym typeface="Corbel"/>
                </a:rPr>
                <a:t>action plan</a:t>
              </a:r>
              <a:endParaRPr b="0" i="0" sz="1400" u="none" cap="none" strike="noStrike">
                <a:solidFill>
                  <a:schemeClr val="lt1"/>
                </a:solidFill>
                <a:latin typeface="Arial"/>
                <a:ea typeface="Arial"/>
                <a:cs typeface="Arial"/>
                <a:sym typeface="Arial"/>
              </a:endParaRPr>
            </a:p>
          </p:txBody>
        </p:sp>
        <p:sp>
          <p:nvSpPr>
            <p:cNvPr id="802" name="Google Shape;802;g25dfdd45b73_0_50"/>
            <p:cNvSpPr/>
            <p:nvPr/>
          </p:nvSpPr>
          <p:spPr>
            <a:xfrm>
              <a:off x="2129000" y="4371547"/>
              <a:ext cx="3888000" cy="364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To adapt to climate change</a:t>
              </a:r>
              <a:endParaRPr b="0" i="0" sz="1400" u="none" cap="none" strike="noStrike">
                <a:solidFill>
                  <a:schemeClr val="lt1"/>
                </a:solidFill>
                <a:latin typeface="Arial"/>
                <a:ea typeface="Arial"/>
                <a:cs typeface="Arial"/>
                <a:sym typeface="Arial"/>
              </a:endParaRPr>
            </a:p>
          </p:txBody>
        </p:sp>
        <p:sp>
          <p:nvSpPr>
            <p:cNvPr id="803" name="Google Shape;803;g25dfdd45b73_0_50"/>
            <p:cNvSpPr/>
            <p:nvPr/>
          </p:nvSpPr>
          <p:spPr>
            <a:xfrm>
              <a:off x="6271600" y="4356522"/>
              <a:ext cx="3668100" cy="4317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D : </a:t>
              </a:r>
              <a:r>
                <a:rPr b="1" lang="fr-FR">
                  <a:solidFill>
                    <a:schemeClr val="lt1"/>
                  </a:solidFill>
                  <a:latin typeface="Corbel"/>
                  <a:ea typeface="Corbel"/>
                  <a:cs typeface="Corbel"/>
                  <a:sym typeface="Corbel"/>
                </a:rPr>
                <a:t>To measure GHG emissions</a:t>
              </a:r>
              <a:endParaRPr b="1" i="0" sz="1400" u="none" cap="none" strike="noStrike">
                <a:solidFill>
                  <a:schemeClr val="lt1"/>
                </a:solidFill>
                <a:latin typeface="Arial"/>
                <a:ea typeface="Arial"/>
                <a:cs typeface="Arial"/>
                <a:sym typeface="Arial"/>
              </a:endParaRPr>
            </a:p>
          </p:txBody>
        </p:sp>
      </p:grpSp>
      <p:sp>
        <p:nvSpPr>
          <p:cNvPr id="804" name="Google Shape;804;g25dfdd45b73_0_50"/>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grpSp>
        <p:nvGrpSpPr>
          <p:cNvPr id="810" name="Google Shape;810;g25dfdd45b73_0_35"/>
          <p:cNvGrpSpPr/>
          <p:nvPr/>
        </p:nvGrpSpPr>
        <p:grpSpPr>
          <a:xfrm>
            <a:off x="1875600" y="2818475"/>
            <a:ext cx="8868300" cy="2390425"/>
            <a:chOff x="1790425" y="2397797"/>
            <a:chExt cx="8868300" cy="2390425"/>
          </a:xfrm>
        </p:grpSpPr>
        <p:sp>
          <p:nvSpPr>
            <p:cNvPr id="811" name="Google Shape;811;g25dfdd45b73_0_35"/>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g25dfdd45b73_0_35"/>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g25dfdd45b73_0_35"/>
            <p:cNvSpPr/>
            <p:nvPr/>
          </p:nvSpPr>
          <p:spPr>
            <a:xfrm>
              <a:off x="614622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25dfdd45b73_0_35"/>
            <p:cNvSpPr/>
            <p:nvPr/>
          </p:nvSpPr>
          <p:spPr>
            <a:xfrm>
              <a:off x="6146228" y="4325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25dfdd45b73_0_35"/>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What is the purpose of a c</a:t>
              </a:r>
              <a:r>
                <a:rPr b="1" i="0" lang="fr-FR" sz="2000" u="none" cap="none" strike="noStrike">
                  <a:solidFill>
                    <a:schemeClr val="lt1"/>
                  </a:solidFill>
                  <a:latin typeface="Corbel"/>
                  <a:ea typeface="Corbel"/>
                  <a:cs typeface="Corbel"/>
                  <a:sym typeface="Corbel"/>
                </a:rPr>
                <a:t>arbone assessment</a:t>
              </a:r>
              <a:r>
                <a:rPr b="1" i="0" lang="fr-FR" sz="2400" u="none" cap="none" strike="noStrike">
                  <a:solidFill>
                    <a:schemeClr val="lt1"/>
                  </a:solidFill>
                  <a:latin typeface="Corbel"/>
                  <a:ea typeface="Corbel"/>
                  <a:cs typeface="Corbel"/>
                  <a:sym typeface="Corbel"/>
                </a:rPr>
                <a:t> ?</a:t>
              </a:r>
              <a:endParaRPr b="1" i="0" sz="2000" u="none" cap="none" strike="noStrike">
                <a:solidFill>
                  <a:schemeClr val="lt1"/>
                </a:solidFill>
                <a:latin typeface="Arial"/>
                <a:ea typeface="Arial"/>
                <a:cs typeface="Arial"/>
                <a:sym typeface="Arial"/>
              </a:endParaRPr>
            </a:p>
          </p:txBody>
        </p:sp>
        <p:sp>
          <p:nvSpPr>
            <p:cNvPr id="816" name="Google Shape;816;g25dfdd45b73_0_35"/>
            <p:cNvSpPr/>
            <p:nvPr/>
          </p:nvSpPr>
          <p:spPr>
            <a:xfrm>
              <a:off x="1790425" y="3874122"/>
              <a:ext cx="3888000" cy="431700"/>
            </a:xfrm>
            <a:prstGeom prst="rect">
              <a:avLst/>
            </a:prstGeom>
            <a:noFill/>
            <a:ln>
              <a:noFill/>
            </a:ln>
          </p:spPr>
          <p:txBody>
            <a:bodyPr anchorCtr="0" anchor="t" bIns="45000" lIns="90000" spcFirstLastPara="1" rIns="90000" wrap="square" tIns="45000">
              <a:noAutofit/>
            </a:bodyPr>
            <a:lstStyle/>
            <a:p>
              <a:pPr indent="0" lvl="0" marL="4572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To identify the guilty party</a:t>
              </a:r>
              <a:endParaRPr b="1" i="0" sz="1400" u="none" cap="none" strike="noStrike">
                <a:solidFill>
                  <a:schemeClr val="lt1"/>
                </a:solidFill>
                <a:latin typeface="Arial"/>
                <a:ea typeface="Arial"/>
                <a:cs typeface="Arial"/>
                <a:sym typeface="Arial"/>
              </a:endParaRPr>
            </a:p>
          </p:txBody>
        </p:sp>
        <p:sp>
          <p:nvSpPr>
            <p:cNvPr id="817" name="Google Shape;817;g25dfdd45b73_0_35"/>
            <p:cNvSpPr/>
            <p:nvPr/>
          </p:nvSpPr>
          <p:spPr>
            <a:xfrm>
              <a:off x="6880825" y="3874122"/>
              <a:ext cx="37779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Corbel"/>
                  <a:ea typeface="Corbel"/>
                  <a:cs typeface="Corbel"/>
                  <a:sym typeface="Corbel"/>
                </a:rPr>
                <a:t>B : </a:t>
              </a:r>
              <a:r>
                <a:rPr b="1" lang="fr-FR">
                  <a:solidFill>
                    <a:schemeClr val="accent1"/>
                  </a:solidFill>
                  <a:latin typeface="Corbel"/>
                  <a:ea typeface="Corbel"/>
                  <a:cs typeface="Corbel"/>
                  <a:sym typeface="Corbel"/>
                </a:rPr>
                <a:t>Draw up an </a:t>
              </a:r>
              <a:r>
                <a:rPr b="1" i="0" lang="fr-FR" sz="1400" u="none" cap="none" strike="noStrike">
                  <a:solidFill>
                    <a:schemeClr val="accent1"/>
                  </a:solidFill>
                  <a:latin typeface="Corbel"/>
                  <a:ea typeface="Corbel"/>
                  <a:cs typeface="Corbel"/>
                  <a:sym typeface="Corbel"/>
                </a:rPr>
                <a:t>action plan</a:t>
              </a:r>
              <a:endParaRPr b="0" i="0" sz="1400" u="none" cap="none" strike="noStrike">
                <a:solidFill>
                  <a:schemeClr val="accent1"/>
                </a:solidFill>
                <a:latin typeface="Arial"/>
                <a:ea typeface="Arial"/>
                <a:cs typeface="Arial"/>
                <a:sym typeface="Arial"/>
              </a:endParaRPr>
            </a:p>
          </p:txBody>
        </p:sp>
        <p:sp>
          <p:nvSpPr>
            <p:cNvPr id="818" name="Google Shape;818;g25dfdd45b73_0_35"/>
            <p:cNvSpPr/>
            <p:nvPr/>
          </p:nvSpPr>
          <p:spPr>
            <a:xfrm>
              <a:off x="2129000" y="4371547"/>
              <a:ext cx="3888000" cy="364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To adapt to climate change</a:t>
              </a:r>
              <a:endParaRPr b="0" i="0" sz="1400" u="none" cap="none" strike="noStrike">
                <a:solidFill>
                  <a:schemeClr val="lt1"/>
                </a:solidFill>
                <a:latin typeface="Arial"/>
                <a:ea typeface="Arial"/>
                <a:cs typeface="Arial"/>
                <a:sym typeface="Arial"/>
              </a:endParaRPr>
            </a:p>
          </p:txBody>
        </p:sp>
        <p:sp>
          <p:nvSpPr>
            <p:cNvPr id="819" name="Google Shape;819;g25dfdd45b73_0_35"/>
            <p:cNvSpPr/>
            <p:nvPr/>
          </p:nvSpPr>
          <p:spPr>
            <a:xfrm>
              <a:off x="6271600" y="4356522"/>
              <a:ext cx="3668100" cy="4317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Corbel"/>
                  <a:ea typeface="Corbel"/>
                  <a:cs typeface="Corbel"/>
                  <a:sym typeface="Corbel"/>
                </a:rPr>
                <a:t>D : </a:t>
              </a:r>
              <a:r>
                <a:rPr b="1" lang="fr-FR">
                  <a:solidFill>
                    <a:schemeClr val="accent1"/>
                  </a:solidFill>
                  <a:latin typeface="Corbel"/>
                  <a:ea typeface="Corbel"/>
                  <a:cs typeface="Corbel"/>
                  <a:sym typeface="Corbel"/>
                </a:rPr>
                <a:t>To measure GHG emissions</a:t>
              </a:r>
              <a:endParaRPr b="1" i="0" sz="1400" u="none" cap="none" strike="noStrike">
                <a:solidFill>
                  <a:schemeClr val="accent1"/>
                </a:solidFill>
                <a:latin typeface="Arial"/>
                <a:ea typeface="Arial"/>
                <a:cs typeface="Arial"/>
                <a:sym typeface="Arial"/>
              </a:endParaRPr>
            </a:p>
          </p:txBody>
        </p:sp>
      </p:grpSp>
      <p:sp>
        <p:nvSpPr>
          <p:cNvPr id="820" name="Google Shape;820;g25dfdd45b73_0_35"/>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Key take-aways</a:t>
            </a:r>
            <a:endParaRPr b="0" sz="2800">
              <a:solidFill>
                <a:schemeClr val="dk1"/>
              </a:solidFill>
            </a:endParaRPr>
          </a:p>
        </p:txBody>
      </p:sp>
      <p:sp>
        <p:nvSpPr>
          <p:cNvPr id="827" name="Google Shape;827;p12"/>
          <p:cNvSpPr txBox="1"/>
          <p:nvPr/>
        </p:nvSpPr>
        <p:spPr>
          <a:xfrm>
            <a:off x="1449100" y="1997400"/>
            <a:ext cx="10351500" cy="4158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66478"/>
              </a:buClr>
              <a:buSzPts val="2000"/>
              <a:buFont typeface="Arial"/>
              <a:buNone/>
            </a:pPr>
            <a:r>
              <a:rPr b="1" lang="fr-FR" sz="2000">
                <a:solidFill>
                  <a:schemeClr val="dk1"/>
                </a:solidFill>
                <a:latin typeface="Corbel"/>
                <a:ea typeface="Corbel"/>
                <a:cs typeface="Corbel"/>
                <a:sym typeface="Corbel"/>
              </a:rPr>
              <a:t>There are a number of greenhouse gases, and each one has a different warming potential.</a:t>
            </a:r>
            <a:endParaRPr b="1" sz="2000">
              <a:solidFill>
                <a:schemeClr val="dk1"/>
              </a:solidFill>
              <a:latin typeface="Corbel"/>
              <a:ea typeface="Corbel"/>
              <a:cs typeface="Corbel"/>
              <a:sym typeface="Corbel"/>
            </a:endParaRPr>
          </a:p>
          <a:p>
            <a:pPr indent="0" lvl="0" marL="0" marR="0" rtl="0" algn="just">
              <a:lnSpc>
                <a:spcPct val="100000"/>
              </a:lnSpc>
              <a:spcBef>
                <a:spcPts val="0"/>
              </a:spcBef>
              <a:spcAft>
                <a:spcPts val="0"/>
              </a:spcAft>
              <a:buClr>
                <a:srgbClr val="166478"/>
              </a:buClr>
              <a:buSzPts val="2000"/>
              <a:buFont typeface="Arial"/>
              <a:buNone/>
            </a:pPr>
            <a:r>
              <a:rPr b="1" lang="fr-FR" sz="2000">
                <a:solidFill>
                  <a:srgbClr val="F79B08"/>
                </a:solidFill>
                <a:latin typeface="Corbel"/>
                <a:ea typeface="Corbel"/>
                <a:cs typeface="Corbel"/>
                <a:sym typeface="Corbel"/>
              </a:rPr>
              <a:t>A common unit of measurement is needed: kgCO2e.</a:t>
            </a:r>
            <a:endParaRPr b="0" i="0" sz="1400" u="none" cap="none" strike="noStrike">
              <a:solidFill>
                <a:srgbClr val="F79B08"/>
              </a:solidFill>
              <a:latin typeface="Arial"/>
              <a:ea typeface="Arial"/>
              <a:cs typeface="Arial"/>
              <a:sym typeface="Arial"/>
            </a:endParaRPr>
          </a:p>
          <a:p>
            <a:pPr indent="0" lvl="0" marL="0" rtl="0" algn="just">
              <a:spcBef>
                <a:spcPts val="3000"/>
              </a:spcBef>
              <a:spcAft>
                <a:spcPts val="0"/>
              </a:spcAft>
              <a:buClr>
                <a:srgbClr val="166478"/>
              </a:buClr>
              <a:buSzPts val="2000"/>
              <a:buFont typeface="Arial"/>
              <a:buNone/>
            </a:pPr>
            <a:r>
              <a:rPr b="1" lang="fr-FR" sz="2000">
                <a:latin typeface="Corbel"/>
                <a:ea typeface="Corbel"/>
                <a:cs typeface="Corbel"/>
                <a:sym typeface="Corbel"/>
              </a:rPr>
              <a:t>It is impossible to measure all greenhouse gas emissions directly. </a:t>
            </a:r>
            <a:r>
              <a:rPr b="1" lang="fr-FR" sz="2000">
                <a:solidFill>
                  <a:srgbClr val="F79B08"/>
                </a:solidFill>
                <a:latin typeface="Corbel"/>
                <a:ea typeface="Corbel"/>
                <a:cs typeface="Corbel"/>
                <a:sym typeface="Corbel"/>
              </a:rPr>
              <a:t>Emission factors </a:t>
            </a:r>
            <a:r>
              <a:rPr b="1" lang="fr-FR" sz="2000">
                <a:latin typeface="Corbel"/>
                <a:ea typeface="Corbel"/>
                <a:cs typeface="Corbel"/>
                <a:sym typeface="Corbel"/>
              </a:rPr>
              <a:t>based on average values, with a margin of uncertainty, are used to estimate emissions.</a:t>
            </a:r>
            <a:endParaRPr b="0" i="0" sz="1400" u="none" cap="none" strike="noStrike">
              <a:solidFill>
                <a:srgbClr val="000000"/>
              </a:solidFill>
              <a:latin typeface="Arial"/>
              <a:ea typeface="Arial"/>
              <a:cs typeface="Arial"/>
              <a:sym typeface="Arial"/>
            </a:endParaRPr>
          </a:p>
          <a:p>
            <a:pPr indent="0" lvl="0" marL="0" rtl="0" algn="just">
              <a:spcBef>
                <a:spcPts val="3000"/>
              </a:spcBef>
              <a:spcAft>
                <a:spcPts val="0"/>
              </a:spcAft>
              <a:buClr>
                <a:srgbClr val="166478"/>
              </a:buClr>
              <a:buSzPts val="2000"/>
              <a:buFont typeface="Arial"/>
              <a:buNone/>
            </a:pPr>
            <a:r>
              <a:rPr b="1" lang="fr-FR" sz="2000">
                <a:latin typeface="Corbel"/>
                <a:ea typeface="Corbel"/>
                <a:cs typeface="Corbel"/>
                <a:sym typeface="Corbel"/>
              </a:rPr>
              <a:t>To estimate the greenhouse gas emissions for a given use, the</a:t>
            </a:r>
            <a:r>
              <a:rPr b="1" lang="fr-FR" sz="2000">
                <a:solidFill>
                  <a:srgbClr val="F79B08"/>
                </a:solidFill>
                <a:latin typeface="Corbel"/>
                <a:ea typeface="Corbel"/>
                <a:cs typeface="Corbel"/>
                <a:sym typeface="Corbel"/>
              </a:rPr>
              <a:t> data collected is multiplied by the relevant emission factor</a:t>
            </a:r>
            <a:r>
              <a:rPr b="1" lang="fr-FR" sz="2000">
                <a:latin typeface="Corbel"/>
                <a:ea typeface="Corbel"/>
                <a:cs typeface="Corbel"/>
                <a:sym typeface="Corbel"/>
              </a:rPr>
              <a:t>.</a:t>
            </a:r>
            <a:endParaRPr b="1" i="0" sz="2000" u="none" cap="none" strike="noStrike">
              <a:solidFill>
                <a:schemeClr val="dk1"/>
              </a:solidFill>
              <a:latin typeface="Corbel"/>
              <a:ea typeface="Corbel"/>
              <a:cs typeface="Corbel"/>
              <a:sym typeface="Corbel"/>
            </a:endParaRPr>
          </a:p>
          <a:p>
            <a:pPr indent="0" lvl="0" marL="0" marR="0" rtl="0" algn="just">
              <a:lnSpc>
                <a:spcPct val="100000"/>
              </a:lnSpc>
              <a:spcBef>
                <a:spcPts val="3000"/>
              </a:spcBef>
              <a:spcAft>
                <a:spcPts val="0"/>
              </a:spcAft>
              <a:buClr>
                <a:srgbClr val="166478"/>
              </a:buClr>
              <a:buSzPts val="2000"/>
              <a:buFont typeface="Arial"/>
              <a:buNone/>
            </a:pPr>
            <a:r>
              <a:rPr b="1" lang="fr-FR" sz="2000">
                <a:latin typeface="Corbel"/>
                <a:ea typeface="Corbel"/>
                <a:cs typeface="Corbel"/>
                <a:sym typeface="Corbel"/>
              </a:rPr>
              <a:t>The important thing is not to obtain an exact figure, but to determine an</a:t>
            </a:r>
            <a:r>
              <a:rPr b="1" lang="fr-FR" sz="2000">
                <a:solidFill>
                  <a:srgbClr val="F79B08"/>
                </a:solidFill>
                <a:latin typeface="Corbel"/>
                <a:ea typeface="Corbel"/>
                <a:cs typeface="Corbel"/>
                <a:sym typeface="Corbel"/>
              </a:rPr>
              <a:t> order of magnitude</a:t>
            </a:r>
            <a:r>
              <a:rPr b="1" lang="fr-FR" sz="2000">
                <a:solidFill>
                  <a:srgbClr val="C55A11"/>
                </a:solidFill>
                <a:latin typeface="Corbel"/>
                <a:ea typeface="Corbel"/>
                <a:cs typeface="Corbel"/>
                <a:sym typeface="Corbel"/>
              </a:rPr>
              <a:t> </a:t>
            </a:r>
            <a:r>
              <a:rPr b="1" lang="fr-FR" sz="2000">
                <a:latin typeface="Corbel"/>
                <a:ea typeface="Corbel"/>
                <a:cs typeface="Corbel"/>
                <a:sym typeface="Corbel"/>
              </a:rPr>
              <a:t>that enables us to take action.</a:t>
            </a:r>
            <a:endParaRPr b="1" i="0" sz="2400" u="none" cap="none" strike="noStrike">
              <a:solidFill>
                <a:srgbClr val="166478"/>
              </a:solidFill>
              <a:latin typeface="Corbel"/>
              <a:ea typeface="Corbel"/>
              <a:cs typeface="Corbel"/>
              <a:sym typeface="Corbel"/>
            </a:endParaRPr>
          </a:p>
        </p:txBody>
      </p:sp>
      <p:grpSp>
        <p:nvGrpSpPr>
          <p:cNvPr id="828" name="Google Shape;828;p12"/>
          <p:cNvGrpSpPr/>
          <p:nvPr/>
        </p:nvGrpSpPr>
        <p:grpSpPr>
          <a:xfrm>
            <a:off x="562446" y="4135584"/>
            <a:ext cx="720000" cy="720000"/>
            <a:chOff x="4563565" y="3050600"/>
            <a:chExt cx="1800000" cy="1800000"/>
          </a:xfrm>
        </p:grpSpPr>
        <p:sp>
          <p:nvSpPr>
            <p:cNvPr id="829" name="Google Shape;829;p12"/>
            <p:cNvSpPr/>
            <p:nvPr/>
          </p:nvSpPr>
          <p:spPr>
            <a:xfrm>
              <a:off x="4563565" y="3050600"/>
              <a:ext cx="1800000" cy="18000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830" name="Google Shape;830;p12"/>
            <p:cNvPicPr preferRelativeResize="0"/>
            <p:nvPr/>
          </p:nvPicPr>
          <p:blipFill rotWithShape="1">
            <a:blip r:embed="rId3">
              <a:alphaModFix/>
            </a:blip>
            <a:srcRect b="0" l="0" r="0" t="0"/>
            <a:stretch/>
          </p:blipFill>
          <p:spPr>
            <a:xfrm>
              <a:off x="4698781" y="3161115"/>
              <a:ext cx="1578969" cy="1578969"/>
            </a:xfrm>
            <a:prstGeom prst="rect">
              <a:avLst/>
            </a:prstGeom>
            <a:noFill/>
            <a:ln>
              <a:noFill/>
            </a:ln>
          </p:spPr>
        </p:pic>
      </p:grpSp>
      <p:pic>
        <p:nvPicPr>
          <p:cNvPr id="831" name="Google Shape;831;p12"/>
          <p:cNvPicPr preferRelativeResize="0"/>
          <p:nvPr/>
        </p:nvPicPr>
        <p:blipFill rotWithShape="1">
          <a:blip r:embed="rId4">
            <a:alphaModFix/>
          </a:blip>
          <a:srcRect b="0" l="0" r="0" t="0"/>
          <a:stretch/>
        </p:blipFill>
        <p:spPr>
          <a:xfrm flipH="1">
            <a:off x="377914" y="4946751"/>
            <a:ext cx="980724" cy="980724"/>
          </a:xfrm>
          <a:prstGeom prst="rect">
            <a:avLst/>
          </a:prstGeom>
          <a:noFill/>
          <a:ln>
            <a:noFill/>
          </a:ln>
        </p:spPr>
      </p:pic>
      <p:pic>
        <p:nvPicPr>
          <p:cNvPr descr="Une image contenant texte, graphiques vectoriels&#10;&#10;Description générée automatiquement" id="832" name="Google Shape;832;p12"/>
          <p:cNvPicPr preferRelativeResize="0"/>
          <p:nvPr/>
        </p:nvPicPr>
        <p:blipFill rotWithShape="1">
          <a:blip r:embed="rId5">
            <a:alphaModFix/>
          </a:blip>
          <a:srcRect b="0" l="0" r="0" t="0"/>
          <a:stretch/>
        </p:blipFill>
        <p:spPr>
          <a:xfrm>
            <a:off x="534821" y="2914495"/>
            <a:ext cx="819305" cy="819305"/>
          </a:xfrm>
          <a:prstGeom prst="rect">
            <a:avLst/>
          </a:prstGeom>
          <a:noFill/>
          <a:ln>
            <a:noFill/>
          </a:ln>
        </p:spPr>
      </p:pic>
      <p:pic>
        <p:nvPicPr>
          <p:cNvPr descr="Gaz2" id="833" name="Google Shape;833;p12"/>
          <p:cNvPicPr preferRelativeResize="0"/>
          <p:nvPr/>
        </p:nvPicPr>
        <p:blipFill rotWithShape="1">
          <a:blip r:embed="rId6">
            <a:alphaModFix/>
          </a:blip>
          <a:srcRect b="44182" l="0" r="83940" t="0"/>
          <a:stretch/>
        </p:blipFill>
        <p:spPr>
          <a:xfrm>
            <a:off x="198802" y="1821593"/>
            <a:ext cx="1153159" cy="6911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7" name="Shape 837"/>
        <p:cNvGrpSpPr/>
        <p:nvPr/>
      </p:nvGrpSpPr>
      <p:grpSpPr>
        <a:xfrm>
          <a:off x="0" y="0"/>
          <a:ext cx="0" cy="0"/>
          <a:chOff x="0" y="0"/>
          <a:chExt cx="0" cy="0"/>
        </a:xfrm>
      </p:grpSpPr>
      <p:sp>
        <p:nvSpPr>
          <p:cNvPr id="838" name="Google Shape;838;g251806fb501_1_87"/>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sz="4100"/>
              <a:t>Case study</a:t>
            </a:r>
            <a:r>
              <a:rPr lang="fr-FR" sz="4100"/>
              <a:t> : your school’s carbon footprint</a:t>
            </a:r>
            <a:endParaRPr sz="4100"/>
          </a:p>
        </p:txBody>
      </p:sp>
      <p:sp>
        <p:nvSpPr>
          <p:cNvPr id="839" name="Google Shape;839;g251806fb501_1_87"/>
          <p:cNvSpPr txBox="1"/>
          <p:nvPr/>
        </p:nvSpPr>
        <p:spPr>
          <a:xfrm>
            <a:off x="2198275" y="3679625"/>
            <a:ext cx="88119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orbel"/>
                <a:ea typeface="Corbel"/>
                <a:cs typeface="Corbel"/>
                <a:sym typeface="Corbel"/>
              </a:rPr>
              <a:t>Passons maintenant à la pratique ! </a:t>
            </a:r>
            <a:endParaRPr b="0" i="0" sz="4400" u="none" cap="none" strike="noStrike">
              <a:solidFill>
                <a:schemeClr val="lt1"/>
              </a:solidFill>
              <a:latin typeface="Corbel"/>
              <a:ea typeface="Corbel"/>
              <a:cs typeface="Corbel"/>
              <a:sym typeface="Corbel"/>
            </a:endParaRPr>
          </a:p>
        </p:txBody>
      </p:sp>
      <p:sp>
        <p:nvSpPr>
          <p:cNvPr id="840" name="Google Shape;840;g251806fb501_1_87"/>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Now let's move on to practice!</a:t>
            </a:r>
            <a:endParaRPr/>
          </a:p>
          <a:p>
            <a:pPr indent="0" lvl="0" marL="0" rtl="0" algn="ctr">
              <a:lnSpc>
                <a:spcPct val="90000"/>
              </a:lnSpc>
              <a:spcBef>
                <a:spcPts val="1000"/>
              </a:spcBef>
              <a:spcAft>
                <a:spcPts val="0"/>
              </a:spcAft>
              <a:buSzPts val="2500"/>
              <a:buNone/>
            </a:pPr>
            <a:r>
              <a:t/>
            </a:r>
            <a:endParaRPr/>
          </a:p>
          <a:p>
            <a:pPr indent="0" lvl="0" marL="0" rtl="0" algn="ctr">
              <a:lnSpc>
                <a:spcPct val="90000"/>
              </a:lnSpc>
              <a:spcBef>
                <a:spcPts val="1000"/>
              </a:spcBef>
              <a:spcAft>
                <a:spcPts val="0"/>
              </a:spcAft>
              <a:buSzPts val="25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ge4f327448c_0_0"/>
          <p:cNvSpPr txBox="1"/>
          <p:nvPr>
            <p:ph idx="4294967295" type="body"/>
          </p:nvPr>
        </p:nvSpPr>
        <p:spPr>
          <a:xfrm>
            <a:off x="609600" y="1538275"/>
            <a:ext cx="10972800" cy="246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fr-FR" sz="2400"/>
              <a:t>Now that we know the unit for measuring our emissions, let's look at a concrete example: </a:t>
            </a:r>
            <a:r>
              <a:rPr b="1" lang="fr-FR" sz="2400">
                <a:solidFill>
                  <a:srgbClr val="F79B08"/>
                </a:solidFill>
              </a:rPr>
              <a:t>your school</a:t>
            </a:r>
            <a:r>
              <a:rPr lang="fr-FR" sz="2400"/>
              <a:t>, whose carbon footprint we want to calculate.</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fr-FR" sz="2400"/>
              <a:t>As part of the Clicks On project, we are using a simplification of the Bilan Carbone® method.</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Clr>
                <a:schemeClr val="dk1"/>
              </a:buClr>
              <a:buSzPts val="2000"/>
              <a:buFont typeface="Arial"/>
              <a:buNone/>
            </a:pPr>
            <a:r>
              <a:rPr lang="fr-FR" sz="2400"/>
              <a:t>To begin with, you need to identify the </a:t>
            </a:r>
            <a:r>
              <a:rPr b="1" lang="fr-FR" sz="2400">
                <a:solidFill>
                  <a:srgbClr val="F79B08"/>
                </a:solidFill>
              </a:rPr>
              <a:t>different emission items</a:t>
            </a:r>
            <a:r>
              <a:rPr lang="fr-FR" sz="2400"/>
              <a:t>, i.e. the different types of activity whose </a:t>
            </a:r>
            <a:r>
              <a:rPr b="1" lang="fr-FR" sz="2400">
                <a:solidFill>
                  <a:srgbClr val="F79B08"/>
                </a:solidFill>
              </a:rPr>
              <a:t>carbon footprint we want to measure</a:t>
            </a:r>
            <a:r>
              <a:rPr lang="fr-FR" sz="2400"/>
              <a:t>.</a:t>
            </a:r>
            <a:endParaRPr sz="2400"/>
          </a:p>
          <a:p>
            <a:pPr indent="0" lvl="0" marL="0" rtl="0" algn="l">
              <a:lnSpc>
                <a:spcPct val="90000"/>
              </a:lnSpc>
              <a:spcBef>
                <a:spcPts val="0"/>
              </a:spcBef>
              <a:spcAft>
                <a:spcPts val="0"/>
              </a:spcAft>
              <a:buClr>
                <a:schemeClr val="dk1"/>
              </a:buClr>
              <a:buSzPts val="2000"/>
              <a:buFont typeface="Arial"/>
              <a:buNone/>
            </a:pPr>
            <a:r>
              <a:t/>
            </a:r>
            <a:endParaRPr sz="2400"/>
          </a:p>
          <a:p>
            <a:pPr indent="0" lvl="0" marL="0" rtl="0" algn="l">
              <a:lnSpc>
                <a:spcPct val="90000"/>
              </a:lnSpc>
              <a:spcBef>
                <a:spcPts val="400"/>
              </a:spcBef>
              <a:spcAft>
                <a:spcPts val="0"/>
              </a:spcAft>
              <a:buClr>
                <a:schemeClr val="dk1"/>
              </a:buClr>
              <a:buSzPts val="2000"/>
              <a:buFont typeface="Arial"/>
              <a:buNone/>
            </a:pPr>
            <a:r>
              <a:t/>
            </a:r>
            <a:endParaRPr b="0" sz="2400">
              <a:latin typeface="Corbel"/>
              <a:ea typeface="Corbel"/>
              <a:cs typeface="Corbel"/>
              <a:sym typeface="Corbel"/>
            </a:endParaRPr>
          </a:p>
          <a:p>
            <a:pPr indent="0" lvl="0" marL="0" rtl="0" algn="l">
              <a:lnSpc>
                <a:spcPct val="90000"/>
              </a:lnSpc>
              <a:spcBef>
                <a:spcPts val="0"/>
              </a:spcBef>
              <a:spcAft>
                <a:spcPts val="0"/>
              </a:spcAft>
              <a:buClr>
                <a:schemeClr val="dk1"/>
              </a:buClr>
              <a:buSzPts val="1100"/>
              <a:buFont typeface="Arial"/>
              <a:buNone/>
            </a:pPr>
            <a:r>
              <a:t/>
            </a:r>
            <a:endParaRPr sz="2400"/>
          </a:p>
          <a:p>
            <a:pPr indent="0" lvl="0" marL="0" rtl="0" algn="ctr">
              <a:lnSpc>
                <a:spcPct val="90000"/>
              </a:lnSpc>
              <a:spcBef>
                <a:spcPts val="0"/>
              </a:spcBef>
              <a:spcAft>
                <a:spcPts val="0"/>
              </a:spcAft>
              <a:buClr>
                <a:schemeClr val="dk1"/>
              </a:buClr>
              <a:buSzPts val="1100"/>
              <a:buFont typeface="Arial"/>
              <a:buNone/>
            </a:pPr>
            <a:r>
              <a:t/>
            </a:r>
            <a:endParaRPr b="1" sz="2400"/>
          </a:p>
        </p:txBody>
      </p:sp>
      <p:sp>
        <p:nvSpPr>
          <p:cNvPr id="846" name="Google Shape;846;ge4f327448c_0_0"/>
          <p:cNvSpPr txBox="1"/>
          <p:nvPr>
            <p:ph type="title"/>
          </p:nvPr>
        </p:nvSpPr>
        <p:spPr>
          <a:xfrm>
            <a:off x="1007601" y="121725"/>
            <a:ext cx="96453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500"/>
              <a:buNone/>
            </a:pPr>
            <a:r>
              <a:rPr lang="fr-FR" sz="2600"/>
              <a:t>Case study : your school’s carbon footprint</a:t>
            </a:r>
            <a:endParaRPr sz="2600"/>
          </a:p>
        </p:txBody>
      </p:sp>
      <p:cxnSp>
        <p:nvCxnSpPr>
          <p:cNvPr id="847" name="Google Shape;847;ge4f327448c_0_0"/>
          <p:cNvCxnSpPr/>
          <p:nvPr/>
        </p:nvCxnSpPr>
        <p:spPr>
          <a:xfrm flipH="1" rot="10800000">
            <a:off x="284400" y="4582102"/>
            <a:ext cx="11520000" cy="600"/>
          </a:xfrm>
          <a:prstGeom prst="straightConnector1">
            <a:avLst/>
          </a:prstGeom>
          <a:noFill/>
          <a:ln cap="flat" cmpd="sng" w="28575">
            <a:solidFill>
              <a:schemeClr val="accent6"/>
            </a:solidFill>
            <a:prstDash val="solid"/>
            <a:round/>
            <a:headEnd len="sm" w="sm" type="none"/>
            <a:tailEnd len="sm" w="sm" type="none"/>
          </a:ln>
        </p:spPr>
      </p:cxnSp>
      <p:sp>
        <p:nvSpPr>
          <p:cNvPr id="848" name="Google Shape;848;ge4f327448c_0_0"/>
          <p:cNvSpPr txBox="1"/>
          <p:nvPr/>
        </p:nvSpPr>
        <p:spPr>
          <a:xfrm>
            <a:off x="2381450" y="5269025"/>
            <a:ext cx="68976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dk1"/>
                </a:solidFill>
                <a:latin typeface="Corbel"/>
                <a:ea typeface="Corbel"/>
                <a:cs typeface="Corbel"/>
                <a:sym typeface="Corbel"/>
              </a:rPr>
              <a:t>Can you identify </a:t>
            </a:r>
            <a:r>
              <a:rPr b="1" lang="fr-FR" sz="2400">
                <a:solidFill>
                  <a:schemeClr val="accent1"/>
                </a:solidFill>
                <a:latin typeface="Corbel"/>
                <a:ea typeface="Corbel"/>
                <a:cs typeface="Corbel"/>
                <a:sym typeface="Corbel"/>
              </a:rPr>
              <a:t>sources of emissions</a:t>
            </a:r>
            <a:r>
              <a:rPr b="1" lang="fr-FR" sz="2400">
                <a:solidFill>
                  <a:schemeClr val="dk1"/>
                </a:solidFill>
                <a:latin typeface="Corbel"/>
                <a:ea typeface="Corbel"/>
                <a:cs typeface="Corbel"/>
                <a:sym typeface="Corbel"/>
              </a:rPr>
              <a:t> in your school?</a:t>
            </a:r>
            <a:endParaRPr b="1" sz="2400">
              <a:solidFill>
                <a:schemeClr val="dk1"/>
              </a:solidFill>
              <a:latin typeface="Corbel"/>
              <a:ea typeface="Corbel"/>
              <a:cs typeface="Corbel"/>
              <a:sym typeface="Corbel"/>
            </a:endParaRPr>
          </a:p>
        </p:txBody>
      </p:sp>
      <p:sp>
        <p:nvSpPr>
          <p:cNvPr id="849" name="Google Shape;849;ge4f327448c_0_0"/>
          <p:cNvSpPr/>
          <p:nvPr/>
        </p:nvSpPr>
        <p:spPr>
          <a:xfrm>
            <a:off x="2621550" y="4999900"/>
            <a:ext cx="6540900" cy="13875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5dfdd45b73_0_279"/>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Choose your path! </a:t>
            </a:r>
            <a:endParaRPr sz="2000">
              <a:solidFill>
                <a:srgbClr val="0A5882"/>
              </a:solidFill>
              <a:latin typeface="Corbel"/>
              <a:ea typeface="Corbel"/>
              <a:cs typeface="Corbel"/>
              <a:sym typeface="Corbel"/>
            </a:endParaRPr>
          </a:p>
          <a:p>
            <a:pPr indent="0" lvl="0" marL="457200" rtl="0" algn="just">
              <a:spcBef>
                <a:spcPts val="500"/>
              </a:spcBef>
              <a:spcAft>
                <a:spcPts val="0"/>
              </a:spcAft>
              <a:buNone/>
            </a:pPr>
            <a:r>
              <a:rPr lang="fr-FR" sz="1700">
                <a:solidFill>
                  <a:schemeClr val="dk2"/>
                </a:solidFill>
                <a:latin typeface="Corbel"/>
                <a:ea typeface="Corbel"/>
                <a:cs typeface="Corbel"/>
                <a:sym typeface="Corbel"/>
              </a:rPr>
              <a:t>You can tailor your presentation to suit the content of your class, the time you have available and the topics you want to explore! To make things easier for you, we've created two easy-to-identify slide types : the light and the complete initiative :</a:t>
            </a:r>
            <a:endParaRPr sz="1700">
              <a:solidFill>
                <a:schemeClr val="dk2"/>
              </a:solidFill>
              <a:latin typeface="Corbel"/>
              <a:ea typeface="Corbel"/>
              <a:cs typeface="Corbel"/>
              <a:sym typeface="Corbel"/>
            </a:endParaRPr>
          </a:p>
        </p:txBody>
      </p:sp>
      <p:sp>
        <p:nvSpPr>
          <p:cNvPr id="553" name="Google Shape;553;g25dfdd45b73_0_279"/>
          <p:cNvSpPr txBox="1"/>
          <p:nvPr/>
        </p:nvSpPr>
        <p:spPr>
          <a:xfrm>
            <a:off x="1456775" y="4321268"/>
            <a:ext cx="10281900" cy="23601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Don't forget the comments below the slides</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Each slide is accompanied by notes to guide you through your presentation.</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Complete your session with suggested activities from the module </a:t>
            </a:r>
            <a:endParaRPr b="1" sz="2400">
              <a:solidFill>
                <a:srgbClr val="F6AB38"/>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You'll find suggested activities for each phase on our website!</a:t>
            </a:r>
            <a:endParaRPr b="1" sz="2300">
              <a:solidFill>
                <a:schemeClr val="dk2"/>
              </a:solidFill>
              <a:latin typeface="Corbel"/>
              <a:ea typeface="Corbel"/>
              <a:cs typeface="Corbel"/>
              <a:sym typeface="Corbel"/>
            </a:endParaRPr>
          </a:p>
          <a:p>
            <a:pPr indent="0" lvl="0" marL="0" rtl="0" algn="l">
              <a:spcBef>
                <a:spcPts val="0"/>
              </a:spcBef>
              <a:spcAft>
                <a:spcPts val="0"/>
              </a:spcAft>
              <a:buNone/>
            </a:pPr>
            <a:r>
              <a:t/>
            </a:r>
            <a:endParaRPr b="1" sz="1000">
              <a:solidFill>
                <a:schemeClr val="dk2"/>
              </a:solidFill>
              <a:latin typeface="Corbel"/>
              <a:ea typeface="Corbel"/>
              <a:cs typeface="Corbel"/>
              <a:sym typeface="Corbel"/>
            </a:endParaRPr>
          </a:p>
          <a:p>
            <a:pPr indent="0" lvl="0" marL="0" rtl="0" algn="l">
              <a:spcBef>
                <a:spcPts val="0"/>
              </a:spcBef>
              <a:spcAft>
                <a:spcPts val="0"/>
              </a:spcAft>
              <a:buNone/>
            </a:pPr>
            <a:r>
              <a:rPr b="1" lang="fr-FR" sz="2900">
                <a:solidFill>
                  <a:schemeClr val="accent1"/>
                </a:solidFill>
                <a:latin typeface="Corbel"/>
                <a:ea typeface="Corbel"/>
                <a:cs typeface="Corbel"/>
                <a:sym typeface="Corbel"/>
              </a:rPr>
              <a:t>Enjoy your session!</a:t>
            </a:r>
            <a:endParaRPr sz="1800">
              <a:solidFill>
                <a:schemeClr val="dk2"/>
              </a:solidFill>
              <a:latin typeface="Corbel"/>
              <a:ea typeface="Corbel"/>
              <a:cs typeface="Corbel"/>
              <a:sym typeface="Corbel"/>
            </a:endParaRPr>
          </a:p>
        </p:txBody>
      </p:sp>
      <p:pic>
        <p:nvPicPr>
          <p:cNvPr id="554" name="Google Shape;554;g25dfdd45b73_0_279"/>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555" name="Google Shape;555;g25dfdd45b73_0_279"/>
          <p:cNvGrpSpPr/>
          <p:nvPr/>
        </p:nvGrpSpPr>
        <p:grpSpPr>
          <a:xfrm>
            <a:off x="2731364" y="2804128"/>
            <a:ext cx="321494" cy="328026"/>
            <a:chOff x="10821672" y="5780925"/>
            <a:chExt cx="438600" cy="444600"/>
          </a:xfrm>
        </p:grpSpPr>
        <p:sp>
          <p:nvSpPr>
            <p:cNvPr id="556" name="Google Shape;556;g25dfdd45b73_0_279"/>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7" name="Google Shape;557;g25dfdd45b73_0_279"/>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558" name="Google Shape;558;g25dfdd45b73_0_279"/>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559" name="Google Shape;559;g25dfdd45b73_0_279"/>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560" name="Google Shape;560;g25dfdd45b73_0_279"/>
          <p:cNvGrpSpPr/>
          <p:nvPr/>
        </p:nvGrpSpPr>
        <p:grpSpPr>
          <a:xfrm>
            <a:off x="6602358" y="2802454"/>
            <a:ext cx="321461" cy="328185"/>
            <a:chOff x="11662148" y="6309124"/>
            <a:chExt cx="443700" cy="450000"/>
          </a:xfrm>
        </p:grpSpPr>
        <p:sp>
          <p:nvSpPr>
            <p:cNvPr id="561" name="Google Shape;561;g25dfdd45b73_0_279"/>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 name="Google Shape;562;g25dfdd45b73_0_279"/>
            <p:cNvGrpSpPr/>
            <p:nvPr/>
          </p:nvGrpSpPr>
          <p:grpSpPr>
            <a:xfrm>
              <a:off x="11777233" y="6364855"/>
              <a:ext cx="217178" cy="355351"/>
              <a:chOff x="11157555" y="6024051"/>
              <a:chExt cx="370295" cy="605885"/>
            </a:xfrm>
          </p:grpSpPr>
          <p:sp>
            <p:nvSpPr>
              <p:cNvPr id="563" name="Google Shape;563;g25dfdd45b73_0_27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64" name="Google Shape;564;g25dfdd45b73_0_27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65" name="Google Shape;565;g25dfdd45b73_0_27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566" name="Google Shape;566;g25dfdd45b73_0_279"/>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567" name="Google Shape;567;g25dfdd45b73_0_279"/>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the red wire and fundamental concepts of the module</a:t>
            </a:r>
            <a:endParaRPr sz="1600"/>
          </a:p>
        </p:txBody>
      </p:sp>
      <p:sp>
        <p:nvSpPr>
          <p:cNvPr id="568" name="Google Shape;568;g25dfdd45b73_0_279"/>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slides and activities to deepen your knowledge!</a:t>
            </a:r>
            <a:endParaRPr sz="1200"/>
          </a:p>
        </p:txBody>
      </p:sp>
      <p:sp>
        <p:nvSpPr>
          <p:cNvPr id="569" name="Google Shape;569;g25dfdd45b73_0_279"/>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Welcome to Clicks On educational content!</a:t>
            </a:r>
            <a:endParaRPr b="1" sz="2900">
              <a:solidFill>
                <a:schemeClr val="accent1"/>
              </a:solidFill>
            </a:endParaRPr>
          </a:p>
        </p:txBody>
      </p:sp>
      <p:pic>
        <p:nvPicPr>
          <p:cNvPr id="570" name="Google Shape;570;g25dfdd45b73_0_279"/>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5"/>
          <p:cNvSpPr txBox="1"/>
          <p:nvPr/>
        </p:nvSpPr>
        <p:spPr>
          <a:xfrm>
            <a:off x="4178810" y="5207839"/>
            <a:ext cx="42039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600">
                <a:solidFill>
                  <a:schemeClr val="dk1"/>
                </a:solidFill>
                <a:latin typeface="Comfortaa"/>
                <a:ea typeface="Comfortaa"/>
                <a:cs typeface="Comfortaa"/>
                <a:sym typeface="Comfortaa"/>
              </a:rPr>
              <a:t>Fixed assets</a:t>
            </a:r>
            <a:br>
              <a:rPr b="1" i="0" lang="fr-FR" sz="1600" u="none" cap="none" strike="noStrike">
                <a:solidFill>
                  <a:schemeClr val="dk1"/>
                </a:solidFill>
                <a:latin typeface="Corbel"/>
                <a:ea typeface="Corbel"/>
                <a:cs typeface="Corbel"/>
                <a:sym typeface="Corbel"/>
              </a:rPr>
            </a:br>
            <a:r>
              <a:rPr lang="fr-FR" sz="1600">
                <a:solidFill>
                  <a:schemeClr val="dk1"/>
                </a:solidFill>
                <a:latin typeface="Corbel"/>
                <a:ea typeface="Corbel"/>
                <a:cs typeface="Corbel"/>
                <a:sym typeface="Corbel"/>
              </a:rPr>
              <a:t>Building construction</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manufacture of office equipment</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furniture</a:t>
            </a:r>
            <a:r>
              <a:rPr b="0" i="0" lang="fr-FR" sz="1600" u="none" cap="none" strike="noStrike">
                <a:solidFill>
                  <a:schemeClr val="dk1"/>
                </a:solidFill>
                <a:latin typeface="Corbel"/>
                <a:ea typeface="Corbel"/>
                <a:cs typeface="Corbel"/>
                <a:sym typeface="Corbel"/>
              </a:rPr>
              <a:t>, etc.</a:t>
            </a:r>
            <a:endParaRPr b="0" i="0" sz="1400" u="none" cap="none" strike="noStrike">
              <a:solidFill>
                <a:srgbClr val="000000"/>
              </a:solidFill>
              <a:latin typeface="Arial"/>
              <a:ea typeface="Arial"/>
              <a:cs typeface="Arial"/>
              <a:sym typeface="Arial"/>
            </a:endParaRPr>
          </a:p>
        </p:txBody>
      </p:sp>
      <p:sp>
        <p:nvSpPr>
          <p:cNvPr id="856" name="Google Shape;856;p5"/>
          <p:cNvSpPr txBox="1"/>
          <p:nvPr/>
        </p:nvSpPr>
        <p:spPr>
          <a:xfrm>
            <a:off x="1078305" y="2262211"/>
            <a:ext cx="4398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600">
                <a:solidFill>
                  <a:schemeClr val="dk1"/>
                </a:solidFill>
                <a:latin typeface="Comfortaa"/>
                <a:ea typeface="Comfortaa"/>
                <a:cs typeface="Comfortaa"/>
                <a:sym typeface="Comfortaa"/>
              </a:rPr>
              <a:t>Energy</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chemeClr val="dk1"/>
              </a:buClr>
              <a:buSzPts val="1600"/>
              <a:buFont typeface="Century Gothic"/>
              <a:buNone/>
            </a:pPr>
            <a:r>
              <a:rPr lang="fr-FR" sz="1600">
                <a:solidFill>
                  <a:schemeClr val="dk1"/>
                </a:solidFill>
                <a:latin typeface="Corbel"/>
                <a:ea typeface="Corbel"/>
                <a:cs typeface="Corbel"/>
                <a:sym typeface="Corbel"/>
              </a:rPr>
              <a:t>Electricity</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heating</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air conditioning</a:t>
            </a:r>
            <a:endParaRPr b="0" i="0" sz="1400" u="none" cap="none" strike="noStrike">
              <a:solidFill>
                <a:srgbClr val="000000"/>
              </a:solidFill>
              <a:latin typeface="Arial"/>
              <a:ea typeface="Arial"/>
              <a:cs typeface="Arial"/>
              <a:sym typeface="Arial"/>
            </a:endParaRPr>
          </a:p>
        </p:txBody>
      </p:sp>
      <p:sp>
        <p:nvSpPr>
          <p:cNvPr id="857" name="Google Shape;857;p5"/>
          <p:cNvSpPr txBox="1"/>
          <p:nvPr/>
        </p:nvSpPr>
        <p:spPr>
          <a:xfrm>
            <a:off x="8112225" y="3785300"/>
            <a:ext cx="3524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600">
                <a:solidFill>
                  <a:schemeClr val="dk1"/>
                </a:solidFill>
                <a:latin typeface="Comfortaa"/>
                <a:ea typeface="Comfortaa"/>
                <a:cs typeface="Comfortaa"/>
                <a:sym typeface="Comfortaa"/>
              </a:rPr>
              <a:t>Food service</a:t>
            </a:r>
            <a:br>
              <a:rPr b="1" i="0" lang="fr-FR" sz="1600" u="none" cap="none" strike="noStrike">
                <a:solidFill>
                  <a:schemeClr val="dk1"/>
                </a:solidFill>
                <a:latin typeface="Corbel"/>
                <a:ea typeface="Corbel"/>
                <a:cs typeface="Corbel"/>
                <a:sym typeface="Corbel"/>
              </a:rPr>
            </a:br>
            <a:r>
              <a:rPr lang="fr-FR" sz="1600">
                <a:solidFill>
                  <a:schemeClr val="dk1"/>
                </a:solidFill>
                <a:latin typeface="Corbel"/>
                <a:ea typeface="Corbel"/>
                <a:cs typeface="Corbel"/>
                <a:sym typeface="Corbel"/>
              </a:rPr>
              <a:t>School lunchroom</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student restaurant</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meal service</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eating habits</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waste</a:t>
            </a:r>
            <a:r>
              <a:rPr b="0" i="0" lang="fr-FR" sz="16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858" name="Google Shape;858;p5"/>
          <p:cNvSpPr txBox="1"/>
          <p:nvPr/>
        </p:nvSpPr>
        <p:spPr>
          <a:xfrm>
            <a:off x="7318257" y="1983122"/>
            <a:ext cx="39744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mfortaa"/>
                <a:ea typeface="Comfortaa"/>
                <a:cs typeface="Comfortaa"/>
                <a:sym typeface="Comfortaa"/>
              </a:rPr>
              <a:t>Transport</a:t>
            </a:r>
            <a:br>
              <a:rPr b="1" i="0" lang="fr-FR" sz="1600" u="none" cap="none" strike="noStrike">
                <a:solidFill>
                  <a:schemeClr val="dk1"/>
                </a:solidFill>
                <a:latin typeface="Corbel"/>
                <a:ea typeface="Corbel"/>
                <a:cs typeface="Corbel"/>
                <a:sym typeface="Corbel"/>
              </a:rPr>
            </a:br>
            <a:r>
              <a:rPr lang="fr-FR" sz="1600">
                <a:solidFill>
                  <a:schemeClr val="dk1"/>
                </a:solidFill>
                <a:latin typeface="Corbel"/>
                <a:ea typeface="Corbel"/>
                <a:cs typeface="Corbel"/>
                <a:sym typeface="Corbel"/>
              </a:rPr>
              <a:t>Travel by students and staff</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shipping and deliveries</a:t>
            </a:r>
            <a:r>
              <a:rPr b="0" i="0" lang="fr-FR" sz="1600" u="none" cap="none" strike="noStrike">
                <a:solidFill>
                  <a:schemeClr val="dk1"/>
                </a:solidFill>
                <a:latin typeface="Corbel"/>
                <a:ea typeface="Corbel"/>
                <a:cs typeface="Corbel"/>
                <a:sym typeface="Corbel"/>
              </a:rPr>
              <a:t>, etc.</a:t>
            </a:r>
            <a:endParaRPr b="0" i="0" sz="1400" u="none" cap="none" strike="noStrike">
              <a:solidFill>
                <a:srgbClr val="000000"/>
              </a:solidFill>
              <a:latin typeface="Arial"/>
              <a:ea typeface="Arial"/>
              <a:cs typeface="Arial"/>
              <a:sym typeface="Arial"/>
            </a:endParaRPr>
          </a:p>
        </p:txBody>
      </p:sp>
      <p:pic>
        <p:nvPicPr>
          <p:cNvPr id="859" name="Google Shape;859;p5"/>
          <p:cNvPicPr preferRelativeResize="0"/>
          <p:nvPr/>
        </p:nvPicPr>
        <p:blipFill rotWithShape="1">
          <a:blip r:embed="rId3">
            <a:alphaModFix/>
          </a:blip>
          <a:srcRect b="0" l="0" r="0" t="0"/>
          <a:stretch/>
        </p:blipFill>
        <p:spPr>
          <a:xfrm>
            <a:off x="4830999" y="2788145"/>
            <a:ext cx="2011349" cy="2011349"/>
          </a:xfrm>
          <a:prstGeom prst="rect">
            <a:avLst/>
          </a:prstGeom>
          <a:noFill/>
          <a:ln>
            <a:noFill/>
          </a:ln>
        </p:spPr>
      </p:pic>
      <p:pic>
        <p:nvPicPr>
          <p:cNvPr id="860" name="Google Shape;860;p5"/>
          <p:cNvPicPr preferRelativeResize="0"/>
          <p:nvPr/>
        </p:nvPicPr>
        <p:blipFill rotWithShape="1">
          <a:blip r:embed="rId4">
            <a:alphaModFix/>
          </a:blip>
          <a:srcRect b="0" l="0" r="0" t="0"/>
          <a:stretch/>
        </p:blipFill>
        <p:spPr>
          <a:xfrm>
            <a:off x="6754311" y="2038625"/>
            <a:ext cx="720000" cy="720000"/>
          </a:xfrm>
          <a:prstGeom prst="rect">
            <a:avLst/>
          </a:prstGeom>
          <a:noFill/>
          <a:ln>
            <a:noFill/>
          </a:ln>
        </p:spPr>
      </p:pic>
      <p:pic>
        <p:nvPicPr>
          <p:cNvPr id="861" name="Google Shape;861;p5"/>
          <p:cNvPicPr preferRelativeResize="0"/>
          <p:nvPr/>
        </p:nvPicPr>
        <p:blipFill rotWithShape="1">
          <a:blip r:embed="rId5">
            <a:alphaModFix/>
          </a:blip>
          <a:srcRect b="0" l="0" r="0" t="0"/>
          <a:stretch/>
        </p:blipFill>
        <p:spPr>
          <a:xfrm>
            <a:off x="3644349" y="5256825"/>
            <a:ext cx="720000" cy="720000"/>
          </a:xfrm>
          <a:prstGeom prst="rect">
            <a:avLst/>
          </a:prstGeom>
          <a:noFill/>
          <a:ln>
            <a:noFill/>
          </a:ln>
        </p:spPr>
      </p:pic>
      <p:pic>
        <p:nvPicPr>
          <p:cNvPr id="862" name="Google Shape;862;p5"/>
          <p:cNvPicPr preferRelativeResize="0"/>
          <p:nvPr/>
        </p:nvPicPr>
        <p:blipFill rotWithShape="1">
          <a:blip r:embed="rId6">
            <a:alphaModFix/>
          </a:blip>
          <a:srcRect b="0" l="0" r="0" t="0"/>
          <a:stretch/>
        </p:blipFill>
        <p:spPr>
          <a:xfrm>
            <a:off x="967907" y="2194539"/>
            <a:ext cx="720000" cy="720000"/>
          </a:xfrm>
          <a:prstGeom prst="rect">
            <a:avLst/>
          </a:prstGeom>
          <a:noFill/>
          <a:ln>
            <a:noFill/>
          </a:ln>
        </p:spPr>
      </p:pic>
      <p:sp>
        <p:nvSpPr>
          <p:cNvPr id="863" name="Google Shape;863;p5"/>
          <p:cNvSpPr txBox="1"/>
          <p:nvPr/>
        </p:nvSpPr>
        <p:spPr>
          <a:xfrm>
            <a:off x="1511182" y="3814690"/>
            <a:ext cx="36246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600">
                <a:solidFill>
                  <a:schemeClr val="dk1"/>
                </a:solidFill>
                <a:latin typeface="Comfortaa"/>
                <a:ea typeface="Comfortaa"/>
                <a:cs typeface="Comfortaa"/>
                <a:sym typeface="Comfortaa"/>
              </a:rPr>
              <a:t>Consumable supplies and materials</a:t>
            </a:r>
            <a:br>
              <a:rPr b="0" i="0" lang="fr-FR" sz="1600" u="none" cap="none" strike="noStrike">
                <a:solidFill>
                  <a:schemeClr val="dk1"/>
                </a:solidFill>
                <a:latin typeface="Comfortaa"/>
                <a:ea typeface="Comfortaa"/>
                <a:cs typeface="Comfortaa"/>
                <a:sym typeface="Comfortaa"/>
              </a:rPr>
            </a:br>
            <a:r>
              <a:rPr lang="fr-FR" sz="1600">
                <a:solidFill>
                  <a:schemeClr val="dk1"/>
                </a:solidFill>
                <a:latin typeface="Corbel"/>
                <a:ea typeface="Corbel"/>
                <a:cs typeface="Corbel"/>
                <a:sym typeface="Corbel"/>
              </a:rPr>
              <a:t>Paper</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raw materials</a:t>
            </a:r>
            <a:r>
              <a:rPr b="0" i="0" lang="fr-FR" sz="1600" u="none" cap="none" strike="noStrik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cleaning products</a:t>
            </a:r>
            <a:r>
              <a:rPr b="0" i="0" lang="fr-FR" sz="1600" u="none" cap="none" strike="noStrike">
                <a:solidFill>
                  <a:schemeClr val="dk1"/>
                </a:solidFill>
                <a:latin typeface="Corbel"/>
                <a:ea typeface="Corbel"/>
                <a:cs typeface="Corbel"/>
                <a:sym typeface="Corbel"/>
              </a:rPr>
              <a:t>, services, </a:t>
            </a:r>
            <a:r>
              <a:rPr lang="fr-FR" sz="1600">
                <a:solidFill>
                  <a:schemeClr val="dk1"/>
                </a:solidFill>
                <a:latin typeface="Corbel"/>
                <a:ea typeface="Corbel"/>
                <a:cs typeface="Corbel"/>
                <a:sym typeface="Corbel"/>
              </a:rPr>
              <a:t>waste</a:t>
            </a:r>
            <a:r>
              <a:rPr b="0" i="0" lang="fr-FR" sz="1600" u="none" cap="none" strike="noStrike">
                <a:solidFill>
                  <a:schemeClr val="dk1"/>
                </a:solidFill>
                <a:latin typeface="Corbel"/>
                <a:ea typeface="Corbel"/>
                <a:cs typeface="Corbel"/>
                <a:sym typeface="Corbel"/>
              </a:rPr>
              <a:t>, etc.</a:t>
            </a:r>
            <a:endParaRPr b="0" i="0" sz="1400" u="none" cap="none" strike="noStrike">
              <a:solidFill>
                <a:srgbClr val="000000"/>
              </a:solidFill>
              <a:latin typeface="Arial"/>
              <a:ea typeface="Arial"/>
              <a:cs typeface="Arial"/>
              <a:sym typeface="Arial"/>
            </a:endParaRPr>
          </a:p>
        </p:txBody>
      </p:sp>
      <p:pic>
        <p:nvPicPr>
          <p:cNvPr id="864" name="Google Shape;864;p5"/>
          <p:cNvPicPr preferRelativeResize="0"/>
          <p:nvPr/>
        </p:nvPicPr>
        <p:blipFill rotWithShape="1">
          <a:blip r:embed="rId7">
            <a:alphaModFix/>
          </a:blip>
          <a:srcRect b="0" l="0" r="0" t="0"/>
          <a:stretch/>
        </p:blipFill>
        <p:spPr>
          <a:xfrm>
            <a:off x="743152" y="3794400"/>
            <a:ext cx="831000" cy="831000"/>
          </a:xfrm>
          <a:prstGeom prst="rect">
            <a:avLst/>
          </a:prstGeom>
          <a:noFill/>
          <a:ln>
            <a:noFill/>
          </a:ln>
        </p:spPr>
      </p:pic>
      <p:sp>
        <p:nvSpPr>
          <p:cNvPr id="865" name="Google Shape;865;p5"/>
          <p:cNvSpPr txBox="1"/>
          <p:nvPr>
            <p:ph type="title"/>
          </p:nvPr>
        </p:nvSpPr>
        <p:spPr>
          <a:xfrm>
            <a:off x="1007601" y="121725"/>
            <a:ext cx="96453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500"/>
              <a:buNone/>
            </a:pPr>
            <a:r>
              <a:rPr lang="fr-FR" sz="2600"/>
              <a:t>Case study : your school’s carbon footprint</a:t>
            </a:r>
            <a:endParaRPr sz="2600"/>
          </a:p>
        </p:txBody>
      </p:sp>
      <p:pic>
        <p:nvPicPr>
          <p:cNvPr id="866" name="Google Shape;866;p5"/>
          <p:cNvPicPr preferRelativeResize="0"/>
          <p:nvPr/>
        </p:nvPicPr>
        <p:blipFill>
          <a:blip r:embed="rId8">
            <a:alphaModFix/>
          </a:blip>
          <a:stretch>
            <a:fillRect/>
          </a:stretch>
        </p:blipFill>
        <p:spPr>
          <a:xfrm>
            <a:off x="7290388" y="3747863"/>
            <a:ext cx="831000" cy="831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gb8341050cf_2_0"/>
          <p:cNvSpPr txBox="1"/>
          <p:nvPr>
            <p:ph idx="4294967295" type="body"/>
          </p:nvPr>
        </p:nvSpPr>
        <p:spPr>
          <a:xfrm>
            <a:off x="397925" y="1501100"/>
            <a:ext cx="10767300" cy="5123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sz="2200"/>
              <a:t>How to obtain your school’s </a:t>
            </a:r>
            <a:r>
              <a:rPr b="1" lang="fr-FR" sz="2200">
                <a:solidFill>
                  <a:schemeClr val="accent2"/>
                </a:solidFill>
              </a:rPr>
              <a:t>emission profile</a:t>
            </a:r>
            <a:r>
              <a:rPr lang="fr-FR" sz="2200"/>
              <a:t>?</a:t>
            </a:r>
            <a:endParaRPr/>
          </a:p>
          <a:p>
            <a:pPr indent="0" lvl="0" marL="0" rtl="0" algn="l">
              <a:lnSpc>
                <a:spcPct val="90000"/>
              </a:lnSpc>
              <a:spcBef>
                <a:spcPts val="480"/>
              </a:spcBef>
              <a:spcAft>
                <a:spcPts val="0"/>
              </a:spcAft>
              <a:buSzPts val="2400"/>
              <a:buNone/>
            </a:pPr>
            <a:r>
              <a:t/>
            </a:r>
            <a:endParaRPr/>
          </a:p>
          <a:p>
            <a:pPr indent="0" lvl="0" marL="0" rtl="0" algn="l">
              <a:lnSpc>
                <a:spcPct val="90000"/>
              </a:lnSpc>
              <a:spcBef>
                <a:spcPts val="480"/>
              </a:spcBef>
              <a:spcAft>
                <a:spcPts val="0"/>
              </a:spcAft>
              <a:buSzPts val="2400"/>
              <a:buNone/>
            </a:pPr>
            <a:r>
              <a:t/>
            </a:r>
            <a:endParaRPr sz="2300"/>
          </a:p>
        </p:txBody>
      </p:sp>
      <p:cxnSp>
        <p:nvCxnSpPr>
          <p:cNvPr id="872" name="Google Shape;872;gb8341050cf_2_0"/>
          <p:cNvCxnSpPr/>
          <p:nvPr/>
        </p:nvCxnSpPr>
        <p:spPr>
          <a:xfrm flipH="1" rot="10800000">
            <a:off x="3170975" y="4261450"/>
            <a:ext cx="1100400" cy="9900"/>
          </a:xfrm>
          <a:prstGeom prst="straightConnector1">
            <a:avLst/>
          </a:prstGeom>
          <a:noFill/>
          <a:ln cap="flat" cmpd="sng" w="9525">
            <a:solidFill>
              <a:schemeClr val="dk2"/>
            </a:solidFill>
            <a:prstDash val="solid"/>
            <a:round/>
            <a:headEnd len="sm" w="sm" type="none"/>
            <a:tailEnd len="med" w="med" type="triangle"/>
          </a:ln>
        </p:spPr>
      </p:cxnSp>
      <p:cxnSp>
        <p:nvCxnSpPr>
          <p:cNvPr id="873" name="Google Shape;873;gb8341050cf_2_0"/>
          <p:cNvCxnSpPr/>
          <p:nvPr/>
        </p:nvCxnSpPr>
        <p:spPr>
          <a:xfrm flipH="1" rot="10800000">
            <a:off x="5875125" y="4262400"/>
            <a:ext cx="1100400" cy="9900"/>
          </a:xfrm>
          <a:prstGeom prst="straightConnector1">
            <a:avLst/>
          </a:prstGeom>
          <a:noFill/>
          <a:ln cap="flat" cmpd="sng" w="9525">
            <a:solidFill>
              <a:schemeClr val="dk2"/>
            </a:solidFill>
            <a:prstDash val="solid"/>
            <a:round/>
            <a:headEnd len="sm" w="sm" type="none"/>
            <a:tailEnd len="med" w="med" type="triangle"/>
          </a:ln>
        </p:spPr>
      </p:cxnSp>
      <p:pic>
        <p:nvPicPr>
          <p:cNvPr id="874" name="Google Shape;874;gb8341050cf_2_0" title="Graphique"/>
          <p:cNvPicPr preferRelativeResize="0"/>
          <p:nvPr/>
        </p:nvPicPr>
        <p:blipFill rotWithShape="1">
          <a:blip r:embed="rId3">
            <a:alphaModFix/>
          </a:blip>
          <a:srcRect b="0" l="0" r="0" t="0"/>
          <a:stretch/>
        </p:blipFill>
        <p:spPr>
          <a:xfrm>
            <a:off x="7059225" y="2648050"/>
            <a:ext cx="4553075" cy="2813800"/>
          </a:xfrm>
          <a:prstGeom prst="rect">
            <a:avLst/>
          </a:prstGeom>
          <a:noFill/>
          <a:ln>
            <a:noFill/>
          </a:ln>
        </p:spPr>
      </p:pic>
      <p:pic>
        <p:nvPicPr>
          <p:cNvPr id="875" name="Google Shape;875;gb8341050cf_2_0"/>
          <p:cNvPicPr preferRelativeResize="0"/>
          <p:nvPr/>
        </p:nvPicPr>
        <p:blipFill rotWithShape="1">
          <a:blip r:embed="rId4">
            <a:alphaModFix/>
          </a:blip>
          <a:srcRect b="0" l="0" r="0" t="0"/>
          <a:stretch/>
        </p:blipFill>
        <p:spPr>
          <a:xfrm>
            <a:off x="4400200" y="3565225"/>
            <a:ext cx="1299450" cy="1378500"/>
          </a:xfrm>
          <a:prstGeom prst="rect">
            <a:avLst/>
          </a:prstGeom>
          <a:noFill/>
          <a:ln>
            <a:noFill/>
          </a:ln>
        </p:spPr>
      </p:pic>
      <p:pic>
        <p:nvPicPr>
          <p:cNvPr id="876" name="Google Shape;876;gb8341050cf_2_0"/>
          <p:cNvPicPr preferRelativeResize="0"/>
          <p:nvPr/>
        </p:nvPicPr>
        <p:blipFill rotWithShape="1">
          <a:blip r:embed="rId5">
            <a:alphaModFix/>
          </a:blip>
          <a:srcRect b="0" l="0" r="0" t="0"/>
          <a:stretch/>
        </p:blipFill>
        <p:spPr>
          <a:xfrm>
            <a:off x="1158300" y="3290025"/>
            <a:ext cx="828675" cy="828675"/>
          </a:xfrm>
          <a:prstGeom prst="rect">
            <a:avLst/>
          </a:prstGeom>
          <a:noFill/>
          <a:ln>
            <a:noFill/>
          </a:ln>
        </p:spPr>
      </p:pic>
      <p:pic>
        <p:nvPicPr>
          <p:cNvPr id="877" name="Google Shape;877;gb8341050cf_2_0"/>
          <p:cNvPicPr preferRelativeResize="0"/>
          <p:nvPr/>
        </p:nvPicPr>
        <p:blipFill rotWithShape="1">
          <a:blip r:embed="rId6">
            <a:alphaModFix/>
          </a:blip>
          <a:srcRect b="0" l="0" r="0" t="0"/>
          <a:stretch/>
        </p:blipFill>
        <p:spPr>
          <a:xfrm>
            <a:off x="2182550" y="3267825"/>
            <a:ext cx="873075" cy="873075"/>
          </a:xfrm>
          <a:prstGeom prst="rect">
            <a:avLst/>
          </a:prstGeom>
          <a:noFill/>
          <a:ln>
            <a:noFill/>
          </a:ln>
        </p:spPr>
      </p:pic>
      <p:pic>
        <p:nvPicPr>
          <p:cNvPr id="878" name="Google Shape;878;gb8341050cf_2_0"/>
          <p:cNvPicPr preferRelativeResize="0"/>
          <p:nvPr/>
        </p:nvPicPr>
        <p:blipFill rotWithShape="1">
          <a:blip r:embed="rId7">
            <a:alphaModFix/>
          </a:blip>
          <a:srcRect b="0" l="0" r="0" t="0"/>
          <a:stretch/>
        </p:blipFill>
        <p:spPr>
          <a:xfrm>
            <a:off x="1224325" y="4300800"/>
            <a:ext cx="789475" cy="789475"/>
          </a:xfrm>
          <a:prstGeom prst="rect">
            <a:avLst/>
          </a:prstGeom>
          <a:noFill/>
          <a:ln>
            <a:noFill/>
          </a:ln>
        </p:spPr>
      </p:pic>
      <p:grpSp>
        <p:nvGrpSpPr>
          <p:cNvPr id="879" name="Google Shape;879;gb8341050cf_2_0"/>
          <p:cNvGrpSpPr/>
          <p:nvPr/>
        </p:nvGrpSpPr>
        <p:grpSpPr>
          <a:xfrm>
            <a:off x="2224350" y="4252538"/>
            <a:ext cx="789475" cy="789375"/>
            <a:chOff x="2452950" y="4481138"/>
            <a:chExt cx="789475" cy="789375"/>
          </a:xfrm>
        </p:grpSpPr>
        <p:pic>
          <p:nvPicPr>
            <p:cNvPr id="880" name="Google Shape;880;gb8341050cf_2_0"/>
            <p:cNvPicPr preferRelativeResize="0"/>
            <p:nvPr/>
          </p:nvPicPr>
          <p:blipFill rotWithShape="1">
            <a:blip r:embed="rId8">
              <a:alphaModFix/>
            </a:blip>
            <a:srcRect b="0" l="0" r="0" t="0"/>
            <a:stretch/>
          </p:blipFill>
          <p:spPr>
            <a:xfrm>
              <a:off x="2452950" y="4481138"/>
              <a:ext cx="789375" cy="789375"/>
            </a:xfrm>
            <a:prstGeom prst="rect">
              <a:avLst/>
            </a:prstGeom>
            <a:noFill/>
            <a:ln>
              <a:noFill/>
            </a:ln>
          </p:spPr>
        </p:pic>
        <p:sp>
          <p:nvSpPr>
            <p:cNvPr id="881" name="Google Shape;881;gb8341050cf_2_0"/>
            <p:cNvSpPr/>
            <p:nvPr/>
          </p:nvSpPr>
          <p:spPr>
            <a:xfrm>
              <a:off x="2867725" y="4481150"/>
              <a:ext cx="374700" cy="3771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882" name="Google Shape;882;gb8341050cf_2_0"/>
          <p:cNvSpPr txBox="1"/>
          <p:nvPr/>
        </p:nvSpPr>
        <p:spPr>
          <a:xfrm>
            <a:off x="846075" y="5272375"/>
            <a:ext cx="24543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FR" sz="1500">
                <a:latin typeface="Comfortaa"/>
                <a:ea typeface="Comfortaa"/>
                <a:cs typeface="Comfortaa"/>
                <a:sym typeface="Comfortaa"/>
              </a:rPr>
              <a:t>Data collection</a:t>
            </a:r>
            <a:r>
              <a:rPr b="0" i="0" lang="fr-FR" sz="1500" u="none" cap="none" strike="noStrike">
                <a:solidFill>
                  <a:srgbClr val="000000"/>
                </a:solidFill>
                <a:latin typeface="Comfortaa"/>
                <a:ea typeface="Comfortaa"/>
                <a:cs typeface="Comfortaa"/>
                <a:sym typeface="Comfortaa"/>
              </a:rPr>
              <a:t> : </a:t>
            </a:r>
            <a:r>
              <a:rPr lang="fr-FR" sz="1500">
                <a:latin typeface="Comfortaa"/>
                <a:ea typeface="Comfortaa"/>
                <a:cs typeface="Comfortaa"/>
                <a:sym typeface="Comfortaa"/>
              </a:rPr>
              <a:t>invoices</a:t>
            </a:r>
            <a:r>
              <a:rPr b="0" i="0" lang="fr-FR" sz="1500" u="none" cap="none" strike="noStrike">
                <a:solidFill>
                  <a:srgbClr val="000000"/>
                </a:solidFill>
                <a:latin typeface="Comfortaa"/>
                <a:ea typeface="Comfortaa"/>
                <a:cs typeface="Comfortaa"/>
                <a:sym typeface="Comfortaa"/>
              </a:rPr>
              <a:t>, </a:t>
            </a:r>
            <a:r>
              <a:rPr lang="fr-FR" sz="1500">
                <a:latin typeface="Comfortaa"/>
                <a:ea typeface="Comfortaa"/>
                <a:cs typeface="Comfortaa"/>
                <a:sym typeface="Comfortaa"/>
              </a:rPr>
              <a:t>surveys</a:t>
            </a:r>
            <a:r>
              <a:rPr b="0" i="0" lang="fr-FR" sz="1500" u="none" cap="none" strike="noStrike">
                <a:solidFill>
                  <a:srgbClr val="000000"/>
                </a:solidFill>
                <a:latin typeface="Comfortaa"/>
                <a:ea typeface="Comfortaa"/>
                <a:cs typeface="Comfortaa"/>
                <a:sym typeface="Comfortaa"/>
              </a:rPr>
              <a:t>, </a:t>
            </a:r>
            <a:r>
              <a:rPr lang="fr-FR" sz="1500">
                <a:latin typeface="Comfortaa"/>
                <a:ea typeface="Comfortaa"/>
                <a:cs typeface="Comfortaa"/>
                <a:sym typeface="Comfortaa"/>
              </a:rPr>
              <a:t>purchases</a:t>
            </a:r>
            <a:r>
              <a:rPr b="0" i="0" lang="fr-FR" sz="1500" u="none" cap="none" strike="noStrike">
                <a:solidFill>
                  <a:srgbClr val="000000"/>
                </a:solidFill>
                <a:latin typeface="Comfortaa"/>
                <a:ea typeface="Comfortaa"/>
                <a:cs typeface="Comfortaa"/>
                <a:sym typeface="Comfortaa"/>
              </a:rPr>
              <a:t>, etc.</a:t>
            </a:r>
            <a:endParaRPr b="0" i="0" sz="1500" u="none" cap="none" strike="noStrike">
              <a:solidFill>
                <a:srgbClr val="000000"/>
              </a:solidFill>
              <a:latin typeface="Comfortaa"/>
              <a:ea typeface="Comfortaa"/>
              <a:cs typeface="Comfortaa"/>
              <a:sym typeface="Comfortaa"/>
            </a:endParaRPr>
          </a:p>
        </p:txBody>
      </p:sp>
      <p:sp>
        <p:nvSpPr>
          <p:cNvPr id="883" name="Google Shape;883;gb8341050cf_2_0"/>
          <p:cNvSpPr txBox="1"/>
          <p:nvPr/>
        </p:nvSpPr>
        <p:spPr>
          <a:xfrm>
            <a:off x="4031125" y="5272375"/>
            <a:ext cx="2037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FR" sz="1500">
                <a:latin typeface="Comfortaa"/>
                <a:ea typeface="Comfortaa"/>
                <a:cs typeface="Comfortaa"/>
                <a:sym typeface="Comfortaa"/>
              </a:rPr>
              <a:t>Calculator</a:t>
            </a:r>
            <a:endParaRPr b="0" i="0" sz="1500" u="none" cap="none" strike="noStrike">
              <a:solidFill>
                <a:srgbClr val="000000"/>
              </a:solidFill>
              <a:latin typeface="Corbel"/>
              <a:ea typeface="Corbel"/>
              <a:cs typeface="Corbel"/>
              <a:sym typeface="Corbel"/>
            </a:endParaRPr>
          </a:p>
        </p:txBody>
      </p:sp>
      <p:sp>
        <p:nvSpPr>
          <p:cNvPr id="884" name="Google Shape;884;gb8341050cf_2_0"/>
          <p:cNvSpPr txBox="1"/>
          <p:nvPr/>
        </p:nvSpPr>
        <p:spPr>
          <a:xfrm>
            <a:off x="7203925" y="5424775"/>
            <a:ext cx="3892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FR" sz="1500">
                <a:latin typeface="Comfortaa"/>
                <a:ea typeface="Comfortaa"/>
                <a:cs typeface="Comfortaa"/>
                <a:sym typeface="Comfortaa"/>
              </a:rPr>
              <a:t>Results </a:t>
            </a:r>
            <a:r>
              <a:rPr b="0" i="0" lang="fr-FR" sz="1500" u="none" cap="none" strike="noStrike">
                <a:solidFill>
                  <a:srgbClr val="000000"/>
                </a:solidFill>
                <a:latin typeface="Comfortaa"/>
                <a:ea typeface="Comfortaa"/>
                <a:cs typeface="Comfortaa"/>
                <a:sym typeface="Comfortaa"/>
              </a:rPr>
              <a:t>: </a:t>
            </a:r>
            <a:r>
              <a:rPr lang="fr-FR" sz="1500">
                <a:latin typeface="Comfortaa"/>
                <a:ea typeface="Comfortaa"/>
                <a:cs typeface="Comfortaa"/>
                <a:sym typeface="Comfortaa"/>
              </a:rPr>
              <a:t>identify the most emitting </a:t>
            </a:r>
            <a:r>
              <a:rPr lang="fr-FR" sz="1500">
                <a:latin typeface="Comfortaa"/>
                <a:ea typeface="Comfortaa"/>
                <a:cs typeface="Comfortaa"/>
                <a:sym typeface="Comfortaa"/>
              </a:rPr>
              <a:t>activities</a:t>
            </a:r>
            <a:r>
              <a:rPr lang="fr-FR" sz="1500">
                <a:latin typeface="Comfortaa"/>
                <a:ea typeface="Comfortaa"/>
                <a:cs typeface="Comfortaa"/>
                <a:sym typeface="Comfortaa"/>
              </a:rPr>
              <a:t> for the action plan phase</a:t>
            </a:r>
            <a:endParaRPr b="0" i="0" sz="1500" u="none" cap="none" strike="noStrike">
              <a:solidFill>
                <a:srgbClr val="000000"/>
              </a:solidFill>
              <a:latin typeface="Comfortaa"/>
              <a:ea typeface="Comfortaa"/>
              <a:cs typeface="Comfortaa"/>
              <a:sym typeface="Comfortaa"/>
            </a:endParaRPr>
          </a:p>
        </p:txBody>
      </p:sp>
      <p:sp>
        <p:nvSpPr>
          <p:cNvPr id="885" name="Google Shape;885;gb8341050cf_2_0"/>
          <p:cNvSpPr txBox="1"/>
          <p:nvPr>
            <p:ph type="title"/>
          </p:nvPr>
        </p:nvSpPr>
        <p:spPr>
          <a:xfrm>
            <a:off x="1007601" y="121725"/>
            <a:ext cx="96453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500"/>
              <a:buNone/>
            </a:pPr>
            <a:r>
              <a:rPr lang="fr-FR" sz="2600"/>
              <a:t>Case study : your school’s carbon footprint</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ge004ac06da_0_0"/>
          <p:cNvSpPr/>
          <p:nvPr/>
        </p:nvSpPr>
        <p:spPr>
          <a:xfrm>
            <a:off x="5181600" y="3984750"/>
            <a:ext cx="6113100" cy="19887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55CC"/>
              </a:solidFill>
              <a:latin typeface="Arial"/>
              <a:ea typeface="Arial"/>
              <a:cs typeface="Arial"/>
              <a:sym typeface="Arial"/>
            </a:endParaRPr>
          </a:p>
        </p:txBody>
      </p:sp>
      <p:sp>
        <p:nvSpPr>
          <p:cNvPr id="891" name="Google Shape;891;ge004ac06da_0_0"/>
          <p:cNvSpPr/>
          <p:nvPr/>
        </p:nvSpPr>
        <p:spPr>
          <a:xfrm>
            <a:off x="301425" y="3984750"/>
            <a:ext cx="4677000" cy="19887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55CC"/>
              </a:solidFill>
              <a:latin typeface="Arial"/>
              <a:ea typeface="Arial"/>
              <a:cs typeface="Arial"/>
              <a:sym typeface="Arial"/>
            </a:endParaRPr>
          </a:p>
        </p:txBody>
      </p:sp>
      <p:sp>
        <p:nvSpPr>
          <p:cNvPr id="892" name="Google Shape;892;ge004ac06da_0_0"/>
          <p:cNvSpPr txBox="1"/>
          <p:nvPr/>
        </p:nvSpPr>
        <p:spPr>
          <a:xfrm>
            <a:off x="748475" y="3960900"/>
            <a:ext cx="4206300" cy="1885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480"/>
              </a:spcBef>
              <a:spcAft>
                <a:spcPts val="0"/>
              </a:spcAft>
              <a:buClr>
                <a:schemeClr val="dk1"/>
              </a:buClr>
              <a:buSzPts val="1100"/>
              <a:buFont typeface="Arial"/>
              <a:buNone/>
            </a:pPr>
            <a:r>
              <a:rPr b="1" lang="fr-FR" sz="2100">
                <a:solidFill>
                  <a:schemeClr val="dk1"/>
                </a:solidFill>
                <a:latin typeface="Corbel"/>
                <a:ea typeface="Corbel"/>
                <a:cs typeface="Corbel"/>
                <a:sym typeface="Corbel"/>
              </a:rPr>
              <a:t>How to proceed :</a:t>
            </a:r>
            <a:r>
              <a:rPr b="0" i="0" lang="fr-FR" sz="2100" u="none" cap="none" strike="noStrike">
                <a:solidFill>
                  <a:schemeClr val="dk1"/>
                </a:solidFill>
                <a:latin typeface="Corbel"/>
                <a:ea typeface="Corbel"/>
                <a:cs typeface="Corbel"/>
                <a:sym typeface="Corbel"/>
              </a:rPr>
              <a:t> </a:t>
            </a:r>
            <a:endParaRPr b="0" i="0" sz="2100" u="none" cap="none" strike="noStrike">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Defining the scope</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List the data to be collected</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Prepare data collection media</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Collect the data</a:t>
            </a:r>
            <a:endParaRPr b="0" i="0" sz="1400" u="none" cap="none" strike="noStrike">
              <a:solidFill>
                <a:srgbClr val="000000"/>
              </a:solidFill>
              <a:latin typeface="Comfortaa"/>
              <a:ea typeface="Comfortaa"/>
              <a:cs typeface="Comfortaa"/>
              <a:sym typeface="Comfortaa"/>
            </a:endParaRPr>
          </a:p>
        </p:txBody>
      </p:sp>
      <p:sp>
        <p:nvSpPr>
          <p:cNvPr id="893" name="Google Shape;893;ge004ac06da_0_0"/>
          <p:cNvSpPr/>
          <p:nvPr/>
        </p:nvSpPr>
        <p:spPr>
          <a:xfrm>
            <a:off x="301425" y="1855900"/>
            <a:ext cx="10993200" cy="15342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894" name="Google Shape;894;ge004ac06da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600"/>
              <a:t>First step: data collection</a:t>
            </a:r>
            <a:endParaRPr sz="2600"/>
          </a:p>
        </p:txBody>
      </p:sp>
      <p:pic>
        <p:nvPicPr>
          <p:cNvPr id="895" name="Google Shape;895;ge004ac06da_0_0"/>
          <p:cNvPicPr preferRelativeResize="0"/>
          <p:nvPr/>
        </p:nvPicPr>
        <p:blipFill rotWithShape="1">
          <a:blip r:embed="rId3">
            <a:alphaModFix/>
          </a:blip>
          <a:srcRect b="0" l="0" r="0" t="0"/>
          <a:stretch/>
        </p:blipFill>
        <p:spPr>
          <a:xfrm>
            <a:off x="7047650" y="118800"/>
            <a:ext cx="926075" cy="926075"/>
          </a:xfrm>
          <a:prstGeom prst="rect">
            <a:avLst/>
          </a:prstGeom>
          <a:noFill/>
          <a:ln>
            <a:noFill/>
          </a:ln>
          <a:effectLst>
            <a:outerShdw blurRad="57150" rotWithShape="0" algn="bl" dir="5400000" dist="19050">
              <a:srgbClr val="000000">
                <a:alpha val="49803"/>
              </a:srgbClr>
            </a:outerShdw>
          </a:effectLst>
        </p:spPr>
      </p:pic>
      <p:sp>
        <p:nvSpPr>
          <p:cNvPr id="896" name="Google Shape;896;ge004ac06da_0_0"/>
          <p:cNvSpPr txBox="1"/>
          <p:nvPr/>
        </p:nvSpPr>
        <p:spPr>
          <a:xfrm>
            <a:off x="487650" y="1953600"/>
            <a:ext cx="10867800" cy="1471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480"/>
              </a:spcBef>
              <a:spcAft>
                <a:spcPts val="0"/>
              </a:spcAft>
              <a:buClr>
                <a:srgbClr val="000000"/>
              </a:buClr>
              <a:buSzPts val="2100"/>
              <a:buFont typeface="Arial"/>
              <a:buNone/>
            </a:pPr>
            <a:r>
              <a:rPr b="1" lang="fr-FR" sz="2100">
                <a:solidFill>
                  <a:schemeClr val="dk1"/>
                </a:solidFill>
                <a:latin typeface="Corbel"/>
                <a:ea typeface="Corbel"/>
                <a:cs typeface="Corbel"/>
                <a:sym typeface="Corbel"/>
              </a:rPr>
              <a:t>Purpose:</a:t>
            </a:r>
            <a:endParaRPr b="1"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SzPts val="2100"/>
              <a:buFont typeface="Corbel"/>
              <a:buChar char="●"/>
            </a:pPr>
            <a:r>
              <a:rPr lang="fr-FR" sz="2100">
                <a:solidFill>
                  <a:schemeClr val="dk1"/>
                </a:solidFill>
                <a:latin typeface="Corbel"/>
                <a:ea typeface="Corbel"/>
                <a:cs typeface="Corbel"/>
                <a:sym typeface="Corbel"/>
              </a:rPr>
              <a:t>Collect all th</a:t>
            </a:r>
            <a:r>
              <a:rPr b="1" lang="fr-FR" sz="2100">
                <a:solidFill>
                  <a:srgbClr val="EE9512"/>
                </a:solidFill>
                <a:latin typeface="Corbel"/>
                <a:ea typeface="Corbel"/>
                <a:cs typeface="Corbel"/>
                <a:sym typeface="Corbel"/>
              </a:rPr>
              <a:t>e data</a:t>
            </a:r>
            <a:r>
              <a:rPr lang="fr-FR" sz="2100">
                <a:solidFill>
                  <a:schemeClr val="dk1"/>
                </a:solidFill>
                <a:latin typeface="Corbel"/>
                <a:ea typeface="Corbel"/>
                <a:cs typeface="Corbel"/>
                <a:sym typeface="Corbel"/>
              </a:rPr>
              <a:t> needed to calculate greenhouse gas emissions</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rgbClr val="000000"/>
              </a:buClr>
              <a:buSzPts val="2100"/>
              <a:buFont typeface="Corbel"/>
              <a:buChar char="●"/>
            </a:pPr>
            <a:r>
              <a:rPr lang="fr-FR" sz="2100">
                <a:solidFill>
                  <a:schemeClr val="dk1"/>
                </a:solidFill>
                <a:latin typeface="Corbel"/>
                <a:ea typeface="Corbel"/>
                <a:cs typeface="Corbel"/>
                <a:sym typeface="Corbel"/>
              </a:rPr>
              <a:t>Raise awareness of the issues at stake among</a:t>
            </a:r>
            <a:r>
              <a:rPr b="1" lang="fr-FR" sz="2100">
                <a:solidFill>
                  <a:srgbClr val="EE9512"/>
                </a:solidFill>
                <a:latin typeface="Corbel"/>
                <a:ea typeface="Corbel"/>
                <a:cs typeface="Corbel"/>
                <a:sym typeface="Corbel"/>
              </a:rPr>
              <a:t> all those involved</a:t>
            </a:r>
            <a:r>
              <a:rPr lang="fr-FR" sz="2100">
                <a:solidFill>
                  <a:schemeClr val="dk1"/>
                </a:solidFill>
                <a:latin typeface="Corbel"/>
                <a:ea typeface="Corbel"/>
                <a:cs typeface="Corbel"/>
                <a:sym typeface="Corbel"/>
              </a:rPr>
              <a:t> and obtain</a:t>
            </a:r>
            <a:r>
              <a:rPr b="1" lang="fr-FR" sz="2100">
                <a:solidFill>
                  <a:srgbClr val="EE9512"/>
                </a:solidFill>
                <a:latin typeface="Corbel"/>
                <a:ea typeface="Corbel"/>
                <a:cs typeface="Corbel"/>
                <a:sym typeface="Corbel"/>
              </a:rPr>
              <a:t> help</a:t>
            </a:r>
            <a:r>
              <a:rPr lang="fr-FR" sz="2100">
                <a:solidFill>
                  <a:schemeClr val="dk1"/>
                </a:solidFill>
                <a:latin typeface="Corbel"/>
                <a:ea typeface="Corbel"/>
                <a:cs typeface="Corbel"/>
                <a:sym typeface="Corbel"/>
              </a:rPr>
              <a:t> in carrying out the </a:t>
            </a:r>
            <a:r>
              <a:rPr b="1" lang="fr-FR" sz="2100">
                <a:solidFill>
                  <a:srgbClr val="EE9512"/>
                </a:solidFill>
                <a:latin typeface="Corbel"/>
                <a:ea typeface="Corbel"/>
                <a:cs typeface="Corbel"/>
                <a:sym typeface="Corbel"/>
              </a:rPr>
              <a:t>carbon assessment</a:t>
            </a:r>
            <a:endParaRPr b="0" i="0" sz="2100" u="none" cap="none" strike="noStrike">
              <a:solidFill>
                <a:schemeClr val="dk1"/>
              </a:solidFill>
              <a:latin typeface="Corbel"/>
              <a:ea typeface="Corbel"/>
              <a:cs typeface="Corbel"/>
              <a:sym typeface="Corbel"/>
            </a:endParaRPr>
          </a:p>
        </p:txBody>
      </p:sp>
      <p:sp>
        <p:nvSpPr>
          <p:cNvPr id="897" name="Google Shape;897;ge004ac06da_0_0"/>
          <p:cNvSpPr txBox="1"/>
          <p:nvPr/>
        </p:nvSpPr>
        <p:spPr>
          <a:xfrm>
            <a:off x="5181600" y="4038600"/>
            <a:ext cx="6011400" cy="2165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480"/>
              </a:spcBef>
              <a:spcAft>
                <a:spcPts val="0"/>
              </a:spcAft>
              <a:buNone/>
            </a:pPr>
            <a:r>
              <a:t/>
            </a:r>
            <a:endParaRPr b="1" sz="2200">
              <a:solidFill>
                <a:srgbClr val="3486C5"/>
              </a:solidFill>
              <a:latin typeface="Corbel"/>
              <a:ea typeface="Corbel"/>
              <a:cs typeface="Corbel"/>
              <a:sym typeface="Corbel"/>
            </a:endParaRPr>
          </a:p>
          <a:p>
            <a:pPr indent="0" lvl="0" marL="0" rtl="0" algn="ctr">
              <a:lnSpc>
                <a:spcPct val="90000"/>
              </a:lnSpc>
              <a:spcBef>
                <a:spcPts val="480"/>
              </a:spcBef>
              <a:spcAft>
                <a:spcPts val="0"/>
              </a:spcAft>
              <a:buNone/>
            </a:pPr>
            <a:r>
              <a:rPr b="1" lang="fr-FR" sz="2200">
                <a:solidFill>
                  <a:srgbClr val="3486C5"/>
                </a:solidFill>
                <a:latin typeface="Corbel"/>
                <a:ea typeface="Corbel"/>
                <a:cs typeface="Corbel"/>
                <a:sym typeface="Corbel"/>
              </a:rPr>
              <a:t>All arguments and hypotheses must be explained and documented in </a:t>
            </a:r>
            <a:r>
              <a:rPr b="1" lang="fr-FR" sz="2200">
                <a:solidFill>
                  <a:schemeClr val="accent6"/>
                </a:solidFill>
                <a:latin typeface="Corbel"/>
                <a:ea typeface="Corbel"/>
                <a:cs typeface="Corbel"/>
                <a:sym typeface="Corbel"/>
              </a:rPr>
              <a:t>a report</a:t>
            </a:r>
            <a:r>
              <a:rPr b="1" lang="fr-FR" sz="2200">
                <a:solidFill>
                  <a:srgbClr val="3486C5"/>
                </a:solidFill>
                <a:latin typeface="Corbel"/>
                <a:ea typeface="Corbel"/>
                <a:cs typeface="Corbel"/>
                <a:sym typeface="Corbel"/>
              </a:rPr>
              <a:t> so that the results of the assessment can be easily understood.</a:t>
            </a:r>
            <a:endParaRPr b="1" sz="1800">
              <a:solidFill>
                <a:schemeClr val="dk1"/>
              </a:solidFill>
              <a:latin typeface="Corbel"/>
              <a:ea typeface="Corbel"/>
              <a:cs typeface="Corbel"/>
              <a:sym typeface="Corbel"/>
            </a:endParaRPr>
          </a:p>
          <a:p>
            <a:pPr indent="0" lvl="0" marL="0" marR="0" rtl="0" algn="ctr">
              <a:lnSpc>
                <a:spcPct val="100000"/>
              </a:lnSpc>
              <a:spcBef>
                <a:spcPts val="440"/>
              </a:spcBef>
              <a:spcAft>
                <a:spcPts val="0"/>
              </a:spcAft>
              <a:buClr>
                <a:srgbClr val="000000"/>
              </a:buClr>
              <a:buSzPts val="2200"/>
              <a:buFont typeface="Arial"/>
              <a:buNone/>
            </a:pPr>
            <a:r>
              <a:t/>
            </a:r>
            <a:endParaRPr b="1" sz="2200">
              <a:solidFill>
                <a:srgbClr val="3486C5"/>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4"/>
          <p:cNvSpPr/>
          <p:nvPr/>
        </p:nvSpPr>
        <p:spPr>
          <a:xfrm>
            <a:off x="1454575" y="5414175"/>
            <a:ext cx="7792800" cy="12288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904" name="Google Shape;904;p1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Scope of assessment</a:t>
            </a:r>
            <a:endParaRPr b="0" sz="2800">
              <a:solidFill>
                <a:schemeClr val="dk1"/>
              </a:solidFill>
            </a:endParaRPr>
          </a:p>
        </p:txBody>
      </p:sp>
      <p:pic>
        <p:nvPicPr>
          <p:cNvPr id="905" name="Google Shape;905;p14"/>
          <p:cNvPicPr preferRelativeResize="0"/>
          <p:nvPr/>
        </p:nvPicPr>
        <p:blipFill rotWithShape="1">
          <a:blip r:embed="rId3">
            <a:alphaModFix/>
          </a:blip>
          <a:srcRect b="0" l="0" r="0" t="0"/>
          <a:stretch/>
        </p:blipFill>
        <p:spPr>
          <a:xfrm>
            <a:off x="8150842" y="5566900"/>
            <a:ext cx="873075" cy="873075"/>
          </a:xfrm>
          <a:prstGeom prst="rect">
            <a:avLst/>
          </a:prstGeom>
          <a:noFill/>
          <a:ln>
            <a:noFill/>
          </a:ln>
        </p:spPr>
      </p:pic>
      <p:sp>
        <p:nvSpPr>
          <p:cNvPr id="906" name="Google Shape;906;p14"/>
          <p:cNvSpPr txBox="1"/>
          <p:nvPr>
            <p:ph idx="4294967295" type="body"/>
          </p:nvPr>
        </p:nvSpPr>
        <p:spPr>
          <a:xfrm>
            <a:off x="336000" y="1633200"/>
            <a:ext cx="10972800" cy="4857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480"/>
              </a:spcBef>
              <a:spcAft>
                <a:spcPts val="0"/>
              </a:spcAft>
              <a:buSzPts val="2400"/>
              <a:buNone/>
            </a:pPr>
            <a:r>
              <a:rPr lang="fr-FR" sz="2200"/>
              <a:t>Identify the activities to assess</a:t>
            </a:r>
            <a:endParaRPr/>
          </a:p>
          <a:p>
            <a:pPr indent="-381000" lvl="1" marL="914400" rtl="0" algn="l">
              <a:lnSpc>
                <a:spcPct val="90000"/>
              </a:lnSpc>
              <a:spcBef>
                <a:spcPts val="480"/>
              </a:spcBef>
              <a:spcAft>
                <a:spcPts val="0"/>
              </a:spcAft>
              <a:buClr>
                <a:schemeClr val="accent6"/>
              </a:buClr>
              <a:buSzPts val="2400"/>
              <a:buChar char="•"/>
            </a:pPr>
            <a:r>
              <a:rPr lang="fr-FR" sz="2000"/>
              <a:t>Functioning</a:t>
            </a:r>
            <a:r>
              <a:rPr lang="fr-FR" sz="2000"/>
              <a:t> </a:t>
            </a:r>
            <a:r>
              <a:rPr lang="fr-FR" sz="2000">
                <a:solidFill>
                  <a:srgbClr val="000000"/>
                </a:solidFill>
              </a:rPr>
              <a:t>of a secondary school (middle school/high school) with xxx number of students, over one school year.</a:t>
            </a:r>
            <a:endParaRPr sz="2000">
              <a:latin typeface="Corbel"/>
              <a:ea typeface="Corbel"/>
              <a:cs typeface="Corbel"/>
              <a:sym typeface="Corbel"/>
            </a:endParaRPr>
          </a:p>
          <a:p>
            <a:pPr indent="0" lvl="1" marL="0" rtl="0" algn="l">
              <a:lnSpc>
                <a:spcPct val="90000"/>
              </a:lnSpc>
              <a:spcBef>
                <a:spcPts val="480"/>
              </a:spcBef>
              <a:spcAft>
                <a:spcPts val="0"/>
              </a:spcAft>
              <a:buSzPts val="2400"/>
              <a:buNone/>
            </a:pPr>
            <a:r>
              <a:t/>
            </a:r>
            <a:endParaRPr sz="2000">
              <a:latin typeface="Corbel"/>
              <a:ea typeface="Corbel"/>
              <a:cs typeface="Corbel"/>
              <a:sym typeface="Corbel"/>
            </a:endParaRPr>
          </a:p>
          <a:p>
            <a:pPr indent="0" lvl="0" marL="0" rtl="0" algn="l">
              <a:spcBef>
                <a:spcPts val="440"/>
              </a:spcBef>
              <a:spcAft>
                <a:spcPts val="0"/>
              </a:spcAft>
              <a:buNone/>
            </a:pPr>
            <a:r>
              <a:rPr lang="fr-FR" sz="2200"/>
              <a:t>Determine the scope and reference year</a:t>
            </a:r>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Whole school’s activity</a:t>
            </a:r>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Commuting travel between home and school (including weekends and holidays)</a:t>
            </a:r>
            <a:endParaRPr sz="2000">
              <a:solidFill>
                <a:srgbClr val="000000"/>
              </a:solidFill>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Food service </a:t>
            </a:r>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latin typeface="Corbel"/>
                <a:ea typeface="Corbel"/>
                <a:cs typeface="Corbel"/>
                <a:sym typeface="Corbel"/>
              </a:rPr>
              <a:t>Etc.</a:t>
            </a:r>
            <a:endParaRPr sz="2000">
              <a:solidFill>
                <a:srgbClr val="000000"/>
              </a:solidFill>
              <a:latin typeface="Corbel"/>
              <a:ea typeface="Corbel"/>
              <a:cs typeface="Corbel"/>
              <a:sym typeface="Corbel"/>
            </a:endParaRPr>
          </a:p>
          <a:p>
            <a:pPr indent="0" lvl="0" marL="914400" rtl="0" algn="l">
              <a:lnSpc>
                <a:spcPct val="90000"/>
              </a:lnSpc>
              <a:spcBef>
                <a:spcPts val="400"/>
              </a:spcBef>
              <a:spcAft>
                <a:spcPts val="0"/>
              </a:spcAft>
              <a:buSzPts val="2800"/>
              <a:buNone/>
            </a:pPr>
            <a:r>
              <a:t/>
            </a:r>
            <a:endParaRPr sz="2000">
              <a:solidFill>
                <a:srgbClr val="000000"/>
              </a:solidFill>
              <a:latin typeface="Corbel"/>
              <a:ea typeface="Corbel"/>
              <a:cs typeface="Corbel"/>
              <a:sym typeface="Corbel"/>
            </a:endParaRPr>
          </a:p>
          <a:p>
            <a:pPr indent="0" lvl="1" marL="457200" rtl="0" algn="l">
              <a:lnSpc>
                <a:spcPct val="90000"/>
              </a:lnSpc>
              <a:spcBef>
                <a:spcPts val="400"/>
              </a:spcBef>
              <a:spcAft>
                <a:spcPts val="0"/>
              </a:spcAft>
              <a:buSzPts val="2400"/>
              <a:buNone/>
            </a:pPr>
            <a:r>
              <a:t/>
            </a:r>
            <a:endParaRPr sz="2000">
              <a:solidFill>
                <a:srgbClr val="000000"/>
              </a:solidFill>
              <a:latin typeface="Corbel"/>
              <a:ea typeface="Corbel"/>
              <a:cs typeface="Corbel"/>
              <a:sym typeface="Corbel"/>
            </a:endParaRPr>
          </a:p>
          <a:p>
            <a:pPr indent="457200" lvl="0" marL="1371600" rtl="0" algn="l">
              <a:lnSpc>
                <a:spcPct val="100000"/>
              </a:lnSpc>
              <a:spcBef>
                <a:spcPts val="440"/>
              </a:spcBef>
              <a:spcAft>
                <a:spcPts val="0"/>
              </a:spcAft>
              <a:buSzPts val="2200"/>
              <a:buNone/>
            </a:pPr>
            <a:r>
              <a:rPr lang="fr-FR" sz="2200">
                <a:solidFill>
                  <a:srgbClr val="3486C5"/>
                </a:solidFill>
              </a:rPr>
              <a:t>Don't forget to write down all your hypotheses!</a:t>
            </a:r>
            <a:endParaRPr>
              <a:solidFill>
                <a:srgbClr val="3486C5"/>
              </a:solidFill>
            </a:endParaRPr>
          </a:p>
          <a:p>
            <a:pPr indent="0" lvl="1" marL="533400" rtl="0" algn="l">
              <a:lnSpc>
                <a:spcPct val="90000"/>
              </a:lnSpc>
              <a:spcBef>
                <a:spcPts val="480"/>
              </a:spcBef>
              <a:spcAft>
                <a:spcPts val="0"/>
              </a:spcAft>
              <a:buSzPts val="2400"/>
              <a:buNone/>
            </a:pPr>
            <a:r>
              <a:t/>
            </a:r>
            <a:endParaRPr sz="2000">
              <a:latin typeface="Corbel"/>
              <a:ea typeface="Corbel"/>
              <a:cs typeface="Corbel"/>
              <a:sym typeface="Corbel"/>
            </a:endParaRPr>
          </a:p>
          <a:p>
            <a:pPr indent="-228600" lvl="1" marL="914400" rtl="0" algn="l">
              <a:lnSpc>
                <a:spcPct val="90000"/>
              </a:lnSpc>
              <a:spcBef>
                <a:spcPts val="480"/>
              </a:spcBef>
              <a:spcAft>
                <a:spcPts val="0"/>
              </a:spcAft>
              <a:buSzPts val="2400"/>
              <a:buNone/>
            </a:pPr>
            <a:r>
              <a:t/>
            </a:r>
            <a:endParaRPr sz="2000">
              <a:latin typeface="Corbel"/>
              <a:ea typeface="Corbel"/>
              <a:cs typeface="Corbel"/>
              <a:sym typeface="Corbel"/>
            </a:endParaRPr>
          </a:p>
          <a:p>
            <a:pPr indent="-76200" lvl="0" marL="457200" rtl="0" algn="l">
              <a:lnSpc>
                <a:spcPct val="90000"/>
              </a:lnSpc>
              <a:spcBef>
                <a:spcPts val="480"/>
              </a:spcBef>
              <a:spcAft>
                <a:spcPts val="0"/>
              </a:spcAft>
              <a:buSzPts val="2400"/>
              <a:buFont typeface="Arial"/>
              <a:buNone/>
            </a:pPr>
            <a:r>
              <a:t/>
            </a:r>
            <a:endParaRPr sz="2200">
              <a:latin typeface="Corbel"/>
              <a:ea typeface="Corbel"/>
              <a:cs typeface="Corbel"/>
              <a:sym typeface="Corbel"/>
            </a:endParaRPr>
          </a:p>
        </p:txBody>
      </p:sp>
      <p:pic>
        <p:nvPicPr>
          <p:cNvPr id="907" name="Google Shape;907;p14"/>
          <p:cNvPicPr preferRelativeResize="0"/>
          <p:nvPr/>
        </p:nvPicPr>
        <p:blipFill rotWithShape="1">
          <a:blip r:embed="rId4">
            <a:alphaModFix/>
          </a:blip>
          <a:srcRect b="0" l="0" r="0" t="0"/>
          <a:stretch/>
        </p:blipFill>
        <p:spPr>
          <a:xfrm>
            <a:off x="10108196" y="2977954"/>
            <a:ext cx="1328874" cy="1328874"/>
          </a:xfrm>
          <a:prstGeom prst="rect">
            <a:avLst/>
          </a:prstGeom>
          <a:noFill/>
          <a:ln>
            <a:noFill/>
          </a:ln>
        </p:spPr>
      </p:pic>
      <p:cxnSp>
        <p:nvCxnSpPr>
          <p:cNvPr id="908" name="Google Shape;908;p14"/>
          <p:cNvCxnSpPr/>
          <p:nvPr/>
        </p:nvCxnSpPr>
        <p:spPr>
          <a:xfrm flipH="1" rot="10800000">
            <a:off x="336000" y="2793952"/>
            <a:ext cx="11520000" cy="600"/>
          </a:xfrm>
          <a:prstGeom prst="straightConnector1">
            <a:avLst/>
          </a:prstGeom>
          <a:noFill/>
          <a:ln cap="flat" cmpd="sng" w="19050">
            <a:solidFill>
              <a:schemeClr val="accent6"/>
            </a:solidFill>
            <a:prstDash val="solid"/>
            <a:round/>
            <a:headEnd len="sm" w="sm" type="none"/>
            <a:tailEnd len="sm" w="sm" type="none"/>
          </a:ln>
        </p:spPr>
      </p:cxnSp>
      <p:cxnSp>
        <p:nvCxnSpPr>
          <p:cNvPr id="909" name="Google Shape;909;p14"/>
          <p:cNvCxnSpPr/>
          <p:nvPr/>
        </p:nvCxnSpPr>
        <p:spPr>
          <a:xfrm flipH="1" rot="10800000">
            <a:off x="334800" y="5019002"/>
            <a:ext cx="11520000" cy="600"/>
          </a:xfrm>
          <a:prstGeom prst="straightConnector1">
            <a:avLst/>
          </a:prstGeom>
          <a:noFill/>
          <a:ln cap="flat" cmpd="sng" w="19050">
            <a:solidFill>
              <a:schemeClr val="accent6"/>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3"/>
          <p:cNvSpPr txBox="1"/>
          <p:nvPr/>
        </p:nvSpPr>
        <p:spPr>
          <a:xfrm>
            <a:off x="9661800" y="1776275"/>
            <a:ext cx="2286900" cy="3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mfortaa"/>
                <a:ea typeface="Comfortaa"/>
                <a:cs typeface="Comfortaa"/>
                <a:sym typeface="Comfortaa"/>
              </a:rPr>
              <a:t>Transport</a:t>
            </a:r>
            <a:br>
              <a:rPr b="1" i="0" lang="fr-FR" sz="1000" u="none" cap="none" strike="noStrike">
                <a:solidFill>
                  <a:schemeClr val="dk1"/>
                </a:solidFill>
                <a:latin typeface="Corbel"/>
                <a:ea typeface="Corbel"/>
                <a:cs typeface="Corbel"/>
                <a:sym typeface="Corbel"/>
              </a:rPr>
            </a:br>
            <a:r>
              <a:rPr lang="fr-FR" sz="1000">
                <a:solidFill>
                  <a:schemeClr val="dk1"/>
                </a:solidFill>
                <a:latin typeface="Corbel"/>
                <a:ea typeface="Corbel"/>
                <a:cs typeface="Corbel"/>
                <a:sym typeface="Corbel"/>
              </a:rPr>
              <a:t>Travel by students and staff, </a:t>
            </a:r>
            <a:r>
              <a:rPr lang="fr-FR" sz="1000">
                <a:solidFill>
                  <a:schemeClr val="dk1"/>
                </a:solidFill>
                <a:latin typeface="Corbel"/>
                <a:ea typeface="Corbel"/>
                <a:cs typeface="Corbel"/>
                <a:sym typeface="Corbel"/>
              </a:rPr>
              <a:t>shipping</a:t>
            </a:r>
            <a:r>
              <a:rPr lang="fr-FR" sz="1000">
                <a:solidFill>
                  <a:schemeClr val="dk1"/>
                </a:solidFill>
                <a:latin typeface="Corbel"/>
                <a:ea typeface="Corbel"/>
                <a:cs typeface="Corbel"/>
                <a:sym typeface="Corbel"/>
              </a:rPr>
              <a:t> and deliveries etc.</a:t>
            </a:r>
            <a:endParaRPr b="0" i="0" sz="1400" u="none" cap="none" strike="noStrike">
              <a:solidFill>
                <a:srgbClr val="000000"/>
              </a:solidFill>
              <a:latin typeface="Arial"/>
              <a:ea typeface="Arial"/>
              <a:cs typeface="Arial"/>
              <a:sym typeface="Arial"/>
            </a:endParaRPr>
          </a:p>
        </p:txBody>
      </p:sp>
      <p:sp>
        <p:nvSpPr>
          <p:cNvPr id="916" name="Google Shape;916;p13"/>
          <p:cNvSpPr txBox="1"/>
          <p:nvPr/>
        </p:nvSpPr>
        <p:spPr>
          <a:xfrm>
            <a:off x="8958845" y="1381049"/>
            <a:ext cx="2239800" cy="3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000">
                <a:solidFill>
                  <a:schemeClr val="dk1"/>
                </a:solidFill>
                <a:latin typeface="Comfortaa"/>
                <a:ea typeface="Comfortaa"/>
                <a:cs typeface="Comfortaa"/>
                <a:sym typeface="Comfortaa"/>
              </a:rPr>
              <a:t>Stationary</a:t>
            </a:r>
            <a:r>
              <a:rPr b="1" lang="fr-FR" sz="1000">
                <a:solidFill>
                  <a:schemeClr val="dk1"/>
                </a:solidFill>
                <a:latin typeface="Comfortaa"/>
                <a:ea typeface="Comfortaa"/>
                <a:cs typeface="Comfortaa"/>
                <a:sym typeface="Comfortaa"/>
              </a:rPr>
              <a:t> s</a:t>
            </a:r>
            <a:r>
              <a:rPr b="1" i="0" lang="fr-FR" sz="1000" u="none" cap="none" strike="noStrike">
                <a:solidFill>
                  <a:schemeClr val="dk1"/>
                </a:solidFill>
                <a:latin typeface="Comfortaa"/>
                <a:ea typeface="Comfortaa"/>
                <a:cs typeface="Comfortaa"/>
                <a:sym typeface="Comfortaa"/>
              </a:rPr>
              <a:t>ources</a:t>
            </a:r>
            <a:br>
              <a:rPr b="1" i="0" lang="fr-FR" sz="1000" u="none" cap="none" strike="noStrike">
                <a:solidFill>
                  <a:schemeClr val="dk1"/>
                </a:solidFill>
                <a:latin typeface="Comfortaa"/>
                <a:ea typeface="Comfortaa"/>
                <a:cs typeface="Comfortaa"/>
                <a:sym typeface="Comfortaa"/>
              </a:rPr>
            </a:br>
            <a:r>
              <a:rPr lang="fr-FR" sz="1000">
                <a:solidFill>
                  <a:schemeClr val="dk1"/>
                </a:solidFill>
                <a:latin typeface="Corbel"/>
                <a:ea typeface="Corbel"/>
                <a:cs typeface="Corbel"/>
                <a:sym typeface="Corbel"/>
              </a:rPr>
              <a:t>E</a:t>
            </a:r>
            <a:r>
              <a:rPr b="0" i="0" lang="fr-FR" sz="1000" u="none" cap="none" strike="noStrike">
                <a:solidFill>
                  <a:schemeClr val="dk1"/>
                </a:solidFill>
                <a:latin typeface="Corbel"/>
                <a:ea typeface="Corbel"/>
                <a:cs typeface="Corbel"/>
                <a:sym typeface="Corbel"/>
              </a:rPr>
              <a:t>lectricit</a:t>
            </a:r>
            <a:r>
              <a:rPr lang="fr-FR" sz="1000">
                <a:solidFill>
                  <a:schemeClr val="dk1"/>
                </a:solidFill>
                <a:latin typeface="Corbel"/>
                <a:ea typeface="Corbel"/>
                <a:cs typeface="Corbel"/>
                <a:sym typeface="Corbel"/>
              </a:rPr>
              <a:t>y</a:t>
            </a:r>
            <a:r>
              <a:rPr b="0" i="0" lang="fr-FR" sz="1000" u="none" cap="none" strike="noStrike">
                <a:solidFill>
                  <a:schemeClr val="dk1"/>
                </a:solidFill>
                <a:latin typeface="Corbel"/>
                <a:ea typeface="Corbel"/>
                <a:cs typeface="Corbel"/>
                <a:sym typeface="Corbel"/>
              </a:rPr>
              <a:t>, </a:t>
            </a:r>
            <a:r>
              <a:rPr lang="fr-FR" sz="1000">
                <a:solidFill>
                  <a:schemeClr val="dk1"/>
                </a:solidFill>
                <a:latin typeface="Corbel"/>
                <a:ea typeface="Corbel"/>
                <a:cs typeface="Corbel"/>
                <a:sym typeface="Corbel"/>
              </a:rPr>
              <a:t>heating, air </a:t>
            </a:r>
            <a:r>
              <a:rPr lang="fr-FR" sz="1000">
                <a:solidFill>
                  <a:schemeClr val="dk1"/>
                </a:solidFill>
                <a:latin typeface="Corbel"/>
                <a:ea typeface="Corbel"/>
                <a:cs typeface="Corbel"/>
                <a:sym typeface="Corbel"/>
              </a:rPr>
              <a:t>conditioning…</a:t>
            </a:r>
            <a:endParaRPr b="0" i="0" sz="1400" u="none" cap="none" strike="noStrike">
              <a:solidFill>
                <a:srgbClr val="000000"/>
              </a:solidFill>
              <a:latin typeface="Arial"/>
              <a:ea typeface="Arial"/>
              <a:cs typeface="Arial"/>
              <a:sym typeface="Arial"/>
            </a:endParaRPr>
          </a:p>
        </p:txBody>
      </p:sp>
      <p:sp>
        <p:nvSpPr>
          <p:cNvPr id="917" name="Google Shape;917;p13"/>
          <p:cNvSpPr/>
          <p:nvPr/>
        </p:nvSpPr>
        <p:spPr>
          <a:xfrm>
            <a:off x="7776375" y="1347900"/>
            <a:ext cx="4330500" cy="29607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918" name="Google Shape;918;p13"/>
          <p:cNvSpPr txBox="1"/>
          <p:nvPr>
            <p:ph idx="4294967295" type="body"/>
          </p:nvPr>
        </p:nvSpPr>
        <p:spPr>
          <a:xfrm>
            <a:off x="395400" y="1690700"/>
            <a:ext cx="11335500" cy="49857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None/>
            </a:pPr>
            <a:r>
              <a:rPr b="1" lang="fr-FR" sz="1800"/>
              <a:t>Clearly define the activity that is to be assessed</a:t>
            </a:r>
            <a:endParaRPr b="1"/>
          </a:p>
          <a:p>
            <a:pPr indent="0" lvl="0" marL="0" rtl="0" algn="l">
              <a:lnSpc>
                <a:spcPct val="90000"/>
              </a:lnSpc>
              <a:spcBef>
                <a:spcPts val="480"/>
              </a:spcBef>
              <a:spcAft>
                <a:spcPts val="0"/>
              </a:spcAft>
              <a:buClr>
                <a:srgbClr val="000000"/>
              </a:buClr>
              <a:buSzPts val="2400"/>
              <a:buFont typeface="Arial"/>
              <a:buNone/>
            </a:pPr>
            <a:r>
              <a:t/>
            </a:r>
            <a:endParaRPr b="1" sz="1800"/>
          </a:p>
          <a:p>
            <a:pPr indent="-381000" lvl="1" marL="914400" rtl="0" algn="l">
              <a:spcBef>
                <a:spcPts val="480"/>
              </a:spcBef>
              <a:spcAft>
                <a:spcPts val="0"/>
              </a:spcAft>
              <a:buClr>
                <a:srgbClr val="000000"/>
              </a:buClr>
              <a:buSzPts val="2400"/>
              <a:buFont typeface="Arial"/>
              <a:buChar char="•"/>
            </a:pPr>
            <a:r>
              <a:rPr lang="fr-FR" sz="1600">
                <a:solidFill>
                  <a:srgbClr val="000000"/>
                </a:solidFill>
              </a:rPr>
              <a:t>Everything that happens at the institution? </a:t>
            </a:r>
            <a:endParaRPr>
              <a:solidFill>
                <a:srgbClr val="000000"/>
              </a:solidFill>
            </a:endParaRPr>
          </a:p>
          <a:p>
            <a:pPr indent="-381000" lvl="1" marL="914400" rtl="0" algn="l">
              <a:spcBef>
                <a:spcPts val="480"/>
              </a:spcBef>
              <a:spcAft>
                <a:spcPts val="0"/>
              </a:spcAft>
              <a:buClr>
                <a:srgbClr val="000000"/>
              </a:buClr>
              <a:buSzPts val="2400"/>
              <a:buFont typeface="Arial"/>
              <a:buChar char="•"/>
            </a:pPr>
            <a:r>
              <a:rPr lang="fr-FR" sz="1600">
                <a:solidFill>
                  <a:srgbClr val="000000"/>
                </a:solidFill>
              </a:rPr>
              <a:t>Emissions generated by education and training, including</a:t>
            </a:r>
            <a:br>
              <a:rPr lang="fr-FR" sz="1600">
                <a:solidFill>
                  <a:srgbClr val="000000"/>
                </a:solidFill>
              </a:rPr>
            </a:br>
            <a:r>
              <a:rPr lang="fr-FR" sz="1600">
                <a:solidFill>
                  <a:srgbClr val="000000"/>
                </a:solidFill>
              </a:rPr>
              <a:t>practical work sessions?</a:t>
            </a:r>
            <a:endParaRPr>
              <a:solidFill>
                <a:srgbClr val="000000"/>
              </a:solidFill>
            </a:endParaRPr>
          </a:p>
          <a:p>
            <a:pPr indent="-381000" lvl="1" marL="914400" rtl="0" algn="l">
              <a:spcBef>
                <a:spcPts val="480"/>
              </a:spcBef>
              <a:spcAft>
                <a:spcPts val="0"/>
              </a:spcAft>
              <a:buClr>
                <a:srgbClr val="000000"/>
              </a:buClr>
              <a:buSzPts val="2400"/>
              <a:buFont typeface="Arial"/>
              <a:buChar char="•"/>
            </a:pPr>
            <a:r>
              <a:rPr lang="fr-FR" sz="1600">
                <a:solidFill>
                  <a:srgbClr val="000000"/>
                </a:solidFill>
              </a:rPr>
              <a:t>Food service, other activities?</a:t>
            </a:r>
            <a:endParaRPr/>
          </a:p>
          <a:p>
            <a:pPr indent="-228600" lvl="0" marL="457200" rtl="0" algn="l">
              <a:lnSpc>
                <a:spcPct val="90000"/>
              </a:lnSpc>
              <a:spcBef>
                <a:spcPts val="480"/>
              </a:spcBef>
              <a:spcAft>
                <a:spcPts val="0"/>
              </a:spcAft>
              <a:buClr>
                <a:srgbClr val="000000"/>
              </a:buClr>
              <a:buSzPts val="2400"/>
              <a:buFont typeface="Arial"/>
              <a:buNone/>
            </a:pPr>
            <a:r>
              <a:t/>
            </a:r>
            <a:endParaRPr sz="1800">
              <a:latin typeface="Corbel"/>
              <a:ea typeface="Corbel"/>
              <a:cs typeface="Corbel"/>
              <a:sym typeface="Corbel"/>
            </a:endParaRPr>
          </a:p>
          <a:p>
            <a:pPr indent="0" lvl="0" marL="0" rtl="0" algn="l">
              <a:spcBef>
                <a:spcPts val="0"/>
              </a:spcBef>
              <a:spcAft>
                <a:spcPts val="0"/>
              </a:spcAft>
              <a:buNone/>
            </a:pPr>
            <a:r>
              <a:rPr b="1" lang="fr-FR" sz="1800"/>
              <a:t>Define the physical perimeter of the institution and establish an inventory</a:t>
            </a:r>
            <a:endParaRPr b="1"/>
          </a:p>
          <a:p>
            <a:pPr indent="-381000" lvl="1" marL="914400" rtl="0" algn="l">
              <a:lnSpc>
                <a:spcPct val="90000"/>
              </a:lnSpc>
              <a:spcBef>
                <a:spcPts val="480"/>
              </a:spcBef>
              <a:spcAft>
                <a:spcPts val="0"/>
              </a:spcAft>
              <a:buSzPts val="2400"/>
              <a:buChar char="•"/>
            </a:pPr>
            <a:r>
              <a:rPr lang="fr-FR" sz="1600"/>
              <a:t>Everything that passes through the school - </a:t>
            </a:r>
            <a:endParaRPr sz="1600"/>
          </a:p>
          <a:p>
            <a:pPr indent="0" lvl="0" marL="914400" rtl="0" algn="l">
              <a:lnSpc>
                <a:spcPct val="90000"/>
              </a:lnSpc>
              <a:spcBef>
                <a:spcPts val="480"/>
              </a:spcBef>
              <a:spcAft>
                <a:spcPts val="0"/>
              </a:spcAft>
              <a:buNone/>
            </a:pPr>
            <a:r>
              <a:rPr lang="fr-FR" sz="1600"/>
              <a:t>cars, deliveries, electricity, waste, etc.</a:t>
            </a:r>
            <a:endParaRPr sz="1600"/>
          </a:p>
          <a:p>
            <a:pPr indent="-381000" lvl="1" marL="914400" rtl="0" algn="l">
              <a:lnSpc>
                <a:spcPct val="90000"/>
              </a:lnSpc>
              <a:spcBef>
                <a:spcPts val="480"/>
              </a:spcBef>
              <a:spcAft>
                <a:spcPts val="0"/>
              </a:spcAft>
              <a:buSzPts val="2400"/>
              <a:buChar char="•"/>
            </a:pPr>
            <a:r>
              <a:rPr lang="fr-FR" sz="1600"/>
              <a:t>Use what happens outside the facility - catering, travel, events, leisure, etc.</a:t>
            </a:r>
            <a:endParaRPr sz="1600"/>
          </a:p>
          <a:p>
            <a:pPr indent="-381000" lvl="1" marL="914400" rtl="0" algn="l">
              <a:lnSpc>
                <a:spcPct val="90000"/>
              </a:lnSpc>
              <a:spcBef>
                <a:spcPts val="480"/>
              </a:spcBef>
              <a:spcAft>
                <a:spcPts val="0"/>
              </a:spcAft>
              <a:buClr>
                <a:srgbClr val="000000"/>
              </a:buClr>
              <a:buSzPts val="2400"/>
              <a:buFont typeface="Arial"/>
              <a:buChar char="•"/>
            </a:pPr>
            <a:r>
              <a:rPr lang="fr-FR" sz="1600"/>
              <a:t>Use what you have inside - heating, hot water, pruning, catering, maintenance, etc.</a:t>
            </a:r>
            <a:endParaRPr sz="1600"/>
          </a:p>
          <a:p>
            <a:pPr indent="0" lvl="0" marL="0" rtl="0" algn="l">
              <a:lnSpc>
                <a:spcPct val="90000"/>
              </a:lnSpc>
              <a:spcBef>
                <a:spcPts val="480"/>
              </a:spcBef>
              <a:spcAft>
                <a:spcPts val="0"/>
              </a:spcAft>
              <a:buNone/>
            </a:pPr>
            <a:r>
              <a:t/>
            </a:r>
            <a:endParaRPr sz="1600"/>
          </a:p>
          <a:p>
            <a:pPr indent="0" lvl="0" marL="0" rtl="0" algn="ctr">
              <a:lnSpc>
                <a:spcPct val="90000"/>
              </a:lnSpc>
              <a:spcBef>
                <a:spcPts val="480"/>
              </a:spcBef>
              <a:spcAft>
                <a:spcPts val="0"/>
              </a:spcAft>
              <a:buNone/>
            </a:pPr>
            <a:r>
              <a:rPr lang="fr-FR" sz="2200">
                <a:solidFill>
                  <a:srgbClr val="3486C5"/>
                </a:solidFill>
                <a:latin typeface="Corbel"/>
                <a:ea typeface="Corbel"/>
                <a:cs typeface="Corbel"/>
                <a:sym typeface="Corbel"/>
              </a:rPr>
              <a:t>All arguments and hypotheses must be explained and documented in </a:t>
            </a:r>
            <a:r>
              <a:rPr lang="fr-FR" sz="2200">
                <a:solidFill>
                  <a:schemeClr val="accent6"/>
                </a:solidFill>
                <a:latin typeface="Corbel"/>
                <a:ea typeface="Corbel"/>
                <a:cs typeface="Corbel"/>
                <a:sym typeface="Corbel"/>
              </a:rPr>
              <a:t>a report</a:t>
            </a:r>
            <a:r>
              <a:rPr lang="fr-FR" sz="2200">
                <a:solidFill>
                  <a:srgbClr val="3486C5"/>
                </a:solidFill>
                <a:latin typeface="Corbel"/>
                <a:ea typeface="Corbel"/>
                <a:cs typeface="Corbel"/>
                <a:sym typeface="Corbel"/>
              </a:rPr>
              <a:t> so that the results of the assessment can be easily understood.</a:t>
            </a:r>
            <a:endParaRPr sz="1800">
              <a:latin typeface="Corbel"/>
              <a:ea typeface="Corbel"/>
              <a:cs typeface="Corbel"/>
              <a:sym typeface="Corbel"/>
            </a:endParaRPr>
          </a:p>
        </p:txBody>
      </p:sp>
      <p:pic>
        <p:nvPicPr>
          <p:cNvPr id="919" name="Google Shape;919;p13"/>
          <p:cNvPicPr preferRelativeResize="0"/>
          <p:nvPr/>
        </p:nvPicPr>
        <p:blipFill rotWithShape="1">
          <a:blip r:embed="rId3">
            <a:alphaModFix/>
          </a:blip>
          <a:srcRect b="0" l="0" r="0" t="0"/>
          <a:stretch/>
        </p:blipFill>
        <p:spPr>
          <a:xfrm>
            <a:off x="7959950" y="2197375"/>
            <a:ext cx="1026975" cy="1026975"/>
          </a:xfrm>
          <a:prstGeom prst="rect">
            <a:avLst/>
          </a:prstGeom>
          <a:noFill/>
          <a:ln>
            <a:noFill/>
          </a:ln>
        </p:spPr>
      </p:pic>
      <p:sp>
        <p:nvSpPr>
          <p:cNvPr id="920" name="Google Shape;920;p13"/>
          <p:cNvSpPr txBox="1"/>
          <p:nvPr/>
        </p:nvSpPr>
        <p:spPr>
          <a:xfrm>
            <a:off x="9455950" y="2320875"/>
            <a:ext cx="2620800" cy="62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000">
                <a:solidFill>
                  <a:schemeClr val="dk1"/>
                </a:solidFill>
                <a:latin typeface="Comfortaa"/>
                <a:ea typeface="Comfortaa"/>
                <a:cs typeface="Comfortaa"/>
                <a:sym typeface="Comfortaa"/>
              </a:rPr>
              <a:t>Food service</a:t>
            </a:r>
            <a:br>
              <a:rPr b="1" i="0" lang="fr-FR" sz="1000" u="none" cap="none" strike="noStrike">
                <a:solidFill>
                  <a:schemeClr val="dk1"/>
                </a:solidFill>
                <a:latin typeface="Corbel"/>
                <a:ea typeface="Corbel"/>
                <a:cs typeface="Corbel"/>
                <a:sym typeface="Corbel"/>
              </a:rPr>
            </a:br>
            <a:r>
              <a:rPr lang="fr-FR" sz="1000">
                <a:latin typeface="Corbel"/>
                <a:ea typeface="Corbel"/>
                <a:cs typeface="Corbel"/>
                <a:sym typeface="Corbel"/>
              </a:rPr>
              <a:t>School lunchroom, student restaurant, meal service, eating habits, waste…</a:t>
            </a:r>
            <a:endParaRPr sz="1000">
              <a:solidFill>
                <a:schemeClr val="dk1"/>
              </a:solidFill>
              <a:latin typeface="Corbel"/>
              <a:ea typeface="Corbel"/>
              <a:cs typeface="Corbel"/>
              <a:sym typeface="Corbel"/>
            </a:endParaRPr>
          </a:p>
        </p:txBody>
      </p:sp>
      <p:pic>
        <p:nvPicPr>
          <p:cNvPr id="921" name="Google Shape;921;p13"/>
          <p:cNvPicPr preferRelativeResize="0"/>
          <p:nvPr/>
        </p:nvPicPr>
        <p:blipFill rotWithShape="1">
          <a:blip r:embed="rId4">
            <a:alphaModFix/>
          </a:blip>
          <a:srcRect b="0" l="0" r="0" t="0"/>
          <a:stretch/>
        </p:blipFill>
        <p:spPr>
          <a:xfrm>
            <a:off x="8584289" y="1382400"/>
            <a:ext cx="420350" cy="420350"/>
          </a:xfrm>
          <a:prstGeom prst="rect">
            <a:avLst/>
          </a:prstGeom>
          <a:noFill/>
          <a:ln>
            <a:noFill/>
          </a:ln>
        </p:spPr>
      </p:pic>
      <p:pic>
        <p:nvPicPr>
          <p:cNvPr id="922" name="Google Shape;922;p13"/>
          <p:cNvPicPr preferRelativeResize="0"/>
          <p:nvPr/>
        </p:nvPicPr>
        <p:blipFill rotWithShape="1">
          <a:blip r:embed="rId5">
            <a:alphaModFix/>
          </a:blip>
          <a:srcRect b="0" l="0" r="0" t="0"/>
          <a:stretch/>
        </p:blipFill>
        <p:spPr>
          <a:xfrm>
            <a:off x="9200751" y="1864800"/>
            <a:ext cx="420350" cy="420350"/>
          </a:xfrm>
          <a:prstGeom prst="rect">
            <a:avLst/>
          </a:prstGeom>
          <a:noFill/>
          <a:ln>
            <a:noFill/>
          </a:ln>
        </p:spPr>
      </p:pic>
      <p:sp>
        <p:nvSpPr>
          <p:cNvPr id="923" name="Google Shape;923;p13"/>
          <p:cNvSpPr txBox="1"/>
          <p:nvPr/>
        </p:nvSpPr>
        <p:spPr>
          <a:xfrm>
            <a:off x="9276950" y="2945000"/>
            <a:ext cx="2620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000">
                <a:solidFill>
                  <a:schemeClr val="dk1"/>
                </a:solidFill>
                <a:latin typeface="Comfortaa"/>
                <a:ea typeface="Comfortaa"/>
                <a:cs typeface="Comfortaa"/>
                <a:sym typeface="Comfortaa"/>
              </a:rPr>
              <a:t>Consumable supplies and materials</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Pap</a:t>
            </a:r>
            <a:r>
              <a:rPr lang="fr-FR" sz="1000">
                <a:solidFill>
                  <a:schemeClr val="dk1"/>
                </a:solidFill>
                <a:latin typeface="Corbel"/>
                <a:ea typeface="Corbel"/>
                <a:cs typeface="Corbel"/>
                <a:sym typeface="Corbel"/>
              </a:rPr>
              <a:t>e</a:t>
            </a:r>
            <a:r>
              <a:rPr b="0" i="0" lang="fr-FR" sz="1000" u="none" cap="none" strike="noStrike">
                <a:solidFill>
                  <a:schemeClr val="dk1"/>
                </a:solidFill>
                <a:latin typeface="Corbel"/>
                <a:ea typeface="Corbel"/>
                <a:cs typeface="Corbel"/>
                <a:sym typeface="Corbel"/>
              </a:rPr>
              <a:t>r,raw material</a:t>
            </a:r>
            <a:r>
              <a:rPr lang="fr-FR" sz="1000">
                <a:solidFill>
                  <a:schemeClr val="dk1"/>
                </a:solidFill>
                <a:latin typeface="Corbel"/>
                <a:ea typeface="Corbel"/>
                <a:cs typeface="Corbel"/>
                <a:sym typeface="Corbel"/>
              </a:rPr>
              <a:t>, cleaning products, services etc.</a:t>
            </a:r>
            <a:endParaRPr b="0" i="0" sz="1400" u="none" cap="none" strike="noStrike">
              <a:solidFill>
                <a:srgbClr val="000000"/>
              </a:solidFill>
              <a:latin typeface="Arial"/>
              <a:ea typeface="Arial"/>
              <a:cs typeface="Arial"/>
              <a:sym typeface="Arial"/>
            </a:endParaRPr>
          </a:p>
        </p:txBody>
      </p:sp>
      <p:sp>
        <p:nvSpPr>
          <p:cNvPr id="924" name="Google Shape;924;p13"/>
          <p:cNvSpPr txBox="1"/>
          <p:nvPr/>
        </p:nvSpPr>
        <p:spPr>
          <a:xfrm>
            <a:off x="8382549" y="3477445"/>
            <a:ext cx="3624600" cy="51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lang="fr-FR" sz="1000">
                <a:solidFill>
                  <a:schemeClr val="dk1"/>
                </a:solidFill>
                <a:latin typeface="Comfortaa"/>
                <a:ea typeface="Comfortaa"/>
                <a:cs typeface="Comfortaa"/>
                <a:sym typeface="Comfortaa"/>
              </a:rPr>
              <a:t>Fixed </a:t>
            </a:r>
            <a:r>
              <a:rPr b="1" lang="fr-FR" sz="1000">
                <a:solidFill>
                  <a:schemeClr val="dk1"/>
                </a:solidFill>
                <a:latin typeface="Comfortaa"/>
                <a:ea typeface="Comfortaa"/>
                <a:cs typeface="Comfortaa"/>
                <a:sym typeface="Comfortaa"/>
              </a:rPr>
              <a:t>assets</a:t>
            </a:r>
            <a:endParaRPr b="1" sz="1000">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chemeClr val="dk1"/>
              </a:buClr>
              <a:buSzPts val="1600"/>
              <a:buFont typeface="Century Gothic"/>
              <a:buNone/>
            </a:pPr>
            <a:r>
              <a:rPr lang="fr-FR" sz="1000">
                <a:latin typeface="Corbel"/>
                <a:ea typeface="Corbel"/>
                <a:cs typeface="Corbel"/>
                <a:sym typeface="Corbel"/>
              </a:rPr>
              <a:t>Building construction, manufacture of </a:t>
            </a:r>
            <a:br>
              <a:rPr lang="fr-FR" sz="1000">
                <a:latin typeface="Corbel"/>
                <a:ea typeface="Corbel"/>
                <a:cs typeface="Corbel"/>
                <a:sym typeface="Corbel"/>
              </a:rPr>
            </a:br>
            <a:r>
              <a:rPr lang="fr-FR" sz="1000">
                <a:latin typeface="Corbel"/>
                <a:ea typeface="Corbel"/>
                <a:cs typeface="Corbel"/>
                <a:sym typeface="Corbel"/>
              </a:rPr>
              <a:t>office equipment, furniture, etc.</a:t>
            </a:r>
            <a:r>
              <a:rPr b="0" i="0" lang="fr-FR" sz="10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pic>
        <p:nvPicPr>
          <p:cNvPr id="925" name="Google Shape;925;p13"/>
          <p:cNvPicPr preferRelativeResize="0"/>
          <p:nvPr/>
        </p:nvPicPr>
        <p:blipFill rotWithShape="1">
          <a:blip r:embed="rId6">
            <a:alphaModFix/>
          </a:blip>
          <a:srcRect b="0" l="0" r="0" t="0"/>
          <a:stretch/>
        </p:blipFill>
        <p:spPr>
          <a:xfrm>
            <a:off x="8187065" y="3553200"/>
            <a:ext cx="420350" cy="420350"/>
          </a:xfrm>
          <a:prstGeom prst="rect">
            <a:avLst/>
          </a:prstGeom>
          <a:noFill/>
          <a:ln>
            <a:noFill/>
          </a:ln>
        </p:spPr>
      </p:pic>
      <p:pic>
        <p:nvPicPr>
          <p:cNvPr id="926" name="Google Shape;926;p13"/>
          <p:cNvPicPr preferRelativeResize="0"/>
          <p:nvPr/>
        </p:nvPicPr>
        <p:blipFill rotWithShape="1">
          <a:blip r:embed="rId7">
            <a:alphaModFix/>
          </a:blip>
          <a:srcRect b="0" l="0" r="0" t="0"/>
          <a:stretch/>
        </p:blipFill>
        <p:spPr>
          <a:xfrm>
            <a:off x="8994842" y="3045891"/>
            <a:ext cx="323471" cy="356918"/>
          </a:xfrm>
          <a:prstGeom prst="rect">
            <a:avLst/>
          </a:prstGeom>
          <a:noFill/>
          <a:ln>
            <a:noFill/>
          </a:ln>
        </p:spPr>
      </p:pic>
      <p:sp>
        <p:nvSpPr>
          <p:cNvPr id="927" name="Google Shape;927;p1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Scope of assessment </a:t>
            </a:r>
            <a:endParaRPr b="0" sz="2800">
              <a:solidFill>
                <a:schemeClr val="dk1"/>
              </a:solidFill>
            </a:endParaRPr>
          </a:p>
        </p:txBody>
      </p:sp>
      <p:pic>
        <p:nvPicPr>
          <p:cNvPr id="928" name="Google Shape;928;p13"/>
          <p:cNvPicPr preferRelativeResize="0"/>
          <p:nvPr/>
        </p:nvPicPr>
        <p:blipFill>
          <a:blip r:embed="rId8">
            <a:alphaModFix/>
          </a:blip>
          <a:stretch>
            <a:fillRect/>
          </a:stretch>
        </p:blipFill>
        <p:spPr>
          <a:xfrm>
            <a:off x="9121150" y="2432650"/>
            <a:ext cx="420349" cy="420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What </a:t>
            </a:r>
            <a:r>
              <a:rPr lang="fr-FR"/>
              <a:t>kind</a:t>
            </a:r>
            <a:r>
              <a:rPr lang="fr-FR"/>
              <a:t> of </a:t>
            </a:r>
            <a:r>
              <a:rPr lang="fr-FR"/>
              <a:t>data are we looking for ?</a:t>
            </a:r>
            <a:endParaRPr b="0">
              <a:solidFill>
                <a:schemeClr val="dk1"/>
              </a:solidFill>
            </a:endParaRPr>
          </a:p>
        </p:txBody>
      </p:sp>
      <p:sp>
        <p:nvSpPr>
          <p:cNvPr id="934" name="Google Shape;934;p17"/>
          <p:cNvSpPr txBox="1"/>
          <p:nvPr>
            <p:ph idx="4294967295" type="body"/>
          </p:nvPr>
        </p:nvSpPr>
        <p:spPr>
          <a:xfrm>
            <a:off x="368100" y="1446158"/>
            <a:ext cx="11360100" cy="4857300"/>
          </a:xfrm>
          <a:prstGeom prst="rect">
            <a:avLst/>
          </a:prstGeom>
          <a:noFill/>
          <a:ln>
            <a:noFill/>
          </a:ln>
        </p:spPr>
        <p:txBody>
          <a:bodyPr anchorCtr="0" anchor="t" bIns="45700" lIns="91425" spcFirstLastPara="1" rIns="91425" wrap="square" tIns="45700">
            <a:noAutofit/>
          </a:bodyPr>
          <a:lstStyle/>
          <a:p>
            <a:pPr indent="-228600" lvl="0" marL="457200" rtl="0" algn="l">
              <a:spcBef>
                <a:spcPts val="480"/>
              </a:spcBef>
              <a:spcAft>
                <a:spcPts val="0"/>
              </a:spcAft>
              <a:buClr>
                <a:srgbClr val="F79124"/>
              </a:buClr>
              <a:buSzPts val="2400"/>
              <a:buFont typeface="Arial"/>
              <a:buNone/>
            </a:pPr>
            <a:r>
              <a:rPr b="1" lang="fr-FR" sz="1800"/>
              <a:t>Here is a non-exhaustive list of information and data to be collected for an educational institution.</a:t>
            </a:r>
            <a:endParaRPr b="1" sz="2400"/>
          </a:p>
          <a:p>
            <a:pPr indent="-228600" lvl="0" marL="457200" marR="0" rtl="0" algn="l">
              <a:lnSpc>
                <a:spcPct val="90000"/>
              </a:lnSpc>
              <a:spcBef>
                <a:spcPts val="480"/>
              </a:spcBef>
              <a:spcAft>
                <a:spcPts val="0"/>
              </a:spcAft>
              <a:buClr>
                <a:srgbClr val="F79124"/>
              </a:buClr>
              <a:buSzPts val="2400"/>
              <a:buFont typeface="Arial"/>
              <a:buNone/>
            </a:pPr>
            <a:r>
              <a:t/>
            </a:r>
            <a:endParaRPr sz="1800"/>
          </a:p>
        </p:txBody>
      </p:sp>
      <p:grpSp>
        <p:nvGrpSpPr>
          <p:cNvPr id="935" name="Google Shape;935;p17"/>
          <p:cNvGrpSpPr/>
          <p:nvPr/>
        </p:nvGrpSpPr>
        <p:grpSpPr>
          <a:xfrm>
            <a:off x="7192632" y="2248805"/>
            <a:ext cx="4904059" cy="831000"/>
            <a:chOff x="7192632" y="2248805"/>
            <a:chExt cx="4904059" cy="831000"/>
          </a:xfrm>
        </p:grpSpPr>
        <p:sp>
          <p:nvSpPr>
            <p:cNvPr id="936" name="Google Shape;936;p17"/>
            <p:cNvSpPr txBox="1"/>
            <p:nvPr/>
          </p:nvSpPr>
          <p:spPr>
            <a:xfrm>
              <a:off x="7829191" y="2248805"/>
              <a:ext cx="42675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mfortaa"/>
                  <a:ea typeface="Comfortaa"/>
                  <a:cs typeface="Comfortaa"/>
                  <a:sym typeface="Comfortaa"/>
                </a:rPr>
                <a:t>Transport</a:t>
              </a:r>
              <a:br>
                <a:rPr b="1" i="0" lang="fr-FR" sz="1600" u="none" cap="none" strike="noStrike">
                  <a:solidFill>
                    <a:schemeClr val="dk1"/>
                  </a:solidFill>
                  <a:latin typeface="Corbel"/>
                  <a:ea typeface="Corbel"/>
                  <a:cs typeface="Corbel"/>
                  <a:sym typeface="Corbel"/>
                </a:rPr>
              </a:br>
              <a:r>
                <a:rPr lang="fr-FR" sz="1600">
                  <a:latin typeface="Corbel"/>
                  <a:ea typeface="Corbel"/>
                  <a:cs typeface="Corbel"/>
                  <a:sym typeface="Corbel"/>
                </a:rPr>
                <a:t>Means of transport used, provenance of goods and supplies delivered, etc. </a:t>
              </a:r>
              <a:endParaRPr b="0" i="0" sz="1400" u="none" cap="none" strike="noStrike">
                <a:solidFill>
                  <a:srgbClr val="000000"/>
                </a:solidFill>
                <a:latin typeface="Arial"/>
                <a:ea typeface="Arial"/>
                <a:cs typeface="Arial"/>
                <a:sym typeface="Arial"/>
              </a:endParaRPr>
            </a:p>
          </p:txBody>
        </p:sp>
        <p:pic>
          <p:nvPicPr>
            <p:cNvPr id="937" name="Google Shape;937;p17"/>
            <p:cNvPicPr preferRelativeResize="0"/>
            <p:nvPr/>
          </p:nvPicPr>
          <p:blipFill rotWithShape="1">
            <a:blip r:embed="rId3">
              <a:alphaModFix/>
            </a:blip>
            <a:srcRect b="0" l="0" r="0" t="0"/>
            <a:stretch/>
          </p:blipFill>
          <p:spPr>
            <a:xfrm>
              <a:off x="7192632" y="2258782"/>
              <a:ext cx="720000" cy="720000"/>
            </a:xfrm>
            <a:prstGeom prst="rect">
              <a:avLst/>
            </a:prstGeom>
            <a:noFill/>
            <a:ln>
              <a:noFill/>
            </a:ln>
          </p:spPr>
        </p:pic>
      </p:grpSp>
      <p:sp>
        <p:nvSpPr>
          <p:cNvPr id="938" name="Google Shape;938;p17"/>
          <p:cNvSpPr txBox="1"/>
          <p:nvPr/>
        </p:nvSpPr>
        <p:spPr>
          <a:xfrm>
            <a:off x="9108609" y="3747600"/>
            <a:ext cx="3002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1" lang="fr-FR" sz="1600">
                <a:solidFill>
                  <a:schemeClr val="dk1"/>
                </a:solidFill>
                <a:latin typeface="Comfortaa"/>
                <a:ea typeface="Comfortaa"/>
                <a:cs typeface="Comfortaa"/>
                <a:sym typeface="Comfortaa"/>
              </a:rPr>
              <a:t>Food Service</a:t>
            </a:r>
            <a:br>
              <a:rPr b="1" i="0" lang="fr-FR" sz="1600" u="none" cap="none" strike="noStrike">
                <a:solidFill>
                  <a:schemeClr val="dk1"/>
                </a:solidFill>
                <a:latin typeface="Comfortaa"/>
                <a:ea typeface="Comfortaa"/>
                <a:cs typeface="Comfortaa"/>
                <a:sym typeface="Comfortaa"/>
              </a:rPr>
            </a:br>
            <a:r>
              <a:rPr lang="fr-FR" sz="1600">
                <a:solidFill>
                  <a:schemeClr val="dk1"/>
                </a:solidFill>
                <a:latin typeface="Corbel"/>
                <a:ea typeface="Corbel"/>
                <a:cs typeface="Corbel"/>
                <a:sym typeface="Corbel"/>
              </a:rPr>
              <a:t>Number and composition of meals served, etc. </a:t>
            </a:r>
            <a:endParaRPr>
              <a:latin typeface="Corbel"/>
              <a:ea typeface="Corbel"/>
              <a:cs typeface="Corbel"/>
              <a:sym typeface="Corbel"/>
            </a:endParaRPr>
          </a:p>
          <a:p>
            <a:pPr indent="0" lvl="0" marL="0" marR="0" rtl="0" algn="ctr">
              <a:lnSpc>
                <a:spcPct val="100000"/>
              </a:lnSpc>
              <a:spcBef>
                <a:spcPts val="0"/>
              </a:spcBef>
              <a:spcAft>
                <a:spcPts val="0"/>
              </a:spcAft>
              <a:buClr>
                <a:schemeClr val="dk1"/>
              </a:buClr>
              <a:buSzPts val="1600"/>
              <a:buFont typeface="Arial"/>
              <a:buNone/>
            </a:pPr>
            <a:r>
              <a:t/>
            </a:r>
            <a:endParaRPr sz="1600">
              <a:solidFill>
                <a:schemeClr val="dk1"/>
              </a:solidFill>
              <a:latin typeface="Corbel"/>
              <a:ea typeface="Corbel"/>
              <a:cs typeface="Corbel"/>
              <a:sym typeface="Corbel"/>
            </a:endParaRPr>
          </a:p>
        </p:txBody>
      </p:sp>
      <p:sp>
        <p:nvSpPr>
          <p:cNvPr id="939" name="Google Shape;939;p17"/>
          <p:cNvSpPr txBox="1"/>
          <p:nvPr/>
        </p:nvSpPr>
        <p:spPr>
          <a:xfrm>
            <a:off x="1448857" y="3738988"/>
            <a:ext cx="3624610"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mfortaa"/>
                <a:ea typeface="Comfortaa"/>
                <a:cs typeface="Comfortaa"/>
                <a:sym typeface="Comfortaa"/>
              </a:rPr>
              <a:t>Consommables et matériaux</a:t>
            </a:r>
            <a:br>
              <a:rPr b="0" i="0" lang="fr-FR" sz="1600" u="none" cap="none" strike="noStrike">
                <a:solidFill>
                  <a:schemeClr val="dk1"/>
                </a:solidFill>
                <a:latin typeface="Corbel"/>
                <a:ea typeface="Corbel"/>
                <a:cs typeface="Corbel"/>
                <a:sym typeface="Corbel"/>
              </a:rPr>
            </a:br>
            <a:r>
              <a:rPr lang="fr-FR" sz="1600">
                <a:solidFill>
                  <a:schemeClr val="dk1"/>
                </a:solidFill>
                <a:latin typeface="Corbel"/>
                <a:ea typeface="Corbel"/>
                <a:cs typeface="Corbel"/>
                <a:sym typeface="Corbel"/>
              </a:rPr>
              <a:t>Purchase invoices: paper, raw materials, cleaning products, services, etc.</a:t>
            </a:r>
            <a:endParaRPr>
              <a:latin typeface="Corbel"/>
              <a:ea typeface="Corbel"/>
              <a:cs typeface="Corbel"/>
              <a:sym typeface="Corbel"/>
            </a:endParaRPr>
          </a:p>
          <a:p>
            <a:pPr indent="0" lvl="0" marL="0" marR="0" rtl="0" algn="ctr">
              <a:lnSpc>
                <a:spcPct val="100000"/>
              </a:lnSpc>
              <a:spcBef>
                <a:spcPts val="0"/>
              </a:spcBef>
              <a:spcAft>
                <a:spcPts val="0"/>
              </a:spcAft>
              <a:buClr>
                <a:schemeClr val="dk1"/>
              </a:buClr>
              <a:buSzPts val="1600"/>
              <a:buFont typeface="Arial"/>
              <a:buNone/>
            </a:pPr>
            <a:r>
              <a:t/>
            </a:r>
            <a:endParaRPr sz="1600">
              <a:solidFill>
                <a:schemeClr val="dk1"/>
              </a:solidFill>
              <a:latin typeface="Corbel"/>
              <a:ea typeface="Corbel"/>
              <a:cs typeface="Corbel"/>
              <a:sym typeface="Corbel"/>
            </a:endParaRPr>
          </a:p>
        </p:txBody>
      </p:sp>
      <p:grpSp>
        <p:nvGrpSpPr>
          <p:cNvPr id="940" name="Google Shape;940;p17"/>
          <p:cNvGrpSpPr/>
          <p:nvPr/>
        </p:nvGrpSpPr>
        <p:grpSpPr>
          <a:xfrm>
            <a:off x="3173680" y="5040050"/>
            <a:ext cx="4814561" cy="1323300"/>
            <a:chOff x="887680" y="5116250"/>
            <a:chExt cx="4814561" cy="1323300"/>
          </a:xfrm>
        </p:grpSpPr>
        <p:sp>
          <p:nvSpPr>
            <p:cNvPr id="941" name="Google Shape;941;p17"/>
            <p:cNvSpPr txBox="1"/>
            <p:nvPr/>
          </p:nvSpPr>
          <p:spPr>
            <a:xfrm>
              <a:off x="1498341" y="5116250"/>
              <a:ext cx="42039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1" lang="fr-FR" sz="1600">
                  <a:solidFill>
                    <a:schemeClr val="dk1"/>
                  </a:solidFill>
                  <a:latin typeface="Comfortaa"/>
                  <a:ea typeface="Comfortaa"/>
                  <a:cs typeface="Comfortaa"/>
                  <a:sym typeface="Comfortaa"/>
                </a:rPr>
                <a:t>Fixed assets</a:t>
              </a:r>
              <a:br>
                <a:rPr b="1" i="0" lang="fr-FR" sz="1600" u="none" cap="none" strike="noStrike">
                  <a:solidFill>
                    <a:schemeClr val="dk1"/>
                  </a:solidFill>
                  <a:latin typeface="Corbel"/>
                  <a:ea typeface="Corbel"/>
                  <a:cs typeface="Corbel"/>
                  <a:sym typeface="Corbel"/>
                </a:rPr>
              </a:br>
              <a:r>
                <a:rPr lang="fr-FR" sz="1600">
                  <a:solidFill>
                    <a:schemeClr val="dk1"/>
                  </a:solidFill>
                  <a:latin typeface="Corbel"/>
                  <a:ea typeface="Corbel"/>
                  <a:cs typeface="Corbel"/>
                  <a:sym typeface="Corbel"/>
                </a:rPr>
                <a:t>List of buildings, surface area, year of construction; inventory of office equipment, furniture, vehicles, etc.</a:t>
              </a:r>
              <a:endParaRPr sz="1600">
                <a:solidFill>
                  <a:schemeClr val="dk1"/>
                </a:solidFill>
                <a:latin typeface="Corbel"/>
                <a:ea typeface="Corbel"/>
                <a:cs typeface="Corbel"/>
                <a:sym typeface="Corbel"/>
              </a:endParaRPr>
            </a:p>
          </p:txBody>
        </p:sp>
        <p:pic>
          <p:nvPicPr>
            <p:cNvPr id="942" name="Google Shape;942;p17"/>
            <p:cNvPicPr preferRelativeResize="0"/>
            <p:nvPr/>
          </p:nvPicPr>
          <p:blipFill rotWithShape="1">
            <a:blip r:embed="rId4">
              <a:alphaModFix/>
            </a:blip>
            <a:srcRect b="0" l="0" r="0" t="0"/>
            <a:stretch/>
          </p:blipFill>
          <p:spPr>
            <a:xfrm>
              <a:off x="887680" y="5317636"/>
              <a:ext cx="720000" cy="720000"/>
            </a:xfrm>
            <a:prstGeom prst="rect">
              <a:avLst/>
            </a:prstGeom>
            <a:noFill/>
            <a:ln>
              <a:noFill/>
            </a:ln>
          </p:spPr>
        </p:pic>
      </p:grpSp>
      <p:grpSp>
        <p:nvGrpSpPr>
          <p:cNvPr id="943" name="Google Shape;943;p17"/>
          <p:cNvGrpSpPr/>
          <p:nvPr/>
        </p:nvGrpSpPr>
        <p:grpSpPr>
          <a:xfrm>
            <a:off x="736514" y="2125695"/>
            <a:ext cx="4926570" cy="1077300"/>
            <a:chOff x="736514" y="2125695"/>
            <a:chExt cx="4926570" cy="1077300"/>
          </a:xfrm>
        </p:grpSpPr>
        <p:sp>
          <p:nvSpPr>
            <p:cNvPr id="944" name="Google Shape;944;p17"/>
            <p:cNvSpPr txBox="1"/>
            <p:nvPr/>
          </p:nvSpPr>
          <p:spPr>
            <a:xfrm>
              <a:off x="1264484" y="2125695"/>
              <a:ext cx="43986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1" lang="fr-FR" sz="1600">
                  <a:solidFill>
                    <a:schemeClr val="dk1"/>
                  </a:solidFill>
                  <a:latin typeface="Comfortaa"/>
                  <a:ea typeface="Comfortaa"/>
                  <a:cs typeface="Comfortaa"/>
                  <a:sym typeface="Comfortaa"/>
                </a:rPr>
                <a:t>E</a:t>
              </a:r>
              <a:r>
                <a:rPr b="1" i="0" lang="fr-FR" sz="1600" u="none" cap="none" strike="noStrike">
                  <a:solidFill>
                    <a:schemeClr val="dk1"/>
                  </a:solidFill>
                  <a:latin typeface="Comfortaa"/>
                  <a:ea typeface="Comfortaa"/>
                  <a:cs typeface="Comfortaa"/>
                  <a:sym typeface="Comfortaa"/>
                </a:rPr>
                <a:t>nerg</a:t>
              </a:r>
              <a:r>
                <a:rPr b="1" lang="fr-FR" sz="1600">
                  <a:solidFill>
                    <a:schemeClr val="dk1"/>
                  </a:solidFill>
                  <a:latin typeface="Comfortaa"/>
                  <a:ea typeface="Comfortaa"/>
                  <a:cs typeface="Comfortaa"/>
                  <a:sym typeface="Comfortaa"/>
                </a:rPr>
                <a:t>y</a:t>
              </a:r>
              <a:br>
                <a:rPr b="1" i="0" lang="fr-FR" sz="1600" u="none" cap="none" strike="noStrike">
                  <a:solidFill>
                    <a:schemeClr val="dk1"/>
                  </a:solidFill>
                  <a:latin typeface="Corbel"/>
                  <a:ea typeface="Corbel"/>
                  <a:cs typeface="Corbel"/>
                  <a:sym typeface="Corbel"/>
                </a:rPr>
              </a:br>
              <a:r>
                <a:rPr lang="fr-FR" sz="1600">
                  <a:solidFill>
                    <a:schemeClr val="dk1"/>
                  </a:solidFill>
                  <a:latin typeface="Corbel"/>
                  <a:ea typeface="Corbel"/>
                  <a:cs typeface="Corbel"/>
                  <a:sym typeface="Corbel"/>
                </a:rPr>
                <a:t>Heating and electricity bills, air conditioning maintenance reports, etc.</a:t>
              </a:r>
              <a:endParaRPr b="0" i="0" sz="1400" u="none" cap="none" strike="noStrike">
                <a:solidFill>
                  <a:srgbClr val="000000"/>
                </a:solidFill>
                <a:latin typeface="Arial"/>
                <a:ea typeface="Arial"/>
                <a:cs typeface="Arial"/>
                <a:sym typeface="Arial"/>
              </a:endParaRPr>
            </a:p>
          </p:txBody>
        </p:sp>
        <p:pic>
          <p:nvPicPr>
            <p:cNvPr id="945" name="Google Shape;945;p17"/>
            <p:cNvPicPr preferRelativeResize="0"/>
            <p:nvPr/>
          </p:nvPicPr>
          <p:blipFill rotWithShape="1">
            <a:blip r:embed="rId5">
              <a:alphaModFix/>
            </a:blip>
            <a:srcRect b="0" l="0" r="0" t="0"/>
            <a:stretch/>
          </p:blipFill>
          <p:spPr>
            <a:xfrm>
              <a:off x="736514" y="2223955"/>
              <a:ext cx="720000" cy="720000"/>
            </a:xfrm>
            <a:prstGeom prst="rect">
              <a:avLst/>
            </a:prstGeom>
            <a:noFill/>
            <a:ln>
              <a:noFill/>
            </a:ln>
          </p:spPr>
        </p:pic>
      </p:grpSp>
      <p:sp>
        <p:nvSpPr>
          <p:cNvPr id="946" name="Google Shape;946;p17"/>
          <p:cNvSpPr txBox="1"/>
          <p:nvPr/>
        </p:nvSpPr>
        <p:spPr>
          <a:xfrm>
            <a:off x="5218618" y="3491352"/>
            <a:ext cx="2820420" cy="1200329"/>
          </a:xfrm>
          <a:prstGeom prst="rect">
            <a:avLst/>
          </a:prstGeom>
          <a:solidFill>
            <a:srgbClr val="F79B08"/>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800"/>
              <a:buFont typeface="Noto Sans Symbols"/>
              <a:buNone/>
            </a:pPr>
            <a:r>
              <a:rPr b="1" lang="fr-FR" sz="1800">
                <a:solidFill>
                  <a:schemeClr val="lt1"/>
                </a:solidFill>
                <a:latin typeface="Corbel"/>
                <a:ea typeface="Corbel"/>
                <a:cs typeface="Corbel"/>
                <a:sym typeface="Corbel"/>
              </a:rPr>
              <a:t>The list of data to be collected depends on the assessment scope!</a:t>
            </a:r>
            <a:endParaRPr b="1" sz="1800">
              <a:solidFill>
                <a:schemeClr val="lt1"/>
              </a:solidFill>
              <a:latin typeface="Corbel"/>
              <a:ea typeface="Corbel"/>
              <a:cs typeface="Corbel"/>
              <a:sym typeface="Corbel"/>
            </a:endParaRPr>
          </a:p>
        </p:txBody>
      </p:sp>
      <p:pic>
        <p:nvPicPr>
          <p:cNvPr id="947" name="Google Shape;947;p17"/>
          <p:cNvPicPr preferRelativeResize="0"/>
          <p:nvPr/>
        </p:nvPicPr>
        <p:blipFill rotWithShape="1">
          <a:blip r:embed="rId6">
            <a:alphaModFix/>
          </a:blip>
          <a:srcRect b="0" l="0" r="0" t="0"/>
          <a:stretch/>
        </p:blipFill>
        <p:spPr>
          <a:xfrm>
            <a:off x="593805" y="3823108"/>
            <a:ext cx="855052" cy="830996"/>
          </a:xfrm>
          <a:prstGeom prst="rect">
            <a:avLst/>
          </a:prstGeom>
          <a:noFill/>
          <a:ln>
            <a:noFill/>
          </a:ln>
        </p:spPr>
      </p:pic>
      <p:pic>
        <p:nvPicPr>
          <p:cNvPr id="948" name="Google Shape;948;p17"/>
          <p:cNvPicPr preferRelativeResize="0"/>
          <p:nvPr/>
        </p:nvPicPr>
        <p:blipFill>
          <a:blip r:embed="rId7">
            <a:alphaModFix/>
          </a:blip>
          <a:stretch>
            <a:fillRect/>
          </a:stretch>
        </p:blipFill>
        <p:spPr>
          <a:xfrm>
            <a:off x="8681701" y="3832125"/>
            <a:ext cx="661925" cy="661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Tip : I</a:t>
            </a:r>
            <a:r>
              <a:rPr lang="fr-FR"/>
              <a:t>dentify the appropriate resources</a:t>
            </a:r>
            <a:endParaRPr/>
          </a:p>
        </p:txBody>
      </p:sp>
      <p:sp>
        <p:nvSpPr>
          <p:cNvPr id="955" name="Google Shape;955;p19"/>
          <p:cNvSpPr txBox="1"/>
          <p:nvPr>
            <p:ph idx="4294967295" type="body"/>
          </p:nvPr>
        </p:nvSpPr>
        <p:spPr>
          <a:xfrm>
            <a:off x="1488000" y="1557000"/>
            <a:ext cx="10538700" cy="1247100"/>
          </a:xfrm>
          <a:prstGeom prst="rect">
            <a:avLst/>
          </a:prstGeom>
          <a:noFill/>
          <a:ln>
            <a:noFill/>
          </a:ln>
        </p:spPr>
        <p:txBody>
          <a:bodyPr anchorCtr="0" anchor="t" bIns="45700" lIns="91425" spcFirstLastPara="1" rIns="91425" wrap="square" tIns="45700">
            <a:noAutofit/>
          </a:bodyPr>
          <a:lstStyle/>
          <a:p>
            <a:pPr indent="-228600" lvl="0" marL="457200" rtl="0" algn="l">
              <a:spcBef>
                <a:spcPts val="480"/>
              </a:spcBef>
              <a:spcAft>
                <a:spcPts val="0"/>
              </a:spcAft>
              <a:buSzPts val="2400"/>
              <a:buNone/>
            </a:pPr>
            <a:r>
              <a:rPr lang="fr-FR" sz="1800"/>
              <a:t>Some useful resource persons and sources of information</a:t>
            </a:r>
            <a:endParaRPr/>
          </a:p>
          <a:p>
            <a:pPr indent="-228600" lvl="0" marL="457200" rtl="0" algn="l">
              <a:lnSpc>
                <a:spcPct val="90000"/>
              </a:lnSpc>
              <a:spcBef>
                <a:spcPts val="480"/>
              </a:spcBef>
              <a:spcAft>
                <a:spcPts val="0"/>
              </a:spcAft>
              <a:buSzPts val="2400"/>
              <a:buNone/>
            </a:pPr>
            <a:r>
              <a:t/>
            </a:r>
            <a:endParaRPr sz="1800"/>
          </a:p>
          <a:p>
            <a:pPr indent="-228600" lvl="0" marL="457200" rtl="0" algn="l">
              <a:lnSpc>
                <a:spcPct val="9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90000"/>
              </a:lnSpc>
              <a:spcBef>
                <a:spcPts val="480"/>
              </a:spcBef>
              <a:spcAft>
                <a:spcPts val="0"/>
              </a:spcAft>
              <a:buSzPts val="2400"/>
              <a:buNone/>
            </a:pPr>
            <a:r>
              <a:t/>
            </a:r>
            <a:endParaRPr sz="1600">
              <a:latin typeface="Corbel"/>
              <a:ea typeface="Corbel"/>
              <a:cs typeface="Corbel"/>
              <a:sym typeface="Corbel"/>
            </a:endParaRPr>
          </a:p>
        </p:txBody>
      </p:sp>
      <p:sp>
        <p:nvSpPr>
          <p:cNvPr id="956" name="Google Shape;956;p19"/>
          <p:cNvSpPr txBox="1"/>
          <p:nvPr/>
        </p:nvSpPr>
        <p:spPr>
          <a:xfrm>
            <a:off x="6790800" y="3613341"/>
            <a:ext cx="4176600" cy="1200300"/>
          </a:xfrm>
          <a:prstGeom prst="rect">
            <a:avLst/>
          </a:prstGeom>
          <a:solidFill>
            <a:srgbClr val="F79B08"/>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800"/>
              <a:buFont typeface="Noto Sans Symbols"/>
              <a:buNone/>
            </a:pPr>
            <a:r>
              <a:rPr b="1" lang="fr-FR" sz="1800">
                <a:solidFill>
                  <a:schemeClr val="lt1"/>
                </a:solidFill>
                <a:latin typeface="Corbel"/>
                <a:ea typeface="Corbel"/>
                <a:cs typeface="Corbel"/>
                <a:sym typeface="Corbel"/>
              </a:rPr>
              <a:t>Study the functioning of the school and look at the organizational chart to find the person you need!</a:t>
            </a:r>
            <a:endParaRPr b="1" sz="1800">
              <a:solidFill>
                <a:schemeClr val="lt1"/>
              </a:solidFill>
              <a:latin typeface="Corbel"/>
              <a:ea typeface="Corbel"/>
              <a:cs typeface="Corbel"/>
              <a:sym typeface="Corbel"/>
            </a:endParaRPr>
          </a:p>
        </p:txBody>
      </p:sp>
      <p:sp>
        <p:nvSpPr>
          <p:cNvPr id="957" name="Google Shape;957;p19"/>
          <p:cNvSpPr txBox="1"/>
          <p:nvPr/>
        </p:nvSpPr>
        <p:spPr>
          <a:xfrm>
            <a:off x="7366025" y="5536225"/>
            <a:ext cx="3840600" cy="861900"/>
          </a:xfrm>
          <a:prstGeom prst="rect">
            <a:avLst/>
          </a:prstGeom>
          <a:noFill/>
          <a:ln>
            <a:noFill/>
          </a:ln>
        </p:spPr>
        <p:txBody>
          <a:bodyPr anchorCtr="0" anchor="t" bIns="91425" lIns="91425" spcFirstLastPara="1" rIns="91425" wrap="square" tIns="91425">
            <a:spAutoFit/>
          </a:bodyPr>
          <a:lstStyle/>
          <a:p>
            <a:pPr indent="0" lvl="1" marL="457200" rtl="0" algn="l">
              <a:lnSpc>
                <a:spcPct val="150000"/>
              </a:lnSpc>
              <a:spcBef>
                <a:spcPts val="480"/>
              </a:spcBef>
              <a:spcAft>
                <a:spcPts val="0"/>
              </a:spcAft>
              <a:buClr>
                <a:srgbClr val="000000"/>
              </a:buClr>
              <a:buSzPts val="1600"/>
              <a:buFont typeface="Arial"/>
              <a:buNone/>
            </a:pPr>
            <a:r>
              <a:rPr lang="fr-FR" sz="1600">
                <a:latin typeface="Corbel"/>
                <a:ea typeface="Corbel"/>
                <a:cs typeface="Corbel"/>
                <a:sym typeface="Corbel"/>
              </a:rPr>
              <a:t>Lunchroom/canteen manager</a:t>
            </a:r>
            <a:endParaRPr>
              <a:latin typeface="Comfortaa"/>
              <a:ea typeface="Comfortaa"/>
              <a:cs typeface="Comfortaa"/>
              <a:sym typeface="Comfortaa"/>
            </a:endParaRPr>
          </a:p>
          <a:p>
            <a:pPr indent="0" lvl="1" marL="457200" marR="0" rtl="0" algn="l">
              <a:lnSpc>
                <a:spcPct val="150000"/>
              </a:lnSpc>
              <a:spcBef>
                <a:spcPts val="480"/>
              </a:spcBef>
              <a:spcAft>
                <a:spcPts val="0"/>
              </a:spcAft>
              <a:buClr>
                <a:srgbClr val="000000"/>
              </a:buClr>
              <a:buSzPts val="1600"/>
              <a:buFont typeface="Arial"/>
              <a:buNone/>
            </a:pPr>
            <a:r>
              <a:t/>
            </a:r>
            <a:endParaRPr sz="1600">
              <a:solidFill>
                <a:schemeClr val="dk1"/>
              </a:solidFill>
              <a:latin typeface="Corbel"/>
              <a:ea typeface="Corbel"/>
              <a:cs typeface="Corbel"/>
              <a:sym typeface="Corbel"/>
            </a:endParaRPr>
          </a:p>
        </p:txBody>
      </p:sp>
      <p:sp>
        <p:nvSpPr>
          <p:cNvPr id="958" name="Google Shape;958;p19"/>
          <p:cNvSpPr txBox="1"/>
          <p:nvPr/>
        </p:nvSpPr>
        <p:spPr>
          <a:xfrm>
            <a:off x="1315700" y="5543600"/>
            <a:ext cx="4648200" cy="861900"/>
          </a:xfrm>
          <a:prstGeom prst="rect">
            <a:avLst/>
          </a:prstGeom>
          <a:noFill/>
          <a:ln>
            <a:noFill/>
          </a:ln>
        </p:spPr>
        <p:txBody>
          <a:bodyPr anchorCtr="0" anchor="t" bIns="91425" lIns="91425" spcFirstLastPara="1" rIns="91425" wrap="square" tIns="91425">
            <a:spAutoFit/>
          </a:bodyPr>
          <a:lstStyle/>
          <a:p>
            <a:pPr indent="0" lvl="1" marL="457200" rtl="0" algn="l">
              <a:lnSpc>
                <a:spcPct val="150000"/>
              </a:lnSpc>
              <a:spcBef>
                <a:spcPts val="480"/>
              </a:spcBef>
              <a:spcAft>
                <a:spcPts val="0"/>
              </a:spcAft>
              <a:buClr>
                <a:srgbClr val="000000"/>
              </a:buClr>
              <a:buSzPts val="1600"/>
              <a:buFont typeface="Arial"/>
              <a:buNone/>
            </a:pPr>
            <a:r>
              <a:rPr lang="fr-FR" sz="1600">
                <a:latin typeface="Corbel"/>
                <a:ea typeface="Corbel"/>
                <a:cs typeface="Corbel"/>
                <a:sym typeface="Corbel"/>
              </a:rPr>
              <a:t>Purchasing department </a:t>
            </a:r>
            <a:endParaRPr>
              <a:latin typeface="Comfortaa"/>
              <a:ea typeface="Comfortaa"/>
              <a:cs typeface="Comfortaa"/>
              <a:sym typeface="Comfortaa"/>
            </a:endParaRPr>
          </a:p>
          <a:p>
            <a:pPr indent="0" lvl="1" marL="457200" marR="0" rtl="0" algn="l">
              <a:lnSpc>
                <a:spcPct val="150000"/>
              </a:lnSpc>
              <a:spcBef>
                <a:spcPts val="480"/>
              </a:spcBef>
              <a:spcAft>
                <a:spcPts val="0"/>
              </a:spcAft>
              <a:buClr>
                <a:srgbClr val="000000"/>
              </a:buClr>
              <a:buSzPts val="1600"/>
              <a:buFont typeface="Arial"/>
              <a:buNone/>
            </a:pPr>
            <a:r>
              <a:t/>
            </a:r>
            <a:endParaRPr sz="1600">
              <a:solidFill>
                <a:schemeClr val="dk1"/>
              </a:solidFill>
              <a:latin typeface="Corbel"/>
              <a:ea typeface="Corbel"/>
              <a:cs typeface="Corbel"/>
              <a:sym typeface="Corbel"/>
            </a:endParaRPr>
          </a:p>
        </p:txBody>
      </p:sp>
      <p:sp>
        <p:nvSpPr>
          <p:cNvPr id="959" name="Google Shape;959;p19"/>
          <p:cNvSpPr txBox="1"/>
          <p:nvPr/>
        </p:nvSpPr>
        <p:spPr>
          <a:xfrm>
            <a:off x="1315700" y="4527102"/>
            <a:ext cx="4876800" cy="861900"/>
          </a:xfrm>
          <a:prstGeom prst="rect">
            <a:avLst/>
          </a:prstGeom>
          <a:noFill/>
          <a:ln>
            <a:noFill/>
          </a:ln>
        </p:spPr>
        <p:txBody>
          <a:bodyPr anchorCtr="0" anchor="t" bIns="91425" lIns="91425" spcFirstLastPara="1" rIns="91425" wrap="square" tIns="91425">
            <a:spAutoFit/>
          </a:bodyPr>
          <a:lstStyle/>
          <a:p>
            <a:pPr indent="0" lvl="1" marL="457200" rtl="0" algn="l">
              <a:lnSpc>
                <a:spcPct val="150000"/>
              </a:lnSpc>
              <a:spcBef>
                <a:spcPts val="480"/>
              </a:spcBef>
              <a:spcAft>
                <a:spcPts val="0"/>
              </a:spcAft>
              <a:buClr>
                <a:srgbClr val="000000"/>
              </a:buClr>
              <a:buSzPts val="1600"/>
              <a:buFont typeface="Arial"/>
              <a:buNone/>
            </a:pPr>
            <a:r>
              <a:rPr lang="fr-FR" sz="1600">
                <a:latin typeface="Corbel"/>
                <a:ea typeface="Corbel"/>
                <a:cs typeface="Corbel"/>
                <a:sym typeface="Corbel"/>
              </a:rPr>
              <a:t>Information technology department</a:t>
            </a:r>
            <a:endParaRPr>
              <a:latin typeface="Comfortaa"/>
              <a:ea typeface="Comfortaa"/>
              <a:cs typeface="Comfortaa"/>
              <a:sym typeface="Comfortaa"/>
            </a:endParaRPr>
          </a:p>
          <a:p>
            <a:pPr indent="0" lvl="1" marL="457200" marR="0" rtl="0" algn="l">
              <a:lnSpc>
                <a:spcPct val="150000"/>
              </a:lnSpc>
              <a:spcBef>
                <a:spcPts val="480"/>
              </a:spcBef>
              <a:spcAft>
                <a:spcPts val="0"/>
              </a:spcAft>
              <a:buClr>
                <a:srgbClr val="000000"/>
              </a:buClr>
              <a:buSzPts val="1600"/>
              <a:buFont typeface="Arial"/>
              <a:buNone/>
            </a:pPr>
            <a:r>
              <a:t/>
            </a:r>
            <a:endParaRPr sz="1600">
              <a:solidFill>
                <a:schemeClr val="dk1"/>
              </a:solidFill>
              <a:latin typeface="Corbel"/>
              <a:ea typeface="Corbel"/>
              <a:cs typeface="Corbel"/>
              <a:sym typeface="Corbel"/>
            </a:endParaRPr>
          </a:p>
        </p:txBody>
      </p:sp>
      <p:grpSp>
        <p:nvGrpSpPr>
          <p:cNvPr id="960" name="Google Shape;960;p19"/>
          <p:cNvGrpSpPr/>
          <p:nvPr/>
        </p:nvGrpSpPr>
        <p:grpSpPr>
          <a:xfrm>
            <a:off x="6870767" y="2458700"/>
            <a:ext cx="3472158" cy="861900"/>
            <a:chOff x="6870767" y="2839700"/>
            <a:chExt cx="3472158" cy="861900"/>
          </a:xfrm>
        </p:grpSpPr>
        <p:pic>
          <p:nvPicPr>
            <p:cNvPr id="961" name="Google Shape;961;p19"/>
            <p:cNvPicPr preferRelativeResize="0"/>
            <p:nvPr/>
          </p:nvPicPr>
          <p:blipFill rotWithShape="1">
            <a:blip r:embed="rId3">
              <a:alphaModFix/>
            </a:blip>
            <a:srcRect b="0" l="0" r="0" t="0"/>
            <a:stretch/>
          </p:blipFill>
          <p:spPr>
            <a:xfrm>
              <a:off x="6870767" y="2854324"/>
              <a:ext cx="576000" cy="576000"/>
            </a:xfrm>
            <a:prstGeom prst="rect">
              <a:avLst/>
            </a:prstGeom>
            <a:noFill/>
            <a:ln>
              <a:noFill/>
            </a:ln>
          </p:spPr>
        </p:pic>
        <p:sp>
          <p:nvSpPr>
            <p:cNvPr id="962" name="Google Shape;962;p19"/>
            <p:cNvSpPr txBox="1"/>
            <p:nvPr/>
          </p:nvSpPr>
          <p:spPr>
            <a:xfrm>
              <a:off x="7366025" y="2839700"/>
              <a:ext cx="2976900" cy="861900"/>
            </a:xfrm>
            <a:prstGeom prst="rect">
              <a:avLst/>
            </a:prstGeom>
            <a:noFill/>
            <a:ln>
              <a:noFill/>
            </a:ln>
          </p:spPr>
          <p:txBody>
            <a:bodyPr anchorCtr="0" anchor="t" bIns="91425" lIns="91425" spcFirstLastPara="1" rIns="91425" wrap="square" tIns="91425">
              <a:spAutoFit/>
            </a:bodyPr>
            <a:lstStyle/>
            <a:p>
              <a:pPr indent="0" lvl="1" marL="457200" rtl="0" algn="l">
                <a:lnSpc>
                  <a:spcPct val="150000"/>
                </a:lnSpc>
                <a:spcBef>
                  <a:spcPts val="480"/>
                </a:spcBef>
                <a:spcAft>
                  <a:spcPts val="0"/>
                </a:spcAft>
                <a:buClr>
                  <a:srgbClr val="000000"/>
                </a:buClr>
                <a:buSzPts val="1600"/>
                <a:buFont typeface="Arial"/>
                <a:buNone/>
              </a:pPr>
              <a:r>
                <a:rPr lang="fr-FR" sz="1600">
                  <a:latin typeface="Corbel"/>
                  <a:ea typeface="Corbel"/>
                  <a:cs typeface="Corbel"/>
                  <a:sym typeface="Corbel"/>
                </a:rPr>
                <a:t>Local/regional government</a:t>
              </a:r>
              <a:endParaRPr>
                <a:latin typeface="Comfortaa"/>
                <a:ea typeface="Comfortaa"/>
                <a:cs typeface="Comfortaa"/>
                <a:sym typeface="Comfortaa"/>
              </a:endParaRPr>
            </a:p>
            <a:p>
              <a:pPr indent="0" lvl="1" marL="457200" marR="0" rtl="0" algn="l">
                <a:lnSpc>
                  <a:spcPct val="150000"/>
                </a:lnSpc>
                <a:spcBef>
                  <a:spcPts val="480"/>
                </a:spcBef>
                <a:spcAft>
                  <a:spcPts val="0"/>
                </a:spcAft>
                <a:buClr>
                  <a:srgbClr val="000000"/>
                </a:buClr>
                <a:buSzPts val="1600"/>
                <a:buFont typeface="Arial"/>
                <a:buNone/>
              </a:pPr>
              <a:r>
                <a:t/>
              </a:r>
              <a:endParaRPr sz="1600">
                <a:solidFill>
                  <a:schemeClr val="dk1"/>
                </a:solidFill>
                <a:latin typeface="Corbel"/>
                <a:ea typeface="Corbel"/>
                <a:cs typeface="Corbel"/>
                <a:sym typeface="Corbel"/>
              </a:endParaRPr>
            </a:p>
          </p:txBody>
        </p:sp>
      </p:grpSp>
      <p:grpSp>
        <p:nvGrpSpPr>
          <p:cNvPr id="963" name="Google Shape;963;p19"/>
          <p:cNvGrpSpPr/>
          <p:nvPr/>
        </p:nvGrpSpPr>
        <p:grpSpPr>
          <a:xfrm>
            <a:off x="1059245" y="3516994"/>
            <a:ext cx="4547955" cy="861900"/>
            <a:chOff x="1059245" y="3700163"/>
            <a:chExt cx="4547955" cy="861900"/>
          </a:xfrm>
        </p:grpSpPr>
        <p:pic>
          <p:nvPicPr>
            <p:cNvPr id="964" name="Google Shape;964;p19"/>
            <p:cNvPicPr preferRelativeResize="0"/>
            <p:nvPr/>
          </p:nvPicPr>
          <p:blipFill rotWithShape="1">
            <a:blip r:embed="rId4">
              <a:alphaModFix/>
            </a:blip>
            <a:srcRect b="0" l="0" r="0" t="0"/>
            <a:stretch/>
          </p:blipFill>
          <p:spPr>
            <a:xfrm>
              <a:off x="1059245" y="3714813"/>
              <a:ext cx="576000" cy="576000"/>
            </a:xfrm>
            <a:prstGeom prst="rect">
              <a:avLst/>
            </a:prstGeom>
            <a:noFill/>
            <a:ln>
              <a:noFill/>
            </a:ln>
          </p:spPr>
        </p:pic>
        <p:sp>
          <p:nvSpPr>
            <p:cNvPr id="965" name="Google Shape;965;p19"/>
            <p:cNvSpPr txBox="1"/>
            <p:nvPr/>
          </p:nvSpPr>
          <p:spPr>
            <a:xfrm>
              <a:off x="1315700" y="3700163"/>
              <a:ext cx="4291500" cy="861900"/>
            </a:xfrm>
            <a:prstGeom prst="rect">
              <a:avLst/>
            </a:prstGeom>
            <a:noFill/>
            <a:ln>
              <a:noFill/>
            </a:ln>
          </p:spPr>
          <p:txBody>
            <a:bodyPr anchorCtr="0" anchor="t" bIns="91425" lIns="91425" spcFirstLastPara="1" rIns="91425" wrap="square" tIns="91425">
              <a:spAutoFit/>
            </a:bodyPr>
            <a:lstStyle/>
            <a:p>
              <a:pPr indent="0" lvl="1" marL="457200" rtl="0" algn="l">
                <a:lnSpc>
                  <a:spcPct val="150000"/>
                </a:lnSpc>
                <a:spcBef>
                  <a:spcPts val="480"/>
                </a:spcBef>
                <a:spcAft>
                  <a:spcPts val="0"/>
                </a:spcAft>
                <a:buClr>
                  <a:srgbClr val="000000"/>
                </a:buClr>
                <a:buSzPts val="1600"/>
                <a:buFont typeface="Arial"/>
                <a:buNone/>
              </a:pPr>
              <a:r>
                <a:rPr lang="fr-FR" sz="1600">
                  <a:latin typeface="Corbel"/>
                  <a:ea typeface="Corbel"/>
                  <a:cs typeface="Corbel"/>
                  <a:sym typeface="Corbel"/>
                </a:rPr>
                <a:t>(Deputy) Building manager</a:t>
              </a:r>
              <a:endParaRPr>
                <a:latin typeface="Comfortaa"/>
                <a:ea typeface="Comfortaa"/>
                <a:cs typeface="Comfortaa"/>
                <a:sym typeface="Comfortaa"/>
              </a:endParaRPr>
            </a:p>
            <a:p>
              <a:pPr indent="0" lvl="1" marL="457200" marR="0" rtl="0" algn="l">
                <a:lnSpc>
                  <a:spcPct val="150000"/>
                </a:lnSpc>
                <a:spcBef>
                  <a:spcPts val="480"/>
                </a:spcBef>
                <a:spcAft>
                  <a:spcPts val="0"/>
                </a:spcAft>
                <a:buClr>
                  <a:srgbClr val="000000"/>
                </a:buClr>
                <a:buSzPts val="1600"/>
                <a:buFont typeface="Arial"/>
                <a:buNone/>
              </a:pPr>
              <a:r>
                <a:t/>
              </a:r>
              <a:endParaRPr sz="1600">
                <a:solidFill>
                  <a:schemeClr val="dk1"/>
                </a:solidFill>
                <a:latin typeface="Corbel"/>
                <a:ea typeface="Corbel"/>
                <a:cs typeface="Corbel"/>
                <a:sym typeface="Corbel"/>
              </a:endParaRPr>
            </a:p>
          </p:txBody>
        </p:sp>
      </p:grpSp>
      <p:sp>
        <p:nvSpPr>
          <p:cNvPr id="966" name="Google Shape;966;p19"/>
          <p:cNvSpPr txBox="1"/>
          <p:nvPr/>
        </p:nvSpPr>
        <p:spPr>
          <a:xfrm>
            <a:off x="1315700" y="2460613"/>
            <a:ext cx="4785300" cy="431100"/>
          </a:xfrm>
          <a:prstGeom prst="rect">
            <a:avLst/>
          </a:prstGeom>
          <a:noFill/>
          <a:ln>
            <a:noFill/>
          </a:ln>
        </p:spPr>
        <p:txBody>
          <a:bodyPr anchorCtr="0" anchor="t" bIns="91425" lIns="91425" spcFirstLastPara="1" rIns="91425" wrap="square" tIns="91425">
            <a:spAutoFit/>
          </a:bodyPr>
          <a:lstStyle/>
          <a:p>
            <a:pPr indent="0" lvl="1" marL="457200" rtl="0" algn="l">
              <a:lnSpc>
                <a:spcPct val="150000"/>
              </a:lnSpc>
              <a:spcBef>
                <a:spcPts val="480"/>
              </a:spcBef>
              <a:spcAft>
                <a:spcPts val="0"/>
              </a:spcAft>
              <a:buClr>
                <a:srgbClr val="000000"/>
              </a:buClr>
              <a:buSzPts val="1600"/>
              <a:buFont typeface="Arial"/>
              <a:buNone/>
            </a:pPr>
            <a:r>
              <a:rPr lang="fr-FR" sz="1600">
                <a:latin typeface="Corbel"/>
                <a:ea typeface="Corbel"/>
                <a:cs typeface="Corbel"/>
                <a:sym typeface="Corbel"/>
              </a:rPr>
              <a:t>School manager and accounting manager</a:t>
            </a:r>
            <a:endParaRPr sz="1600">
              <a:solidFill>
                <a:schemeClr val="dk1"/>
              </a:solidFill>
              <a:latin typeface="Corbel"/>
              <a:ea typeface="Corbel"/>
              <a:cs typeface="Corbel"/>
              <a:sym typeface="Corbel"/>
            </a:endParaRPr>
          </a:p>
        </p:txBody>
      </p:sp>
      <p:pic>
        <p:nvPicPr>
          <p:cNvPr id="967" name="Google Shape;967;p19"/>
          <p:cNvPicPr preferRelativeResize="0"/>
          <p:nvPr/>
        </p:nvPicPr>
        <p:blipFill rotWithShape="1">
          <a:blip r:embed="rId5">
            <a:alphaModFix/>
          </a:blip>
          <a:srcRect b="0" l="0" r="0" t="0"/>
          <a:stretch/>
        </p:blipFill>
        <p:spPr>
          <a:xfrm>
            <a:off x="970159" y="5484068"/>
            <a:ext cx="739892" cy="692931"/>
          </a:xfrm>
          <a:prstGeom prst="rect">
            <a:avLst/>
          </a:prstGeom>
          <a:noFill/>
          <a:ln>
            <a:noFill/>
          </a:ln>
        </p:spPr>
      </p:pic>
      <p:pic>
        <p:nvPicPr>
          <p:cNvPr id="968" name="Google Shape;968;p19"/>
          <p:cNvPicPr preferRelativeResize="0"/>
          <p:nvPr/>
        </p:nvPicPr>
        <p:blipFill rotWithShape="1">
          <a:blip r:embed="rId6">
            <a:alphaModFix/>
          </a:blip>
          <a:srcRect b="0" l="0" r="0" t="0"/>
          <a:stretch/>
        </p:blipFill>
        <p:spPr>
          <a:xfrm>
            <a:off x="977299" y="4450902"/>
            <a:ext cx="739892" cy="739892"/>
          </a:xfrm>
          <a:prstGeom prst="rect">
            <a:avLst/>
          </a:prstGeom>
          <a:noFill/>
          <a:ln>
            <a:noFill/>
          </a:ln>
        </p:spPr>
      </p:pic>
      <p:pic>
        <p:nvPicPr>
          <p:cNvPr id="969" name="Google Shape;969;p19"/>
          <p:cNvPicPr preferRelativeResize="0"/>
          <p:nvPr/>
        </p:nvPicPr>
        <p:blipFill rotWithShape="1">
          <a:blip r:embed="rId7">
            <a:alphaModFix/>
          </a:blip>
          <a:srcRect b="0" l="0" r="0" t="0"/>
          <a:stretch/>
        </p:blipFill>
        <p:spPr>
          <a:xfrm>
            <a:off x="1002727" y="2458700"/>
            <a:ext cx="722126" cy="722126"/>
          </a:xfrm>
          <a:prstGeom prst="rect">
            <a:avLst/>
          </a:prstGeom>
          <a:noFill/>
          <a:ln>
            <a:noFill/>
          </a:ln>
        </p:spPr>
      </p:pic>
      <p:pic>
        <p:nvPicPr>
          <p:cNvPr id="970" name="Google Shape;970;p19"/>
          <p:cNvPicPr preferRelativeResize="0"/>
          <p:nvPr/>
        </p:nvPicPr>
        <p:blipFill>
          <a:blip r:embed="rId8">
            <a:alphaModFix/>
          </a:blip>
          <a:stretch>
            <a:fillRect/>
          </a:stretch>
        </p:blipFill>
        <p:spPr>
          <a:xfrm>
            <a:off x="7089651" y="5423238"/>
            <a:ext cx="661925" cy="661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Tip : </a:t>
            </a:r>
            <a:r>
              <a:rPr lang="fr-FR"/>
              <a:t>prepare data collection materials</a:t>
            </a:r>
            <a:endParaRPr/>
          </a:p>
        </p:txBody>
      </p:sp>
      <p:sp>
        <p:nvSpPr>
          <p:cNvPr id="976" name="Google Shape;976;p18"/>
          <p:cNvSpPr txBox="1"/>
          <p:nvPr>
            <p:ph idx="4294967295" type="body"/>
          </p:nvPr>
        </p:nvSpPr>
        <p:spPr>
          <a:xfrm>
            <a:off x="555594" y="1773000"/>
            <a:ext cx="10972800" cy="48574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None/>
            </a:pPr>
            <a:r>
              <a:rPr lang="fr-FR" sz="1800"/>
              <a:t>In some categories there is a</a:t>
            </a:r>
            <a:r>
              <a:rPr lang="fr-FR" sz="1800">
                <a:solidFill>
                  <a:srgbClr val="ED7D31"/>
                </a:solidFill>
              </a:rPr>
              <a:t> lot of data to collect</a:t>
            </a:r>
            <a:endParaRPr sz="1800"/>
          </a:p>
          <a:p>
            <a:pPr indent="0" lvl="0" marL="0" marR="0" rtl="0" algn="l">
              <a:lnSpc>
                <a:spcPct val="100000"/>
              </a:lnSpc>
              <a:spcBef>
                <a:spcPts val="480"/>
              </a:spcBef>
              <a:spcAft>
                <a:spcPts val="0"/>
              </a:spcAft>
              <a:buNone/>
            </a:pPr>
            <a:r>
              <a:rPr lang="fr-FR" sz="1800">
                <a:solidFill>
                  <a:srgbClr val="000000"/>
                </a:solidFill>
              </a:rPr>
              <a:t>It would be very time consuming to ask</a:t>
            </a:r>
            <a:r>
              <a:rPr lang="fr-FR" sz="1800"/>
              <a:t> each student:</a:t>
            </a:r>
            <a:endParaRPr/>
          </a:p>
          <a:p>
            <a:pPr indent="-203200" lvl="0" marL="457200" rtl="0" algn="l">
              <a:lnSpc>
                <a:spcPct val="100000"/>
              </a:lnSpc>
              <a:spcBef>
                <a:spcPts val="480"/>
              </a:spcBef>
              <a:spcAft>
                <a:spcPts val="0"/>
              </a:spcAft>
              <a:buClr>
                <a:srgbClr val="ED7D31"/>
              </a:buClr>
              <a:buSzPts val="2000"/>
              <a:buFont typeface="Arial"/>
              <a:buChar char="•"/>
            </a:pPr>
            <a:r>
              <a:rPr lang="fr-FR" sz="1800"/>
              <a:t>How do they get to school?</a:t>
            </a:r>
            <a:endParaRPr sz="1800"/>
          </a:p>
          <a:p>
            <a:pPr indent="-203200" lvl="0" marL="457200" rtl="0" algn="l">
              <a:lnSpc>
                <a:spcPct val="100000"/>
              </a:lnSpc>
              <a:spcBef>
                <a:spcPts val="480"/>
              </a:spcBef>
              <a:spcAft>
                <a:spcPts val="0"/>
              </a:spcAft>
              <a:buClr>
                <a:srgbClr val="ED7D31"/>
              </a:buClr>
              <a:buSzPts val="2000"/>
              <a:buFont typeface="Arial"/>
              <a:buChar char="•"/>
            </a:pPr>
            <a:r>
              <a:rPr lang="fr-FR" sz="1800"/>
              <a:t>What do they eat every day?</a:t>
            </a:r>
            <a:endParaRPr b="0" sz="1800">
              <a:latin typeface="Corbel"/>
              <a:ea typeface="Corbel"/>
              <a:cs typeface="Corbel"/>
              <a:sym typeface="Corbel"/>
            </a:endParaRPr>
          </a:p>
          <a:p>
            <a:pPr indent="0" lvl="0" marL="457200" rtl="0" algn="l">
              <a:lnSpc>
                <a:spcPct val="100000"/>
              </a:lnSpc>
              <a:spcBef>
                <a:spcPts val="480"/>
              </a:spcBef>
              <a:spcAft>
                <a:spcPts val="0"/>
              </a:spcAft>
              <a:buNone/>
            </a:pPr>
            <a:r>
              <a:t/>
            </a:r>
            <a:endParaRPr sz="1800"/>
          </a:p>
          <a:p>
            <a:pPr indent="0" lvl="0" marL="228600" rtl="0" algn="l">
              <a:lnSpc>
                <a:spcPct val="90000"/>
              </a:lnSpc>
              <a:spcBef>
                <a:spcPts val="480"/>
              </a:spcBef>
              <a:spcAft>
                <a:spcPts val="0"/>
              </a:spcAft>
              <a:buSzPts val="2400"/>
              <a:buNone/>
            </a:pPr>
            <a:r>
              <a:t/>
            </a:r>
            <a:endParaRPr sz="1800">
              <a:solidFill>
                <a:srgbClr val="C55A11"/>
              </a:solidFill>
              <a:latin typeface="Corbel"/>
              <a:ea typeface="Corbel"/>
              <a:cs typeface="Corbel"/>
              <a:sym typeface="Corbel"/>
            </a:endParaRPr>
          </a:p>
          <a:p>
            <a:pPr indent="0" lvl="0" marL="0" rtl="0" algn="l">
              <a:lnSpc>
                <a:spcPct val="100000"/>
              </a:lnSpc>
              <a:spcBef>
                <a:spcPts val="0"/>
              </a:spcBef>
              <a:spcAft>
                <a:spcPts val="0"/>
              </a:spcAft>
              <a:buClr>
                <a:srgbClr val="000000"/>
              </a:buClr>
              <a:buSzPts val="1800"/>
              <a:buNone/>
            </a:pPr>
            <a:r>
              <a:t/>
            </a:r>
            <a:endParaRPr/>
          </a:p>
          <a:p>
            <a:pPr indent="0" lvl="0" marL="0" rtl="0" algn="l">
              <a:lnSpc>
                <a:spcPct val="100000"/>
              </a:lnSpc>
              <a:spcBef>
                <a:spcPts val="0"/>
              </a:spcBef>
              <a:spcAft>
                <a:spcPts val="0"/>
              </a:spcAft>
              <a:buNone/>
            </a:pPr>
            <a:r>
              <a:rPr lang="fr-FR" sz="1800">
                <a:solidFill>
                  <a:srgbClr val="000000"/>
                </a:solidFill>
              </a:rPr>
              <a:t>To make data collection easier</a:t>
            </a:r>
            <a:r>
              <a:rPr lang="fr-FR" sz="1800">
                <a:solidFill>
                  <a:srgbClr val="000000"/>
                </a:solidFill>
              </a:rPr>
              <a:t>, you can use</a:t>
            </a:r>
            <a:r>
              <a:rPr lang="fr-FR" sz="1800">
                <a:solidFill>
                  <a:srgbClr val="ED7D31"/>
                </a:solidFill>
              </a:rPr>
              <a:t> questionnaires </a:t>
            </a:r>
            <a:r>
              <a:rPr lang="fr-FR" sz="1800">
                <a:solidFill>
                  <a:srgbClr val="000000"/>
                </a:solidFill>
              </a:rPr>
              <a:t>and </a:t>
            </a:r>
            <a:r>
              <a:rPr lang="fr-FR" sz="1800">
                <a:solidFill>
                  <a:srgbClr val="ED7D31"/>
                </a:solidFill>
              </a:rPr>
              <a:t>sampling : </a:t>
            </a:r>
            <a:r>
              <a:rPr lang="fr-FR"/>
              <a:t>:</a:t>
            </a:r>
            <a:r>
              <a:rPr lang="fr-FR"/>
              <a:t> </a:t>
            </a:r>
            <a:endParaRPr sz="1800">
              <a:solidFill>
                <a:srgbClr val="ED7D31"/>
              </a:solidFill>
              <a:latin typeface="Corbel"/>
              <a:ea typeface="Corbel"/>
              <a:cs typeface="Corbel"/>
              <a:sym typeface="Corbel"/>
            </a:endParaRPr>
          </a:p>
          <a:p>
            <a:pPr indent="0" lvl="0" marL="0" rtl="0" algn="l">
              <a:lnSpc>
                <a:spcPct val="100000"/>
              </a:lnSpc>
              <a:spcBef>
                <a:spcPts val="0"/>
              </a:spcBef>
              <a:spcAft>
                <a:spcPts val="0"/>
              </a:spcAft>
              <a:buClr>
                <a:srgbClr val="000000"/>
              </a:buClr>
              <a:buSzPts val="1800"/>
              <a:buNone/>
            </a:pPr>
            <a:r>
              <a:t/>
            </a:r>
            <a:endParaRPr sz="1800">
              <a:solidFill>
                <a:srgbClr val="ED7D31"/>
              </a:solidFill>
            </a:endParaRPr>
          </a:p>
          <a:p>
            <a:pPr indent="-127000" lvl="0" marL="342900" rtl="0" algn="l">
              <a:lnSpc>
                <a:spcPct val="100000"/>
              </a:lnSpc>
              <a:spcBef>
                <a:spcPts val="0"/>
              </a:spcBef>
              <a:spcAft>
                <a:spcPts val="0"/>
              </a:spcAft>
              <a:buClr>
                <a:srgbClr val="ED7D31"/>
              </a:buClr>
              <a:buSzPts val="2000"/>
              <a:buFont typeface="Arial"/>
              <a:buChar char="•"/>
            </a:pPr>
            <a:r>
              <a:rPr lang="fr-FR" sz="1800">
                <a:solidFill>
                  <a:srgbClr val="000000"/>
                </a:solidFill>
                <a:latin typeface="Corbel"/>
                <a:ea typeface="Corbel"/>
                <a:cs typeface="Corbel"/>
                <a:sym typeface="Corbel"/>
              </a:rPr>
              <a:t> </a:t>
            </a:r>
            <a:r>
              <a:rPr lang="fr-FR" sz="1800">
                <a:solidFill>
                  <a:srgbClr val="000000"/>
                </a:solidFill>
              </a:rPr>
              <a:t>Design </a:t>
            </a:r>
            <a:r>
              <a:rPr lang="fr-FR" sz="1800">
                <a:solidFill>
                  <a:srgbClr val="ED7D31"/>
                </a:solidFill>
              </a:rPr>
              <a:t>a questionnaire</a:t>
            </a:r>
            <a:r>
              <a:rPr lang="fr-FR" sz="1800">
                <a:solidFill>
                  <a:srgbClr val="000000"/>
                </a:solidFill>
              </a:rPr>
              <a:t> and send it to a</a:t>
            </a:r>
            <a:r>
              <a:rPr lang="fr-FR" sz="1800">
                <a:solidFill>
                  <a:srgbClr val="ED7D31"/>
                </a:solidFill>
              </a:rPr>
              <a:t> sample</a:t>
            </a:r>
            <a:r>
              <a:rPr lang="fr-FR" sz="1800">
                <a:solidFill>
                  <a:srgbClr val="000000"/>
                </a:solidFill>
              </a:rPr>
              <a:t> of students and teams</a:t>
            </a:r>
            <a:r>
              <a:rPr lang="fr-FR"/>
              <a:t>.</a:t>
            </a:r>
            <a:endParaRPr/>
          </a:p>
          <a:p>
            <a:pPr indent="-127000" lvl="0" marL="342900" rtl="0" algn="l">
              <a:lnSpc>
                <a:spcPct val="100000"/>
              </a:lnSpc>
              <a:spcBef>
                <a:spcPts val="0"/>
              </a:spcBef>
              <a:spcAft>
                <a:spcPts val="0"/>
              </a:spcAft>
              <a:buClr>
                <a:srgbClr val="ED7D31"/>
              </a:buClr>
              <a:buSzPts val="2000"/>
              <a:buFont typeface="Arial"/>
              <a:buChar char="•"/>
            </a:pPr>
            <a:r>
              <a:rPr lang="fr-FR" sz="1800">
                <a:solidFill>
                  <a:srgbClr val="000000"/>
                </a:solidFill>
              </a:rPr>
              <a:t> </a:t>
            </a:r>
            <a:r>
              <a:rPr lang="fr-FR" sz="1800">
                <a:solidFill>
                  <a:srgbClr val="ED7D31"/>
                </a:solidFill>
              </a:rPr>
              <a:t>Extrapolate</a:t>
            </a:r>
            <a:r>
              <a:rPr lang="fr-FR" sz="1800">
                <a:solidFill>
                  <a:srgbClr val="000000"/>
                </a:solidFill>
              </a:rPr>
              <a:t> the results to all the students and teams.</a:t>
            </a:r>
            <a:endParaRPr>
              <a:latin typeface="Corbel"/>
              <a:ea typeface="Corbel"/>
              <a:cs typeface="Corbel"/>
              <a:sym typeface="Corbel"/>
            </a:endParaRPr>
          </a:p>
        </p:txBody>
      </p:sp>
      <p:pic>
        <p:nvPicPr>
          <p:cNvPr id="977" name="Google Shape;977;p18"/>
          <p:cNvPicPr preferRelativeResize="0"/>
          <p:nvPr/>
        </p:nvPicPr>
        <p:blipFill rotWithShape="1">
          <a:blip r:embed="rId3">
            <a:alphaModFix/>
          </a:blip>
          <a:srcRect b="0" l="0" r="0" t="0"/>
          <a:stretch/>
        </p:blipFill>
        <p:spPr>
          <a:xfrm>
            <a:off x="9310689" y="1722623"/>
            <a:ext cx="1368152" cy="1368152"/>
          </a:xfrm>
          <a:prstGeom prst="rect">
            <a:avLst/>
          </a:prstGeom>
          <a:noFill/>
          <a:ln>
            <a:noFill/>
          </a:ln>
        </p:spPr>
      </p:pic>
      <p:sp>
        <p:nvSpPr>
          <p:cNvPr id="978" name="Google Shape;978;p18"/>
          <p:cNvSpPr/>
          <p:nvPr/>
        </p:nvSpPr>
        <p:spPr>
          <a:xfrm>
            <a:off x="8363365" y="3040402"/>
            <a:ext cx="3262800" cy="75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latin typeface="Corbel"/>
                <a:ea typeface="Corbel"/>
                <a:cs typeface="Corbel"/>
                <a:sym typeface="Corbel"/>
              </a:rPr>
              <a:t>Don't be swamped by the amount of data you need to collect!</a:t>
            </a:r>
            <a:endParaRPr b="0" i="0" sz="1400" u="none" cap="none" strike="noStrike">
              <a:solidFill>
                <a:srgbClr val="000000"/>
              </a:solidFill>
              <a:latin typeface="Arial"/>
              <a:ea typeface="Arial"/>
              <a:cs typeface="Arial"/>
              <a:sym typeface="Arial"/>
            </a:endParaRPr>
          </a:p>
        </p:txBody>
      </p:sp>
      <p:cxnSp>
        <p:nvCxnSpPr>
          <p:cNvPr id="979" name="Google Shape;979;p18"/>
          <p:cNvCxnSpPr/>
          <p:nvPr/>
        </p:nvCxnSpPr>
        <p:spPr>
          <a:xfrm flipH="1" rot="10800000">
            <a:off x="336000" y="3936952"/>
            <a:ext cx="11520000" cy="600"/>
          </a:xfrm>
          <a:prstGeom prst="straightConnector1">
            <a:avLst/>
          </a:prstGeom>
          <a:noFill/>
          <a:ln cap="flat" cmpd="sng" w="19050">
            <a:solidFill>
              <a:schemeClr val="accent6"/>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Let's do the maths!</a:t>
            </a:r>
            <a:endParaRPr/>
          </a:p>
        </p:txBody>
      </p:sp>
      <p:sp>
        <p:nvSpPr>
          <p:cNvPr id="985" name="Google Shape;985;p35"/>
          <p:cNvSpPr txBox="1"/>
          <p:nvPr>
            <p:ph idx="4294967295" type="body"/>
          </p:nvPr>
        </p:nvSpPr>
        <p:spPr>
          <a:xfrm>
            <a:off x="609600" y="1446750"/>
            <a:ext cx="10972800" cy="15753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480"/>
              </a:spcBef>
              <a:spcAft>
                <a:spcPts val="0"/>
              </a:spcAft>
              <a:buNone/>
            </a:pPr>
            <a:r>
              <a:rPr lang="fr-FR" sz="3200"/>
              <a:t>Now that you've collected the data, all you have to do is calculate your school's carbon footprint</a:t>
            </a:r>
            <a:endParaRPr sz="3200"/>
          </a:p>
          <a:p>
            <a:pPr indent="-228600" lvl="0" marL="457200" rtl="0" algn="ctr">
              <a:lnSpc>
                <a:spcPct val="90000"/>
              </a:lnSpc>
              <a:spcBef>
                <a:spcPts val="480"/>
              </a:spcBef>
              <a:spcAft>
                <a:spcPts val="0"/>
              </a:spcAft>
              <a:buSzPts val="2400"/>
              <a:buNone/>
            </a:pPr>
            <a:r>
              <a:rPr lang="fr-FR" sz="3200"/>
              <a:t>using the </a:t>
            </a:r>
            <a:r>
              <a:rPr i="1" lang="fr-FR" sz="3200"/>
              <a:t>Clicks On</a:t>
            </a:r>
            <a:r>
              <a:rPr lang="fr-FR" sz="3200"/>
              <a:t> calculator !</a:t>
            </a:r>
            <a:endParaRPr sz="3200"/>
          </a:p>
        </p:txBody>
      </p:sp>
      <p:sp>
        <p:nvSpPr>
          <p:cNvPr id="986" name="Google Shape;986;p35"/>
          <p:cNvSpPr/>
          <p:nvPr/>
        </p:nvSpPr>
        <p:spPr>
          <a:xfrm>
            <a:off x="1007588" y="1390863"/>
            <a:ext cx="10406700" cy="15753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7" name="Google Shape;987;p35"/>
          <p:cNvPicPr preferRelativeResize="0"/>
          <p:nvPr/>
        </p:nvPicPr>
        <p:blipFill>
          <a:blip r:embed="rId3">
            <a:alphaModFix/>
          </a:blip>
          <a:stretch>
            <a:fillRect/>
          </a:stretch>
        </p:blipFill>
        <p:spPr>
          <a:xfrm>
            <a:off x="2590800" y="3098250"/>
            <a:ext cx="7433240" cy="35311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g25dfdd45b73_0_8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Clicks On Calculator </a:t>
            </a:r>
            <a:endParaRPr/>
          </a:p>
        </p:txBody>
      </p:sp>
      <p:grpSp>
        <p:nvGrpSpPr>
          <p:cNvPr id="993" name="Google Shape;993;g25dfdd45b73_0_89"/>
          <p:cNvGrpSpPr/>
          <p:nvPr/>
        </p:nvGrpSpPr>
        <p:grpSpPr>
          <a:xfrm>
            <a:off x="8143704" y="2399740"/>
            <a:ext cx="3109549" cy="947673"/>
            <a:chOff x="6440400" y="2484486"/>
            <a:chExt cx="2092000" cy="924650"/>
          </a:xfrm>
        </p:grpSpPr>
        <p:sp>
          <p:nvSpPr>
            <p:cNvPr id="994" name="Google Shape;994;g25dfdd45b73_0_89"/>
            <p:cNvSpPr txBox="1"/>
            <p:nvPr/>
          </p:nvSpPr>
          <p:spPr>
            <a:xfrm>
              <a:off x="6440400" y="2762936"/>
              <a:ext cx="2084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fr-FR" sz="1700">
                  <a:solidFill>
                    <a:srgbClr val="575757"/>
                  </a:solidFill>
                  <a:latin typeface="Corbel"/>
                  <a:ea typeface="Corbel"/>
                  <a:cs typeface="Corbel"/>
                  <a:sym typeface="Corbel"/>
                </a:rPr>
                <a:t>For each category, it is possible to integrate more data to get a more accurate result</a:t>
              </a:r>
              <a:endParaRPr b="0" i="0" sz="17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995" name="Google Shape;995;g25dfdd45b73_0_89"/>
            <p:cNvSpPr txBox="1"/>
            <p:nvPr/>
          </p:nvSpPr>
          <p:spPr>
            <a:xfrm>
              <a:off x="6442000" y="2484486"/>
              <a:ext cx="20904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fr-FR" sz="1700">
                  <a:solidFill>
                    <a:srgbClr val="575757"/>
                  </a:solidFill>
                  <a:latin typeface="Corbel"/>
                  <a:ea typeface="Corbel"/>
                  <a:cs typeface="Corbel"/>
                  <a:sym typeface="Corbel"/>
                </a:rPr>
                <a:t>2 possible levels of precision</a:t>
              </a:r>
              <a:endParaRPr sz="1700">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a:solidFill>
                  <a:srgbClr val="575757"/>
                </a:solidFill>
                <a:latin typeface="Corbel"/>
                <a:ea typeface="Corbel"/>
                <a:cs typeface="Corbel"/>
                <a:sym typeface="Corbel"/>
              </a:endParaRPr>
            </a:p>
          </p:txBody>
        </p:sp>
      </p:grpSp>
      <p:grpSp>
        <p:nvGrpSpPr>
          <p:cNvPr id="996" name="Google Shape;996;g25dfdd45b73_0_89"/>
          <p:cNvGrpSpPr/>
          <p:nvPr/>
        </p:nvGrpSpPr>
        <p:grpSpPr>
          <a:xfrm>
            <a:off x="8476274" y="3670424"/>
            <a:ext cx="3109149" cy="1270506"/>
            <a:chOff x="6914360" y="3859895"/>
            <a:chExt cx="2121996" cy="1239639"/>
          </a:xfrm>
        </p:grpSpPr>
        <p:sp>
          <p:nvSpPr>
            <p:cNvPr id="997" name="Google Shape;997;g25dfdd45b73_0_89"/>
            <p:cNvSpPr txBox="1"/>
            <p:nvPr/>
          </p:nvSpPr>
          <p:spPr>
            <a:xfrm>
              <a:off x="6914360" y="4138333"/>
              <a:ext cx="2043600" cy="96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If you have doubts on how to use the tool, you will have personalized support through the project's specialized staff</a:t>
              </a:r>
              <a:r>
                <a:rPr lang="fr-FR" sz="1700">
                  <a:solidFill>
                    <a:srgbClr val="575757"/>
                  </a:solidFill>
                  <a:latin typeface="Corbel"/>
                  <a:ea typeface="Corbel"/>
                  <a:cs typeface="Corbel"/>
                  <a:sym typeface="Corbel"/>
                </a:rPr>
                <a:t>, the FAQ </a:t>
              </a:r>
              <a:r>
                <a:rPr b="0" i="0" lang="fr-FR" sz="1700" u="none" cap="none" strike="noStrike">
                  <a:solidFill>
                    <a:srgbClr val="575757"/>
                  </a:solidFill>
                  <a:latin typeface="Corbel"/>
                  <a:ea typeface="Corbel"/>
                  <a:cs typeface="Corbel"/>
                  <a:sym typeface="Corbel"/>
                </a:rPr>
                <a:t>and the eTwinning Platform</a:t>
              </a:r>
              <a:endParaRPr b="0" i="0" sz="17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998" name="Google Shape;998;g25dfdd45b73_0_89"/>
            <p:cNvSpPr txBox="1"/>
            <p:nvPr/>
          </p:nvSpPr>
          <p:spPr>
            <a:xfrm>
              <a:off x="6915956" y="3859895"/>
              <a:ext cx="21204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Support</a:t>
              </a:r>
              <a:endParaRPr b="1" i="0" sz="1700" u="none" cap="none" strike="noStrike">
                <a:solidFill>
                  <a:srgbClr val="575757"/>
                </a:solidFill>
                <a:latin typeface="Corbel"/>
                <a:ea typeface="Corbel"/>
                <a:cs typeface="Corbel"/>
                <a:sym typeface="Corbel"/>
              </a:endParaRPr>
            </a:p>
          </p:txBody>
        </p:sp>
      </p:grpSp>
      <p:grpSp>
        <p:nvGrpSpPr>
          <p:cNvPr id="999" name="Google Shape;999;g25dfdd45b73_0_89"/>
          <p:cNvGrpSpPr/>
          <p:nvPr/>
        </p:nvGrpSpPr>
        <p:grpSpPr>
          <a:xfrm>
            <a:off x="3908369" y="1412967"/>
            <a:ext cx="4491595" cy="803489"/>
            <a:chOff x="1927195" y="2027773"/>
            <a:chExt cx="5291700" cy="783968"/>
          </a:xfrm>
        </p:grpSpPr>
        <p:sp>
          <p:nvSpPr>
            <p:cNvPr id="1000" name="Google Shape;1000;g25dfdd45b73_0_89"/>
            <p:cNvSpPr txBox="1"/>
            <p:nvPr/>
          </p:nvSpPr>
          <p:spPr>
            <a:xfrm>
              <a:off x="1927195" y="2350041"/>
              <a:ext cx="5291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To have an overview of the data collected and the emissions accounted for.</a:t>
              </a:r>
              <a:endParaRPr b="0" i="0" sz="1700" u="none" cap="none" strike="noStrike">
                <a:solidFill>
                  <a:srgbClr val="575757"/>
                </a:solidFill>
                <a:latin typeface="Corbel"/>
                <a:ea typeface="Corbel"/>
                <a:cs typeface="Corbel"/>
                <a:sym typeface="Corbel"/>
              </a:endParaRPr>
            </a:p>
          </p:txBody>
        </p:sp>
        <p:sp>
          <p:nvSpPr>
            <p:cNvPr id="1001" name="Google Shape;1001;g25dfdd45b73_0_89"/>
            <p:cNvSpPr txBox="1"/>
            <p:nvPr/>
          </p:nvSpPr>
          <p:spPr>
            <a:xfrm>
              <a:off x="1927195" y="2027773"/>
              <a:ext cx="52917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Summary report</a:t>
              </a:r>
              <a:endParaRPr b="1" i="0" sz="1700" u="none" cap="none" strike="noStrike">
                <a:solidFill>
                  <a:srgbClr val="575757"/>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p:txBody>
        </p:sp>
      </p:grpSp>
      <p:grpSp>
        <p:nvGrpSpPr>
          <p:cNvPr id="1002" name="Google Shape;1002;g25dfdd45b73_0_89"/>
          <p:cNvGrpSpPr/>
          <p:nvPr/>
        </p:nvGrpSpPr>
        <p:grpSpPr>
          <a:xfrm>
            <a:off x="1078372" y="2628340"/>
            <a:ext cx="3109549" cy="947673"/>
            <a:chOff x="6440400" y="2707532"/>
            <a:chExt cx="2092000" cy="924650"/>
          </a:xfrm>
        </p:grpSpPr>
        <p:sp>
          <p:nvSpPr>
            <p:cNvPr id="1003" name="Google Shape;1003;g25dfdd45b73_0_89"/>
            <p:cNvSpPr txBox="1"/>
            <p:nvPr/>
          </p:nvSpPr>
          <p:spPr>
            <a:xfrm>
              <a:off x="6440400" y="2985982"/>
              <a:ext cx="2084100" cy="646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Energy, food, transportation, supplies and fixed expenses</a:t>
              </a:r>
              <a:endParaRPr b="0" i="0" sz="17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1004" name="Google Shape;1004;g25dfdd45b73_0_89"/>
            <p:cNvSpPr txBox="1"/>
            <p:nvPr/>
          </p:nvSpPr>
          <p:spPr>
            <a:xfrm>
              <a:off x="6442000" y="2707532"/>
              <a:ext cx="20904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Divided into categories</a:t>
              </a:r>
              <a:endParaRPr b="1" i="0" sz="17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p:txBody>
        </p:sp>
      </p:grpSp>
      <p:grpSp>
        <p:nvGrpSpPr>
          <p:cNvPr id="1005" name="Google Shape;1005;g25dfdd45b73_0_89"/>
          <p:cNvGrpSpPr/>
          <p:nvPr/>
        </p:nvGrpSpPr>
        <p:grpSpPr>
          <a:xfrm>
            <a:off x="561537" y="3746618"/>
            <a:ext cx="3209737" cy="947673"/>
            <a:chOff x="6914356" y="3934243"/>
            <a:chExt cx="2122000" cy="924650"/>
          </a:xfrm>
        </p:grpSpPr>
        <p:sp>
          <p:nvSpPr>
            <p:cNvPr id="1006" name="Google Shape;1006;g25dfdd45b73_0_89"/>
            <p:cNvSpPr txBox="1"/>
            <p:nvPr/>
          </p:nvSpPr>
          <p:spPr>
            <a:xfrm>
              <a:off x="6914356" y="4212693"/>
              <a:ext cx="2114400" cy="646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It allows to evaluate the greenhouse gas (GHG) emissions emitted by the school or educational center.</a:t>
              </a:r>
              <a:endParaRPr b="0" i="0" sz="17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1007" name="Google Shape;1007;g25dfdd45b73_0_89"/>
            <p:cNvSpPr txBox="1"/>
            <p:nvPr/>
          </p:nvSpPr>
          <p:spPr>
            <a:xfrm>
              <a:off x="6915956" y="3934243"/>
              <a:ext cx="21204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Tool through a worksheet </a:t>
              </a:r>
              <a:endParaRPr b="1" i="0" sz="1700" u="none" cap="none" strike="noStrike">
                <a:solidFill>
                  <a:srgbClr val="575757"/>
                </a:solidFill>
                <a:latin typeface="Corbel"/>
                <a:ea typeface="Corbel"/>
                <a:cs typeface="Corbel"/>
                <a:sym typeface="Corbel"/>
              </a:endParaRPr>
            </a:p>
          </p:txBody>
        </p:sp>
      </p:grpSp>
      <p:sp>
        <p:nvSpPr>
          <p:cNvPr id="1008" name="Google Shape;1008;g25dfdd45b73_0_89"/>
          <p:cNvSpPr/>
          <p:nvPr/>
        </p:nvSpPr>
        <p:spPr>
          <a:xfrm>
            <a:off x="5145274" y="3257817"/>
            <a:ext cx="2018100" cy="1999500"/>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09" name="Google Shape;1009;g25dfdd45b73_0_89"/>
          <p:cNvSpPr/>
          <p:nvPr/>
        </p:nvSpPr>
        <p:spPr>
          <a:xfrm>
            <a:off x="6086559" y="3187585"/>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0" name="Google Shape;1010;g25dfdd45b73_0_89"/>
          <p:cNvSpPr/>
          <p:nvPr/>
        </p:nvSpPr>
        <p:spPr>
          <a:xfrm>
            <a:off x="7089779" y="4179232"/>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1" name="Google Shape;1011;g25dfdd45b73_0_89"/>
          <p:cNvSpPr/>
          <p:nvPr/>
        </p:nvSpPr>
        <p:spPr>
          <a:xfrm>
            <a:off x="5079696" y="4179232"/>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2" name="Google Shape;1012;g25dfdd45b73_0_89"/>
          <p:cNvSpPr/>
          <p:nvPr/>
        </p:nvSpPr>
        <p:spPr>
          <a:xfrm>
            <a:off x="6855554" y="3516791"/>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3" name="Google Shape;1013;g25dfdd45b73_0_89"/>
          <p:cNvSpPr/>
          <p:nvPr/>
        </p:nvSpPr>
        <p:spPr>
          <a:xfrm>
            <a:off x="5334429" y="3516791"/>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4" name="Google Shape;1014;g25dfdd45b73_0_89"/>
          <p:cNvSpPr/>
          <p:nvPr/>
        </p:nvSpPr>
        <p:spPr>
          <a:xfrm>
            <a:off x="5846726" y="2348822"/>
            <a:ext cx="622800" cy="617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5" name="Google Shape;1015;g25dfdd45b73_0_89"/>
          <p:cNvSpPr/>
          <p:nvPr/>
        </p:nvSpPr>
        <p:spPr>
          <a:xfrm>
            <a:off x="4434633" y="2848471"/>
            <a:ext cx="622800" cy="617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6" name="Google Shape;1016;g25dfdd45b73_0_89"/>
          <p:cNvSpPr/>
          <p:nvPr/>
        </p:nvSpPr>
        <p:spPr>
          <a:xfrm>
            <a:off x="7259098" y="2848471"/>
            <a:ext cx="622800" cy="617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7" name="Google Shape;1017;g25dfdd45b73_0_89"/>
          <p:cNvSpPr/>
          <p:nvPr/>
        </p:nvSpPr>
        <p:spPr>
          <a:xfrm>
            <a:off x="4076519" y="3937412"/>
            <a:ext cx="622800" cy="617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8" name="Google Shape;1018;g25dfdd45b73_0_89"/>
          <p:cNvSpPr/>
          <p:nvPr/>
        </p:nvSpPr>
        <p:spPr>
          <a:xfrm>
            <a:off x="7617214" y="3937412"/>
            <a:ext cx="622800" cy="617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19" name="Google Shape;1019;g25dfdd45b73_0_89">
            <a:hlinkClick r:id="rId3"/>
          </p:cNvPr>
          <p:cNvSpPr txBox="1"/>
          <p:nvPr/>
        </p:nvSpPr>
        <p:spPr>
          <a:xfrm>
            <a:off x="4604671" y="6121283"/>
            <a:ext cx="3106800" cy="28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FR" sz="1400" u="sng" cap="none" strike="noStrike">
                <a:solidFill>
                  <a:srgbClr val="70AD47"/>
                </a:solidFill>
                <a:latin typeface="Corbel"/>
                <a:ea typeface="Corbel"/>
                <a:cs typeface="Corbel"/>
                <a:sym typeface="Corbel"/>
                <a:hlinkClick r:id="rId4">
                  <a:extLst>
                    <a:ext uri="{A12FA001-AC4F-418D-AE19-62706E023703}">
                      <ahyp:hlinkClr val="tx"/>
                    </a:ext>
                  </a:extLst>
                </a:hlinkClick>
              </a:rPr>
              <a:t>CALCULATOR</a:t>
            </a:r>
            <a:endParaRPr b="1" i="0" sz="1400" u="none" cap="none" strike="noStrike">
              <a:solidFill>
                <a:srgbClr val="70AD47"/>
              </a:solidFill>
              <a:latin typeface="Corbel"/>
              <a:ea typeface="Corbel"/>
              <a:cs typeface="Corbel"/>
              <a:sym typeface="Corbel"/>
            </a:endParaRPr>
          </a:p>
        </p:txBody>
      </p:sp>
      <p:grpSp>
        <p:nvGrpSpPr>
          <p:cNvPr id="1020" name="Google Shape;1020;g25dfdd45b73_0_89"/>
          <p:cNvGrpSpPr/>
          <p:nvPr/>
        </p:nvGrpSpPr>
        <p:grpSpPr>
          <a:xfrm>
            <a:off x="5283522" y="3399717"/>
            <a:ext cx="1749270" cy="2670229"/>
            <a:chOff x="5278897" y="3548635"/>
            <a:chExt cx="1691096" cy="2605356"/>
          </a:xfrm>
        </p:grpSpPr>
        <p:grpSp>
          <p:nvGrpSpPr>
            <p:cNvPr id="1021" name="Google Shape;1021;g25dfdd45b73_0_89"/>
            <p:cNvGrpSpPr/>
            <p:nvPr/>
          </p:nvGrpSpPr>
          <p:grpSpPr>
            <a:xfrm>
              <a:off x="5278897" y="3548635"/>
              <a:ext cx="1691096" cy="2605356"/>
              <a:chOff x="3145556" y="2276871"/>
              <a:chExt cx="2025750" cy="3120934"/>
            </a:xfrm>
          </p:grpSpPr>
          <p:sp>
            <p:nvSpPr>
              <p:cNvPr id="1022" name="Google Shape;1022;g25dfdd45b73_0_89"/>
              <p:cNvSpPr/>
              <p:nvPr/>
            </p:nvSpPr>
            <p:spPr>
              <a:xfrm>
                <a:off x="3145556" y="2276871"/>
                <a:ext cx="2025750" cy="2266157"/>
              </a:xfrm>
              <a:custGeom>
                <a:rect b="b" l="l" r="r" t="t"/>
                <a:pathLst>
                  <a:path extrusionOk="0" h="2266157" w="2025750">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rgbClr val="F79E0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212121"/>
                  </a:solidFill>
                  <a:latin typeface="Corbel"/>
                  <a:ea typeface="Corbel"/>
                  <a:cs typeface="Corbel"/>
                  <a:sym typeface="Corbel"/>
                </a:endParaRPr>
              </a:p>
            </p:txBody>
          </p:sp>
          <p:sp>
            <p:nvSpPr>
              <p:cNvPr id="1023" name="Google Shape;1023;g25dfdd45b73_0_89"/>
              <p:cNvSpPr/>
              <p:nvPr/>
            </p:nvSpPr>
            <p:spPr>
              <a:xfrm>
                <a:off x="3770387" y="4576913"/>
                <a:ext cx="792088" cy="661813"/>
              </a:xfrm>
              <a:custGeom>
                <a:rect b="b" l="l" r="r" t="t"/>
                <a:pathLst>
                  <a:path extrusionOk="0" h="661813" w="792088">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024" name="Google Shape;1024;g25dfdd45b73_0_89"/>
              <p:cNvSpPr/>
              <p:nvPr/>
            </p:nvSpPr>
            <p:spPr>
              <a:xfrm>
                <a:off x="3824430" y="5267325"/>
                <a:ext cx="668001" cy="130480"/>
              </a:xfrm>
              <a:custGeom>
                <a:rect b="b" l="l" r="r" t="t"/>
                <a:pathLst>
                  <a:path extrusionOk="0" h="130480" w="668001">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cxnSp>
            <p:nvCxnSpPr>
              <p:cNvPr id="1025" name="Google Shape;1025;g25dfdd45b73_0_89"/>
              <p:cNvCxnSpPr/>
              <p:nvPr/>
            </p:nvCxnSpPr>
            <p:spPr>
              <a:xfrm>
                <a:off x="3824434" y="3831332"/>
                <a:ext cx="203100" cy="715200"/>
              </a:xfrm>
              <a:prstGeom prst="straightConnector1">
                <a:avLst/>
              </a:prstGeom>
              <a:noFill/>
              <a:ln cap="flat" cmpd="sng" w="25400">
                <a:solidFill>
                  <a:srgbClr val="FFFFFF"/>
                </a:solidFill>
                <a:prstDash val="solid"/>
                <a:miter lim="800000"/>
                <a:headEnd len="sm" w="sm" type="none"/>
                <a:tailEnd len="sm" w="sm" type="none"/>
              </a:ln>
            </p:spPr>
          </p:cxnSp>
          <p:cxnSp>
            <p:nvCxnSpPr>
              <p:cNvPr id="1026" name="Google Shape;1026;g25dfdd45b73_0_89"/>
              <p:cNvCxnSpPr/>
              <p:nvPr/>
            </p:nvCxnSpPr>
            <p:spPr>
              <a:xfrm flipH="1">
                <a:off x="4284118" y="3831332"/>
                <a:ext cx="191400" cy="721200"/>
              </a:xfrm>
              <a:prstGeom prst="straightConnector1">
                <a:avLst/>
              </a:prstGeom>
              <a:noFill/>
              <a:ln cap="flat" cmpd="sng" w="25400">
                <a:solidFill>
                  <a:srgbClr val="FFFFFF"/>
                </a:solidFill>
                <a:prstDash val="solid"/>
                <a:miter lim="800000"/>
                <a:headEnd len="sm" w="sm" type="none"/>
                <a:tailEnd len="sm" w="sm" type="none"/>
              </a:ln>
            </p:spPr>
          </p:cxnSp>
        </p:grpSp>
        <p:sp>
          <p:nvSpPr>
            <p:cNvPr id="1027" name="Google Shape;1027;g25dfdd45b73_0_89"/>
            <p:cNvSpPr/>
            <p:nvPr/>
          </p:nvSpPr>
          <p:spPr>
            <a:xfrm>
              <a:off x="5589308" y="3851462"/>
              <a:ext cx="1069200" cy="1069200"/>
            </a:xfrm>
            <a:custGeom>
              <a:rect b="b" l="l" r="r" t="t"/>
              <a:pathLst>
                <a:path extrusionOk="0" h="3240000" w="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sp>
        <p:nvSpPr>
          <p:cNvPr id="1028" name="Google Shape;1028;g25dfdd45b73_0_89">
            <a:hlinkClick r:id="rId5"/>
          </p:cNvPr>
          <p:cNvSpPr txBox="1"/>
          <p:nvPr/>
        </p:nvSpPr>
        <p:spPr>
          <a:xfrm>
            <a:off x="5283320" y="3210422"/>
            <a:ext cx="180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029" name="Google Shape;1029;g25dfdd45b73_0_89"/>
          <p:cNvSpPr/>
          <p:nvPr/>
        </p:nvSpPr>
        <p:spPr>
          <a:xfrm>
            <a:off x="4240640" y="4097680"/>
            <a:ext cx="294558" cy="290978"/>
          </a:xfrm>
          <a:custGeom>
            <a:rect b="b" l="l" r="r" t="t"/>
            <a:pathLst>
              <a:path extrusionOk="0" h="186" w="186">
                <a:moveTo>
                  <a:pt x="17" y="59"/>
                </a:moveTo>
                <a:cubicBezTo>
                  <a:pt x="59" y="59"/>
                  <a:pt x="59" y="59"/>
                  <a:pt x="59" y="59"/>
                </a:cubicBezTo>
                <a:cubicBezTo>
                  <a:pt x="59" y="17"/>
                  <a:pt x="59" y="17"/>
                  <a:pt x="59" y="17"/>
                </a:cubicBezTo>
                <a:cubicBezTo>
                  <a:pt x="17" y="17"/>
                  <a:pt x="17" y="17"/>
                  <a:pt x="17" y="17"/>
                </a:cubicBezTo>
                <a:lnTo>
                  <a:pt x="17" y="59"/>
                </a:lnTo>
                <a:close/>
                <a:moveTo>
                  <a:pt x="26" y="26"/>
                </a:moveTo>
                <a:cubicBezTo>
                  <a:pt x="51" y="26"/>
                  <a:pt x="51" y="26"/>
                  <a:pt x="51" y="26"/>
                </a:cubicBezTo>
                <a:cubicBezTo>
                  <a:pt x="51" y="51"/>
                  <a:pt x="51" y="51"/>
                  <a:pt x="51" y="51"/>
                </a:cubicBezTo>
                <a:cubicBezTo>
                  <a:pt x="26" y="51"/>
                  <a:pt x="26" y="51"/>
                  <a:pt x="26" y="51"/>
                </a:cubicBezTo>
                <a:lnTo>
                  <a:pt x="26" y="26"/>
                </a:lnTo>
                <a:close/>
                <a:moveTo>
                  <a:pt x="17" y="114"/>
                </a:moveTo>
                <a:cubicBezTo>
                  <a:pt x="59" y="114"/>
                  <a:pt x="59" y="114"/>
                  <a:pt x="59" y="114"/>
                </a:cubicBezTo>
                <a:cubicBezTo>
                  <a:pt x="59" y="72"/>
                  <a:pt x="59" y="72"/>
                  <a:pt x="59" y="72"/>
                </a:cubicBezTo>
                <a:cubicBezTo>
                  <a:pt x="17" y="72"/>
                  <a:pt x="17" y="72"/>
                  <a:pt x="17" y="72"/>
                </a:cubicBezTo>
                <a:lnTo>
                  <a:pt x="17" y="114"/>
                </a:lnTo>
                <a:close/>
                <a:moveTo>
                  <a:pt x="26" y="81"/>
                </a:moveTo>
                <a:cubicBezTo>
                  <a:pt x="51" y="81"/>
                  <a:pt x="51" y="81"/>
                  <a:pt x="51" y="81"/>
                </a:cubicBezTo>
                <a:cubicBezTo>
                  <a:pt x="51" y="106"/>
                  <a:pt x="51" y="106"/>
                  <a:pt x="51" y="106"/>
                </a:cubicBezTo>
                <a:cubicBezTo>
                  <a:pt x="26" y="106"/>
                  <a:pt x="26" y="106"/>
                  <a:pt x="26" y="106"/>
                </a:cubicBezTo>
                <a:lnTo>
                  <a:pt x="26" y="81"/>
                </a:lnTo>
                <a:close/>
                <a:moveTo>
                  <a:pt x="169" y="0"/>
                </a:moveTo>
                <a:cubicBezTo>
                  <a:pt x="17" y="0"/>
                  <a:pt x="17" y="0"/>
                  <a:pt x="17" y="0"/>
                </a:cubicBezTo>
                <a:cubicBezTo>
                  <a:pt x="8" y="0"/>
                  <a:pt x="0" y="8"/>
                  <a:pt x="0" y="17"/>
                </a:cubicBezTo>
                <a:cubicBezTo>
                  <a:pt x="0" y="169"/>
                  <a:pt x="0" y="169"/>
                  <a:pt x="0" y="169"/>
                </a:cubicBezTo>
                <a:cubicBezTo>
                  <a:pt x="0" y="178"/>
                  <a:pt x="8" y="186"/>
                  <a:pt x="17" y="186"/>
                </a:cubicBezTo>
                <a:cubicBezTo>
                  <a:pt x="169" y="186"/>
                  <a:pt x="169" y="186"/>
                  <a:pt x="169" y="186"/>
                </a:cubicBezTo>
                <a:cubicBezTo>
                  <a:pt x="178" y="186"/>
                  <a:pt x="186" y="178"/>
                  <a:pt x="186" y="169"/>
                </a:cubicBezTo>
                <a:cubicBezTo>
                  <a:pt x="186" y="17"/>
                  <a:pt x="186" y="17"/>
                  <a:pt x="186" y="17"/>
                </a:cubicBezTo>
                <a:cubicBezTo>
                  <a:pt x="186" y="8"/>
                  <a:pt x="178" y="0"/>
                  <a:pt x="169" y="0"/>
                </a:cubicBezTo>
                <a:close/>
                <a:moveTo>
                  <a:pt x="178" y="169"/>
                </a:moveTo>
                <a:cubicBezTo>
                  <a:pt x="178" y="174"/>
                  <a:pt x="174" y="178"/>
                  <a:pt x="169" y="178"/>
                </a:cubicBezTo>
                <a:cubicBezTo>
                  <a:pt x="17" y="178"/>
                  <a:pt x="17" y="178"/>
                  <a:pt x="17" y="178"/>
                </a:cubicBezTo>
                <a:cubicBezTo>
                  <a:pt x="13" y="178"/>
                  <a:pt x="9" y="174"/>
                  <a:pt x="9" y="169"/>
                </a:cubicBezTo>
                <a:cubicBezTo>
                  <a:pt x="9" y="17"/>
                  <a:pt x="9" y="17"/>
                  <a:pt x="9" y="17"/>
                </a:cubicBezTo>
                <a:cubicBezTo>
                  <a:pt x="9" y="13"/>
                  <a:pt x="13" y="9"/>
                  <a:pt x="17" y="9"/>
                </a:cubicBezTo>
                <a:cubicBezTo>
                  <a:pt x="169" y="9"/>
                  <a:pt x="169" y="9"/>
                  <a:pt x="169" y="9"/>
                </a:cubicBezTo>
                <a:cubicBezTo>
                  <a:pt x="174" y="9"/>
                  <a:pt x="178" y="13"/>
                  <a:pt x="178" y="17"/>
                </a:cubicBezTo>
                <a:lnTo>
                  <a:pt x="178" y="169"/>
                </a:lnTo>
                <a:close/>
                <a:moveTo>
                  <a:pt x="17" y="169"/>
                </a:moveTo>
                <a:cubicBezTo>
                  <a:pt x="59" y="169"/>
                  <a:pt x="59" y="169"/>
                  <a:pt x="59" y="169"/>
                </a:cubicBezTo>
                <a:cubicBezTo>
                  <a:pt x="59" y="127"/>
                  <a:pt x="59" y="127"/>
                  <a:pt x="59" y="127"/>
                </a:cubicBezTo>
                <a:cubicBezTo>
                  <a:pt x="17" y="127"/>
                  <a:pt x="17" y="127"/>
                  <a:pt x="17" y="127"/>
                </a:cubicBezTo>
                <a:lnTo>
                  <a:pt x="17" y="169"/>
                </a:lnTo>
                <a:close/>
                <a:moveTo>
                  <a:pt x="26" y="135"/>
                </a:moveTo>
                <a:cubicBezTo>
                  <a:pt x="51" y="135"/>
                  <a:pt x="51" y="135"/>
                  <a:pt x="51" y="135"/>
                </a:cubicBezTo>
                <a:cubicBezTo>
                  <a:pt x="51" y="161"/>
                  <a:pt x="51" y="161"/>
                  <a:pt x="51" y="161"/>
                </a:cubicBezTo>
                <a:cubicBezTo>
                  <a:pt x="26" y="161"/>
                  <a:pt x="26" y="161"/>
                  <a:pt x="26" y="161"/>
                </a:cubicBezTo>
                <a:lnTo>
                  <a:pt x="26" y="135"/>
                </a:lnTo>
                <a:close/>
                <a:moveTo>
                  <a:pt x="127" y="59"/>
                </a:moveTo>
                <a:cubicBezTo>
                  <a:pt x="169" y="59"/>
                  <a:pt x="169" y="59"/>
                  <a:pt x="169" y="59"/>
                </a:cubicBezTo>
                <a:cubicBezTo>
                  <a:pt x="169" y="17"/>
                  <a:pt x="169" y="17"/>
                  <a:pt x="169" y="17"/>
                </a:cubicBezTo>
                <a:cubicBezTo>
                  <a:pt x="127" y="17"/>
                  <a:pt x="127" y="17"/>
                  <a:pt x="127" y="17"/>
                </a:cubicBezTo>
                <a:lnTo>
                  <a:pt x="127" y="59"/>
                </a:lnTo>
                <a:close/>
                <a:moveTo>
                  <a:pt x="135" y="26"/>
                </a:moveTo>
                <a:cubicBezTo>
                  <a:pt x="161" y="26"/>
                  <a:pt x="161" y="26"/>
                  <a:pt x="161" y="26"/>
                </a:cubicBezTo>
                <a:cubicBezTo>
                  <a:pt x="161" y="51"/>
                  <a:pt x="161" y="51"/>
                  <a:pt x="161" y="51"/>
                </a:cubicBezTo>
                <a:cubicBezTo>
                  <a:pt x="135" y="51"/>
                  <a:pt x="135" y="51"/>
                  <a:pt x="135" y="51"/>
                </a:cubicBezTo>
                <a:lnTo>
                  <a:pt x="135" y="26"/>
                </a:lnTo>
                <a:close/>
                <a:moveTo>
                  <a:pt x="127" y="114"/>
                </a:moveTo>
                <a:cubicBezTo>
                  <a:pt x="169" y="114"/>
                  <a:pt x="169" y="114"/>
                  <a:pt x="169" y="114"/>
                </a:cubicBezTo>
                <a:cubicBezTo>
                  <a:pt x="169" y="72"/>
                  <a:pt x="169" y="72"/>
                  <a:pt x="169" y="72"/>
                </a:cubicBezTo>
                <a:cubicBezTo>
                  <a:pt x="127" y="72"/>
                  <a:pt x="127" y="72"/>
                  <a:pt x="127" y="72"/>
                </a:cubicBezTo>
                <a:lnTo>
                  <a:pt x="127" y="114"/>
                </a:lnTo>
                <a:close/>
                <a:moveTo>
                  <a:pt x="135" y="81"/>
                </a:moveTo>
                <a:cubicBezTo>
                  <a:pt x="161" y="81"/>
                  <a:pt x="161" y="81"/>
                  <a:pt x="161" y="81"/>
                </a:cubicBezTo>
                <a:cubicBezTo>
                  <a:pt x="161" y="106"/>
                  <a:pt x="161" y="106"/>
                  <a:pt x="161" y="106"/>
                </a:cubicBezTo>
                <a:cubicBezTo>
                  <a:pt x="135" y="106"/>
                  <a:pt x="135" y="106"/>
                  <a:pt x="135" y="106"/>
                </a:cubicBezTo>
                <a:lnTo>
                  <a:pt x="135" y="81"/>
                </a:lnTo>
                <a:close/>
                <a:moveTo>
                  <a:pt x="72" y="59"/>
                </a:moveTo>
                <a:cubicBezTo>
                  <a:pt x="114" y="59"/>
                  <a:pt x="114" y="59"/>
                  <a:pt x="114" y="59"/>
                </a:cubicBezTo>
                <a:cubicBezTo>
                  <a:pt x="114" y="17"/>
                  <a:pt x="114" y="17"/>
                  <a:pt x="114" y="17"/>
                </a:cubicBezTo>
                <a:cubicBezTo>
                  <a:pt x="72" y="17"/>
                  <a:pt x="72" y="17"/>
                  <a:pt x="72" y="17"/>
                </a:cubicBezTo>
                <a:lnTo>
                  <a:pt x="72" y="59"/>
                </a:lnTo>
                <a:close/>
                <a:moveTo>
                  <a:pt x="81" y="26"/>
                </a:moveTo>
                <a:cubicBezTo>
                  <a:pt x="106" y="26"/>
                  <a:pt x="106" y="26"/>
                  <a:pt x="106" y="26"/>
                </a:cubicBezTo>
                <a:cubicBezTo>
                  <a:pt x="106" y="51"/>
                  <a:pt x="106" y="51"/>
                  <a:pt x="106" y="51"/>
                </a:cubicBezTo>
                <a:cubicBezTo>
                  <a:pt x="81" y="51"/>
                  <a:pt x="81" y="51"/>
                  <a:pt x="81" y="51"/>
                </a:cubicBezTo>
                <a:lnTo>
                  <a:pt x="81" y="26"/>
                </a:lnTo>
                <a:close/>
                <a:moveTo>
                  <a:pt x="72" y="169"/>
                </a:moveTo>
                <a:cubicBezTo>
                  <a:pt x="114" y="169"/>
                  <a:pt x="114" y="169"/>
                  <a:pt x="114" y="169"/>
                </a:cubicBezTo>
                <a:cubicBezTo>
                  <a:pt x="114" y="127"/>
                  <a:pt x="114" y="127"/>
                  <a:pt x="114" y="127"/>
                </a:cubicBezTo>
                <a:cubicBezTo>
                  <a:pt x="72" y="127"/>
                  <a:pt x="72" y="127"/>
                  <a:pt x="72" y="127"/>
                </a:cubicBezTo>
                <a:lnTo>
                  <a:pt x="72" y="169"/>
                </a:lnTo>
                <a:close/>
                <a:moveTo>
                  <a:pt x="81" y="135"/>
                </a:moveTo>
                <a:cubicBezTo>
                  <a:pt x="106" y="135"/>
                  <a:pt x="106" y="135"/>
                  <a:pt x="106" y="135"/>
                </a:cubicBezTo>
                <a:cubicBezTo>
                  <a:pt x="106" y="161"/>
                  <a:pt x="106" y="161"/>
                  <a:pt x="106" y="161"/>
                </a:cubicBezTo>
                <a:cubicBezTo>
                  <a:pt x="81" y="161"/>
                  <a:pt x="81" y="161"/>
                  <a:pt x="81" y="161"/>
                </a:cubicBezTo>
                <a:lnTo>
                  <a:pt x="81" y="135"/>
                </a:lnTo>
                <a:close/>
                <a:moveTo>
                  <a:pt x="72" y="114"/>
                </a:moveTo>
                <a:cubicBezTo>
                  <a:pt x="114" y="114"/>
                  <a:pt x="114" y="114"/>
                  <a:pt x="114" y="114"/>
                </a:cubicBezTo>
                <a:cubicBezTo>
                  <a:pt x="114" y="72"/>
                  <a:pt x="114" y="72"/>
                  <a:pt x="114" y="72"/>
                </a:cubicBezTo>
                <a:cubicBezTo>
                  <a:pt x="72" y="72"/>
                  <a:pt x="72" y="72"/>
                  <a:pt x="72" y="72"/>
                </a:cubicBezTo>
                <a:lnTo>
                  <a:pt x="72" y="114"/>
                </a:lnTo>
                <a:close/>
                <a:moveTo>
                  <a:pt x="81" y="81"/>
                </a:moveTo>
                <a:cubicBezTo>
                  <a:pt x="106" y="81"/>
                  <a:pt x="106" y="81"/>
                  <a:pt x="106" y="81"/>
                </a:cubicBezTo>
                <a:cubicBezTo>
                  <a:pt x="106" y="106"/>
                  <a:pt x="106" y="106"/>
                  <a:pt x="106" y="106"/>
                </a:cubicBezTo>
                <a:cubicBezTo>
                  <a:pt x="81" y="106"/>
                  <a:pt x="81" y="106"/>
                  <a:pt x="81" y="106"/>
                </a:cubicBezTo>
                <a:lnTo>
                  <a:pt x="81" y="81"/>
                </a:lnTo>
                <a:close/>
                <a:moveTo>
                  <a:pt x="127" y="169"/>
                </a:moveTo>
                <a:cubicBezTo>
                  <a:pt x="169" y="169"/>
                  <a:pt x="169" y="169"/>
                  <a:pt x="169" y="169"/>
                </a:cubicBezTo>
                <a:cubicBezTo>
                  <a:pt x="169" y="127"/>
                  <a:pt x="169" y="127"/>
                  <a:pt x="169" y="127"/>
                </a:cubicBezTo>
                <a:cubicBezTo>
                  <a:pt x="127" y="127"/>
                  <a:pt x="127" y="127"/>
                  <a:pt x="127" y="127"/>
                </a:cubicBezTo>
                <a:lnTo>
                  <a:pt x="127" y="169"/>
                </a:lnTo>
                <a:close/>
                <a:moveTo>
                  <a:pt x="135" y="135"/>
                </a:moveTo>
                <a:cubicBezTo>
                  <a:pt x="161" y="135"/>
                  <a:pt x="161" y="135"/>
                  <a:pt x="161" y="135"/>
                </a:cubicBezTo>
                <a:cubicBezTo>
                  <a:pt x="161" y="161"/>
                  <a:pt x="161" y="161"/>
                  <a:pt x="161" y="161"/>
                </a:cubicBezTo>
                <a:cubicBezTo>
                  <a:pt x="135" y="161"/>
                  <a:pt x="135" y="161"/>
                  <a:pt x="135" y="161"/>
                </a:cubicBezTo>
                <a:lnTo>
                  <a:pt x="135" y="135"/>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030" name="Google Shape;1030;g25dfdd45b73_0_89"/>
          <p:cNvSpPr/>
          <p:nvPr/>
        </p:nvSpPr>
        <p:spPr>
          <a:xfrm>
            <a:off x="4588929" y="3011555"/>
            <a:ext cx="292722" cy="290882"/>
          </a:xfrm>
          <a:custGeom>
            <a:rect b="b" l="l" r="r" t="t"/>
            <a:pathLst>
              <a:path extrusionOk="0" h="186" w="185">
                <a:moveTo>
                  <a:pt x="177" y="51"/>
                </a:moveTo>
                <a:cubicBezTo>
                  <a:pt x="160" y="51"/>
                  <a:pt x="160" y="51"/>
                  <a:pt x="160" y="51"/>
                </a:cubicBezTo>
                <a:cubicBezTo>
                  <a:pt x="160" y="17"/>
                  <a:pt x="160" y="17"/>
                  <a:pt x="160" y="17"/>
                </a:cubicBezTo>
                <a:cubicBezTo>
                  <a:pt x="160" y="12"/>
                  <a:pt x="156" y="8"/>
                  <a:pt x="152" y="8"/>
                </a:cubicBezTo>
                <a:cubicBezTo>
                  <a:pt x="118" y="8"/>
                  <a:pt x="118" y="8"/>
                  <a:pt x="118" y="8"/>
                </a:cubicBezTo>
                <a:cubicBezTo>
                  <a:pt x="109" y="0"/>
                  <a:pt x="109" y="0"/>
                  <a:pt x="109" y="0"/>
                </a:cubicBezTo>
                <a:cubicBezTo>
                  <a:pt x="33" y="0"/>
                  <a:pt x="33" y="0"/>
                  <a:pt x="33" y="0"/>
                </a:cubicBezTo>
                <a:cubicBezTo>
                  <a:pt x="29" y="0"/>
                  <a:pt x="25" y="4"/>
                  <a:pt x="25" y="8"/>
                </a:cubicBezTo>
                <a:cubicBezTo>
                  <a:pt x="25" y="51"/>
                  <a:pt x="25" y="51"/>
                  <a:pt x="25" y="51"/>
                </a:cubicBezTo>
                <a:cubicBezTo>
                  <a:pt x="8" y="51"/>
                  <a:pt x="8" y="51"/>
                  <a:pt x="8" y="51"/>
                </a:cubicBezTo>
                <a:cubicBezTo>
                  <a:pt x="3" y="51"/>
                  <a:pt x="0" y="54"/>
                  <a:pt x="0" y="59"/>
                </a:cubicBezTo>
                <a:cubicBezTo>
                  <a:pt x="0" y="76"/>
                  <a:pt x="0" y="76"/>
                  <a:pt x="0" y="76"/>
                </a:cubicBezTo>
                <a:cubicBezTo>
                  <a:pt x="0" y="81"/>
                  <a:pt x="3" y="84"/>
                  <a:pt x="8" y="84"/>
                </a:cubicBezTo>
                <a:cubicBezTo>
                  <a:pt x="17" y="84"/>
                  <a:pt x="17" y="84"/>
                  <a:pt x="17" y="84"/>
                </a:cubicBezTo>
                <a:cubicBezTo>
                  <a:pt x="17" y="177"/>
                  <a:pt x="17" y="177"/>
                  <a:pt x="17" y="177"/>
                </a:cubicBezTo>
                <a:cubicBezTo>
                  <a:pt x="17" y="182"/>
                  <a:pt x="20" y="186"/>
                  <a:pt x="25" y="186"/>
                </a:cubicBezTo>
                <a:cubicBezTo>
                  <a:pt x="160" y="186"/>
                  <a:pt x="160" y="186"/>
                  <a:pt x="160" y="186"/>
                </a:cubicBezTo>
                <a:cubicBezTo>
                  <a:pt x="165" y="186"/>
                  <a:pt x="168" y="182"/>
                  <a:pt x="168" y="177"/>
                </a:cubicBezTo>
                <a:cubicBezTo>
                  <a:pt x="168" y="84"/>
                  <a:pt x="168" y="84"/>
                  <a:pt x="168" y="84"/>
                </a:cubicBezTo>
                <a:cubicBezTo>
                  <a:pt x="177" y="84"/>
                  <a:pt x="177" y="84"/>
                  <a:pt x="177" y="84"/>
                </a:cubicBezTo>
                <a:cubicBezTo>
                  <a:pt x="182" y="84"/>
                  <a:pt x="185" y="81"/>
                  <a:pt x="185" y="76"/>
                </a:cubicBezTo>
                <a:cubicBezTo>
                  <a:pt x="185" y="59"/>
                  <a:pt x="185" y="59"/>
                  <a:pt x="185" y="59"/>
                </a:cubicBezTo>
                <a:cubicBezTo>
                  <a:pt x="185" y="54"/>
                  <a:pt x="182" y="51"/>
                  <a:pt x="177" y="51"/>
                </a:cubicBezTo>
                <a:close/>
                <a:moveTo>
                  <a:pt x="152" y="17"/>
                </a:moveTo>
                <a:cubicBezTo>
                  <a:pt x="152" y="51"/>
                  <a:pt x="152" y="51"/>
                  <a:pt x="152" y="51"/>
                </a:cubicBezTo>
                <a:cubicBezTo>
                  <a:pt x="135" y="51"/>
                  <a:pt x="135" y="51"/>
                  <a:pt x="135" y="51"/>
                </a:cubicBezTo>
                <a:cubicBezTo>
                  <a:pt x="135" y="25"/>
                  <a:pt x="135" y="25"/>
                  <a:pt x="135" y="25"/>
                </a:cubicBezTo>
                <a:cubicBezTo>
                  <a:pt x="126" y="17"/>
                  <a:pt x="126" y="17"/>
                  <a:pt x="126" y="17"/>
                </a:cubicBezTo>
                <a:lnTo>
                  <a:pt x="152" y="17"/>
                </a:lnTo>
                <a:close/>
                <a:moveTo>
                  <a:pt x="109" y="13"/>
                </a:moveTo>
                <a:cubicBezTo>
                  <a:pt x="122" y="25"/>
                  <a:pt x="122" y="25"/>
                  <a:pt x="122" y="25"/>
                </a:cubicBezTo>
                <a:cubicBezTo>
                  <a:pt x="109" y="25"/>
                  <a:pt x="109" y="25"/>
                  <a:pt x="109" y="25"/>
                </a:cubicBezTo>
                <a:lnTo>
                  <a:pt x="109" y="13"/>
                </a:lnTo>
                <a:close/>
                <a:moveTo>
                  <a:pt x="33" y="8"/>
                </a:moveTo>
                <a:cubicBezTo>
                  <a:pt x="101" y="8"/>
                  <a:pt x="101" y="8"/>
                  <a:pt x="101" y="8"/>
                </a:cubicBezTo>
                <a:cubicBezTo>
                  <a:pt x="101" y="30"/>
                  <a:pt x="101" y="30"/>
                  <a:pt x="101" y="30"/>
                </a:cubicBezTo>
                <a:cubicBezTo>
                  <a:pt x="101" y="32"/>
                  <a:pt x="103" y="34"/>
                  <a:pt x="105" y="34"/>
                </a:cubicBezTo>
                <a:cubicBezTo>
                  <a:pt x="126" y="34"/>
                  <a:pt x="126" y="34"/>
                  <a:pt x="126" y="34"/>
                </a:cubicBezTo>
                <a:cubicBezTo>
                  <a:pt x="126" y="51"/>
                  <a:pt x="126" y="51"/>
                  <a:pt x="126" y="51"/>
                </a:cubicBezTo>
                <a:cubicBezTo>
                  <a:pt x="33" y="51"/>
                  <a:pt x="33" y="51"/>
                  <a:pt x="33" y="51"/>
                </a:cubicBezTo>
                <a:lnTo>
                  <a:pt x="33" y="8"/>
                </a:lnTo>
                <a:close/>
                <a:moveTo>
                  <a:pt x="160" y="177"/>
                </a:moveTo>
                <a:cubicBezTo>
                  <a:pt x="25" y="177"/>
                  <a:pt x="25" y="177"/>
                  <a:pt x="25" y="177"/>
                </a:cubicBezTo>
                <a:cubicBezTo>
                  <a:pt x="25" y="84"/>
                  <a:pt x="25" y="84"/>
                  <a:pt x="25" y="84"/>
                </a:cubicBezTo>
                <a:cubicBezTo>
                  <a:pt x="160" y="84"/>
                  <a:pt x="160" y="84"/>
                  <a:pt x="160" y="84"/>
                </a:cubicBezTo>
                <a:lnTo>
                  <a:pt x="160" y="177"/>
                </a:lnTo>
                <a:close/>
                <a:moveTo>
                  <a:pt x="177" y="76"/>
                </a:moveTo>
                <a:cubicBezTo>
                  <a:pt x="8" y="76"/>
                  <a:pt x="8" y="76"/>
                  <a:pt x="8" y="76"/>
                </a:cubicBezTo>
                <a:cubicBezTo>
                  <a:pt x="8" y="59"/>
                  <a:pt x="8" y="59"/>
                  <a:pt x="8" y="59"/>
                </a:cubicBezTo>
                <a:cubicBezTo>
                  <a:pt x="177" y="59"/>
                  <a:pt x="177" y="59"/>
                  <a:pt x="177" y="59"/>
                </a:cubicBezTo>
                <a:lnTo>
                  <a:pt x="177" y="76"/>
                </a:lnTo>
                <a:close/>
                <a:moveTo>
                  <a:pt x="67" y="127"/>
                </a:moveTo>
                <a:cubicBezTo>
                  <a:pt x="118" y="127"/>
                  <a:pt x="118" y="127"/>
                  <a:pt x="118" y="127"/>
                </a:cubicBezTo>
                <a:cubicBezTo>
                  <a:pt x="122" y="127"/>
                  <a:pt x="126" y="123"/>
                  <a:pt x="126" y="118"/>
                </a:cubicBezTo>
                <a:cubicBezTo>
                  <a:pt x="126" y="110"/>
                  <a:pt x="126" y="110"/>
                  <a:pt x="126" y="110"/>
                </a:cubicBezTo>
                <a:cubicBezTo>
                  <a:pt x="126" y="105"/>
                  <a:pt x="122" y="101"/>
                  <a:pt x="118" y="101"/>
                </a:cubicBezTo>
                <a:cubicBezTo>
                  <a:pt x="67" y="101"/>
                  <a:pt x="67" y="101"/>
                  <a:pt x="67" y="101"/>
                </a:cubicBezTo>
                <a:cubicBezTo>
                  <a:pt x="63" y="101"/>
                  <a:pt x="59" y="105"/>
                  <a:pt x="59" y="110"/>
                </a:cubicBezTo>
                <a:cubicBezTo>
                  <a:pt x="59" y="118"/>
                  <a:pt x="59" y="118"/>
                  <a:pt x="59" y="118"/>
                </a:cubicBezTo>
                <a:cubicBezTo>
                  <a:pt x="59" y="123"/>
                  <a:pt x="63" y="127"/>
                  <a:pt x="67" y="127"/>
                </a:cubicBezTo>
                <a:close/>
                <a:moveTo>
                  <a:pt x="67" y="110"/>
                </a:moveTo>
                <a:cubicBezTo>
                  <a:pt x="118" y="110"/>
                  <a:pt x="118" y="110"/>
                  <a:pt x="118" y="110"/>
                </a:cubicBezTo>
                <a:cubicBezTo>
                  <a:pt x="118" y="118"/>
                  <a:pt x="118" y="118"/>
                  <a:pt x="118" y="118"/>
                </a:cubicBezTo>
                <a:cubicBezTo>
                  <a:pt x="67" y="118"/>
                  <a:pt x="67" y="118"/>
                  <a:pt x="67" y="118"/>
                </a:cubicBezTo>
                <a:lnTo>
                  <a:pt x="67" y="11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031" name="Google Shape;1031;g25dfdd45b73_0_89"/>
          <p:cNvSpPr/>
          <p:nvPr/>
        </p:nvSpPr>
        <p:spPr>
          <a:xfrm>
            <a:off x="6018889" y="2511489"/>
            <a:ext cx="292722" cy="291742"/>
          </a:xfrm>
          <a:custGeom>
            <a:rect b="b" l="l" r="r" t="t"/>
            <a:pathLst>
              <a:path extrusionOk="0" h="186" w="185">
                <a:moveTo>
                  <a:pt x="42" y="76"/>
                </a:moveTo>
                <a:cubicBezTo>
                  <a:pt x="37" y="89"/>
                  <a:pt x="37" y="89"/>
                  <a:pt x="37" y="89"/>
                </a:cubicBezTo>
                <a:cubicBezTo>
                  <a:pt x="25" y="89"/>
                  <a:pt x="25" y="89"/>
                  <a:pt x="25" y="89"/>
                </a:cubicBezTo>
                <a:cubicBezTo>
                  <a:pt x="35" y="96"/>
                  <a:pt x="35" y="96"/>
                  <a:pt x="35" y="96"/>
                </a:cubicBezTo>
                <a:cubicBezTo>
                  <a:pt x="30" y="110"/>
                  <a:pt x="30" y="110"/>
                  <a:pt x="30" y="110"/>
                </a:cubicBezTo>
                <a:cubicBezTo>
                  <a:pt x="42" y="102"/>
                  <a:pt x="42" y="102"/>
                  <a:pt x="42" y="102"/>
                </a:cubicBezTo>
                <a:cubicBezTo>
                  <a:pt x="53" y="110"/>
                  <a:pt x="53" y="110"/>
                  <a:pt x="53" y="110"/>
                </a:cubicBezTo>
                <a:cubicBezTo>
                  <a:pt x="49" y="96"/>
                  <a:pt x="49" y="96"/>
                  <a:pt x="49" y="96"/>
                </a:cubicBezTo>
                <a:cubicBezTo>
                  <a:pt x="59" y="89"/>
                  <a:pt x="59" y="89"/>
                  <a:pt x="59" y="89"/>
                </a:cubicBezTo>
                <a:cubicBezTo>
                  <a:pt x="47" y="89"/>
                  <a:pt x="47" y="89"/>
                  <a:pt x="47" y="89"/>
                </a:cubicBezTo>
                <a:lnTo>
                  <a:pt x="42" y="76"/>
                </a:lnTo>
                <a:close/>
                <a:moveTo>
                  <a:pt x="42" y="26"/>
                </a:moveTo>
                <a:cubicBezTo>
                  <a:pt x="37" y="38"/>
                  <a:pt x="37" y="38"/>
                  <a:pt x="37" y="38"/>
                </a:cubicBezTo>
                <a:cubicBezTo>
                  <a:pt x="25" y="38"/>
                  <a:pt x="25" y="38"/>
                  <a:pt x="25" y="38"/>
                </a:cubicBezTo>
                <a:cubicBezTo>
                  <a:pt x="35" y="46"/>
                  <a:pt x="35" y="46"/>
                  <a:pt x="35" y="46"/>
                </a:cubicBezTo>
                <a:cubicBezTo>
                  <a:pt x="30" y="59"/>
                  <a:pt x="30" y="59"/>
                  <a:pt x="30" y="59"/>
                </a:cubicBezTo>
                <a:cubicBezTo>
                  <a:pt x="42" y="51"/>
                  <a:pt x="42" y="51"/>
                  <a:pt x="42" y="51"/>
                </a:cubicBezTo>
                <a:cubicBezTo>
                  <a:pt x="53" y="59"/>
                  <a:pt x="53" y="59"/>
                  <a:pt x="53" y="59"/>
                </a:cubicBezTo>
                <a:cubicBezTo>
                  <a:pt x="49" y="46"/>
                  <a:pt x="49" y="46"/>
                  <a:pt x="49" y="46"/>
                </a:cubicBezTo>
                <a:cubicBezTo>
                  <a:pt x="59" y="38"/>
                  <a:pt x="59" y="38"/>
                  <a:pt x="59" y="38"/>
                </a:cubicBezTo>
                <a:cubicBezTo>
                  <a:pt x="47" y="38"/>
                  <a:pt x="47" y="38"/>
                  <a:pt x="47" y="38"/>
                </a:cubicBezTo>
                <a:lnTo>
                  <a:pt x="42" y="26"/>
                </a:lnTo>
                <a:close/>
                <a:moveTo>
                  <a:pt x="47" y="139"/>
                </a:moveTo>
                <a:cubicBezTo>
                  <a:pt x="42" y="127"/>
                  <a:pt x="42" y="127"/>
                  <a:pt x="42" y="127"/>
                </a:cubicBezTo>
                <a:cubicBezTo>
                  <a:pt x="37" y="139"/>
                  <a:pt x="37" y="139"/>
                  <a:pt x="37" y="139"/>
                </a:cubicBezTo>
                <a:cubicBezTo>
                  <a:pt x="25" y="139"/>
                  <a:pt x="25" y="139"/>
                  <a:pt x="25" y="139"/>
                </a:cubicBezTo>
                <a:cubicBezTo>
                  <a:pt x="35" y="147"/>
                  <a:pt x="35" y="147"/>
                  <a:pt x="35" y="147"/>
                </a:cubicBezTo>
                <a:cubicBezTo>
                  <a:pt x="30" y="161"/>
                  <a:pt x="30" y="161"/>
                  <a:pt x="30" y="161"/>
                </a:cubicBezTo>
                <a:cubicBezTo>
                  <a:pt x="42" y="152"/>
                  <a:pt x="42" y="152"/>
                  <a:pt x="42" y="152"/>
                </a:cubicBezTo>
                <a:cubicBezTo>
                  <a:pt x="53" y="161"/>
                  <a:pt x="53" y="161"/>
                  <a:pt x="53" y="161"/>
                </a:cubicBezTo>
                <a:cubicBezTo>
                  <a:pt x="49" y="147"/>
                  <a:pt x="49" y="147"/>
                  <a:pt x="49" y="147"/>
                </a:cubicBezTo>
                <a:cubicBezTo>
                  <a:pt x="59" y="139"/>
                  <a:pt x="59" y="139"/>
                  <a:pt x="59" y="139"/>
                </a:cubicBezTo>
                <a:lnTo>
                  <a:pt x="47" y="139"/>
                </a:lnTo>
                <a:close/>
                <a:moveTo>
                  <a:pt x="169" y="0"/>
                </a:moveTo>
                <a:cubicBezTo>
                  <a:pt x="17" y="0"/>
                  <a:pt x="17" y="0"/>
                  <a:pt x="17" y="0"/>
                </a:cubicBezTo>
                <a:cubicBezTo>
                  <a:pt x="7" y="0"/>
                  <a:pt x="0" y="8"/>
                  <a:pt x="0" y="17"/>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17"/>
                  <a:pt x="185" y="17"/>
                  <a:pt x="185" y="17"/>
                </a:cubicBezTo>
                <a:cubicBezTo>
                  <a:pt x="185" y="8"/>
                  <a:pt x="178" y="0"/>
                  <a:pt x="169" y="0"/>
                </a:cubicBezTo>
                <a:close/>
                <a:moveTo>
                  <a:pt x="177" y="169"/>
                </a:moveTo>
                <a:cubicBezTo>
                  <a:pt x="177" y="174"/>
                  <a:pt x="173" y="178"/>
                  <a:pt x="169" y="178"/>
                </a:cubicBezTo>
                <a:cubicBezTo>
                  <a:pt x="17" y="178"/>
                  <a:pt x="17" y="178"/>
                  <a:pt x="17" y="178"/>
                </a:cubicBezTo>
                <a:cubicBezTo>
                  <a:pt x="12" y="178"/>
                  <a:pt x="8" y="174"/>
                  <a:pt x="8" y="169"/>
                </a:cubicBezTo>
                <a:cubicBezTo>
                  <a:pt x="8" y="17"/>
                  <a:pt x="8" y="17"/>
                  <a:pt x="8" y="17"/>
                </a:cubicBezTo>
                <a:cubicBezTo>
                  <a:pt x="8" y="13"/>
                  <a:pt x="12" y="9"/>
                  <a:pt x="17" y="9"/>
                </a:cubicBezTo>
                <a:cubicBezTo>
                  <a:pt x="169" y="9"/>
                  <a:pt x="169" y="9"/>
                  <a:pt x="169" y="9"/>
                </a:cubicBezTo>
                <a:cubicBezTo>
                  <a:pt x="173" y="9"/>
                  <a:pt x="177" y="13"/>
                  <a:pt x="177" y="17"/>
                </a:cubicBezTo>
                <a:lnTo>
                  <a:pt x="177" y="169"/>
                </a:lnTo>
                <a:close/>
                <a:moveTo>
                  <a:pt x="156" y="38"/>
                </a:moveTo>
                <a:cubicBezTo>
                  <a:pt x="80" y="38"/>
                  <a:pt x="80" y="38"/>
                  <a:pt x="80" y="38"/>
                </a:cubicBezTo>
                <a:cubicBezTo>
                  <a:pt x="78" y="38"/>
                  <a:pt x="76" y="40"/>
                  <a:pt x="76" y="43"/>
                </a:cubicBezTo>
                <a:cubicBezTo>
                  <a:pt x="76" y="45"/>
                  <a:pt x="78" y="47"/>
                  <a:pt x="80" y="47"/>
                </a:cubicBezTo>
                <a:cubicBezTo>
                  <a:pt x="156" y="47"/>
                  <a:pt x="156" y="47"/>
                  <a:pt x="156" y="47"/>
                </a:cubicBezTo>
                <a:cubicBezTo>
                  <a:pt x="158" y="47"/>
                  <a:pt x="160" y="45"/>
                  <a:pt x="160" y="43"/>
                </a:cubicBezTo>
                <a:cubicBezTo>
                  <a:pt x="160" y="40"/>
                  <a:pt x="158" y="38"/>
                  <a:pt x="156" y="38"/>
                </a:cubicBezTo>
                <a:close/>
                <a:moveTo>
                  <a:pt x="156" y="89"/>
                </a:moveTo>
                <a:cubicBezTo>
                  <a:pt x="80" y="89"/>
                  <a:pt x="80" y="89"/>
                  <a:pt x="80" y="89"/>
                </a:cubicBezTo>
                <a:cubicBezTo>
                  <a:pt x="78" y="89"/>
                  <a:pt x="76" y="91"/>
                  <a:pt x="76" y="93"/>
                </a:cubicBezTo>
                <a:cubicBezTo>
                  <a:pt x="76" y="95"/>
                  <a:pt x="78" y="97"/>
                  <a:pt x="80" y="97"/>
                </a:cubicBezTo>
                <a:cubicBezTo>
                  <a:pt x="156" y="97"/>
                  <a:pt x="156" y="97"/>
                  <a:pt x="156" y="97"/>
                </a:cubicBezTo>
                <a:cubicBezTo>
                  <a:pt x="158" y="97"/>
                  <a:pt x="160" y="95"/>
                  <a:pt x="160" y="93"/>
                </a:cubicBezTo>
                <a:cubicBezTo>
                  <a:pt x="160" y="91"/>
                  <a:pt x="158" y="89"/>
                  <a:pt x="156" y="89"/>
                </a:cubicBezTo>
                <a:close/>
                <a:moveTo>
                  <a:pt x="156" y="140"/>
                </a:moveTo>
                <a:cubicBezTo>
                  <a:pt x="80" y="140"/>
                  <a:pt x="80" y="140"/>
                  <a:pt x="80" y="140"/>
                </a:cubicBezTo>
                <a:cubicBezTo>
                  <a:pt x="78" y="140"/>
                  <a:pt x="76" y="141"/>
                  <a:pt x="76" y="144"/>
                </a:cubicBezTo>
                <a:cubicBezTo>
                  <a:pt x="76" y="146"/>
                  <a:pt x="78" y="148"/>
                  <a:pt x="80" y="148"/>
                </a:cubicBezTo>
                <a:cubicBezTo>
                  <a:pt x="156" y="148"/>
                  <a:pt x="156" y="148"/>
                  <a:pt x="156" y="148"/>
                </a:cubicBezTo>
                <a:cubicBezTo>
                  <a:pt x="158" y="148"/>
                  <a:pt x="160" y="146"/>
                  <a:pt x="160" y="144"/>
                </a:cubicBezTo>
                <a:cubicBezTo>
                  <a:pt x="160" y="141"/>
                  <a:pt x="158" y="140"/>
                  <a:pt x="156" y="14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032" name="Google Shape;1032;g25dfdd45b73_0_89"/>
          <p:cNvSpPr/>
          <p:nvPr/>
        </p:nvSpPr>
        <p:spPr>
          <a:xfrm>
            <a:off x="7784557" y="4113759"/>
            <a:ext cx="292722" cy="289161"/>
          </a:xfrm>
          <a:custGeom>
            <a:rect b="b" l="l" r="r" t="t"/>
            <a:pathLst>
              <a:path extrusionOk="0" h="185" w="185">
                <a:moveTo>
                  <a:pt x="105" y="130"/>
                </a:moveTo>
                <a:cubicBezTo>
                  <a:pt x="102" y="130"/>
                  <a:pt x="100" y="130"/>
                  <a:pt x="99" y="129"/>
                </a:cubicBezTo>
                <a:cubicBezTo>
                  <a:pt x="98" y="128"/>
                  <a:pt x="98" y="127"/>
                  <a:pt x="98" y="125"/>
                </a:cubicBezTo>
                <a:cubicBezTo>
                  <a:pt x="98" y="124"/>
                  <a:pt x="98" y="122"/>
                  <a:pt x="98" y="121"/>
                </a:cubicBezTo>
                <a:cubicBezTo>
                  <a:pt x="99" y="119"/>
                  <a:pt x="99" y="117"/>
                  <a:pt x="99" y="116"/>
                </a:cubicBezTo>
                <a:cubicBezTo>
                  <a:pt x="104" y="99"/>
                  <a:pt x="104" y="99"/>
                  <a:pt x="104" y="99"/>
                </a:cubicBezTo>
                <a:cubicBezTo>
                  <a:pt x="105" y="97"/>
                  <a:pt x="105" y="95"/>
                  <a:pt x="105" y="94"/>
                </a:cubicBezTo>
                <a:cubicBezTo>
                  <a:pt x="105" y="92"/>
                  <a:pt x="106" y="90"/>
                  <a:pt x="106" y="90"/>
                </a:cubicBezTo>
                <a:cubicBezTo>
                  <a:pt x="106" y="86"/>
                  <a:pt x="104" y="83"/>
                  <a:pt x="102" y="81"/>
                </a:cubicBezTo>
                <a:cubicBezTo>
                  <a:pt x="99" y="79"/>
                  <a:pt x="95" y="77"/>
                  <a:pt x="91" y="77"/>
                </a:cubicBezTo>
                <a:cubicBezTo>
                  <a:pt x="88" y="77"/>
                  <a:pt x="85" y="78"/>
                  <a:pt x="82" y="79"/>
                </a:cubicBezTo>
                <a:cubicBezTo>
                  <a:pt x="79" y="80"/>
                  <a:pt x="76" y="81"/>
                  <a:pt x="73" y="82"/>
                </a:cubicBezTo>
                <a:cubicBezTo>
                  <a:pt x="71" y="87"/>
                  <a:pt x="71" y="87"/>
                  <a:pt x="71" y="87"/>
                </a:cubicBezTo>
                <a:cubicBezTo>
                  <a:pt x="72" y="87"/>
                  <a:pt x="73" y="87"/>
                  <a:pt x="75" y="86"/>
                </a:cubicBezTo>
                <a:cubicBezTo>
                  <a:pt x="76" y="86"/>
                  <a:pt x="77" y="86"/>
                  <a:pt x="79" y="86"/>
                </a:cubicBezTo>
                <a:cubicBezTo>
                  <a:pt x="81" y="86"/>
                  <a:pt x="83" y="86"/>
                  <a:pt x="84" y="87"/>
                </a:cubicBezTo>
                <a:cubicBezTo>
                  <a:pt x="85" y="88"/>
                  <a:pt x="86" y="89"/>
                  <a:pt x="86" y="92"/>
                </a:cubicBezTo>
                <a:cubicBezTo>
                  <a:pt x="86" y="93"/>
                  <a:pt x="85" y="94"/>
                  <a:pt x="85" y="96"/>
                </a:cubicBezTo>
                <a:cubicBezTo>
                  <a:pt x="85" y="97"/>
                  <a:pt x="84" y="99"/>
                  <a:pt x="84" y="100"/>
                </a:cubicBezTo>
                <a:cubicBezTo>
                  <a:pt x="79" y="118"/>
                  <a:pt x="79" y="118"/>
                  <a:pt x="79" y="118"/>
                </a:cubicBezTo>
                <a:cubicBezTo>
                  <a:pt x="78" y="119"/>
                  <a:pt x="78" y="121"/>
                  <a:pt x="78" y="122"/>
                </a:cubicBezTo>
                <a:cubicBezTo>
                  <a:pt x="78" y="124"/>
                  <a:pt x="78" y="125"/>
                  <a:pt x="78" y="127"/>
                </a:cubicBezTo>
                <a:cubicBezTo>
                  <a:pt x="78" y="130"/>
                  <a:pt x="79" y="133"/>
                  <a:pt x="82" y="135"/>
                </a:cubicBezTo>
                <a:cubicBezTo>
                  <a:pt x="84" y="138"/>
                  <a:pt x="88" y="139"/>
                  <a:pt x="93" y="139"/>
                </a:cubicBezTo>
                <a:cubicBezTo>
                  <a:pt x="96" y="139"/>
                  <a:pt x="99" y="138"/>
                  <a:pt x="101" y="138"/>
                </a:cubicBezTo>
                <a:cubicBezTo>
                  <a:pt x="104" y="137"/>
                  <a:pt x="107" y="136"/>
                  <a:pt x="111" y="134"/>
                </a:cubicBezTo>
                <a:cubicBezTo>
                  <a:pt x="112" y="129"/>
                  <a:pt x="112" y="129"/>
                  <a:pt x="112" y="129"/>
                </a:cubicBezTo>
                <a:cubicBezTo>
                  <a:pt x="112" y="129"/>
                  <a:pt x="110" y="129"/>
                  <a:pt x="109" y="130"/>
                </a:cubicBezTo>
                <a:cubicBezTo>
                  <a:pt x="107" y="130"/>
                  <a:pt x="106" y="130"/>
                  <a:pt x="105" y="130"/>
                </a:cubicBezTo>
                <a:close/>
                <a:moveTo>
                  <a:pt x="110" y="49"/>
                </a:moveTo>
                <a:cubicBezTo>
                  <a:pt x="108" y="47"/>
                  <a:pt x="105" y="46"/>
                  <a:pt x="102" y="46"/>
                </a:cubicBezTo>
                <a:cubicBezTo>
                  <a:pt x="98" y="46"/>
                  <a:pt x="96" y="47"/>
                  <a:pt x="93" y="49"/>
                </a:cubicBezTo>
                <a:cubicBezTo>
                  <a:pt x="91" y="51"/>
                  <a:pt x="90" y="54"/>
                  <a:pt x="90" y="57"/>
                </a:cubicBezTo>
                <a:cubicBezTo>
                  <a:pt x="90" y="60"/>
                  <a:pt x="91" y="62"/>
                  <a:pt x="93" y="64"/>
                </a:cubicBezTo>
                <a:cubicBezTo>
                  <a:pt x="96" y="67"/>
                  <a:pt x="98" y="68"/>
                  <a:pt x="102" y="68"/>
                </a:cubicBezTo>
                <a:cubicBezTo>
                  <a:pt x="105" y="68"/>
                  <a:pt x="108" y="67"/>
                  <a:pt x="110" y="64"/>
                </a:cubicBezTo>
                <a:cubicBezTo>
                  <a:pt x="112" y="62"/>
                  <a:pt x="113" y="60"/>
                  <a:pt x="113" y="57"/>
                </a:cubicBezTo>
                <a:cubicBezTo>
                  <a:pt x="113" y="54"/>
                  <a:pt x="112" y="51"/>
                  <a:pt x="110" y="49"/>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033" name="Google Shape;1033;g25dfdd45b73_0_89"/>
          <p:cNvSpPr/>
          <p:nvPr/>
        </p:nvSpPr>
        <p:spPr>
          <a:xfrm>
            <a:off x="7426909" y="3037816"/>
            <a:ext cx="294459" cy="238385"/>
          </a:xfrm>
          <a:custGeom>
            <a:rect b="b" l="l" r="r" t="t"/>
            <a:pathLst>
              <a:path extrusionOk="0" h="152" w="186">
                <a:moveTo>
                  <a:pt x="93" y="42"/>
                </a:moveTo>
                <a:cubicBezTo>
                  <a:pt x="88" y="42"/>
                  <a:pt x="85" y="46"/>
                  <a:pt x="85" y="51"/>
                </a:cubicBezTo>
                <a:cubicBezTo>
                  <a:pt x="89" y="97"/>
                  <a:pt x="89" y="97"/>
                  <a:pt x="89" y="97"/>
                </a:cubicBezTo>
                <a:cubicBezTo>
                  <a:pt x="89" y="99"/>
                  <a:pt x="91" y="101"/>
                  <a:pt x="93" y="101"/>
                </a:cubicBezTo>
                <a:cubicBezTo>
                  <a:pt x="95" y="101"/>
                  <a:pt x="97" y="99"/>
                  <a:pt x="97" y="97"/>
                </a:cubicBezTo>
                <a:cubicBezTo>
                  <a:pt x="101" y="51"/>
                  <a:pt x="101" y="51"/>
                  <a:pt x="101" y="51"/>
                </a:cubicBezTo>
                <a:cubicBezTo>
                  <a:pt x="101" y="46"/>
                  <a:pt x="98" y="42"/>
                  <a:pt x="93" y="42"/>
                </a:cubicBezTo>
                <a:close/>
                <a:moveTo>
                  <a:pt x="93" y="110"/>
                </a:moveTo>
                <a:cubicBezTo>
                  <a:pt x="88" y="110"/>
                  <a:pt x="85" y="114"/>
                  <a:pt x="85" y="118"/>
                </a:cubicBezTo>
                <a:cubicBezTo>
                  <a:pt x="85" y="123"/>
                  <a:pt x="88" y="127"/>
                  <a:pt x="93" y="127"/>
                </a:cubicBezTo>
                <a:cubicBezTo>
                  <a:pt x="98" y="127"/>
                  <a:pt x="101" y="123"/>
                  <a:pt x="101" y="118"/>
                </a:cubicBezTo>
                <a:cubicBezTo>
                  <a:pt x="101" y="114"/>
                  <a:pt x="98" y="110"/>
                  <a:pt x="93" y="110"/>
                </a:cubicBezTo>
                <a:close/>
                <a:moveTo>
                  <a:pt x="184" y="127"/>
                </a:moveTo>
                <a:cubicBezTo>
                  <a:pt x="108" y="9"/>
                  <a:pt x="108" y="9"/>
                  <a:pt x="108" y="9"/>
                </a:cubicBezTo>
                <a:cubicBezTo>
                  <a:pt x="108" y="9"/>
                  <a:pt x="104" y="0"/>
                  <a:pt x="93" y="0"/>
                </a:cubicBezTo>
                <a:cubicBezTo>
                  <a:pt x="83" y="0"/>
                  <a:pt x="78" y="9"/>
                  <a:pt x="78" y="9"/>
                </a:cubicBezTo>
                <a:cubicBezTo>
                  <a:pt x="2" y="127"/>
                  <a:pt x="2" y="127"/>
                  <a:pt x="2" y="127"/>
                </a:cubicBezTo>
                <a:cubicBezTo>
                  <a:pt x="2" y="127"/>
                  <a:pt x="0" y="130"/>
                  <a:pt x="0" y="135"/>
                </a:cubicBezTo>
                <a:cubicBezTo>
                  <a:pt x="0" y="144"/>
                  <a:pt x="8" y="152"/>
                  <a:pt x="17" y="152"/>
                </a:cubicBezTo>
                <a:cubicBezTo>
                  <a:pt x="169" y="152"/>
                  <a:pt x="169" y="152"/>
                  <a:pt x="169" y="152"/>
                </a:cubicBezTo>
                <a:cubicBezTo>
                  <a:pt x="178" y="152"/>
                  <a:pt x="186" y="144"/>
                  <a:pt x="186" y="135"/>
                </a:cubicBezTo>
                <a:cubicBezTo>
                  <a:pt x="186" y="129"/>
                  <a:pt x="184" y="127"/>
                  <a:pt x="184" y="127"/>
                </a:cubicBezTo>
                <a:close/>
                <a:moveTo>
                  <a:pt x="169" y="144"/>
                </a:moveTo>
                <a:cubicBezTo>
                  <a:pt x="17" y="144"/>
                  <a:pt x="17" y="144"/>
                  <a:pt x="17" y="144"/>
                </a:cubicBezTo>
                <a:cubicBezTo>
                  <a:pt x="12" y="144"/>
                  <a:pt x="9" y="140"/>
                  <a:pt x="9" y="135"/>
                </a:cubicBezTo>
                <a:cubicBezTo>
                  <a:pt x="9" y="133"/>
                  <a:pt x="9" y="132"/>
                  <a:pt x="9" y="132"/>
                </a:cubicBezTo>
                <a:cubicBezTo>
                  <a:pt x="9" y="132"/>
                  <a:pt x="9" y="132"/>
                  <a:pt x="9" y="131"/>
                </a:cubicBezTo>
                <a:cubicBezTo>
                  <a:pt x="85" y="13"/>
                  <a:pt x="85" y="13"/>
                  <a:pt x="85" y="13"/>
                </a:cubicBezTo>
                <a:cubicBezTo>
                  <a:pt x="86" y="13"/>
                  <a:pt x="86" y="13"/>
                  <a:pt x="86" y="13"/>
                </a:cubicBezTo>
                <a:cubicBezTo>
                  <a:pt x="86" y="13"/>
                  <a:pt x="88" y="9"/>
                  <a:pt x="93" y="9"/>
                </a:cubicBezTo>
                <a:cubicBezTo>
                  <a:pt x="98" y="9"/>
                  <a:pt x="100" y="12"/>
                  <a:pt x="100" y="12"/>
                </a:cubicBezTo>
                <a:cubicBezTo>
                  <a:pt x="100" y="13"/>
                  <a:pt x="100" y="13"/>
                  <a:pt x="101" y="13"/>
                </a:cubicBezTo>
                <a:cubicBezTo>
                  <a:pt x="177" y="131"/>
                  <a:pt x="177" y="131"/>
                  <a:pt x="177" y="131"/>
                </a:cubicBezTo>
                <a:cubicBezTo>
                  <a:pt x="177" y="132"/>
                  <a:pt x="177" y="132"/>
                  <a:pt x="177" y="132"/>
                </a:cubicBezTo>
                <a:cubicBezTo>
                  <a:pt x="177" y="132"/>
                  <a:pt x="177" y="133"/>
                  <a:pt x="177" y="135"/>
                </a:cubicBezTo>
                <a:cubicBezTo>
                  <a:pt x="177" y="140"/>
                  <a:pt x="174" y="144"/>
                  <a:pt x="169" y="14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251806fb501_1_110"/>
          <p:cNvSpPr txBox="1"/>
          <p:nvPr>
            <p:ph type="title"/>
          </p:nvPr>
        </p:nvSpPr>
        <p:spPr>
          <a:xfrm>
            <a:off x="1299975" y="1220000"/>
            <a:ext cx="10021500" cy="1810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FR" sz="7000"/>
              <a:t>Estimating </a:t>
            </a:r>
            <a:r>
              <a:rPr lang="fr-FR" sz="7000"/>
              <a:t>greenhouse</a:t>
            </a:r>
            <a:r>
              <a:rPr lang="fr-FR" sz="7000"/>
              <a:t> gases emissions </a:t>
            </a:r>
            <a:endParaRPr sz="7000"/>
          </a:p>
        </p:txBody>
      </p:sp>
      <p:sp>
        <p:nvSpPr>
          <p:cNvPr id="576" name="Google Shape;576;g251806fb501_1_110"/>
          <p:cNvSpPr txBox="1"/>
          <p:nvPr>
            <p:ph idx="1" type="subTitle"/>
          </p:nvPr>
        </p:nvSpPr>
        <p:spPr>
          <a:xfrm>
            <a:off x="3610050" y="3696950"/>
            <a:ext cx="4971900" cy="7116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2"/>
              </a:buClr>
              <a:buSzPts val="2400"/>
              <a:buFont typeface="Corbel"/>
              <a:buAutoNum type="arabicPeriod"/>
            </a:pPr>
            <a:r>
              <a:rPr lang="fr-FR"/>
              <a:t>Carbon accounting principles</a:t>
            </a:r>
            <a:endParaRPr/>
          </a:p>
          <a:p>
            <a:pPr indent="0" lvl="0" marL="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Clr>
                <a:schemeClr val="dk2"/>
              </a:buClr>
              <a:buSzPts val="2400"/>
              <a:buFont typeface="Corbel"/>
              <a:buAutoNum type="arabicPeriod"/>
            </a:pPr>
            <a:r>
              <a:rPr lang="fr-FR"/>
              <a:t>Case study: Your school's  carbon footprint</a:t>
            </a:r>
            <a:endParaRPr/>
          </a:p>
          <a:p>
            <a:pPr indent="0" lvl="0" marL="9144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p:txBody>
      </p:sp>
      <p:pic>
        <p:nvPicPr>
          <p:cNvPr id="577" name="Google Shape;577;g251806fb501_1_110"/>
          <p:cNvPicPr preferRelativeResize="0"/>
          <p:nvPr/>
        </p:nvPicPr>
        <p:blipFill rotWithShape="1">
          <a:blip r:embed="rId3">
            <a:alphaModFix/>
          </a:blip>
          <a:srcRect b="0" l="0" r="0" t="0"/>
          <a:stretch/>
        </p:blipFill>
        <p:spPr>
          <a:xfrm>
            <a:off x="9141725" y="3907200"/>
            <a:ext cx="3577950" cy="3575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id="1038" name="Google Shape;1038;g25dfdd45b73_0_67"/>
          <p:cNvPicPr preferRelativeResize="0"/>
          <p:nvPr/>
        </p:nvPicPr>
        <p:blipFill>
          <a:blip r:embed="rId3">
            <a:alphaModFix/>
          </a:blip>
          <a:stretch>
            <a:fillRect/>
          </a:stretch>
        </p:blipFill>
        <p:spPr>
          <a:xfrm>
            <a:off x="824675" y="1371100"/>
            <a:ext cx="10307101" cy="4720950"/>
          </a:xfrm>
          <a:prstGeom prst="rect">
            <a:avLst/>
          </a:prstGeom>
          <a:noFill/>
          <a:ln>
            <a:noFill/>
          </a:ln>
        </p:spPr>
      </p:pic>
      <p:sp>
        <p:nvSpPr>
          <p:cNvPr id="1039" name="Google Shape;1039;g25dfdd45b73_0_67"/>
          <p:cNvSpPr txBox="1"/>
          <p:nvPr/>
        </p:nvSpPr>
        <p:spPr>
          <a:xfrm>
            <a:off x="10552800" y="4659800"/>
            <a:ext cx="12918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FR">
                <a:solidFill>
                  <a:schemeClr val="accent2"/>
                </a:solidFill>
                <a:latin typeface="Corbel"/>
                <a:ea typeface="Corbel"/>
                <a:cs typeface="Corbel"/>
                <a:sym typeface="Corbel"/>
              </a:rPr>
              <a:t>Indicate your assumptions, intermediate calculations or any other useful information in this section</a:t>
            </a:r>
            <a:endParaRPr>
              <a:solidFill>
                <a:schemeClr val="accent2"/>
              </a:solidFill>
              <a:latin typeface="Corbel"/>
              <a:ea typeface="Corbel"/>
              <a:cs typeface="Corbel"/>
              <a:sym typeface="Corbel"/>
            </a:endParaRPr>
          </a:p>
        </p:txBody>
      </p:sp>
      <p:sp>
        <p:nvSpPr>
          <p:cNvPr id="1040" name="Google Shape;1040;g25dfdd45b73_0_67"/>
          <p:cNvSpPr/>
          <p:nvPr/>
        </p:nvSpPr>
        <p:spPr>
          <a:xfrm rot="-2700000">
            <a:off x="769833" y="4140414"/>
            <a:ext cx="540088" cy="258377"/>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g25dfdd45b73_0_67"/>
          <p:cNvSpPr txBox="1"/>
          <p:nvPr/>
        </p:nvSpPr>
        <p:spPr>
          <a:xfrm>
            <a:off x="99025" y="4551900"/>
            <a:ext cx="1608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Read: Instructions for completing your data</a:t>
            </a:r>
            <a:endParaRPr b="0" i="0" sz="1400" u="none" cap="none" strike="noStrike">
              <a:solidFill>
                <a:schemeClr val="accent2"/>
              </a:solidFill>
              <a:latin typeface="Corbel"/>
              <a:ea typeface="Corbel"/>
              <a:cs typeface="Corbel"/>
              <a:sym typeface="Corbel"/>
            </a:endParaRPr>
          </a:p>
        </p:txBody>
      </p:sp>
      <p:sp>
        <p:nvSpPr>
          <p:cNvPr id="1042" name="Google Shape;1042;g25dfdd45b73_0_67"/>
          <p:cNvSpPr/>
          <p:nvPr/>
        </p:nvSpPr>
        <p:spPr>
          <a:xfrm rot="10800000">
            <a:off x="9930596" y="5637340"/>
            <a:ext cx="540000" cy="25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25dfdd45b73_0_67"/>
          <p:cNvSpPr/>
          <p:nvPr/>
        </p:nvSpPr>
        <p:spPr>
          <a:xfrm rot="10800000">
            <a:off x="9847796" y="3435390"/>
            <a:ext cx="540000" cy="25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g25dfdd45b73_0_67"/>
          <p:cNvSpPr txBox="1"/>
          <p:nvPr/>
        </p:nvSpPr>
        <p:spPr>
          <a:xfrm>
            <a:off x="10340625" y="3039750"/>
            <a:ext cx="12918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Activity data that you have collected to be completed here</a:t>
            </a:r>
            <a:endParaRPr b="0" i="0" sz="1400" u="none" cap="none" strike="noStrike">
              <a:solidFill>
                <a:schemeClr val="accent2"/>
              </a:solidFill>
              <a:latin typeface="Corbel"/>
              <a:ea typeface="Corbel"/>
              <a:cs typeface="Corbel"/>
              <a:sym typeface="Corbel"/>
            </a:endParaRPr>
          </a:p>
        </p:txBody>
      </p:sp>
      <p:sp>
        <p:nvSpPr>
          <p:cNvPr id="1045" name="Google Shape;1045;g25dfdd45b73_0_67"/>
          <p:cNvSpPr/>
          <p:nvPr/>
        </p:nvSpPr>
        <p:spPr>
          <a:xfrm rot="10800000">
            <a:off x="4058746" y="3147440"/>
            <a:ext cx="540000" cy="25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g25dfdd45b73_0_67"/>
          <p:cNvSpPr txBox="1"/>
          <p:nvPr/>
        </p:nvSpPr>
        <p:spPr>
          <a:xfrm>
            <a:off x="4716025" y="2594738"/>
            <a:ext cx="12918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Emission factors and uncertainty are given for information only.</a:t>
            </a:r>
            <a:endParaRPr b="0" i="0" sz="1400" u="none" cap="none" strike="noStrike">
              <a:solidFill>
                <a:schemeClr val="accent2"/>
              </a:solidFill>
              <a:latin typeface="Corbel"/>
              <a:ea typeface="Corbel"/>
              <a:cs typeface="Corbel"/>
              <a:sym typeface="Corbel"/>
            </a:endParaRPr>
          </a:p>
        </p:txBody>
      </p:sp>
      <p:sp>
        <p:nvSpPr>
          <p:cNvPr id="1047" name="Google Shape;1047;g25dfdd45b73_0_6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Clicks On Calculator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2" name="Shape 1052"/>
        <p:cNvGrpSpPr/>
        <p:nvPr/>
      </p:nvGrpSpPr>
      <p:grpSpPr>
        <a:xfrm>
          <a:off x="0" y="0"/>
          <a:ext cx="0" cy="0"/>
          <a:chOff x="0" y="0"/>
          <a:chExt cx="0" cy="0"/>
        </a:xfrm>
      </p:grpSpPr>
      <p:sp>
        <p:nvSpPr>
          <p:cNvPr id="1053" name="Google Shape;1053;p2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Et la suite ?</a:t>
            </a:r>
            <a:endParaRPr/>
          </a:p>
        </p:txBody>
      </p:sp>
      <p:sp>
        <p:nvSpPr>
          <p:cNvPr id="1054" name="Google Shape;1054;p20"/>
          <p:cNvSpPr txBox="1"/>
          <p:nvPr/>
        </p:nvSpPr>
        <p:spPr>
          <a:xfrm>
            <a:off x="6381818" y="2522486"/>
            <a:ext cx="5546182" cy="252992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000000"/>
              </a:buClr>
              <a:buSzPts val="2400"/>
              <a:buFont typeface="Arial"/>
              <a:buChar char="•"/>
            </a:pPr>
            <a:r>
              <a:rPr b="1" i="0" lang="fr-FR" sz="2400" u="none" cap="none" strike="noStrike">
                <a:solidFill>
                  <a:schemeClr val="dk1"/>
                </a:solidFill>
                <a:latin typeface="Corbel"/>
                <a:ea typeface="Corbel"/>
                <a:cs typeface="Corbel"/>
                <a:sym typeface="Corbel"/>
              </a:rPr>
              <a:t>Quelles sont les actions </a:t>
            </a:r>
            <a:r>
              <a:rPr b="1" i="0" lang="fr-FR" sz="2400" u="none" cap="none" strike="noStrike">
                <a:solidFill>
                  <a:srgbClr val="F79B08"/>
                </a:solidFill>
                <a:latin typeface="Corbel"/>
                <a:ea typeface="Corbel"/>
                <a:cs typeface="Corbel"/>
                <a:sym typeface="Corbel"/>
              </a:rPr>
              <a:t>prioritaires</a:t>
            </a:r>
            <a:r>
              <a:rPr b="1" i="0" lang="fr-FR" sz="24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119063" lvl="0" marL="271463" marR="0" rtl="0" algn="just">
              <a:lnSpc>
                <a:spcPct val="100000"/>
              </a:lnSpc>
              <a:spcBef>
                <a:spcPts val="0"/>
              </a:spcBef>
              <a:spcAft>
                <a:spcPts val="0"/>
              </a:spcAft>
              <a:buClr>
                <a:srgbClr val="000000"/>
              </a:buClr>
              <a:buSzPts val="2400"/>
              <a:buFont typeface="Arial"/>
              <a:buNone/>
            </a:pPr>
            <a:r>
              <a:t/>
            </a:r>
            <a:endParaRPr b="1" i="0" sz="1200" u="none" cap="none" strike="noStrike">
              <a:solidFill>
                <a:srgbClr val="085160"/>
              </a:solidFill>
              <a:latin typeface="Corbel"/>
              <a:ea typeface="Corbel"/>
              <a:cs typeface="Corbel"/>
              <a:sym typeface="Corbel"/>
            </a:endParaRPr>
          </a:p>
          <a:p>
            <a:pPr indent="-342900" lvl="0" marL="342900" marR="0" rtl="0" algn="just">
              <a:lnSpc>
                <a:spcPct val="100000"/>
              </a:lnSpc>
              <a:spcBef>
                <a:spcPts val="0"/>
              </a:spcBef>
              <a:spcAft>
                <a:spcPts val="0"/>
              </a:spcAft>
              <a:buClr>
                <a:srgbClr val="F79124"/>
              </a:buClr>
              <a:buSzPts val="2400"/>
              <a:buFont typeface="Arial"/>
              <a:buChar char="•"/>
            </a:pPr>
            <a:r>
              <a:rPr b="1" i="0" lang="fr-FR" sz="2400" u="none" cap="none" strike="noStrike">
                <a:solidFill>
                  <a:schemeClr val="dk1"/>
                </a:solidFill>
                <a:latin typeface="Corbel"/>
                <a:ea typeface="Corbel"/>
                <a:cs typeface="Corbel"/>
                <a:sym typeface="Corbel"/>
              </a:rPr>
              <a:t>Quelles sont les usages qui génèrent </a:t>
            </a:r>
            <a:endParaRPr b="0" i="0" sz="1400" u="none" cap="none" strike="noStrike">
              <a:solidFill>
                <a:srgbClr val="000000"/>
              </a:solidFill>
              <a:latin typeface="Arial"/>
              <a:ea typeface="Arial"/>
              <a:cs typeface="Arial"/>
              <a:sym typeface="Arial"/>
            </a:endParaRPr>
          </a:p>
          <a:p>
            <a:pPr indent="0" lvl="0" marL="355600" marR="0" rtl="0" algn="just">
              <a:lnSpc>
                <a:spcPct val="100000"/>
              </a:lnSpc>
              <a:spcBef>
                <a:spcPts val="0"/>
              </a:spcBef>
              <a:spcAft>
                <a:spcPts val="0"/>
              </a:spcAft>
              <a:buClr>
                <a:srgbClr val="000000"/>
              </a:buClr>
              <a:buSzPts val="2400"/>
              <a:buFont typeface="Arial"/>
              <a:buNone/>
            </a:pPr>
            <a:r>
              <a:rPr b="1" i="0" lang="fr-FR" sz="2400" u="none" cap="none" strike="noStrike">
                <a:solidFill>
                  <a:srgbClr val="F79B08"/>
                </a:solidFill>
                <a:latin typeface="Corbel"/>
                <a:ea typeface="Corbel"/>
                <a:cs typeface="Corbel"/>
                <a:sym typeface="Corbel"/>
              </a:rPr>
              <a:t>le plus d’émissions </a:t>
            </a:r>
            <a:r>
              <a:rPr b="1" i="0" lang="fr-FR" sz="24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480"/>
              </a:spcBef>
              <a:spcAft>
                <a:spcPts val="0"/>
              </a:spcAft>
              <a:buClr>
                <a:srgbClr val="F79124"/>
              </a:buClr>
              <a:buSzPts val="2400"/>
              <a:buFont typeface="Arial"/>
              <a:buChar char="•"/>
            </a:pPr>
            <a:r>
              <a:rPr b="1" i="0" lang="fr-FR" sz="2400" u="none" cap="none" strike="noStrike">
                <a:solidFill>
                  <a:schemeClr val="dk1"/>
                </a:solidFill>
                <a:latin typeface="Corbel"/>
                <a:ea typeface="Corbel"/>
                <a:cs typeface="Corbel"/>
                <a:sym typeface="Corbel"/>
              </a:rPr>
              <a:t>Quelles sont les usages sur lesquels nous pouvons agir </a:t>
            </a:r>
            <a:r>
              <a:rPr b="1" i="0" lang="fr-FR" sz="2400" u="none" cap="none" strike="noStrike">
                <a:solidFill>
                  <a:srgbClr val="F79B08"/>
                </a:solidFill>
                <a:latin typeface="Corbel"/>
                <a:ea typeface="Corbel"/>
                <a:cs typeface="Corbel"/>
                <a:sym typeface="Corbel"/>
              </a:rPr>
              <a:t>facilement</a:t>
            </a:r>
            <a:r>
              <a:rPr b="1" i="0" lang="fr-FR" sz="24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grpSp>
        <p:nvGrpSpPr>
          <p:cNvPr id="1055" name="Google Shape;1055;p20"/>
          <p:cNvGrpSpPr/>
          <p:nvPr/>
        </p:nvGrpSpPr>
        <p:grpSpPr>
          <a:xfrm>
            <a:off x="711310" y="1673350"/>
            <a:ext cx="5931146" cy="4737180"/>
            <a:chOff x="680640" y="2048239"/>
            <a:chExt cx="5715114" cy="4405449"/>
          </a:xfrm>
        </p:grpSpPr>
        <p:pic>
          <p:nvPicPr>
            <p:cNvPr id="1056" name="Google Shape;1056;p20"/>
            <p:cNvPicPr preferRelativeResize="0"/>
            <p:nvPr/>
          </p:nvPicPr>
          <p:blipFill rotWithShape="1">
            <a:blip r:embed="rId4">
              <a:alphaModFix/>
            </a:blip>
            <a:srcRect b="0" l="0" r="0" t="0"/>
            <a:stretch/>
          </p:blipFill>
          <p:spPr>
            <a:xfrm>
              <a:off x="1561605" y="2565989"/>
              <a:ext cx="4566600" cy="2936100"/>
            </a:xfrm>
            <a:prstGeom prst="rect">
              <a:avLst/>
            </a:prstGeom>
            <a:noFill/>
            <a:ln>
              <a:noFill/>
            </a:ln>
          </p:spPr>
        </p:pic>
        <p:sp>
          <p:nvSpPr>
            <p:cNvPr id="1057" name="Google Shape;1057;p20"/>
            <p:cNvSpPr txBox="1"/>
            <p:nvPr/>
          </p:nvSpPr>
          <p:spPr>
            <a:xfrm>
              <a:off x="2811246" y="2048239"/>
              <a:ext cx="10302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E94D7"/>
                  </a:solidFill>
                  <a:latin typeface="Corbel"/>
                  <a:ea typeface="Corbel"/>
                  <a:cs typeface="Corbel"/>
                  <a:sym typeface="Corbel"/>
                </a:rPr>
                <a:t>Achats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E94D7"/>
                  </a:solidFill>
                  <a:latin typeface="Corbel"/>
                  <a:ea typeface="Corbel"/>
                  <a:cs typeface="Corbel"/>
                  <a:sym typeface="Corbel"/>
                </a:rPr>
                <a:t>9 %</a:t>
              </a:r>
              <a:endParaRPr b="0" i="0" sz="1400" u="none" cap="none" strike="noStrike">
                <a:solidFill>
                  <a:srgbClr val="000000"/>
                </a:solidFill>
                <a:latin typeface="Arial"/>
                <a:ea typeface="Arial"/>
                <a:cs typeface="Arial"/>
                <a:sym typeface="Arial"/>
              </a:endParaRPr>
            </a:p>
          </p:txBody>
        </p:sp>
        <p:sp>
          <p:nvSpPr>
            <p:cNvPr id="1058" name="Google Shape;1058;p20"/>
            <p:cNvSpPr txBox="1"/>
            <p:nvPr/>
          </p:nvSpPr>
          <p:spPr>
            <a:xfrm>
              <a:off x="3654606" y="2537251"/>
              <a:ext cx="14097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accent2"/>
                  </a:solidFill>
                  <a:latin typeface="Corbel"/>
                  <a:ea typeface="Corbel"/>
                  <a:cs typeface="Corbel"/>
                  <a:sym typeface="Corbel"/>
                </a:rPr>
                <a:t>Déchets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accent2"/>
                  </a:solidFill>
                  <a:latin typeface="Corbel"/>
                  <a:ea typeface="Corbel"/>
                  <a:cs typeface="Corbel"/>
                  <a:sym typeface="Corbel"/>
                </a:rPr>
                <a:t>7 %</a:t>
              </a:r>
              <a:endParaRPr b="0" i="0" sz="1400" u="none" cap="none" strike="noStrike">
                <a:solidFill>
                  <a:srgbClr val="000000"/>
                </a:solidFill>
                <a:latin typeface="Arial"/>
                <a:ea typeface="Arial"/>
                <a:cs typeface="Arial"/>
                <a:sym typeface="Arial"/>
              </a:endParaRPr>
            </a:p>
          </p:txBody>
        </p:sp>
        <p:sp>
          <p:nvSpPr>
            <p:cNvPr id="1059" name="Google Shape;1059;p20"/>
            <p:cNvSpPr txBox="1"/>
            <p:nvPr/>
          </p:nvSpPr>
          <p:spPr>
            <a:xfrm>
              <a:off x="3998454" y="5090578"/>
              <a:ext cx="2397300" cy="112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85160"/>
                  </a:solidFill>
                  <a:latin typeface="Corbel"/>
                  <a:ea typeface="Corbel"/>
                  <a:cs typeface="Corbel"/>
                  <a:sym typeface="Corbel"/>
                </a:rPr>
                <a:t>Consommation énergétique</a:t>
              </a:r>
              <a:br>
                <a:rPr b="1" i="0" lang="fr-FR" sz="1400" u="none" cap="none" strike="noStrike">
                  <a:solidFill>
                    <a:srgbClr val="085160"/>
                  </a:solidFill>
                  <a:latin typeface="Corbel"/>
                  <a:ea typeface="Corbel"/>
                  <a:cs typeface="Corbel"/>
                  <a:sym typeface="Corbel"/>
                </a:rPr>
              </a:br>
              <a:r>
                <a:rPr b="1" i="0" lang="fr-FR" sz="1400" u="none" cap="none" strike="noStrike">
                  <a:solidFill>
                    <a:srgbClr val="085160"/>
                  </a:solidFill>
                  <a:latin typeface="Corbel"/>
                  <a:ea typeface="Corbel"/>
                  <a:cs typeface="Corbel"/>
                  <a:sym typeface="Corbel"/>
                </a:rPr>
                <a:t>35 %</a:t>
              </a:r>
              <a:endParaRPr b="0" i="0" sz="1400" u="none" cap="none" strike="noStrike">
                <a:solidFill>
                  <a:srgbClr val="000000"/>
                </a:solidFill>
                <a:latin typeface="Arial"/>
                <a:ea typeface="Arial"/>
                <a:cs typeface="Arial"/>
                <a:sym typeface="Arial"/>
              </a:endParaRPr>
            </a:p>
          </p:txBody>
        </p:sp>
        <p:pic>
          <p:nvPicPr>
            <p:cNvPr id="1060" name="Google Shape;1060;p20"/>
            <p:cNvPicPr preferRelativeResize="0"/>
            <p:nvPr/>
          </p:nvPicPr>
          <p:blipFill rotWithShape="1">
            <a:blip r:embed="rId5">
              <a:alphaModFix/>
            </a:blip>
            <a:srcRect b="0" l="0" r="0" t="0"/>
            <a:stretch/>
          </p:blipFill>
          <p:spPr>
            <a:xfrm>
              <a:off x="4438896" y="5613004"/>
              <a:ext cx="1092310" cy="840684"/>
            </a:xfrm>
            <a:prstGeom prst="rect">
              <a:avLst/>
            </a:prstGeom>
            <a:noFill/>
            <a:ln>
              <a:noFill/>
            </a:ln>
          </p:spPr>
        </p:pic>
        <p:sp>
          <p:nvSpPr>
            <p:cNvPr id="1061" name="Google Shape;1061;p20"/>
            <p:cNvSpPr txBox="1"/>
            <p:nvPr/>
          </p:nvSpPr>
          <p:spPr>
            <a:xfrm>
              <a:off x="680640" y="2803405"/>
              <a:ext cx="1681200" cy="60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6AB38"/>
                  </a:solidFill>
                  <a:latin typeface="Corbel"/>
                  <a:ea typeface="Corbel"/>
                  <a:cs typeface="Corbel"/>
                  <a:sym typeface="Corbel"/>
                </a:rPr>
                <a:t>Transport</a:t>
              </a:r>
              <a:br>
                <a:rPr b="1" i="0" lang="fr-FR" sz="1400" u="none" cap="none" strike="noStrike">
                  <a:solidFill>
                    <a:srgbClr val="F6AB38"/>
                  </a:solidFill>
                  <a:latin typeface="Corbel"/>
                  <a:ea typeface="Corbel"/>
                  <a:cs typeface="Corbel"/>
                  <a:sym typeface="Corbel"/>
                </a:rPr>
              </a:br>
              <a:r>
                <a:rPr b="1" i="0" lang="fr-FR" sz="1400" u="none" cap="none" strike="noStrike">
                  <a:solidFill>
                    <a:srgbClr val="F6AB38"/>
                  </a:solidFill>
                  <a:latin typeface="Corbel"/>
                  <a:ea typeface="Corbel"/>
                  <a:cs typeface="Corbel"/>
                  <a:sym typeface="Corbel"/>
                </a:rPr>
                <a:t>23 %</a:t>
              </a:r>
              <a:endParaRPr b="0" i="0" sz="1400" u="none" cap="none" strike="noStrike">
                <a:solidFill>
                  <a:srgbClr val="000000"/>
                </a:solidFill>
                <a:latin typeface="Arial"/>
                <a:ea typeface="Arial"/>
                <a:cs typeface="Arial"/>
                <a:sym typeface="Arial"/>
              </a:endParaRPr>
            </a:p>
          </p:txBody>
        </p:sp>
        <p:sp>
          <p:nvSpPr>
            <p:cNvPr id="1062" name="Google Shape;1062;p20"/>
            <p:cNvSpPr txBox="1"/>
            <p:nvPr/>
          </p:nvSpPr>
          <p:spPr>
            <a:xfrm>
              <a:off x="885533" y="5008215"/>
              <a:ext cx="1813838" cy="60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36363"/>
                  </a:solidFill>
                  <a:latin typeface="Corbel"/>
                  <a:ea typeface="Corbel"/>
                  <a:cs typeface="Corbel"/>
                  <a:sym typeface="Corbel"/>
                </a:rPr>
                <a:t>Service de restauration</a:t>
              </a:r>
              <a:br>
                <a:rPr b="1" i="0" lang="fr-FR" sz="1400" u="none" cap="none" strike="noStrike">
                  <a:solidFill>
                    <a:srgbClr val="636363"/>
                  </a:solidFill>
                  <a:latin typeface="Corbel"/>
                  <a:ea typeface="Corbel"/>
                  <a:cs typeface="Corbel"/>
                  <a:sym typeface="Corbel"/>
                </a:rPr>
              </a:br>
              <a:r>
                <a:rPr b="1" i="0" lang="fr-FR" sz="1400" u="none" cap="none" strike="noStrike">
                  <a:solidFill>
                    <a:srgbClr val="636363"/>
                  </a:solidFill>
                  <a:latin typeface="Corbel"/>
                  <a:ea typeface="Corbel"/>
                  <a:cs typeface="Corbel"/>
                  <a:sym typeface="Corbel"/>
                </a:rPr>
                <a:t>21 %</a:t>
              </a:r>
              <a:endParaRPr b="0" i="0" sz="1400" u="none" cap="none" strike="noStrike">
                <a:solidFill>
                  <a:srgbClr val="000000"/>
                </a:solidFill>
                <a:latin typeface="Arial"/>
                <a:ea typeface="Arial"/>
                <a:cs typeface="Arial"/>
                <a:sym typeface="Arial"/>
              </a:endParaRPr>
            </a:p>
          </p:txBody>
        </p:sp>
      </p:grpSp>
      <p:pic>
        <p:nvPicPr>
          <p:cNvPr id="1063" name="Google Shape;1063;p20"/>
          <p:cNvPicPr preferRelativeResize="0"/>
          <p:nvPr/>
        </p:nvPicPr>
        <p:blipFill rotWithShape="1">
          <a:blip r:embed="rId6">
            <a:alphaModFix/>
          </a:blip>
          <a:srcRect b="0" l="0" r="0" t="0"/>
          <a:stretch/>
        </p:blipFill>
        <p:spPr>
          <a:xfrm>
            <a:off x="4825775" y="2480483"/>
            <a:ext cx="451928" cy="518451"/>
          </a:xfrm>
          <a:prstGeom prst="rect">
            <a:avLst/>
          </a:prstGeom>
          <a:noFill/>
          <a:ln>
            <a:noFill/>
          </a:ln>
        </p:spPr>
      </p:pic>
      <p:pic>
        <p:nvPicPr>
          <p:cNvPr id="1064" name="Google Shape;1064;p20"/>
          <p:cNvPicPr preferRelativeResize="0"/>
          <p:nvPr/>
        </p:nvPicPr>
        <p:blipFill rotWithShape="1">
          <a:blip r:embed="rId7">
            <a:alphaModFix/>
          </a:blip>
          <a:srcRect b="0" l="0" r="0" t="0"/>
          <a:stretch/>
        </p:blipFill>
        <p:spPr>
          <a:xfrm>
            <a:off x="3642729" y="1913265"/>
            <a:ext cx="511809" cy="478676"/>
          </a:xfrm>
          <a:prstGeom prst="rect">
            <a:avLst/>
          </a:prstGeom>
          <a:noFill/>
          <a:ln>
            <a:noFill/>
          </a:ln>
        </p:spPr>
      </p:pic>
      <p:pic>
        <p:nvPicPr>
          <p:cNvPr id="1065" name="Google Shape;1065;p20"/>
          <p:cNvPicPr preferRelativeResize="0"/>
          <p:nvPr/>
        </p:nvPicPr>
        <p:blipFill rotWithShape="1">
          <a:blip r:embed="rId8">
            <a:alphaModFix/>
          </a:blip>
          <a:srcRect b="0" l="0" r="0" t="0"/>
          <a:stretch/>
        </p:blipFill>
        <p:spPr>
          <a:xfrm>
            <a:off x="1606505" y="5582742"/>
            <a:ext cx="831000" cy="831000"/>
          </a:xfrm>
          <a:prstGeom prst="rect">
            <a:avLst/>
          </a:prstGeom>
          <a:noFill/>
          <a:ln>
            <a:noFill/>
          </a:ln>
        </p:spPr>
      </p:pic>
      <p:grpSp>
        <p:nvGrpSpPr>
          <p:cNvPr id="1066" name="Google Shape;1066;p20"/>
          <p:cNvGrpSpPr/>
          <p:nvPr/>
        </p:nvGrpSpPr>
        <p:grpSpPr>
          <a:xfrm flipH="1">
            <a:off x="358997" y="2739866"/>
            <a:ext cx="1586813" cy="1542799"/>
            <a:chOff x="93862" y="4314179"/>
            <a:chExt cx="3524684" cy="3401983"/>
          </a:xfrm>
        </p:grpSpPr>
        <p:sp>
          <p:nvSpPr>
            <p:cNvPr id="1067" name="Google Shape;1067;p20"/>
            <p:cNvSpPr/>
            <p:nvPr/>
          </p:nvSpPr>
          <p:spPr>
            <a:xfrm>
              <a:off x="3258546" y="6236420"/>
              <a:ext cx="360000" cy="144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1068" name="Google Shape;1068;p20"/>
            <p:cNvPicPr preferRelativeResize="0"/>
            <p:nvPr/>
          </p:nvPicPr>
          <p:blipFill rotWithShape="1">
            <a:blip r:embed="rId9">
              <a:alphaModFix/>
            </a:blip>
            <a:srcRect b="0" l="0" r="0" t="0"/>
            <a:stretch/>
          </p:blipFill>
          <p:spPr>
            <a:xfrm>
              <a:off x="93862" y="4314179"/>
              <a:ext cx="3401983" cy="3401983"/>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g25dfdd45b73_0_74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What’s next ?</a:t>
            </a:r>
            <a:endParaRPr/>
          </a:p>
        </p:txBody>
      </p:sp>
      <p:pic>
        <p:nvPicPr>
          <p:cNvPr id="1075" name="Google Shape;1075;g25dfdd45b73_0_740"/>
          <p:cNvPicPr preferRelativeResize="0"/>
          <p:nvPr/>
        </p:nvPicPr>
        <p:blipFill>
          <a:blip r:embed="rId3">
            <a:alphaModFix/>
          </a:blip>
          <a:stretch>
            <a:fillRect/>
          </a:stretch>
        </p:blipFill>
        <p:spPr>
          <a:xfrm>
            <a:off x="318450" y="1452900"/>
            <a:ext cx="6228227" cy="2584550"/>
          </a:xfrm>
          <a:prstGeom prst="rect">
            <a:avLst/>
          </a:prstGeom>
          <a:noFill/>
          <a:ln>
            <a:noFill/>
          </a:ln>
        </p:spPr>
      </p:pic>
      <p:sp>
        <p:nvSpPr>
          <p:cNvPr id="1076" name="Google Shape;1076;g25dfdd45b73_0_740"/>
          <p:cNvSpPr txBox="1"/>
          <p:nvPr/>
        </p:nvSpPr>
        <p:spPr>
          <a:xfrm>
            <a:off x="6906800" y="1922250"/>
            <a:ext cx="5285100" cy="2371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r-FR" sz="2400">
                <a:solidFill>
                  <a:schemeClr val="accent1"/>
                </a:solidFill>
                <a:latin typeface="Corbel"/>
                <a:ea typeface="Corbel"/>
                <a:cs typeface="Corbel"/>
                <a:sym typeface="Corbel"/>
              </a:rPr>
              <a:t>Carbon footprint analysis</a:t>
            </a:r>
            <a:endParaRPr b="1" sz="2400">
              <a:solidFill>
                <a:schemeClr val="accent1"/>
              </a:solidFill>
              <a:latin typeface="Corbel"/>
              <a:ea typeface="Corbel"/>
              <a:cs typeface="Corbel"/>
              <a:sym typeface="Corbel"/>
            </a:endParaRPr>
          </a:p>
          <a:p>
            <a:pPr indent="0" lvl="0" marL="0" marR="0" rtl="0" algn="ctr">
              <a:lnSpc>
                <a:spcPct val="100000"/>
              </a:lnSpc>
              <a:spcBef>
                <a:spcPts val="0"/>
              </a:spcBef>
              <a:spcAft>
                <a:spcPts val="0"/>
              </a:spcAft>
              <a:buNone/>
            </a:pPr>
            <a:r>
              <a:t/>
            </a:r>
            <a:endParaRPr b="1" sz="2400">
              <a:solidFill>
                <a:schemeClr val="accent1"/>
              </a:solidFill>
              <a:latin typeface="Corbel"/>
              <a:ea typeface="Corbel"/>
              <a:cs typeface="Corbel"/>
              <a:sym typeface="Corbel"/>
            </a:endParaRPr>
          </a:p>
          <a:p>
            <a:pPr indent="0" lvl="0" marL="0" marR="0" rtl="0" algn="ctr">
              <a:lnSpc>
                <a:spcPct val="100000"/>
              </a:lnSpc>
              <a:spcBef>
                <a:spcPts val="0"/>
              </a:spcBef>
              <a:spcAft>
                <a:spcPts val="0"/>
              </a:spcAft>
              <a:buNone/>
            </a:pPr>
            <a:r>
              <a:rPr lang="fr-FR" sz="2300">
                <a:solidFill>
                  <a:srgbClr val="F79B08"/>
                </a:solidFill>
                <a:latin typeface="Corbel"/>
                <a:ea typeface="Corbel"/>
                <a:cs typeface="Corbel"/>
                <a:sym typeface="Corbel"/>
              </a:rPr>
              <a:t>→</a:t>
            </a:r>
            <a:r>
              <a:rPr b="1" lang="fr-FR" sz="2400">
                <a:solidFill>
                  <a:schemeClr val="dk1"/>
                </a:solidFill>
                <a:latin typeface="Corbel"/>
                <a:ea typeface="Corbel"/>
                <a:cs typeface="Corbel"/>
                <a:sym typeface="Corbel"/>
              </a:rPr>
              <a:t> </a:t>
            </a:r>
            <a:r>
              <a:rPr b="1" lang="fr-FR" sz="2400">
                <a:solidFill>
                  <a:schemeClr val="dk1"/>
                </a:solidFill>
                <a:latin typeface="Corbel"/>
                <a:ea typeface="Corbel"/>
                <a:cs typeface="Corbel"/>
                <a:sym typeface="Corbel"/>
              </a:rPr>
              <a:t> </a:t>
            </a:r>
            <a:r>
              <a:rPr lang="fr-FR" sz="2400">
                <a:solidFill>
                  <a:schemeClr val="dk1"/>
                </a:solidFill>
                <a:latin typeface="Corbel"/>
                <a:ea typeface="Corbel"/>
                <a:cs typeface="Corbel"/>
                <a:sym typeface="Corbel"/>
              </a:rPr>
              <a:t>Which items generate</a:t>
            </a:r>
            <a:r>
              <a:rPr lang="fr-FR" sz="2300">
                <a:solidFill>
                  <a:srgbClr val="F79B08"/>
                </a:solidFill>
                <a:latin typeface="Corbel"/>
                <a:ea typeface="Corbel"/>
                <a:cs typeface="Corbel"/>
                <a:sym typeface="Corbel"/>
              </a:rPr>
              <a:t> the most emissions?</a:t>
            </a:r>
            <a:endParaRPr b="1" sz="2400">
              <a:solidFill>
                <a:schemeClr val="dk1"/>
              </a:solidFill>
              <a:latin typeface="Corbel"/>
              <a:ea typeface="Corbel"/>
              <a:cs typeface="Corbel"/>
              <a:sym typeface="Corbel"/>
            </a:endParaRPr>
          </a:p>
          <a:p>
            <a:pPr indent="0" lvl="0" marL="0" marR="0" rtl="0" algn="ctr">
              <a:lnSpc>
                <a:spcPct val="100000"/>
              </a:lnSpc>
              <a:spcBef>
                <a:spcPts val="0"/>
              </a:spcBef>
              <a:spcAft>
                <a:spcPts val="0"/>
              </a:spcAft>
              <a:buNone/>
            </a:pPr>
            <a:r>
              <a:rPr lang="fr-FR" sz="2300">
                <a:solidFill>
                  <a:srgbClr val="F79B08"/>
                </a:solidFill>
                <a:latin typeface="Corbel"/>
                <a:ea typeface="Corbel"/>
                <a:cs typeface="Corbel"/>
                <a:sym typeface="Corbel"/>
              </a:rPr>
              <a:t>→</a:t>
            </a:r>
            <a:r>
              <a:rPr b="1" lang="fr-FR" sz="2400">
                <a:solidFill>
                  <a:schemeClr val="dk1"/>
                </a:solidFill>
                <a:latin typeface="Corbel"/>
                <a:ea typeface="Corbel"/>
                <a:cs typeface="Corbel"/>
                <a:sym typeface="Corbel"/>
              </a:rPr>
              <a:t> </a:t>
            </a:r>
            <a:r>
              <a:rPr lang="fr-FR" sz="2400">
                <a:solidFill>
                  <a:schemeClr val="dk1"/>
                </a:solidFill>
                <a:latin typeface="Corbel"/>
                <a:ea typeface="Corbel"/>
                <a:cs typeface="Corbel"/>
                <a:sym typeface="Corbel"/>
              </a:rPr>
              <a:t>Where should action be taken to reduce the school's</a:t>
            </a:r>
            <a:r>
              <a:rPr lang="fr-FR" sz="2300">
                <a:solidFill>
                  <a:srgbClr val="F79B08"/>
                </a:solidFill>
                <a:latin typeface="Corbel"/>
                <a:ea typeface="Corbel"/>
                <a:cs typeface="Corbel"/>
                <a:sym typeface="Corbel"/>
              </a:rPr>
              <a:t> carbon footprint</a:t>
            </a:r>
            <a:r>
              <a:rPr b="1" lang="fr-FR" sz="2400">
                <a:solidFill>
                  <a:schemeClr val="dk1"/>
                </a:solidFill>
                <a:latin typeface="Corbel"/>
                <a:ea typeface="Corbel"/>
                <a:cs typeface="Corbel"/>
                <a:sym typeface="Corbel"/>
              </a:rPr>
              <a:t>?</a:t>
            </a:r>
            <a:endParaRPr b="1" sz="2400">
              <a:solidFill>
                <a:schemeClr val="dk1"/>
              </a:solidFill>
              <a:latin typeface="Corbel"/>
              <a:ea typeface="Corbel"/>
              <a:cs typeface="Corbel"/>
              <a:sym typeface="Corbel"/>
            </a:endParaRPr>
          </a:p>
          <a:p>
            <a:pPr indent="0" lvl="0" marL="0" marR="0" rtl="0" algn="just">
              <a:lnSpc>
                <a:spcPct val="100000"/>
              </a:lnSpc>
              <a:spcBef>
                <a:spcPts val="0"/>
              </a:spcBef>
              <a:spcAft>
                <a:spcPts val="0"/>
              </a:spcAft>
              <a:buNone/>
            </a:pPr>
            <a:r>
              <a:t/>
            </a:r>
            <a:endParaRPr sz="2400">
              <a:solidFill>
                <a:schemeClr val="dk1"/>
              </a:solidFill>
              <a:latin typeface="Corbel"/>
              <a:ea typeface="Corbel"/>
              <a:cs typeface="Corbel"/>
              <a:sym typeface="Corbel"/>
            </a:endParaRPr>
          </a:p>
          <a:p>
            <a:pPr indent="0" lvl="0" marL="0" marR="0" rtl="0" algn="just">
              <a:lnSpc>
                <a:spcPct val="100000"/>
              </a:lnSpc>
              <a:spcBef>
                <a:spcPts val="48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1077" name="Google Shape;1077;g25dfdd45b73_0_740"/>
          <p:cNvCxnSpPr/>
          <p:nvPr/>
        </p:nvCxnSpPr>
        <p:spPr>
          <a:xfrm flipH="1" rot="10800000">
            <a:off x="334800" y="5019002"/>
            <a:ext cx="11520000" cy="600"/>
          </a:xfrm>
          <a:prstGeom prst="straightConnector1">
            <a:avLst/>
          </a:prstGeom>
          <a:noFill/>
          <a:ln cap="flat" cmpd="sng" w="19050">
            <a:solidFill>
              <a:schemeClr val="accent6"/>
            </a:solidFill>
            <a:prstDash val="solid"/>
            <a:round/>
            <a:headEnd len="med" w="med" type="none"/>
            <a:tailEnd len="med" w="med" type="none"/>
          </a:ln>
        </p:spPr>
      </p:cxnSp>
      <p:sp>
        <p:nvSpPr>
          <p:cNvPr id="1078" name="Google Shape;1078;g25dfdd45b73_0_740"/>
          <p:cNvSpPr/>
          <p:nvPr/>
        </p:nvSpPr>
        <p:spPr>
          <a:xfrm>
            <a:off x="2597400" y="5337975"/>
            <a:ext cx="6997200" cy="12288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sz="1800">
                <a:solidFill>
                  <a:srgbClr val="6D9EEB"/>
                </a:solidFill>
              </a:rPr>
              <a:t>Now it's time to move on to</a:t>
            </a:r>
            <a:endParaRPr b="1" sz="1800">
              <a:solidFill>
                <a:srgbClr val="6D9EEB"/>
              </a:solidFill>
            </a:endParaRPr>
          </a:p>
          <a:p>
            <a:pPr indent="0" lvl="0" marL="0" rtl="0" algn="ctr">
              <a:spcBef>
                <a:spcPts val="0"/>
              </a:spcBef>
              <a:spcAft>
                <a:spcPts val="0"/>
              </a:spcAft>
              <a:buNone/>
            </a:pPr>
            <a:r>
              <a:rPr b="1" lang="fr-FR" sz="1800">
                <a:solidFill>
                  <a:srgbClr val="6D9EEB"/>
                </a:solidFill>
              </a:rPr>
              <a:t>to creating your action plan!</a:t>
            </a:r>
            <a:endParaRPr b="1" sz="1800">
              <a:solidFill>
                <a:srgbClr val="6D9EEB"/>
              </a:solidFill>
            </a:endParaRPr>
          </a:p>
        </p:txBody>
      </p:sp>
      <p:pic>
        <p:nvPicPr>
          <p:cNvPr id="1079" name="Google Shape;1079;g25dfdd45b73_0_740"/>
          <p:cNvPicPr preferRelativeResize="0"/>
          <p:nvPr/>
        </p:nvPicPr>
        <p:blipFill>
          <a:blip r:embed="rId4">
            <a:alphaModFix/>
          </a:blip>
          <a:stretch>
            <a:fillRect/>
          </a:stretch>
        </p:blipFill>
        <p:spPr>
          <a:xfrm>
            <a:off x="8522850" y="5462025"/>
            <a:ext cx="980700" cy="980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ge004ac06da_0_35"/>
          <p:cNvSpPr txBox="1"/>
          <p:nvPr>
            <p:ph idx="4294967295" type="body"/>
          </p:nvPr>
        </p:nvSpPr>
        <p:spPr>
          <a:xfrm>
            <a:off x="555597" y="1468200"/>
            <a:ext cx="50097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rPr>
              <a:t>What have we found</a:t>
            </a:r>
            <a:r>
              <a:rPr b="0" lang="fr-FR" sz="2800">
                <a:solidFill>
                  <a:srgbClr val="1A1A1A"/>
                </a:solidFill>
                <a:latin typeface="Corbel"/>
                <a:ea typeface="Corbel"/>
                <a:cs typeface="Corbel"/>
                <a:sym typeface="Corbel"/>
              </a:rPr>
              <a:t>…</a:t>
            </a:r>
            <a:endParaRPr b="0" sz="2800"/>
          </a:p>
        </p:txBody>
      </p:sp>
      <p:sp>
        <p:nvSpPr>
          <p:cNvPr id="1085" name="Google Shape;1085;ge004ac06da_0_35"/>
          <p:cNvSpPr txBox="1"/>
          <p:nvPr>
            <p:ph idx="4294967295" type="body"/>
          </p:nvPr>
        </p:nvSpPr>
        <p:spPr>
          <a:xfrm>
            <a:off x="719925" y="20498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2"/>
                </a:solidFill>
                <a:latin typeface="Corbel"/>
                <a:ea typeface="Corbel"/>
                <a:cs typeface="Corbel"/>
                <a:sym typeface="Corbel"/>
              </a:rPr>
              <a:t>DIFFIC</a:t>
            </a:r>
            <a:r>
              <a:rPr lang="fr-FR">
                <a:solidFill>
                  <a:schemeClr val="accent2"/>
                </a:solidFill>
              </a:rPr>
              <a:t>ULT</a:t>
            </a:r>
            <a:endParaRPr/>
          </a:p>
        </p:txBody>
      </p:sp>
      <p:sp>
        <p:nvSpPr>
          <p:cNvPr id="1086" name="Google Shape;1086;ge004ac06da_0_35"/>
          <p:cNvSpPr txBox="1"/>
          <p:nvPr>
            <p:ph idx="4294967295" type="body"/>
          </p:nvPr>
        </p:nvSpPr>
        <p:spPr>
          <a:xfrm>
            <a:off x="4466625" y="20498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1"/>
                </a:solidFill>
                <a:latin typeface="Corbel"/>
                <a:ea typeface="Corbel"/>
                <a:cs typeface="Corbel"/>
                <a:sym typeface="Corbel"/>
              </a:rPr>
              <a:t>DIFF</a:t>
            </a:r>
            <a:r>
              <a:rPr lang="fr-FR">
                <a:solidFill>
                  <a:schemeClr val="accent1"/>
                </a:solidFill>
              </a:rPr>
              <a:t>E</a:t>
            </a:r>
            <a:r>
              <a:rPr lang="fr-FR">
                <a:solidFill>
                  <a:schemeClr val="accent1"/>
                </a:solidFill>
                <a:latin typeface="Corbel"/>
                <a:ea typeface="Corbel"/>
                <a:cs typeface="Corbel"/>
                <a:sym typeface="Corbel"/>
              </a:rPr>
              <a:t>RENT</a:t>
            </a:r>
            <a:endParaRPr/>
          </a:p>
        </p:txBody>
      </p:sp>
      <p:sp>
        <p:nvSpPr>
          <p:cNvPr id="1087" name="Google Shape;1087;ge004ac06da_0_35"/>
          <p:cNvSpPr txBox="1"/>
          <p:nvPr>
            <p:ph idx="4294967295" type="body"/>
          </p:nvPr>
        </p:nvSpPr>
        <p:spPr>
          <a:xfrm>
            <a:off x="8213325" y="20498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6"/>
                </a:solidFill>
              </a:rPr>
              <a:t>LEARNED</a:t>
            </a:r>
            <a:endParaRPr/>
          </a:p>
        </p:txBody>
      </p:sp>
      <p:sp>
        <p:nvSpPr>
          <p:cNvPr id="1088" name="Google Shape;1088;ge004ac06da_0_35"/>
          <p:cNvSpPr/>
          <p:nvPr/>
        </p:nvSpPr>
        <p:spPr>
          <a:xfrm>
            <a:off x="811275" y="25007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e004ac06da_0_35"/>
          <p:cNvSpPr/>
          <p:nvPr/>
        </p:nvSpPr>
        <p:spPr>
          <a:xfrm>
            <a:off x="8304670" y="25007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ge004ac06da_0_35"/>
          <p:cNvSpPr/>
          <p:nvPr/>
        </p:nvSpPr>
        <p:spPr>
          <a:xfrm>
            <a:off x="4557970" y="25007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ge004ac06da_0_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Conclusions and assessments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gfd1f312ad0_0_0"/>
          <p:cNvSpPr txBox="1"/>
          <p:nvPr/>
        </p:nvSpPr>
        <p:spPr>
          <a:xfrm>
            <a:off x="403097" y="1855013"/>
            <a:ext cx="10499100" cy="492600"/>
          </a:xfrm>
          <a:prstGeom prst="rect">
            <a:avLst/>
          </a:prstGeom>
          <a:noFill/>
          <a:ln>
            <a:noFill/>
          </a:ln>
        </p:spPr>
        <p:txBody>
          <a:bodyPr anchorCtr="0" anchor="t" bIns="91425" lIns="91425" spcFirstLastPara="1" rIns="91425" wrap="square" tIns="91425">
            <a:spAutoFit/>
          </a:bodyPr>
          <a:lstStyle/>
          <a:p>
            <a:pPr indent="0" lvl="7" marL="0" marR="0" rtl="0" algn="just">
              <a:lnSpc>
                <a:spcPct val="100000"/>
              </a:lnSpc>
              <a:spcBef>
                <a:spcPts val="120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1097" name="Google Shape;1097;gfd1f312ad0_0_0"/>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fr-FR"/>
              <a:t>Credits</a:t>
            </a:r>
            <a:endParaRPr/>
          </a:p>
        </p:txBody>
      </p:sp>
      <p:sp>
        <p:nvSpPr>
          <p:cNvPr id="1098" name="Google Shape;1098;gfd1f312ad0_0_0"/>
          <p:cNvSpPr txBox="1"/>
          <p:nvPr>
            <p:ph idx="1" type="subTitle"/>
          </p:nvPr>
        </p:nvSpPr>
        <p:spPr>
          <a:xfrm>
            <a:off x="1585025" y="3239750"/>
            <a:ext cx="8268000" cy="23580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fr-FR"/>
              <a:t>Via Flaticons : Icon Pond, Vectors market, Smashicons, Freepik, Dimi Kazak, mynamepong, IconGeek26, monkik, Kiranshastry, Chanut-is-Industries, Roundicons</a:t>
            </a:r>
            <a:endParaRPr/>
          </a:p>
          <a:p>
            <a:pPr indent="-381000" lvl="0" marL="457200" rtl="0" algn="l">
              <a:lnSpc>
                <a:spcPct val="100000"/>
              </a:lnSpc>
              <a:spcBef>
                <a:spcPts val="0"/>
              </a:spcBef>
              <a:spcAft>
                <a:spcPts val="0"/>
              </a:spcAft>
              <a:buSzPts val="2400"/>
              <a:buChar char="●"/>
            </a:pPr>
            <a:r>
              <a:rPr lang="fr-FR"/>
              <a:t>Via getdrawings.com : Rainbow Passion</a:t>
            </a:r>
            <a:endParaRPr/>
          </a:p>
          <a:p>
            <a:pPr indent="-381000" lvl="0" marL="457200" rtl="0" algn="l">
              <a:lnSpc>
                <a:spcPct val="100000"/>
              </a:lnSpc>
              <a:spcBef>
                <a:spcPts val="0"/>
              </a:spcBef>
              <a:spcAft>
                <a:spcPts val="0"/>
              </a:spcAft>
              <a:buSzPts val="2400"/>
              <a:buChar char="●"/>
            </a:pPr>
            <a:r>
              <a:rPr lang="fr-FR"/>
              <a:t>Via pngtree.com : 588ku</a:t>
            </a:r>
            <a:endParaRPr/>
          </a:p>
          <a:p>
            <a:pPr indent="0" lvl="0" marL="228600" rtl="0" algn="just">
              <a:lnSpc>
                <a:spcPct val="100000"/>
              </a:lnSpc>
              <a:spcBef>
                <a:spcPts val="1200"/>
              </a:spcBef>
              <a:spcAft>
                <a:spcPts val="0"/>
              </a:spcAft>
              <a:buClr>
                <a:srgbClr val="000000"/>
              </a:buClr>
              <a:buSzPts val="2000"/>
              <a:buFont typeface="Arial"/>
              <a:buNone/>
            </a:pPr>
            <a:r>
              <a:t/>
            </a:r>
            <a:endParaRPr b="1">
              <a:solidFill>
                <a:srgbClr val="000000"/>
              </a:solidFill>
              <a:latin typeface="Arial"/>
              <a:ea typeface="Arial"/>
              <a:cs typeface="Arial"/>
              <a:sym typeface="Arial"/>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251806fb501_1_516"/>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Carbon accounting principles</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
          <p:cNvSpPr txBox="1"/>
          <p:nvPr>
            <p:ph idx="4294967295" type="body"/>
          </p:nvPr>
        </p:nvSpPr>
        <p:spPr>
          <a:xfrm>
            <a:off x="1125001" y="2150735"/>
            <a:ext cx="10261500" cy="4487700"/>
          </a:xfrm>
          <a:prstGeom prst="rect">
            <a:avLst/>
          </a:prstGeom>
          <a:noFill/>
          <a:ln>
            <a:noFill/>
          </a:ln>
        </p:spPr>
        <p:txBody>
          <a:bodyPr anchorCtr="0" anchor="t" bIns="45700" lIns="91425" spcFirstLastPara="1" rIns="91425" wrap="square" tIns="45700">
            <a:noAutofit/>
          </a:bodyPr>
          <a:lstStyle/>
          <a:p>
            <a:pPr indent="0" lvl="1" marL="457200" rtl="0" algn="l">
              <a:lnSpc>
                <a:spcPct val="250000"/>
              </a:lnSpc>
              <a:spcBef>
                <a:spcPts val="480"/>
              </a:spcBef>
              <a:spcAft>
                <a:spcPts val="0"/>
              </a:spcAft>
              <a:buSzPts val="2400"/>
              <a:buNone/>
            </a:pPr>
            <a:r>
              <a:rPr lang="fr-FR" sz="2000"/>
              <a:t>To understand how we can effectively reduce our GHG emissions</a:t>
            </a:r>
            <a:endParaRPr/>
          </a:p>
          <a:p>
            <a:pPr indent="0" lvl="1" marL="457200" rtl="0" algn="l">
              <a:lnSpc>
                <a:spcPct val="250000"/>
              </a:lnSpc>
              <a:spcBef>
                <a:spcPts val="480"/>
              </a:spcBef>
              <a:spcAft>
                <a:spcPts val="0"/>
              </a:spcAft>
              <a:buSzPts val="2400"/>
              <a:buNone/>
            </a:pPr>
            <a:r>
              <a:rPr lang="fr-FR" sz="2000"/>
              <a:t>To establish benchmarks and get an idea of the quantity of GHGs emitted</a:t>
            </a:r>
            <a:endParaRPr/>
          </a:p>
          <a:p>
            <a:pPr indent="0" lvl="1" marL="457200" rtl="0" algn="l">
              <a:lnSpc>
                <a:spcPct val="250000"/>
              </a:lnSpc>
              <a:spcBef>
                <a:spcPts val="480"/>
              </a:spcBef>
              <a:spcAft>
                <a:spcPts val="0"/>
              </a:spcAft>
              <a:buSzPts val="2400"/>
              <a:buNone/>
            </a:pPr>
            <a:r>
              <a:rPr lang="fr-FR" sz="2000"/>
              <a:t>To anticipate changes in our business sector and change our practices</a:t>
            </a:r>
            <a:endParaRPr/>
          </a:p>
          <a:p>
            <a:pPr indent="0" lvl="1" marL="457200" rtl="0" algn="l">
              <a:lnSpc>
                <a:spcPct val="250000"/>
              </a:lnSpc>
              <a:spcBef>
                <a:spcPts val="480"/>
              </a:spcBef>
              <a:spcAft>
                <a:spcPts val="0"/>
              </a:spcAft>
              <a:buSzPts val="2400"/>
              <a:buNone/>
            </a:pPr>
            <a:r>
              <a:rPr lang="fr-FR" sz="2000"/>
              <a:t>To save money and reduce risk</a:t>
            </a:r>
            <a:endParaRPr/>
          </a:p>
          <a:p>
            <a:pPr indent="0" lvl="0" marL="457200" rtl="0" algn="l">
              <a:lnSpc>
                <a:spcPct val="90000"/>
              </a:lnSpc>
              <a:spcBef>
                <a:spcPts val="480"/>
              </a:spcBef>
              <a:spcAft>
                <a:spcPts val="0"/>
              </a:spcAft>
              <a:buSzPts val="2400"/>
              <a:buNone/>
            </a:pPr>
            <a:r>
              <a:t/>
            </a:r>
            <a:endParaRPr>
              <a:latin typeface="Corbel"/>
              <a:ea typeface="Corbel"/>
              <a:cs typeface="Corbel"/>
              <a:sym typeface="Corbel"/>
            </a:endParaRPr>
          </a:p>
        </p:txBody>
      </p:sp>
      <p:pic>
        <p:nvPicPr>
          <p:cNvPr id="588" name="Google Shape;588;p3"/>
          <p:cNvPicPr preferRelativeResize="0"/>
          <p:nvPr/>
        </p:nvPicPr>
        <p:blipFill rotWithShape="1">
          <a:blip r:embed="rId3">
            <a:alphaModFix/>
          </a:blip>
          <a:srcRect b="0" l="0" r="0" t="0"/>
          <a:stretch/>
        </p:blipFill>
        <p:spPr>
          <a:xfrm>
            <a:off x="913243" y="2119903"/>
            <a:ext cx="538188" cy="605098"/>
          </a:xfrm>
          <a:prstGeom prst="rect">
            <a:avLst/>
          </a:prstGeom>
          <a:noFill/>
          <a:ln>
            <a:noFill/>
          </a:ln>
        </p:spPr>
      </p:pic>
      <p:pic>
        <p:nvPicPr>
          <p:cNvPr id="589" name="Google Shape;589;p3"/>
          <p:cNvPicPr preferRelativeResize="0"/>
          <p:nvPr/>
        </p:nvPicPr>
        <p:blipFill rotWithShape="1">
          <a:blip r:embed="rId4">
            <a:alphaModFix/>
          </a:blip>
          <a:srcRect b="0" l="0" r="0" t="0"/>
          <a:stretch/>
        </p:blipFill>
        <p:spPr>
          <a:xfrm>
            <a:off x="912337" y="2906246"/>
            <a:ext cx="540000" cy="604800"/>
          </a:xfrm>
          <a:prstGeom prst="rect">
            <a:avLst/>
          </a:prstGeom>
          <a:noFill/>
          <a:ln>
            <a:noFill/>
          </a:ln>
        </p:spPr>
      </p:pic>
      <p:pic>
        <p:nvPicPr>
          <p:cNvPr id="590" name="Google Shape;590;p3"/>
          <p:cNvPicPr preferRelativeResize="0"/>
          <p:nvPr/>
        </p:nvPicPr>
        <p:blipFill rotWithShape="1">
          <a:blip r:embed="rId5">
            <a:alphaModFix/>
          </a:blip>
          <a:srcRect b="0" l="0" r="0" t="0"/>
          <a:stretch/>
        </p:blipFill>
        <p:spPr>
          <a:xfrm>
            <a:off x="913399" y="4447956"/>
            <a:ext cx="537877" cy="604749"/>
          </a:xfrm>
          <a:prstGeom prst="rect">
            <a:avLst/>
          </a:prstGeom>
          <a:noFill/>
          <a:ln>
            <a:noFill/>
          </a:ln>
        </p:spPr>
      </p:pic>
      <p:pic>
        <p:nvPicPr>
          <p:cNvPr id="591" name="Google Shape;591;p3"/>
          <p:cNvPicPr preferRelativeResize="0"/>
          <p:nvPr/>
        </p:nvPicPr>
        <p:blipFill rotWithShape="1">
          <a:blip r:embed="rId6">
            <a:alphaModFix/>
          </a:blip>
          <a:srcRect b="0" l="0" r="0" t="0"/>
          <a:stretch/>
        </p:blipFill>
        <p:spPr>
          <a:xfrm>
            <a:off x="913243" y="3655026"/>
            <a:ext cx="538188" cy="605098"/>
          </a:xfrm>
          <a:prstGeom prst="rect">
            <a:avLst/>
          </a:prstGeom>
          <a:noFill/>
          <a:ln>
            <a:noFill/>
          </a:ln>
        </p:spPr>
      </p:pic>
      <p:sp>
        <p:nvSpPr>
          <p:cNvPr id="592" name="Google Shape;592;p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Why should we estimate GHG emissions?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
          <p:cNvSpPr txBox="1"/>
          <p:nvPr>
            <p:ph idx="4294967295" type="body"/>
          </p:nvPr>
        </p:nvSpPr>
        <p:spPr>
          <a:xfrm>
            <a:off x="1033732" y="1622303"/>
            <a:ext cx="10972800" cy="4857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Font typeface="Noto Sans Symbols"/>
              <a:buChar char="⮚"/>
            </a:pPr>
            <a:r>
              <a:rPr lang="fr-FR" sz="2000"/>
              <a:t>To determine orders of magnitude by source of emissions, classify them and quantify the benefits </a:t>
            </a:r>
            <a:r>
              <a:rPr lang="fr-FR" sz="2000"/>
              <a:t>obtained </a:t>
            </a:r>
            <a:r>
              <a:rPr lang="fr-FR" sz="2000"/>
              <a:t>thanks to the improvements that were implemented</a:t>
            </a:r>
            <a:endParaRPr/>
          </a:p>
          <a:p>
            <a:pPr indent="-342900" lvl="0" marL="342900" rtl="0" algn="l">
              <a:lnSpc>
                <a:spcPct val="100000"/>
              </a:lnSpc>
              <a:spcBef>
                <a:spcPts val="0"/>
              </a:spcBef>
              <a:spcAft>
                <a:spcPts val="0"/>
              </a:spcAft>
              <a:buSzPts val="2000"/>
              <a:buFont typeface="Noto Sans Symbols"/>
              <a:buChar char="⮚"/>
            </a:pPr>
            <a:r>
              <a:rPr lang="fr-FR" sz="2000"/>
              <a:t>To determine and implement an appropriate and effective action plan</a:t>
            </a:r>
            <a:endParaRPr/>
          </a:p>
          <a:p>
            <a:pPr indent="0" lvl="0" marL="0" rtl="0" algn="l">
              <a:lnSpc>
                <a:spcPct val="90000"/>
              </a:lnSpc>
              <a:spcBef>
                <a:spcPts val="400"/>
              </a:spcBef>
              <a:spcAft>
                <a:spcPts val="0"/>
              </a:spcAft>
              <a:buSzPts val="2000"/>
              <a:buNone/>
            </a:pPr>
            <a:r>
              <a:t/>
            </a:r>
            <a:endParaRPr b="0" sz="2000">
              <a:solidFill>
                <a:schemeClr val="dk1"/>
              </a:solidFill>
              <a:latin typeface="Corbel"/>
              <a:ea typeface="Corbel"/>
              <a:cs typeface="Corbel"/>
              <a:sym typeface="Corbel"/>
            </a:endParaRPr>
          </a:p>
          <a:p>
            <a:pPr indent="0" lvl="0" marL="0" rtl="0" algn="l">
              <a:lnSpc>
                <a:spcPct val="90000"/>
              </a:lnSpc>
              <a:spcBef>
                <a:spcPts val="400"/>
              </a:spcBef>
              <a:spcAft>
                <a:spcPts val="0"/>
              </a:spcAft>
              <a:buSzPts val="2000"/>
              <a:buNone/>
            </a:pPr>
            <a:r>
              <a:rPr lang="fr-FR" sz="2000">
                <a:latin typeface="Corbel"/>
                <a:ea typeface="Corbel"/>
                <a:cs typeface="Corbel"/>
                <a:sym typeface="Corbel"/>
              </a:rPr>
              <a:t> 	</a:t>
            </a:r>
            <a:r>
              <a:rPr lang="fr-FR" sz="2000"/>
              <a:t>For instance, to reduce GHG emissions, which action is the most effective?</a:t>
            </a:r>
            <a:endParaRPr/>
          </a:p>
          <a:p>
            <a:pPr indent="0" lvl="0" marL="0" rtl="0" algn="l">
              <a:lnSpc>
                <a:spcPct val="90000"/>
              </a:lnSpc>
              <a:spcBef>
                <a:spcPts val="480"/>
              </a:spcBef>
              <a:spcAft>
                <a:spcPts val="0"/>
              </a:spcAft>
              <a:buSzPts val="2400"/>
              <a:buNone/>
            </a:pPr>
            <a:r>
              <a:t/>
            </a:r>
            <a:endParaRPr>
              <a:latin typeface="Corbel"/>
              <a:ea typeface="Corbel"/>
              <a:cs typeface="Corbel"/>
              <a:sym typeface="Corbel"/>
            </a:endParaRPr>
          </a:p>
          <a:p>
            <a:pPr indent="-158750" lvl="1" marL="74295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a:p>
            <a:pPr indent="-158750" lvl="1" marL="74295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a:p>
            <a:pPr indent="0" lvl="1" marL="45720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p:txBody>
      </p:sp>
      <p:pic>
        <p:nvPicPr>
          <p:cNvPr id="599" name="Google Shape;599;p4"/>
          <p:cNvPicPr preferRelativeResize="0"/>
          <p:nvPr/>
        </p:nvPicPr>
        <p:blipFill rotWithShape="1">
          <a:blip r:embed="rId3">
            <a:alphaModFix/>
          </a:blip>
          <a:srcRect b="0" l="0" r="0" t="0"/>
          <a:stretch/>
        </p:blipFill>
        <p:spPr>
          <a:xfrm>
            <a:off x="2393829" y="3793200"/>
            <a:ext cx="1512169" cy="1512169"/>
          </a:xfrm>
          <a:prstGeom prst="rect">
            <a:avLst/>
          </a:prstGeom>
          <a:noFill/>
          <a:ln>
            <a:noFill/>
          </a:ln>
        </p:spPr>
      </p:pic>
      <p:pic>
        <p:nvPicPr>
          <p:cNvPr id="600" name="Google Shape;600;p4"/>
          <p:cNvPicPr preferRelativeResize="0"/>
          <p:nvPr/>
        </p:nvPicPr>
        <p:blipFill rotWithShape="1">
          <a:blip r:embed="rId4">
            <a:alphaModFix/>
          </a:blip>
          <a:srcRect b="0" l="0" r="0" t="0"/>
          <a:stretch/>
        </p:blipFill>
        <p:spPr>
          <a:xfrm>
            <a:off x="8251800" y="3793200"/>
            <a:ext cx="1512169" cy="1512169"/>
          </a:xfrm>
          <a:prstGeom prst="rect">
            <a:avLst/>
          </a:prstGeom>
          <a:noFill/>
          <a:ln>
            <a:noFill/>
          </a:ln>
        </p:spPr>
      </p:pic>
      <p:sp>
        <p:nvSpPr>
          <p:cNvPr id="601" name="Google Shape;601;p4"/>
          <p:cNvSpPr/>
          <p:nvPr/>
        </p:nvSpPr>
        <p:spPr>
          <a:xfrm>
            <a:off x="7252506" y="5771820"/>
            <a:ext cx="3663156" cy="70788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000"/>
              <a:buFont typeface="Arial"/>
              <a:buNone/>
            </a:pPr>
            <a:r>
              <a:rPr lang="fr-FR" sz="2000">
                <a:latin typeface="Corbel"/>
                <a:ea typeface="Corbel"/>
                <a:cs typeface="Corbel"/>
                <a:sym typeface="Corbel"/>
              </a:rPr>
              <a:t>Lowering the thermostat setting by 1°C?</a:t>
            </a:r>
            <a:endParaRPr sz="2000">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t/>
            </a:r>
            <a:endParaRPr sz="2000">
              <a:solidFill>
                <a:schemeClr val="dk1"/>
              </a:solidFill>
              <a:latin typeface="Corbel"/>
              <a:ea typeface="Corbel"/>
              <a:cs typeface="Corbel"/>
              <a:sym typeface="Corbel"/>
            </a:endParaRPr>
          </a:p>
        </p:txBody>
      </p:sp>
      <p:sp>
        <p:nvSpPr>
          <p:cNvPr id="602" name="Google Shape;602;p4"/>
          <p:cNvSpPr/>
          <p:nvPr/>
        </p:nvSpPr>
        <p:spPr>
          <a:xfrm>
            <a:off x="4007521" y="4227954"/>
            <a:ext cx="36633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fr-FR" sz="3600">
                <a:solidFill>
                  <a:schemeClr val="dk1"/>
                </a:solidFill>
                <a:latin typeface="Corbel"/>
                <a:ea typeface="Corbel"/>
                <a:cs typeface="Corbel"/>
                <a:sym typeface="Corbel"/>
              </a:rPr>
              <a:t>OR</a:t>
            </a:r>
            <a:endParaRPr b="0" i="0" sz="1400" u="none" cap="none" strike="noStrike">
              <a:solidFill>
                <a:srgbClr val="000000"/>
              </a:solidFill>
              <a:latin typeface="Arial"/>
              <a:ea typeface="Arial"/>
              <a:cs typeface="Arial"/>
              <a:sym typeface="Arial"/>
            </a:endParaRPr>
          </a:p>
        </p:txBody>
      </p:sp>
      <p:sp>
        <p:nvSpPr>
          <p:cNvPr id="603" name="Google Shape;603;p4"/>
          <p:cNvSpPr/>
          <p:nvPr/>
        </p:nvSpPr>
        <p:spPr>
          <a:xfrm>
            <a:off x="1271217" y="5771820"/>
            <a:ext cx="417285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lang="fr-FR" sz="2000">
                <a:solidFill>
                  <a:schemeClr val="dk1"/>
                </a:solidFill>
                <a:latin typeface="Corbel"/>
                <a:ea typeface="Corbel"/>
                <a:cs typeface="Corbel"/>
                <a:sym typeface="Corbel"/>
              </a:rPr>
              <a:t>Turn off devices that are in </a:t>
            </a:r>
            <a:r>
              <a:rPr lang="fr-FR" sz="2000">
                <a:solidFill>
                  <a:schemeClr val="dk1"/>
                </a:solidFill>
                <a:latin typeface="Corbel"/>
                <a:ea typeface="Corbel"/>
                <a:cs typeface="Corbel"/>
                <a:sym typeface="Corbel"/>
              </a:rPr>
              <a:t>standby  </a:t>
            </a:r>
            <a:r>
              <a:rPr lang="fr-FR" sz="2000">
                <a:solidFill>
                  <a:schemeClr val="dk1"/>
                </a:solidFill>
                <a:latin typeface="Corbel"/>
                <a:ea typeface="Corbel"/>
                <a:cs typeface="Corbel"/>
                <a:sym typeface="Corbel"/>
              </a:rPr>
              <a:t>and unnecessary lighting?</a:t>
            </a:r>
            <a:endParaRPr b="0" i="0" sz="1400" u="none" cap="none" strike="noStrike">
              <a:solidFill>
                <a:srgbClr val="000000"/>
              </a:solidFill>
              <a:latin typeface="Arial"/>
              <a:ea typeface="Arial"/>
              <a:cs typeface="Arial"/>
              <a:sym typeface="Arial"/>
            </a:endParaRPr>
          </a:p>
        </p:txBody>
      </p:sp>
      <p:pic>
        <p:nvPicPr>
          <p:cNvPr id="604" name="Google Shape;604;p4"/>
          <p:cNvPicPr preferRelativeResize="0"/>
          <p:nvPr/>
        </p:nvPicPr>
        <p:blipFill rotWithShape="1">
          <a:blip r:embed="rId5">
            <a:alphaModFix/>
          </a:blip>
          <a:srcRect b="0" l="0" r="0" t="0"/>
          <a:stretch/>
        </p:blipFill>
        <p:spPr>
          <a:xfrm>
            <a:off x="1033725" y="2830850"/>
            <a:ext cx="447567" cy="447567"/>
          </a:xfrm>
          <a:prstGeom prst="rect">
            <a:avLst/>
          </a:prstGeom>
          <a:noFill/>
          <a:ln>
            <a:noFill/>
          </a:ln>
        </p:spPr>
      </p:pic>
      <p:sp>
        <p:nvSpPr>
          <p:cNvPr id="605" name="Google Shape;605;p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Why should we estimate GHG emissions?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
          <p:cNvSpPr txBox="1"/>
          <p:nvPr>
            <p:ph type="title"/>
          </p:nvPr>
        </p:nvSpPr>
        <p:spPr>
          <a:xfrm>
            <a:off x="1007601" y="102675"/>
            <a:ext cx="101382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Different types of greenhouse gases and sources of emissions</a:t>
            </a:r>
            <a:endParaRPr/>
          </a:p>
        </p:txBody>
      </p:sp>
      <p:sp>
        <p:nvSpPr>
          <p:cNvPr id="612" name="Google Shape;612;p6"/>
          <p:cNvSpPr txBox="1"/>
          <p:nvPr>
            <p:ph idx="4294967295" type="body"/>
          </p:nvPr>
        </p:nvSpPr>
        <p:spPr>
          <a:xfrm>
            <a:off x="521108" y="1674637"/>
            <a:ext cx="10972800" cy="4857403"/>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480"/>
              </a:spcBef>
              <a:spcAft>
                <a:spcPts val="0"/>
              </a:spcAft>
              <a:buSzPts val="2400"/>
              <a:buNone/>
            </a:pPr>
            <a:r>
              <a:rPr lang="fr-FR" sz="2400"/>
              <a:t>There are different greenhouse gases and a multitude of emission sources!</a:t>
            </a:r>
            <a:endParaRPr sz="2400"/>
          </a:p>
          <a:p>
            <a:pPr indent="0" lvl="0" marL="457200" marR="0" rtl="0" algn="l">
              <a:lnSpc>
                <a:spcPct val="90000"/>
              </a:lnSpc>
              <a:spcBef>
                <a:spcPts val="480"/>
              </a:spcBef>
              <a:spcAft>
                <a:spcPts val="0"/>
              </a:spcAft>
              <a:buSzPts val="2400"/>
              <a:buNone/>
            </a:pPr>
            <a:r>
              <a:t/>
            </a:r>
            <a:endParaRPr sz="2400"/>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p:txBody>
      </p:sp>
      <p:pic>
        <p:nvPicPr>
          <p:cNvPr id="613" name="Google Shape;613;p6"/>
          <p:cNvPicPr preferRelativeResize="0"/>
          <p:nvPr/>
        </p:nvPicPr>
        <p:blipFill rotWithShape="1">
          <a:blip r:embed="rId3">
            <a:alphaModFix/>
          </a:blip>
          <a:srcRect b="0" l="0" r="0" t="0"/>
          <a:stretch/>
        </p:blipFill>
        <p:spPr>
          <a:xfrm>
            <a:off x="6384032" y="3568629"/>
            <a:ext cx="1800200" cy="1800200"/>
          </a:xfrm>
          <a:prstGeom prst="rect">
            <a:avLst/>
          </a:prstGeom>
          <a:noFill/>
          <a:ln>
            <a:noFill/>
          </a:ln>
        </p:spPr>
      </p:pic>
      <p:grpSp>
        <p:nvGrpSpPr>
          <p:cNvPr id="614" name="Google Shape;614;p6"/>
          <p:cNvGrpSpPr/>
          <p:nvPr/>
        </p:nvGrpSpPr>
        <p:grpSpPr>
          <a:xfrm>
            <a:off x="2437337" y="1766895"/>
            <a:ext cx="2421133" cy="2660010"/>
            <a:chOff x="93862" y="4314179"/>
            <a:chExt cx="3524724" cy="3401983"/>
          </a:xfrm>
        </p:grpSpPr>
        <p:sp>
          <p:nvSpPr>
            <p:cNvPr id="615" name="Google Shape;615;p6"/>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616" name="Google Shape;616;p6"/>
            <p:cNvPicPr preferRelativeResize="0"/>
            <p:nvPr/>
          </p:nvPicPr>
          <p:blipFill rotWithShape="1">
            <a:blip r:embed="rId4">
              <a:alphaModFix/>
            </a:blip>
            <a:srcRect b="0" l="0" r="0" t="0"/>
            <a:stretch/>
          </p:blipFill>
          <p:spPr>
            <a:xfrm>
              <a:off x="93862" y="4314179"/>
              <a:ext cx="3401983" cy="3401983"/>
            </a:xfrm>
            <a:prstGeom prst="rect">
              <a:avLst/>
            </a:prstGeom>
            <a:noFill/>
            <a:ln>
              <a:noFill/>
            </a:ln>
          </p:spPr>
        </p:pic>
      </p:grpSp>
      <p:sp>
        <p:nvSpPr>
          <p:cNvPr id="617" name="Google Shape;617;p6"/>
          <p:cNvSpPr txBox="1"/>
          <p:nvPr/>
        </p:nvSpPr>
        <p:spPr>
          <a:xfrm rot="770176">
            <a:off x="1013644" y="5227639"/>
            <a:ext cx="2157815" cy="6436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fr-FR" sz="3600" u="none" cap="none" strike="noStrike">
                <a:solidFill>
                  <a:srgbClr val="000000"/>
                </a:solidFill>
                <a:latin typeface="Corbel"/>
                <a:ea typeface="Corbel"/>
                <a:cs typeface="Corbel"/>
                <a:sym typeface="Corbel"/>
              </a:rPr>
              <a:t>Blurp !</a:t>
            </a:r>
            <a:endParaRPr b="0" i="0" sz="1400" u="none" cap="none" strike="noStrike">
              <a:solidFill>
                <a:srgbClr val="000000"/>
              </a:solidFill>
              <a:latin typeface="Arial"/>
              <a:ea typeface="Arial"/>
              <a:cs typeface="Arial"/>
              <a:sym typeface="Arial"/>
            </a:endParaRPr>
          </a:p>
        </p:txBody>
      </p:sp>
      <p:sp>
        <p:nvSpPr>
          <p:cNvPr id="618" name="Google Shape;618;p6"/>
          <p:cNvSpPr txBox="1"/>
          <p:nvPr/>
        </p:nvSpPr>
        <p:spPr>
          <a:xfrm>
            <a:off x="4532999" y="5858775"/>
            <a:ext cx="6612900" cy="696000"/>
          </a:xfrm>
          <a:prstGeom prst="rect">
            <a:avLst/>
          </a:prstGeom>
          <a:solidFill>
            <a:srgbClr val="F79B0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We need a common unit of measurement</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to start counting: CO</a:t>
            </a:r>
            <a:r>
              <a:rPr b="1" baseline="-25000" lang="fr-FR" sz="2000">
                <a:solidFill>
                  <a:srgbClr val="FFFFFF"/>
                </a:solidFill>
                <a:latin typeface="Corbel"/>
                <a:ea typeface="Corbel"/>
                <a:cs typeface="Corbel"/>
                <a:sym typeface="Corbel"/>
              </a:rPr>
              <a:t>2</a:t>
            </a:r>
            <a:r>
              <a:rPr b="1" lang="fr-FR" sz="2000">
                <a:solidFill>
                  <a:srgbClr val="FFFFFF"/>
                </a:solidFill>
                <a:latin typeface="Corbel"/>
                <a:ea typeface="Corbel"/>
                <a:cs typeface="Corbel"/>
                <a:sym typeface="Corbel"/>
              </a:rPr>
              <a:t>eq</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FFFFFF"/>
              </a:solidFill>
              <a:latin typeface="Corbel"/>
              <a:ea typeface="Corbel"/>
              <a:cs typeface="Corbel"/>
              <a:sym typeface="Corbel"/>
            </a:endParaRPr>
          </a:p>
        </p:txBody>
      </p:sp>
      <p:pic>
        <p:nvPicPr>
          <p:cNvPr id="619" name="Google Shape;619;p6"/>
          <p:cNvPicPr preferRelativeResize="0"/>
          <p:nvPr/>
        </p:nvPicPr>
        <p:blipFill rotWithShape="1">
          <a:blip r:embed="rId5">
            <a:alphaModFix/>
          </a:blip>
          <a:srcRect b="0" l="0" r="0" t="0"/>
          <a:stretch/>
        </p:blipFill>
        <p:spPr>
          <a:xfrm>
            <a:off x="8531192" y="4328348"/>
            <a:ext cx="1116507" cy="1116507"/>
          </a:xfrm>
          <a:prstGeom prst="rect">
            <a:avLst/>
          </a:prstGeom>
          <a:noFill/>
          <a:ln>
            <a:noFill/>
          </a:ln>
        </p:spPr>
      </p:pic>
      <p:grpSp>
        <p:nvGrpSpPr>
          <p:cNvPr id="620" name="Google Shape;620;p6"/>
          <p:cNvGrpSpPr/>
          <p:nvPr/>
        </p:nvGrpSpPr>
        <p:grpSpPr>
          <a:xfrm>
            <a:off x="4927200" y="2285200"/>
            <a:ext cx="1837054" cy="1298350"/>
            <a:chOff x="4927200" y="2285200"/>
            <a:chExt cx="1837054" cy="1298350"/>
          </a:xfrm>
        </p:grpSpPr>
        <p:pic>
          <p:nvPicPr>
            <p:cNvPr descr="Gaz2" id="621" name="Google Shape;621;p6"/>
            <p:cNvPicPr preferRelativeResize="0"/>
            <p:nvPr/>
          </p:nvPicPr>
          <p:blipFill rotWithShape="1">
            <a:blip r:embed="rId6">
              <a:alphaModFix/>
            </a:blip>
            <a:srcRect b="0" l="0" r="74622" t="0"/>
            <a:stretch/>
          </p:blipFill>
          <p:spPr>
            <a:xfrm>
              <a:off x="4942019" y="2285200"/>
              <a:ext cx="1822235" cy="1238250"/>
            </a:xfrm>
            <a:prstGeom prst="rect">
              <a:avLst/>
            </a:prstGeom>
            <a:noFill/>
            <a:ln>
              <a:noFill/>
            </a:ln>
          </p:spPr>
        </p:pic>
        <p:sp>
          <p:nvSpPr>
            <p:cNvPr id="622" name="Google Shape;622;p6"/>
            <p:cNvSpPr/>
            <p:nvPr/>
          </p:nvSpPr>
          <p:spPr>
            <a:xfrm>
              <a:off x="4927200" y="3333375"/>
              <a:ext cx="1356900" cy="19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6"/>
            <p:cNvSpPr txBox="1"/>
            <p:nvPr/>
          </p:nvSpPr>
          <p:spPr>
            <a:xfrm>
              <a:off x="4945927" y="3183350"/>
              <a:ext cx="172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1" lang="fr-FR">
                  <a:solidFill>
                    <a:srgbClr val="FF0000"/>
                  </a:solidFill>
                  <a:latin typeface="Corbel"/>
                  <a:ea typeface="Corbel"/>
                  <a:cs typeface="Corbel"/>
                  <a:sym typeface="Corbel"/>
                </a:rPr>
                <a:t>Carbon Dioxide</a:t>
              </a:r>
              <a:endParaRPr b="1" i="0" sz="1400" u="none" cap="none" strike="noStrike">
                <a:solidFill>
                  <a:srgbClr val="000000"/>
                </a:solidFill>
                <a:latin typeface="Arial"/>
                <a:ea typeface="Arial"/>
                <a:cs typeface="Arial"/>
                <a:sym typeface="Arial"/>
              </a:endParaRPr>
            </a:p>
          </p:txBody>
        </p:sp>
      </p:grpSp>
      <p:grpSp>
        <p:nvGrpSpPr>
          <p:cNvPr id="624" name="Google Shape;624;p6"/>
          <p:cNvGrpSpPr/>
          <p:nvPr/>
        </p:nvGrpSpPr>
        <p:grpSpPr>
          <a:xfrm>
            <a:off x="28596" y="3762015"/>
            <a:ext cx="2340000" cy="1293625"/>
            <a:chOff x="28596" y="3762015"/>
            <a:chExt cx="2340000" cy="1293625"/>
          </a:xfrm>
        </p:grpSpPr>
        <p:pic>
          <p:nvPicPr>
            <p:cNvPr descr="Gaz2" id="625" name="Google Shape;625;p6"/>
            <p:cNvPicPr preferRelativeResize="0"/>
            <p:nvPr/>
          </p:nvPicPr>
          <p:blipFill rotWithShape="1">
            <a:blip r:embed="rId6">
              <a:alphaModFix/>
            </a:blip>
            <a:srcRect b="0" l="36728" r="35475" t="0"/>
            <a:stretch/>
          </p:blipFill>
          <p:spPr>
            <a:xfrm>
              <a:off x="28596" y="3762015"/>
              <a:ext cx="2340000" cy="1244232"/>
            </a:xfrm>
            <a:prstGeom prst="rect">
              <a:avLst/>
            </a:prstGeom>
            <a:noFill/>
            <a:ln>
              <a:noFill/>
            </a:ln>
          </p:spPr>
        </p:pic>
        <p:sp>
          <p:nvSpPr>
            <p:cNvPr id="626" name="Google Shape;626;p6"/>
            <p:cNvSpPr/>
            <p:nvPr/>
          </p:nvSpPr>
          <p:spPr>
            <a:xfrm>
              <a:off x="792350" y="4799700"/>
              <a:ext cx="719400" cy="196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6"/>
            <p:cNvSpPr txBox="1"/>
            <p:nvPr/>
          </p:nvSpPr>
          <p:spPr>
            <a:xfrm>
              <a:off x="777024" y="4655440"/>
              <a:ext cx="9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1" i="0" lang="fr-FR" sz="1400" u="none" cap="none" strike="noStrike">
                  <a:solidFill>
                    <a:srgbClr val="1C4587"/>
                  </a:solidFill>
                  <a:latin typeface="Corbel"/>
                  <a:ea typeface="Corbel"/>
                  <a:cs typeface="Corbel"/>
                  <a:sym typeface="Corbel"/>
                </a:rPr>
                <a:t>M</a:t>
              </a:r>
              <a:r>
                <a:rPr b="1" lang="fr-FR">
                  <a:solidFill>
                    <a:srgbClr val="1C4587"/>
                  </a:solidFill>
                  <a:latin typeface="Corbel"/>
                  <a:ea typeface="Corbel"/>
                  <a:cs typeface="Corbel"/>
                  <a:sym typeface="Corbel"/>
                </a:rPr>
                <a:t>e</a:t>
              </a:r>
              <a:r>
                <a:rPr b="1" i="0" lang="fr-FR" sz="1400" u="none" cap="none" strike="noStrike">
                  <a:solidFill>
                    <a:srgbClr val="1C4587"/>
                  </a:solidFill>
                  <a:latin typeface="Corbel"/>
                  <a:ea typeface="Corbel"/>
                  <a:cs typeface="Corbel"/>
                  <a:sym typeface="Corbel"/>
                </a:rPr>
                <a:t>thane</a:t>
              </a:r>
              <a:endParaRPr b="1" i="0" sz="1400" u="none" cap="none" strike="noStrike">
                <a:solidFill>
                  <a:srgbClr val="000000"/>
                </a:solidFill>
                <a:latin typeface="Arial"/>
                <a:ea typeface="Arial"/>
                <a:cs typeface="Arial"/>
                <a:sym typeface="Arial"/>
              </a:endParaRPr>
            </a:p>
          </p:txBody>
        </p:sp>
      </p:grpSp>
      <p:grpSp>
        <p:nvGrpSpPr>
          <p:cNvPr id="628" name="Google Shape;628;p6"/>
          <p:cNvGrpSpPr/>
          <p:nvPr/>
        </p:nvGrpSpPr>
        <p:grpSpPr>
          <a:xfrm>
            <a:off x="8035469" y="2558891"/>
            <a:ext cx="2107905" cy="1316434"/>
            <a:chOff x="8035469" y="2558891"/>
            <a:chExt cx="2107905" cy="1316434"/>
          </a:xfrm>
        </p:grpSpPr>
        <p:pic>
          <p:nvPicPr>
            <p:cNvPr descr="Gaz2" id="629" name="Google Shape;629;p6"/>
            <p:cNvPicPr preferRelativeResize="0"/>
            <p:nvPr/>
          </p:nvPicPr>
          <p:blipFill rotWithShape="1">
            <a:blip r:embed="rId6">
              <a:alphaModFix/>
            </a:blip>
            <a:srcRect b="0" l="77915" r="0" t="0"/>
            <a:stretch/>
          </p:blipFill>
          <p:spPr>
            <a:xfrm>
              <a:off x="8035469" y="2558891"/>
              <a:ext cx="1585673" cy="1238250"/>
            </a:xfrm>
            <a:prstGeom prst="rect">
              <a:avLst/>
            </a:prstGeom>
            <a:noFill/>
            <a:ln>
              <a:noFill/>
            </a:ln>
          </p:spPr>
        </p:pic>
        <p:sp>
          <p:nvSpPr>
            <p:cNvPr id="630" name="Google Shape;630;p6"/>
            <p:cNvSpPr/>
            <p:nvPr/>
          </p:nvSpPr>
          <p:spPr>
            <a:xfrm>
              <a:off x="8419900" y="3588375"/>
              <a:ext cx="1215900" cy="17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6"/>
            <p:cNvSpPr txBox="1"/>
            <p:nvPr/>
          </p:nvSpPr>
          <p:spPr>
            <a:xfrm>
              <a:off x="8306174" y="3475125"/>
              <a:ext cx="1837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1" lang="fr-FR">
                  <a:solidFill>
                    <a:srgbClr val="38761D"/>
                  </a:solidFill>
                  <a:latin typeface="Corbel"/>
                  <a:ea typeface="Corbel"/>
                  <a:cs typeface="Corbel"/>
                  <a:sym typeface="Corbel"/>
                </a:rPr>
                <a:t>   Nitrous oxide</a:t>
              </a:r>
              <a:endParaRPr b="1" i="0" sz="1400" u="none" cap="none" strike="noStrike">
                <a:solidFill>
                  <a:srgbClr val="000000"/>
                </a:solidFill>
                <a:latin typeface="Arial"/>
                <a:ea typeface="Arial"/>
                <a:cs typeface="Arial"/>
                <a:sym typeface="Arial"/>
              </a:endParaRPr>
            </a:p>
          </p:txBody>
        </p:sp>
      </p:grpSp>
      <p:pic>
        <p:nvPicPr>
          <p:cNvPr id="632" name="Google Shape;632;p6"/>
          <p:cNvPicPr preferRelativeResize="0"/>
          <p:nvPr/>
        </p:nvPicPr>
        <p:blipFill rotWithShape="1">
          <a:blip r:embed="rId7">
            <a:alphaModFix/>
          </a:blip>
          <a:srcRect b="0" l="0" r="0" t="0"/>
          <a:stretch/>
        </p:blipFill>
        <p:spPr>
          <a:xfrm>
            <a:off x="2036498" y="4177368"/>
            <a:ext cx="2179905" cy="2179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g2587b23e554_1_0" title="Chart"/>
          <p:cNvPicPr preferRelativeResize="0"/>
          <p:nvPr/>
        </p:nvPicPr>
        <p:blipFill rotWithShape="1">
          <a:blip r:embed="rId3">
            <a:alphaModFix/>
          </a:blip>
          <a:srcRect b="0" l="0" r="0" t="0"/>
          <a:stretch/>
        </p:blipFill>
        <p:spPr>
          <a:xfrm>
            <a:off x="1541863" y="1611301"/>
            <a:ext cx="7278534" cy="4500551"/>
          </a:xfrm>
          <a:prstGeom prst="rect">
            <a:avLst/>
          </a:prstGeom>
          <a:noFill/>
          <a:ln>
            <a:noFill/>
          </a:ln>
        </p:spPr>
      </p:pic>
      <p:sp>
        <p:nvSpPr>
          <p:cNvPr id="639" name="Google Shape;639;g2587b23e554_1_0"/>
          <p:cNvSpPr txBox="1"/>
          <p:nvPr/>
        </p:nvSpPr>
        <p:spPr>
          <a:xfrm>
            <a:off x="8133402" y="2902325"/>
            <a:ext cx="3067800" cy="8652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900"/>
              </a:spcBef>
              <a:spcAft>
                <a:spcPts val="0"/>
              </a:spcAft>
              <a:buClr>
                <a:srgbClr val="000000"/>
              </a:buClr>
              <a:buSzPts val="1800"/>
              <a:buFont typeface="Arial"/>
              <a:buNone/>
            </a:pPr>
            <a:r>
              <a:rPr b="1" lang="fr-FR" sz="1800">
                <a:solidFill>
                  <a:srgbClr val="2F5496"/>
                </a:solidFill>
                <a:latin typeface="Century Gothic"/>
                <a:ea typeface="Century Gothic"/>
                <a:cs typeface="Century Gothic"/>
                <a:sym typeface="Century Gothic"/>
              </a:rPr>
              <a:t>Nitrous oxide</a:t>
            </a:r>
            <a:r>
              <a:rPr b="1" i="0" lang="fr-FR" sz="1800" u="none" cap="none" strike="noStrike">
                <a:solidFill>
                  <a:srgbClr val="2F5496"/>
                </a:solidFill>
                <a:latin typeface="Century Gothic"/>
                <a:ea typeface="Century Gothic"/>
                <a:cs typeface="Century Gothic"/>
                <a:sym typeface="Century Gothic"/>
              </a:rPr>
              <a:t> (N</a:t>
            </a:r>
            <a:r>
              <a:rPr b="1" baseline="-25000" i="0" lang="fr-FR" sz="1800" u="none" cap="none" strike="noStrike">
                <a:solidFill>
                  <a:srgbClr val="2F5496"/>
                </a:solidFill>
                <a:latin typeface="Century Gothic"/>
                <a:ea typeface="Century Gothic"/>
                <a:cs typeface="Century Gothic"/>
                <a:sym typeface="Century Gothic"/>
              </a:rPr>
              <a:t>2</a:t>
            </a:r>
            <a:r>
              <a:rPr b="1" i="0" lang="fr-FR" sz="1800" u="none" cap="none" strike="noStrike">
                <a:solidFill>
                  <a:srgbClr val="2F5496"/>
                </a:solidFill>
                <a:latin typeface="Century Gothic"/>
                <a:ea typeface="Century Gothic"/>
                <a:cs typeface="Century Gothic"/>
                <a:sym typeface="Century Gothic"/>
              </a:rPr>
              <a:t>O)</a:t>
            </a:r>
            <a:endParaRPr b="1" i="0" sz="1800" u="none" cap="none" strike="noStrike">
              <a:solidFill>
                <a:srgbClr val="2F5496"/>
              </a:solidFill>
              <a:latin typeface="Century Gothic"/>
              <a:ea typeface="Century Gothic"/>
              <a:cs typeface="Century Gothic"/>
              <a:sym typeface="Century Gothic"/>
            </a:endParaRPr>
          </a:p>
          <a:p>
            <a:pPr indent="0" lvl="0" marL="0" marR="0" rtl="0" algn="l">
              <a:lnSpc>
                <a:spcPct val="93000"/>
              </a:lnSpc>
              <a:spcBef>
                <a:spcPts val="900"/>
              </a:spcBef>
              <a:spcAft>
                <a:spcPts val="0"/>
              </a:spcAft>
              <a:buClr>
                <a:srgbClr val="000000"/>
              </a:buClr>
              <a:buSzPts val="1800"/>
              <a:buFont typeface="Arial"/>
              <a:buNone/>
            </a:pPr>
            <a:r>
              <a:rPr lang="fr-FR" sz="1800">
                <a:solidFill>
                  <a:srgbClr val="2F5496"/>
                </a:solidFill>
                <a:latin typeface="Century Gothic"/>
                <a:ea typeface="Century Gothic"/>
                <a:cs typeface="Century Gothic"/>
                <a:sym typeface="Century Gothic"/>
              </a:rPr>
              <a:t>Nitrogen fertilizers, chemical industry</a:t>
            </a:r>
            <a:endParaRPr b="0" i="0" sz="1500" u="none" cap="none" strike="noStrike">
              <a:solidFill>
                <a:schemeClr val="dk1"/>
              </a:solidFill>
              <a:latin typeface="Arial"/>
              <a:ea typeface="Arial"/>
              <a:cs typeface="Arial"/>
              <a:sym typeface="Arial"/>
            </a:endParaRPr>
          </a:p>
        </p:txBody>
      </p:sp>
      <p:pic>
        <p:nvPicPr>
          <p:cNvPr id="640" name="Google Shape;640;g2587b23e554_1_0"/>
          <p:cNvPicPr preferRelativeResize="0"/>
          <p:nvPr/>
        </p:nvPicPr>
        <p:blipFill rotWithShape="1">
          <a:blip r:embed="rId4">
            <a:alphaModFix/>
          </a:blip>
          <a:srcRect b="0" l="0" r="0" t="0"/>
          <a:stretch/>
        </p:blipFill>
        <p:spPr>
          <a:xfrm>
            <a:off x="10591598" y="3018046"/>
            <a:ext cx="739645" cy="739645"/>
          </a:xfrm>
          <a:prstGeom prst="rect">
            <a:avLst/>
          </a:prstGeom>
          <a:noFill/>
          <a:ln>
            <a:noFill/>
          </a:ln>
        </p:spPr>
      </p:pic>
      <p:sp>
        <p:nvSpPr>
          <p:cNvPr id="641" name="Google Shape;641;g2587b23e554_1_0"/>
          <p:cNvSpPr txBox="1"/>
          <p:nvPr/>
        </p:nvSpPr>
        <p:spPr>
          <a:xfrm>
            <a:off x="8566250" y="3923625"/>
            <a:ext cx="2690700" cy="15597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900"/>
              </a:spcBef>
              <a:spcAft>
                <a:spcPts val="0"/>
              </a:spcAft>
              <a:buClr>
                <a:srgbClr val="000000"/>
              </a:buClr>
              <a:buSzPts val="1800"/>
              <a:buFont typeface="Arial"/>
              <a:buNone/>
            </a:pPr>
            <a:r>
              <a:rPr b="1" lang="fr-FR" sz="1800">
                <a:solidFill>
                  <a:schemeClr val="accent6"/>
                </a:solidFill>
                <a:latin typeface="Century Gothic"/>
                <a:ea typeface="Century Gothic"/>
                <a:cs typeface="Century Gothic"/>
                <a:sym typeface="Century Gothic"/>
              </a:rPr>
              <a:t>Fluorinated gases</a:t>
            </a:r>
            <a:endParaRPr b="0" i="0" sz="1400" u="none" cap="none" strike="noStrike">
              <a:solidFill>
                <a:schemeClr val="accent6"/>
              </a:solidFill>
              <a:latin typeface="Arial"/>
              <a:ea typeface="Arial"/>
              <a:cs typeface="Arial"/>
              <a:sym typeface="Arial"/>
            </a:endParaRPr>
          </a:p>
          <a:p>
            <a:pPr indent="0" lvl="0" marL="0" marR="0" rtl="0" algn="l">
              <a:lnSpc>
                <a:spcPct val="93000"/>
              </a:lnSpc>
              <a:spcBef>
                <a:spcPts val="900"/>
              </a:spcBef>
              <a:spcAft>
                <a:spcPts val="0"/>
              </a:spcAft>
              <a:buClr>
                <a:srgbClr val="000000"/>
              </a:buClr>
              <a:buSzPts val="1800"/>
              <a:buFont typeface="Arial"/>
              <a:buNone/>
            </a:pPr>
            <a:r>
              <a:rPr lang="fr-FR" sz="1800">
                <a:solidFill>
                  <a:schemeClr val="accent6"/>
                </a:solidFill>
                <a:latin typeface="Century Gothic"/>
                <a:ea typeface="Century Gothic"/>
                <a:cs typeface="Century Gothic"/>
                <a:sym typeface="Century Gothic"/>
              </a:rPr>
              <a:t>Air </a:t>
            </a:r>
            <a:r>
              <a:rPr lang="fr-FR" sz="1800">
                <a:solidFill>
                  <a:schemeClr val="accent6"/>
                </a:solidFill>
                <a:latin typeface="Century Gothic"/>
                <a:ea typeface="Century Gothic"/>
                <a:cs typeface="Century Gothic"/>
                <a:sym typeface="Century Gothic"/>
              </a:rPr>
              <a:t>conditioning</a:t>
            </a:r>
            <a:r>
              <a:rPr b="0" i="0" lang="fr-FR" sz="1800" u="none" cap="none" strike="noStrike">
                <a:solidFill>
                  <a:schemeClr val="accent6"/>
                </a:solidFill>
                <a:latin typeface="Century Gothic"/>
                <a:ea typeface="Century Gothic"/>
                <a:cs typeface="Century Gothic"/>
                <a:sym typeface="Century Gothic"/>
              </a:rPr>
              <a:t>, </a:t>
            </a:r>
            <a:r>
              <a:rPr lang="fr-FR" sz="1800">
                <a:solidFill>
                  <a:schemeClr val="accent6"/>
                </a:solidFill>
                <a:latin typeface="Century Gothic"/>
                <a:ea typeface="Century Gothic"/>
                <a:cs typeface="Century Gothic"/>
                <a:sym typeface="Century Gothic"/>
              </a:rPr>
              <a:t>some industrial processes</a:t>
            </a:r>
            <a:endParaRPr b="0" i="0" sz="1600" u="none" cap="none" strike="noStrike">
              <a:solidFill>
                <a:schemeClr val="accent6"/>
              </a:solidFill>
              <a:latin typeface="Arial"/>
              <a:ea typeface="Arial"/>
              <a:cs typeface="Arial"/>
              <a:sym typeface="Arial"/>
            </a:endParaRPr>
          </a:p>
        </p:txBody>
      </p:sp>
      <p:pic>
        <p:nvPicPr>
          <p:cNvPr id="642" name="Google Shape;642;g2587b23e554_1_0"/>
          <p:cNvPicPr preferRelativeResize="0"/>
          <p:nvPr/>
        </p:nvPicPr>
        <p:blipFill rotWithShape="1">
          <a:blip r:embed="rId5">
            <a:alphaModFix/>
          </a:blip>
          <a:srcRect b="0" l="0" r="0" t="0"/>
          <a:stretch/>
        </p:blipFill>
        <p:spPr>
          <a:xfrm>
            <a:off x="11240270" y="4128310"/>
            <a:ext cx="443831" cy="621699"/>
          </a:xfrm>
          <a:prstGeom prst="rect">
            <a:avLst/>
          </a:prstGeom>
          <a:noFill/>
          <a:ln>
            <a:noFill/>
          </a:ln>
        </p:spPr>
      </p:pic>
      <p:sp>
        <p:nvSpPr>
          <p:cNvPr id="643" name="Google Shape;643;g2587b23e554_1_0"/>
          <p:cNvSpPr txBox="1"/>
          <p:nvPr/>
        </p:nvSpPr>
        <p:spPr>
          <a:xfrm>
            <a:off x="7657975" y="1186975"/>
            <a:ext cx="3934500" cy="18915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rPr b="1" i="0" lang="fr-FR" sz="1800" u="none" cap="none" strike="noStrike">
                <a:solidFill>
                  <a:srgbClr val="C27BA0"/>
                </a:solidFill>
                <a:latin typeface="Century Gothic"/>
                <a:ea typeface="Century Gothic"/>
                <a:cs typeface="Century Gothic"/>
                <a:sym typeface="Century Gothic"/>
              </a:rPr>
              <a:t>M</a:t>
            </a:r>
            <a:r>
              <a:rPr b="1" lang="fr-FR" sz="1800">
                <a:solidFill>
                  <a:srgbClr val="C27BA0"/>
                </a:solidFill>
                <a:latin typeface="Century Gothic"/>
                <a:ea typeface="Century Gothic"/>
                <a:cs typeface="Century Gothic"/>
                <a:sym typeface="Century Gothic"/>
              </a:rPr>
              <a:t>e</a:t>
            </a:r>
            <a:r>
              <a:rPr b="1" i="0" lang="fr-FR" sz="1800" u="none" cap="none" strike="noStrike">
                <a:solidFill>
                  <a:srgbClr val="C27BA0"/>
                </a:solidFill>
                <a:latin typeface="Century Gothic"/>
                <a:ea typeface="Century Gothic"/>
                <a:cs typeface="Century Gothic"/>
                <a:sym typeface="Century Gothic"/>
              </a:rPr>
              <a:t>thane (CH</a:t>
            </a:r>
            <a:r>
              <a:rPr b="1" i="0" lang="fr-FR" sz="1200" u="none" cap="none" strike="noStrike">
                <a:solidFill>
                  <a:srgbClr val="C27BA0"/>
                </a:solidFill>
                <a:latin typeface="Century Gothic"/>
                <a:ea typeface="Century Gothic"/>
                <a:cs typeface="Century Gothic"/>
                <a:sym typeface="Century Gothic"/>
              </a:rPr>
              <a:t>4</a:t>
            </a:r>
            <a:r>
              <a:rPr b="1" i="0" lang="fr-FR" sz="1800" u="none" cap="none" strike="noStrike">
                <a:solidFill>
                  <a:srgbClr val="C27BA0"/>
                </a:solidFill>
                <a:latin typeface="Century Gothic"/>
                <a:ea typeface="Century Gothic"/>
                <a:cs typeface="Century Gothic"/>
                <a:sym typeface="Century Gothic"/>
              </a:rPr>
              <a:t>)</a:t>
            </a:r>
            <a:endParaRPr b="0" i="0" sz="1800" u="none" cap="none" strike="noStrike">
              <a:solidFill>
                <a:srgbClr val="C27BA0"/>
              </a:solidFill>
              <a:latin typeface="Century Gothic"/>
              <a:ea typeface="Century Gothic"/>
              <a:cs typeface="Century Gothic"/>
              <a:sym typeface="Century Gothic"/>
            </a:endParaRPr>
          </a:p>
          <a:p>
            <a:pPr indent="0" lvl="0" marL="0" marR="0" rtl="0" algn="l">
              <a:lnSpc>
                <a:spcPct val="93000"/>
              </a:lnSpc>
              <a:spcBef>
                <a:spcPts val="0"/>
              </a:spcBef>
              <a:spcAft>
                <a:spcPts val="0"/>
              </a:spcAft>
              <a:buClr>
                <a:srgbClr val="000000"/>
              </a:buClr>
              <a:buSzPts val="1800"/>
              <a:buFont typeface="Times New Roman"/>
              <a:buNone/>
            </a:pPr>
            <a:r>
              <a:rPr lang="fr-FR" sz="1800">
                <a:solidFill>
                  <a:srgbClr val="C27BA0"/>
                </a:solidFill>
                <a:latin typeface="Century Gothic"/>
                <a:ea typeface="Century Gothic"/>
                <a:cs typeface="Century Gothic"/>
                <a:sym typeface="Century Gothic"/>
              </a:rPr>
              <a:t>Anaerobic decomposition or combustion of organic components (livestock, rice paddies, landfills, slash and burn practices, etc.).</a:t>
            </a:r>
            <a:endParaRPr b="0" i="0" sz="1800" u="none" cap="none" strike="noStrike">
              <a:solidFill>
                <a:srgbClr val="C27BA0"/>
              </a:solidFill>
              <a:latin typeface="Century Gothic"/>
              <a:ea typeface="Century Gothic"/>
              <a:cs typeface="Century Gothic"/>
              <a:sym typeface="Century Gothic"/>
            </a:endParaRPr>
          </a:p>
          <a:p>
            <a:pPr indent="0" lvl="0" marL="0" marR="0" rtl="0" algn="r">
              <a:lnSpc>
                <a:spcPct val="93000"/>
              </a:lnSpc>
              <a:spcBef>
                <a:spcPts val="0"/>
              </a:spcBef>
              <a:spcAft>
                <a:spcPts val="0"/>
              </a:spcAft>
              <a:buClr>
                <a:srgbClr val="000000"/>
              </a:buClr>
              <a:buSzPts val="1800"/>
              <a:buFont typeface="Times New Roman"/>
              <a:buNone/>
            </a:pPr>
            <a:r>
              <a:t/>
            </a:r>
            <a:endParaRPr b="0" i="0" sz="1800" u="none" cap="none" strike="noStrike">
              <a:solidFill>
                <a:srgbClr val="D5A6BD"/>
              </a:solidFill>
              <a:latin typeface="Century Gothic"/>
              <a:ea typeface="Century Gothic"/>
              <a:cs typeface="Century Gothic"/>
              <a:sym typeface="Century Gothic"/>
            </a:endParaRPr>
          </a:p>
        </p:txBody>
      </p:sp>
      <p:sp>
        <p:nvSpPr>
          <p:cNvPr id="644" name="Google Shape;644;g2587b23e554_1_0"/>
          <p:cNvSpPr/>
          <p:nvPr/>
        </p:nvSpPr>
        <p:spPr>
          <a:xfrm>
            <a:off x="8942270" y="6573060"/>
            <a:ext cx="2310000" cy="307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Source : IPCC, AR6, WG3</a:t>
            </a:r>
            <a:endParaRPr b="0" i="0" sz="1400" u="none" cap="none" strike="noStrike">
              <a:solidFill>
                <a:srgbClr val="000000"/>
              </a:solidFill>
              <a:latin typeface="Corbel"/>
              <a:ea typeface="Corbel"/>
              <a:cs typeface="Corbel"/>
              <a:sym typeface="Corbel"/>
            </a:endParaRPr>
          </a:p>
        </p:txBody>
      </p:sp>
      <p:pic>
        <p:nvPicPr>
          <p:cNvPr id="645" name="Google Shape;645;g2587b23e554_1_0"/>
          <p:cNvPicPr preferRelativeResize="0"/>
          <p:nvPr/>
        </p:nvPicPr>
        <p:blipFill rotWithShape="1">
          <a:blip r:embed="rId6">
            <a:alphaModFix/>
          </a:blip>
          <a:srcRect b="0" l="0" r="0" t="0"/>
          <a:stretch/>
        </p:blipFill>
        <p:spPr>
          <a:xfrm>
            <a:off x="11028375" y="1304325"/>
            <a:ext cx="809700" cy="809700"/>
          </a:xfrm>
          <a:prstGeom prst="rect">
            <a:avLst/>
          </a:prstGeom>
          <a:noFill/>
          <a:ln>
            <a:noFill/>
          </a:ln>
        </p:spPr>
      </p:pic>
      <p:pic>
        <p:nvPicPr>
          <p:cNvPr id="646" name="Google Shape;646;g2587b23e554_1_0"/>
          <p:cNvPicPr preferRelativeResize="0"/>
          <p:nvPr/>
        </p:nvPicPr>
        <p:blipFill rotWithShape="1">
          <a:blip r:embed="rId7">
            <a:alphaModFix/>
          </a:blip>
          <a:srcRect b="0" l="0" r="0" t="0"/>
          <a:stretch/>
        </p:blipFill>
        <p:spPr>
          <a:xfrm>
            <a:off x="819450" y="5130626"/>
            <a:ext cx="809725" cy="809725"/>
          </a:xfrm>
          <a:prstGeom prst="rect">
            <a:avLst/>
          </a:prstGeom>
          <a:noFill/>
          <a:ln>
            <a:noFill/>
          </a:ln>
        </p:spPr>
      </p:pic>
      <p:pic>
        <p:nvPicPr>
          <p:cNvPr id="647" name="Google Shape;647;g2587b23e554_1_0"/>
          <p:cNvPicPr preferRelativeResize="0"/>
          <p:nvPr/>
        </p:nvPicPr>
        <p:blipFill rotWithShape="1">
          <a:blip r:embed="rId8">
            <a:alphaModFix/>
          </a:blip>
          <a:srcRect b="0" l="0" r="0" t="0"/>
          <a:stretch/>
        </p:blipFill>
        <p:spPr>
          <a:xfrm>
            <a:off x="10343250" y="5378326"/>
            <a:ext cx="809725" cy="809725"/>
          </a:xfrm>
          <a:prstGeom prst="rect">
            <a:avLst/>
          </a:prstGeom>
          <a:noFill/>
          <a:ln>
            <a:noFill/>
          </a:ln>
        </p:spPr>
      </p:pic>
      <p:cxnSp>
        <p:nvCxnSpPr>
          <p:cNvPr id="648" name="Google Shape;648;g2587b23e554_1_0"/>
          <p:cNvCxnSpPr>
            <a:endCxn id="639" idx="1"/>
          </p:cNvCxnSpPr>
          <p:nvPr/>
        </p:nvCxnSpPr>
        <p:spPr>
          <a:xfrm>
            <a:off x="7077402" y="3243125"/>
            <a:ext cx="1056000" cy="91800"/>
          </a:xfrm>
          <a:prstGeom prst="straightConnector1">
            <a:avLst/>
          </a:prstGeom>
          <a:noFill/>
          <a:ln cap="flat" cmpd="sng" w="28575">
            <a:solidFill>
              <a:schemeClr val="dk2"/>
            </a:solidFill>
            <a:prstDash val="solid"/>
            <a:round/>
            <a:headEnd len="sm" w="sm" type="none"/>
            <a:tailEnd len="sm" w="sm" type="none"/>
          </a:ln>
        </p:spPr>
      </p:cxnSp>
      <p:cxnSp>
        <p:nvCxnSpPr>
          <p:cNvPr id="649" name="Google Shape;649;g2587b23e554_1_0"/>
          <p:cNvCxnSpPr>
            <a:endCxn id="643" idx="1"/>
          </p:cNvCxnSpPr>
          <p:nvPr/>
        </p:nvCxnSpPr>
        <p:spPr>
          <a:xfrm flipH="1" rot="10800000">
            <a:off x="6718675" y="2132725"/>
            <a:ext cx="939300" cy="399300"/>
          </a:xfrm>
          <a:prstGeom prst="straightConnector1">
            <a:avLst/>
          </a:prstGeom>
          <a:noFill/>
          <a:ln cap="flat" cmpd="sng" w="28575">
            <a:solidFill>
              <a:schemeClr val="dk2"/>
            </a:solidFill>
            <a:prstDash val="solid"/>
            <a:round/>
            <a:headEnd len="sm" w="sm" type="none"/>
            <a:tailEnd len="sm" w="sm" type="none"/>
          </a:ln>
        </p:spPr>
      </p:cxnSp>
      <p:cxnSp>
        <p:nvCxnSpPr>
          <p:cNvPr id="650" name="Google Shape;650;g2587b23e554_1_0"/>
          <p:cNvCxnSpPr/>
          <p:nvPr/>
        </p:nvCxnSpPr>
        <p:spPr>
          <a:xfrm>
            <a:off x="7195550" y="3671475"/>
            <a:ext cx="1341900" cy="769500"/>
          </a:xfrm>
          <a:prstGeom prst="straightConnector1">
            <a:avLst/>
          </a:prstGeom>
          <a:noFill/>
          <a:ln cap="flat" cmpd="sng" w="28575">
            <a:solidFill>
              <a:schemeClr val="dk2"/>
            </a:solidFill>
            <a:prstDash val="solid"/>
            <a:round/>
            <a:headEnd len="sm" w="sm" type="none"/>
            <a:tailEnd len="sm" w="sm" type="none"/>
          </a:ln>
        </p:spPr>
      </p:cxnSp>
      <p:sp>
        <p:nvSpPr>
          <p:cNvPr id="651" name="Google Shape;651;g2587b23e554_1_0"/>
          <p:cNvSpPr txBox="1"/>
          <p:nvPr/>
        </p:nvSpPr>
        <p:spPr>
          <a:xfrm>
            <a:off x="7505600" y="5203825"/>
            <a:ext cx="3455700" cy="10731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900"/>
              </a:spcBef>
              <a:spcAft>
                <a:spcPts val="0"/>
              </a:spcAft>
              <a:buClr>
                <a:srgbClr val="000000"/>
              </a:buClr>
              <a:buSzPts val="1800"/>
              <a:buFont typeface="Arial"/>
              <a:buNone/>
            </a:pPr>
            <a:r>
              <a:rPr b="1" lang="fr-FR" sz="1800">
                <a:solidFill>
                  <a:srgbClr val="1C82B8"/>
                </a:solidFill>
                <a:latin typeface="Century Gothic"/>
                <a:ea typeface="Century Gothic"/>
                <a:cs typeface="Century Gothic"/>
                <a:sym typeface="Century Gothic"/>
              </a:rPr>
              <a:t>Carbon dioxide</a:t>
            </a:r>
            <a:r>
              <a:rPr b="1" i="0" lang="fr-FR" sz="1800" u="none" cap="none" strike="noStrike">
                <a:solidFill>
                  <a:srgbClr val="1C82B8"/>
                </a:solidFill>
                <a:latin typeface="Century Gothic"/>
                <a:ea typeface="Century Gothic"/>
                <a:cs typeface="Century Gothic"/>
                <a:sym typeface="Century Gothic"/>
              </a:rPr>
              <a:t> (CO</a:t>
            </a:r>
            <a:r>
              <a:rPr b="1" baseline="-25000" i="0" lang="fr-FR" sz="1800" u="none" cap="none" strike="noStrike">
                <a:solidFill>
                  <a:srgbClr val="1C82B8"/>
                </a:solidFill>
                <a:latin typeface="Century Gothic"/>
                <a:ea typeface="Century Gothic"/>
                <a:cs typeface="Century Gothic"/>
                <a:sym typeface="Century Gothic"/>
              </a:rPr>
              <a:t>2</a:t>
            </a:r>
            <a:r>
              <a:rPr b="1" i="0" lang="fr-FR" sz="1800" u="none" cap="none" strike="noStrike">
                <a:solidFill>
                  <a:srgbClr val="1C82B8"/>
                </a:solidFill>
                <a:latin typeface="Century Gothic"/>
                <a:ea typeface="Century Gothic"/>
                <a:cs typeface="Century Gothic"/>
                <a:sym typeface="Century Gothic"/>
              </a:rPr>
              <a:t>)</a:t>
            </a:r>
            <a:endParaRPr b="1" i="0" sz="1900" u="none" cap="none" strike="noStrike">
              <a:solidFill>
                <a:srgbClr val="1C82B8"/>
              </a:solidFill>
              <a:highlight>
                <a:srgbClr val="FFFFFF"/>
              </a:highlight>
              <a:latin typeface="Corbel"/>
              <a:ea typeface="Corbel"/>
              <a:cs typeface="Corbel"/>
              <a:sym typeface="Corbel"/>
            </a:endParaRPr>
          </a:p>
          <a:p>
            <a:pPr indent="0" lvl="0" marL="0" marR="0" rtl="0" algn="l">
              <a:lnSpc>
                <a:spcPct val="93000"/>
              </a:lnSpc>
              <a:spcBef>
                <a:spcPts val="900"/>
              </a:spcBef>
              <a:spcAft>
                <a:spcPts val="0"/>
              </a:spcAft>
              <a:buClr>
                <a:srgbClr val="000000"/>
              </a:buClr>
              <a:buSzPts val="1800"/>
              <a:buFont typeface="Arial"/>
              <a:buNone/>
            </a:pPr>
            <a:r>
              <a:rPr lang="fr-FR" sz="1800">
                <a:solidFill>
                  <a:srgbClr val="1C82B8"/>
                </a:solidFill>
                <a:latin typeface="Century Gothic"/>
                <a:ea typeface="Century Gothic"/>
                <a:cs typeface="Century Gothic"/>
                <a:sym typeface="Century Gothic"/>
              </a:rPr>
              <a:t>Land use change and deforestation</a:t>
            </a:r>
            <a:endParaRPr b="0" i="0" sz="1600" u="none" cap="none" strike="noStrike">
              <a:solidFill>
                <a:srgbClr val="1C82B8"/>
              </a:solidFill>
              <a:highlight>
                <a:srgbClr val="FFFFFF"/>
              </a:highlight>
              <a:latin typeface="Corbel"/>
              <a:ea typeface="Corbel"/>
              <a:cs typeface="Corbel"/>
              <a:sym typeface="Corbel"/>
            </a:endParaRPr>
          </a:p>
        </p:txBody>
      </p:sp>
      <p:cxnSp>
        <p:nvCxnSpPr>
          <p:cNvPr id="652" name="Google Shape;652;g2587b23e554_1_0"/>
          <p:cNvCxnSpPr>
            <a:endCxn id="651" idx="1"/>
          </p:cNvCxnSpPr>
          <p:nvPr/>
        </p:nvCxnSpPr>
        <p:spPr>
          <a:xfrm>
            <a:off x="6961100" y="4781575"/>
            <a:ext cx="544500" cy="958800"/>
          </a:xfrm>
          <a:prstGeom prst="straightConnector1">
            <a:avLst/>
          </a:prstGeom>
          <a:noFill/>
          <a:ln cap="flat" cmpd="sng" w="28575">
            <a:solidFill>
              <a:schemeClr val="dk2"/>
            </a:solidFill>
            <a:prstDash val="solid"/>
            <a:round/>
            <a:headEnd len="sm" w="sm" type="none"/>
            <a:tailEnd len="sm" w="sm" type="none"/>
          </a:ln>
        </p:spPr>
      </p:cxnSp>
      <p:sp>
        <p:nvSpPr>
          <p:cNvPr id="653" name="Google Shape;653;g2587b23e554_1_0"/>
          <p:cNvSpPr txBox="1"/>
          <p:nvPr/>
        </p:nvSpPr>
        <p:spPr>
          <a:xfrm>
            <a:off x="414225" y="1838825"/>
            <a:ext cx="1895700" cy="15885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900"/>
              </a:spcBef>
              <a:spcAft>
                <a:spcPts val="0"/>
              </a:spcAft>
              <a:buClr>
                <a:srgbClr val="000000"/>
              </a:buClr>
              <a:buSzPts val="1800"/>
              <a:buFont typeface="Arial"/>
              <a:buNone/>
            </a:pPr>
            <a:r>
              <a:rPr b="1" lang="fr-FR" sz="1800">
                <a:solidFill>
                  <a:srgbClr val="1C82B8"/>
                </a:solidFill>
                <a:latin typeface="Century Gothic"/>
                <a:ea typeface="Century Gothic"/>
                <a:cs typeface="Century Gothic"/>
                <a:sym typeface="Century Gothic"/>
              </a:rPr>
              <a:t>Carbon dioxide</a:t>
            </a:r>
            <a:r>
              <a:rPr b="1" i="0" lang="fr-FR" sz="1800" u="none" cap="none" strike="noStrike">
                <a:solidFill>
                  <a:srgbClr val="1C82B8"/>
                </a:solidFill>
                <a:latin typeface="Century Gothic"/>
                <a:ea typeface="Century Gothic"/>
                <a:cs typeface="Century Gothic"/>
                <a:sym typeface="Century Gothic"/>
              </a:rPr>
              <a:t> (CO</a:t>
            </a:r>
            <a:r>
              <a:rPr b="1" baseline="-25000" i="0" lang="fr-FR" sz="1800" u="none" cap="none" strike="noStrike">
                <a:solidFill>
                  <a:srgbClr val="1C82B8"/>
                </a:solidFill>
                <a:latin typeface="Century Gothic"/>
                <a:ea typeface="Century Gothic"/>
                <a:cs typeface="Century Gothic"/>
                <a:sym typeface="Century Gothic"/>
              </a:rPr>
              <a:t>2</a:t>
            </a:r>
            <a:r>
              <a:rPr b="1" i="0" lang="fr-FR" sz="1800" u="none" cap="none" strike="noStrike">
                <a:solidFill>
                  <a:srgbClr val="1C82B8"/>
                </a:solidFill>
                <a:latin typeface="Century Gothic"/>
                <a:ea typeface="Century Gothic"/>
                <a:cs typeface="Century Gothic"/>
                <a:sym typeface="Century Gothic"/>
              </a:rPr>
              <a:t>)</a:t>
            </a:r>
            <a:endParaRPr b="1" i="0" sz="1900" u="none" cap="none" strike="noStrike">
              <a:solidFill>
                <a:srgbClr val="434343"/>
              </a:solidFill>
              <a:highlight>
                <a:srgbClr val="FFFFFF"/>
              </a:highlight>
              <a:latin typeface="Corbel"/>
              <a:ea typeface="Corbel"/>
              <a:cs typeface="Corbel"/>
              <a:sym typeface="Corbel"/>
            </a:endParaRPr>
          </a:p>
          <a:p>
            <a:pPr indent="0" lvl="0" marL="0" marR="0" rtl="0" algn="l">
              <a:lnSpc>
                <a:spcPct val="93000"/>
              </a:lnSpc>
              <a:spcBef>
                <a:spcPts val="900"/>
              </a:spcBef>
              <a:spcAft>
                <a:spcPts val="0"/>
              </a:spcAft>
              <a:buClr>
                <a:srgbClr val="000000"/>
              </a:buClr>
              <a:buSzPts val="1800"/>
              <a:buFont typeface="Arial"/>
              <a:buNone/>
            </a:pPr>
            <a:r>
              <a:rPr lang="fr-FR" sz="1800">
                <a:solidFill>
                  <a:srgbClr val="1C82B8"/>
                </a:solidFill>
                <a:latin typeface="Century Gothic"/>
                <a:ea typeface="Century Gothic"/>
                <a:cs typeface="Century Gothic"/>
                <a:sym typeface="Century Gothic"/>
              </a:rPr>
              <a:t>Fossil fuel combustion and industry</a:t>
            </a:r>
            <a:endParaRPr b="0" i="0" sz="1600" u="none" cap="none" strike="noStrike">
              <a:solidFill>
                <a:srgbClr val="434343"/>
              </a:solidFill>
              <a:highlight>
                <a:srgbClr val="FFFFFF"/>
              </a:highlight>
              <a:latin typeface="Corbel"/>
              <a:ea typeface="Corbel"/>
              <a:cs typeface="Corbel"/>
              <a:sym typeface="Corbel"/>
            </a:endParaRPr>
          </a:p>
        </p:txBody>
      </p:sp>
      <p:cxnSp>
        <p:nvCxnSpPr>
          <p:cNvPr id="654" name="Google Shape;654;g2587b23e554_1_0"/>
          <p:cNvCxnSpPr/>
          <p:nvPr/>
        </p:nvCxnSpPr>
        <p:spPr>
          <a:xfrm rot="10800000">
            <a:off x="2095200" y="2914325"/>
            <a:ext cx="1188000" cy="297600"/>
          </a:xfrm>
          <a:prstGeom prst="straightConnector1">
            <a:avLst/>
          </a:prstGeom>
          <a:noFill/>
          <a:ln cap="flat" cmpd="sng" w="28575">
            <a:solidFill>
              <a:schemeClr val="dk2"/>
            </a:solidFill>
            <a:prstDash val="solid"/>
            <a:round/>
            <a:headEnd len="sm" w="sm" type="none"/>
            <a:tailEnd len="sm" w="sm" type="none"/>
          </a:ln>
        </p:spPr>
      </p:cxnSp>
      <p:sp>
        <p:nvSpPr>
          <p:cNvPr id="655" name="Google Shape;655;g2587b23e554_1_0"/>
          <p:cNvSpPr txBox="1"/>
          <p:nvPr/>
        </p:nvSpPr>
        <p:spPr>
          <a:xfrm>
            <a:off x="5569250" y="2521325"/>
            <a:ext cx="809700" cy="5139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2300" u="none" cap="none" strike="noStrike">
                <a:solidFill>
                  <a:schemeClr val="lt1"/>
                </a:solidFill>
                <a:latin typeface="Calibri"/>
                <a:ea typeface="Calibri"/>
                <a:cs typeface="Calibri"/>
                <a:sym typeface="Calibri"/>
              </a:rPr>
              <a:t>18 %</a:t>
            </a:r>
            <a:endParaRPr b="1" i="0" sz="2000" u="none" cap="none" strike="noStrike">
              <a:solidFill>
                <a:schemeClr val="lt1"/>
              </a:solidFill>
              <a:latin typeface="Calibri"/>
              <a:ea typeface="Calibri"/>
              <a:cs typeface="Calibri"/>
              <a:sym typeface="Calibri"/>
            </a:endParaRPr>
          </a:p>
        </p:txBody>
      </p:sp>
      <p:sp>
        <p:nvSpPr>
          <p:cNvPr id="656" name="Google Shape;656;g2587b23e554_1_0"/>
          <p:cNvSpPr txBox="1"/>
          <p:nvPr/>
        </p:nvSpPr>
        <p:spPr>
          <a:xfrm>
            <a:off x="3689900" y="3923925"/>
            <a:ext cx="809700" cy="5139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2300" u="none" cap="none" strike="noStrike">
                <a:solidFill>
                  <a:schemeClr val="lt1"/>
                </a:solidFill>
                <a:latin typeface="Calibri"/>
                <a:ea typeface="Calibri"/>
                <a:cs typeface="Calibri"/>
                <a:sym typeface="Calibri"/>
              </a:rPr>
              <a:t>64 %</a:t>
            </a:r>
            <a:endParaRPr b="1" i="0" sz="2000" u="none" cap="none" strike="noStrike">
              <a:solidFill>
                <a:schemeClr val="lt1"/>
              </a:solidFill>
              <a:latin typeface="Calibri"/>
              <a:ea typeface="Calibri"/>
              <a:cs typeface="Calibri"/>
              <a:sym typeface="Calibri"/>
            </a:endParaRPr>
          </a:p>
        </p:txBody>
      </p:sp>
      <p:sp>
        <p:nvSpPr>
          <p:cNvPr id="657" name="Google Shape;657;g2587b23e554_1_0"/>
          <p:cNvSpPr txBox="1"/>
          <p:nvPr/>
        </p:nvSpPr>
        <p:spPr>
          <a:xfrm>
            <a:off x="6220375" y="3923925"/>
            <a:ext cx="809700" cy="5139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2300" u="none" cap="none" strike="noStrike">
                <a:solidFill>
                  <a:schemeClr val="lt1"/>
                </a:solidFill>
                <a:latin typeface="Calibri"/>
                <a:ea typeface="Calibri"/>
                <a:cs typeface="Calibri"/>
                <a:sym typeface="Calibri"/>
              </a:rPr>
              <a:t>11 %</a:t>
            </a:r>
            <a:endParaRPr b="1" i="0" sz="2000" u="none" cap="none" strike="noStrike">
              <a:solidFill>
                <a:schemeClr val="lt1"/>
              </a:solidFill>
              <a:latin typeface="Calibri"/>
              <a:ea typeface="Calibri"/>
              <a:cs typeface="Calibri"/>
              <a:sym typeface="Calibri"/>
            </a:endParaRPr>
          </a:p>
        </p:txBody>
      </p:sp>
      <p:sp>
        <p:nvSpPr>
          <p:cNvPr id="658" name="Google Shape;658;g2587b23e554_1_0"/>
          <p:cNvSpPr txBox="1"/>
          <p:nvPr/>
        </p:nvSpPr>
        <p:spPr>
          <a:xfrm>
            <a:off x="3213875" y="5934600"/>
            <a:ext cx="3934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fr-FR" sz="1600">
                <a:latin typeface="Comfortaa"/>
                <a:ea typeface="Comfortaa"/>
                <a:cs typeface="Comfortaa"/>
                <a:sym typeface="Comfortaa"/>
              </a:rPr>
              <a:t>Global anthropogenic GHG emissions in 2019</a:t>
            </a:r>
            <a:endParaRPr b="1" i="0" sz="1600" u="none" cap="none" strike="noStrike">
              <a:solidFill>
                <a:srgbClr val="000000"/>
              </a:solidFill>
              <a:latin typeface="Comfortaa"/>
              <a:ea typeface="Comfortaa"/>
              <a:cs typeface="Comfortaa"/>
              <a:sym typeface="Comfortaa"/>
            </a:endParaRPr>
          </a:p>
        </p:txBody>
      </p:sp>
      <p:pic>
        <p:nvPicPr>
          <p:cNvPr id="659" name="Google Shape;659;g2587b23e554_1_0"/>
          <p:cNvPicPr preferRelativeResize="0"/>
          <p:nvPr/>
        </p:nvPicPr>
        <p:blipFill rotWithShape="1">
          <a:blip r:embed="rId9">
            <a:alphaModFix/>
          </a:blip>
          <a:srcRect b="0" l="0" r="0" t="0"/>
          <a:stretch/>
        </p:blipFill>
        <p:spPr>
          <a:xfrm>
            <a:off x="280675" y="3892925"/>
            <a:ext cx="865204" cy="865200"/>
          </a:xfrm>
          <a:prstGeom prst="rect">
            <a:avLst/>
          </a:prstGeom>
          <a:noFill/>
          <a:ln>
            <a:noFill/>
          </a:ln>
        </p:spPr>
      </p:pic>
      <p:pic>
        <p:nvPicPr>
          <p:cNvPr id="660" name="Google Shape;660;g2587b23e554_1_0"/>
          <p:cNvPicPr preferRelativeResize="0"/>
          <p:nvPr/>
        </p:nvPicPr>
        <p:blipFill rotWithShape="1">
          <a:blip r:embed="rId10">
            <a:alphaModFix/>
          </a:blip>
          <a:srcRect b="0" l="0" r="0" t="0"/>
          <a:stretch/>
        </p:blipFill>
        <p:spPr>
          <a:xfrm>
            <a:off x="1239487" y="3892925"/>
            <a:ext cx="865204" cy="865200"/>
          </a:xfrm>
          <a:prstGeom prst="rect">
            <a:avLst/>
          </a:prstGeom>
          <a:noFill/>
          <a:ln>
            <a:noFill/>
          </a:ln>
        </p:spPr>
      </p:pic>
      <p:pic>
        <p:nvPicPr>
          <p:cNvPr id="661" name="Google Shape;661;g2587b23e554_1_0"/>
          <p:cNvPicPr preferRelativeResize="0"/>
          <p:nvPr/>
        </p:nvPicPr>
        <p:blipFill rotWithShape="1">
          <a:blip r:embed="rId11">
            <a:alphaModFix/>
          </a:blip>
          <a:srcRect b="0" l="0" r="0" t="0"/>
          <a:stretch/>
        </p:blipFill>
        <p:spPr>
          <a:xfrm>
            <a:off x="2198298" y="3892925"/>
            <a:ext cx="865204" cy="865200"/>
          </a:xfrm>
          <a:prstGeom prst="rect">
            <a:avLst/>
          </a:prstGeom>
          <a:noFill/>
          <a:ln>
            <a:noFill/>
          </a:ln>
        </p:spPr>
      </p:pic>
      <p:sp>
        <p:nvSpPr>
          <p:cNvPr id="662" name="Google Shape;662;g2587b23e554_1_0"/>
          <p:cNvSpPr/>
          <p:nvPr/>
        </p:nvSpPr>
        <p:spPr>
          <a:xfrm>
            <a:off x="166150" y="5410061"/>
            <a:ext cx="443700" cy="478800"/>
          </a:xfrm>
          <a:prstGeom prst="mathPlus">
            <a:avLst>
              <a:gd fmla="val 23520" name="adj1"/>
            </a:avLst>
          </a:prstGeom>
          <a:solidFill>
            <a:srgbClr val="5757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g2587b23e554_1_0"/>
          <p:cNvSpPr txBox="1"/>
          <p:nvPr/>
        </p:nvSpPr>
        <p:spPr>
          <a:xfrm>
            <a:off x="6455750" y="3114175"/>
            <a:ext cx="739800" cy="4995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2200" u="none" cap="none" strike="noStrike">
                <a:solidFill>
                  <a:schemeClr val="lt1"/>
                </a:solidFill>
                <a:latin typeface="Calibri"/>
                <a:ea typeface="Calibri"/>
                <a:cs typeface="Calibri"/>
                <a:sym typeface="Calibri"/>
              </a:rPr>
              <a:t>4%</a:t>
            </a:r>
            <a:endParaRPr b="1" i="0" sz="1900" u="none" cap="none" strike="noStrike">
              <a:solidFill>
                <a:schemeClr val="lt1"/>
              </a:solidFill>
              <a:latin typeface="Calibri"/>
              <a:ea typeface="Calibri"/>
              <a:cs typeface="Calibri"/>
              <a:sym typeface="Calibri"/>
            </a:endParaRPr>
          </a:p>
        </p:txBody>
      </p:sp>
      <p:sp>
        <p:nvSpPr>
          <p:cNvPr id="664" name="Google Shape;664;g2587b23e554_1_0"/>
          <p:cNvSpPr txBox="1"/>
          <p:nvPr/>
        </p:nvSpPr>
        <p:spPr>
          <a:xfrm>
            <a:off x="6740300" y="3446150"/>
            <a:ext cx="640500" cy="4281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1700" u="none" cap="none" strike="noStrike">
                <a:solidFill>
                  <a:schemeClr val="lt1"/>
                </a:solidFill>
                <a:latin typeface="Calibri"/>
                <a:ea typeface="Calibri"/>
                <a:cs typeface="Calibri"/>
                <a:sym typeface="Calibri"/>
              </a:rPr>
              <a:t>2%</a:t>
            </a:r>
            <a:endParaRPr b="1" i="0" sz="1400" u="none" cap="none" strike="noStrike">
              <a:solidFill>
                <a:schemeClr val="lt1"/>
              </a:solidFill>
              <a:latin typeface="Calibri"/>
              <a:ea typeface="Calibri"/>
              <a:cs typeface="Calibri"/>
              <a:sym typeface="Calibri"/>
            </a:endParaRPr>
          </a:p>
        </p:txBody>
      </p:sp>
      <p:grpSp>
        <p:nvGrpSpPr>
          <p:cNvPr id="665" name="Google Shape;665;g2587b23e554_1_0"/>
          <p:cNvGrpSpPr/>
          <p:nvPr/>
        </p:nvGrpSpPr>
        <p:grpSpPr>
          <a:xfrm>
            <a:off x="11328057" y="6315752"/>
            <a:ext cx="538116" cy="444548"/>
            <a:chOff x="11127266" y="6186351"/>
            <a:chExt cx="695240" cy="574500"/>
          </a:xfrm>
        </p:grpSpPr>
        <p:sp>
          <p:nvSpPr>
            <p:cNvPr id="666" name="Google Shape;666;g2587b23e554_1_0"/>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2587b23e554_1_0"/>
            <p:cNvSpPr/>
            <p:nvPr/>
          </p:nvSpPr>
          <p:spPr>
            <a:xfrm>
              <a:off x="11256106" y="618635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2587b23e554_1_0"/>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g2587b23e554_1_0"/>
          <p:cNvGrpSpPr/>
          <p:nvPr/>
        </p:nvGrpSpPr>
        <p:grpSpPr>
          <a:xfrm>
            <a:off x="11545443" y="6314830"/>
            <a:ext cx="538985" cy="444548"/>
            <a:chOff x="11320559" y="6185161"/>
            <a:chExt cx="696364" cy="574500"/>
          </a:xfrm>
        </p:grpSpPr>
        <p:sp>
          <p:nvSpPr>
            <p:cNvPr id="670" name="Google Shape;670;g2587b23e554_1_0"/>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2587b23e554_1_0"/>
            <p:cNvSpPr/>
            <p:nvPr/>
          </p:nvSpPr>
          <p:spPr>
            <a:xfrm>
              <a:off x="11320559" y="618516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2587b23e554_1_0"/>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3" name="Google Shape;673;g2587b23e554_1_0"/>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4" name="Google Shape;674;g2587b23e554_1_0"/>
          <p:cNvPicPr preferRelativeResize="0"/>
          <p:nvPr/>
        </p:nvPicPr>
        <p:blipFill rotWithShape="1">
          <a:blip r:embed="rId12">
            <a:alphaModFix/>
          </a:blip>
          <a:srcRect b="27999" l="52899" r="22597" t="33555"/>
          <a:stretch/>
        </p:blipFill>
        <p:spPr>
          <a:xfrm>
            <a:off x="11587331" y="6359727"/>
            <a:ext cx="249405" cy="340276"/>
          </a:xfrm>
          <a:prstGeom prst="rect">
            <a:avLst/>
          </a:prstGeom>
          <a:noFill/>
          <a:ln>
            <a:noFill/>
          </a:ln>
        </p:spPr>
      </p:pic>
      <p:sp>
        <p:nvSpPr>
          <p:cNvPr id="675" name="Google Shape;675;g2587b23e554_1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Where do greenhouse gases (GHGs) come from?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10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000"/>
                                        <p:tgtEl>
                                          <p:spTgt spid="6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8"/>
          <p:cNvSpPr txBox="1"/>
          <p:nvPr>
            <p:ph type="title"/>
          </p:nvPr>
        </p:nvSpPr>
        <p:spPr>
          <a:xfrm>
            <a:off x="1007588" y="102679"/>
            <a:ext cx="9154500" cy="9807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SzPts val="1400"/>
              <a:buNone/>
            </a:pPr>
            <a:r>
              <a:rPr lang="fr-FR"/>
              <a:t>A common unit of measurement, CO</a:t>
            </a:r>
            <a:r>
              <a:rPr baseline="-25000" lang="fr-FR"/>
              <a:t>2</a:t>
            </a:r>
            <a:r>
              <a:rPr lang="fr-FR"/>
              <a:t> equivalent: CO</a:t>
            </a:r>
            <a:r>
              <a:rPr baseline="-25000" lang="fr-FR"/>
              <a:t>2</a:t>
            </a:r>
            <a:r>
              <a:rPr lang="fr-FR"/>
              <a:t>eq</a:t>
            </a:r>
            <a:endParaRPr/>
          </a:p>
        </p:txBody>
      </p:sp>
      <p:sp>
        <p:nvSpPr>
          <p:cNvPr id="684" name="Google Shape;684;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85" name="Google Shape;685;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86" name="Google Shape;686;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87" name="Google Shape;687;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88" name="Google Shape;688;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89" name="Google Shape;689;p8"/>
          <p:cNvSpPr txBox="1"/>
          <p:nvPr/>
        </p:nvSpPr>
        <p:spPr>
          <a:xfrm>
            <a:off x="30000" y="2952551"/>
            <a:ext cx="12224100" cy="655500"/>
          </a:xfrm>
          <a:prstGeom prst="rect">
            <a:avLst/>
          </a:prstGeom>
          <a:solidFill>
            <a:srgbClr val="C55A11"/>
          </a:solidFill>
          <a:ln>
            <a:noFill/>
          </a:ln>
        </p:spPr>
        <p:txBody>
          <a:bodyPr anchorCtr="0" anchor="t" bIns="45700" lIns="91425" spcFirstLastPara="1" rIns="91425" wrap="square" tIns="45700">
            <a:noAutofit/>
          </a:bodyPr>
          <a:lstStyle/>
          <a:p>
            <a:pPr indent="0" lvl="0" marL="0" marR="0" rtl="0" algn="ctr">
              <a:lnSpc>
                <a:spcPct val="93000"/>
              </a:lnSpc>
              <a:spcBef>
                <a:spcPts val="0"/>
              </a:spcBef>
              <a:spcAft>
                <a:spcPts val="1000"/>
              </a:spcAft>
              <a:buClr>
                <a:srgbClr val="000000"/>
              </a:buClr>
              <a:buSzPts val="1800"/>
              <a:buFont typeface="Times New Roman"/>
              <a:buNone/>
            </a:pPr>
            <a:r>
              <a:rPr b="1" lang="fr-FR" sz="1800">
                <a:solidFill>
                  <a:schemeClr val="lt1"/>
                </a:solidFill>
                <a:latin typeface="Corbel"/>
                <a:ea typeface="Corbel"/>
                <a:cs typeface="Corbel"/>
                <a:sym typeface="Corbel"/>
              </a:rPr>
              <a:t>The basic unit is the global warming caused by 1 kg of CO</a:t>
            </a:r>
            <a:r>
              <a:rPr b="1" baseline="-25000" lang="fr-FR" sz="1800">
                <a:solidFill>
                  <a:schemeClr val="lt1"/>
                </a:solidFill>
                <a:latin typeface="Corbel"/>
                <a:ea typeface="Corbel"/>
                <a:cs typeface="Corbel"/>
                <a:sym typeface="Corbel"/>
              </a:rPr>
              <a:t>2</a:t>
            </a:r>
            <a:r>
              <a:rPr b="1" lang="fr-FR" sz="1800">
                <a:solidFill>
                  <a:schemeClr val="lt1"/>
                </a:solidFill>
                <a:latin typeface="Corbel"/>
                <a:ea typeface="Corbel"/>
                <a:cs typeface="Corbel"/>
                <a:sym typeface="Corbel"/>
              </a:rPr>
              <a:t> over 100 years.</a:t>
            </a:r>
            <a:r>
              <a:rPr b="1" i="0" lang="fr-FR" sz="1800" u="none" cap="none" strike="noStrike">
                <a:solidFill>
                  <a:schemeClr val="lt1"/>
                </a:solidFill>
                <a:latin typeface="Corbel"/>
                <a:ea typeface="Corbel"/>
                <a:cs typeface="Corbel"/>
                <a:sym typeface="Corbel"/>
              </a:rPr>
              <a:t> </a:t>
            </a:r>
            <a:r>
              <a:rPr b="1" lang="fr-FR" sz="1800">
                <a:solidFill>
                  <a:schemeClr val="lt1"/>
                </a:solidFill>
                <a:latin typeface="Corbel"/>
                <a:ea typeface="Corbel"/>
                <a:cs typeface="Corbel"/>
                <a:sym typeface="Corbel"/>
              </a:rPr>
              <a:t>The warming caused by other gases is expressed as a multiple of the warming potential of CO</a:t>
            </a:r>
            <a:r>
              <a:rPr b="1" baseline="-25000" lang="fr-FR" sz="1800">
                <a:solidFill>
                  <a:schemeClr val="lt1"/>
                </a:solidFill>
                <a:latin typeface="Corbel"/>
                <a:ea typeface="Corbel"/>
                <a:cs typeface="Corbel"/>
                <a:sym typeface="Corbel"/>
              </a:rPr>
              <a:t>2</a:t>
            </a:r>
            <a:r>
              <a:rPr b="1" lang="fr-FR" sz="1800">
                <a:solidFill>
                  <a:schemeClr val="lt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690" name="Google Shape;690;p8"/>
          <p:cNvSpPr txBox="1"/>
          <p:nvPr/>
        </p:nvSpPr>
        <p:spPr>
          <a:xfrm>
            <a:off x="6142038" y="4869625"/>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CH</a:t>
            </a:r>
            <a:r>
              <a:rPr b="1" baseline="-25000" i="0" lang="fr-FR" sz="2400" u="none" cap="none" strike="noStrike">
                <a:solidFill>
                  <a:schemeClr val="dk1"/>
                </a:solidFill>
                <a:latin typeface="Corbel"/>
                <a:ea typeface="Corbel"/>
                <a:cs typeface="Corbel"/>
                <a:sym typeface="Corbel"/>
              </a:rPr>
              <a:t>4</a:t>
            </a:r>
            <a:r>
              <a:rPr b="1" i="0" lang="fr-FR" sz="2400" u="none" cap="none" strike="noStrike">
                <a:solidFill>
                  <a:schemeClr val="dk1"/>
                </a:solidFill>
                <a:latin typeface="Corbel"/>
                <a:ea typeface="Corbel"/>
                <a:cs typeface="Corbel"/>
                <a:sym typeface="Corbel"/>
              </a:rPr>
              <a:t> = 28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p:txBody>
      </p:sp>
      <p:sp>
        <p:nvSpPr>
          <p:cNvPr id="691" name="Google Shape;691;p8"/>
          <p:cNvSpPr txBox="1"/>
          <p:nvPr/>
        </p:nvSpPr>
        <p:spPr>
          <a:xfrm>
            <a:off x="6142038" y="5806250"/>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N</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O = 265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p:txBody>
      </p:sp>
      <p:sp>
        <p:nvSpPr>
          <p:cNvPr id="692" name="Google Shape;692;p8"/>
          <p:cNvSpPr txBox="1"/>
          <p:nvPr/>
        </p:nvSpPr>
        <p:spPr>
          <a:xfrm>
            <a:off x="6142038" y="3933000"/>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 = 1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eq</a:t>
            </a:r>
            <a:endParaRPr b="0" i="0" sz="1400" u="none" cap="none" strike="noStrike">
              <a:solidFill>
                <a:srgbClr val="000000"/>
              </a:solidFill>
              <a:latin typeface="Arial"/>
              <a:ea typeface="Arial"/>
              <a:cs typeface="Arial"/>
              <a:sym typeface="Arial"/>
            </a:endParaRPr>
          </a:p>
        </p:txBody>
      </p:sp>
      <p:grpSp>
        <p:nvGrpSpPr>
          <p:cNvPr id="693" name="Google Shape;693;p8"/>
          <p:cNvGrpSpPr/>
          <p:nvPr/>
        </p:nvGrpSpPr>
        <p:grpSpPr>
          <a:xfrm>
            <a:off x="2589763" y="1540863"/>
            <a:ext cx="1837054" cy="1298350"/>
            <a:chOff x="4927200" y="2285200"/>
            <a:chExt cx="1837054" cy="1298350"/>
          </a:xfrm>
        </p:grpSpPr>
        <p:pic>
          <p:nvPicPr>
            <p:cNvPr descr="Gaz2" id="694" name="Google Shape;694;p8"/>
            <p:cNvPicPr preferRelativeResize="0"/>
            <p:nvPr/>
          </p:nvPicPr>
          <p:blipFill rotWithShape="1">
            <a:blip r:embed="rId3">
              <a:alphaModFix/>
            </a:blip>
            <a:srcRect b="0" l="0" r="74621" t="0"/>
            <a:stretch/>
          </p:blipFill>
          <p:spPr>
            <a:xfrm>
              <a:off x="4942019" y="2285200"/>
              <a:ext cx="1822235" cy="1238250"/>
            </a:xfrm>
            <a:prstGeom prst="rect">
              <a:avLst/>
            </a:prstGeom>
            <a:noFill/>
            <a:ln>
              <a:noFill/>
            </a:ln>
          </p:spPr>
        </p:pic>
        <p:sp>
          <p:nvSpPr>
            <p:cNvPr id="695" name="Google Shape;695;p8"/>
            <p:cNvSpPr/>
            <p:nvPr/>
          </p:nvSpPr>
          <p:spPr>
            <a:xfrm>
              <a:off x="4927200" y="3333375"/>
              <a:ext cx="1356900" cy="19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8"/>
            <p:cNvSpPr txBox="1"/>
            <p:nvPr/>
          </p:nvSpPr>
          <p:spPr>
            <a:xfrm>
              <a:off x="4945927" y="3183350"/>
              <a:ext cx="172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lang="fr-FR">
                  <a:solidFill>
                    <a:srgbClr val="FF0000"/>
                  </a:solidFill>
                  <a:latin typeface="Corbel"/>
                  <a:ea typeface="Corbel"/>
                  <a:cs typeface="Corbel"/>
                  <a:sym typeface="Corbel"/>
                </a:rPr>
                <a:t>Carbon dioxide</a:t>
              </a:r>
              <a:endParaRPr b="0" i="0" sz="1400" u="none" cap="none" strike="noStrike">
                <a:solidFill>
                  <a:srgbClr val="000000"/>
                </a:solidFill>
                <a:latin typeface="Arial"/>
                <a:ea typeface="Arial"/>
                <a:cs typeface="Arial"/>
                <a:sym typeface="Arial"/>
              </a:endParaRPr>
            </a:p>
          </p:txBody>
        </p:sp>
      </p:grpSp>
      <p:grpSp>
        <p:nvGrpSpPr>
          <p:cNvPr id="697" name="Google Shape;697;p8"/>
          <p:cNvGrpSpPr/>
          <p:nvPr/>
        </p:nvGrpSpPr>
        <p:grpSpPr>
          <a:xfrm>
            <a:off x="4811186" y="1543215"/>
            <a:ext cx="2340001" cy="1293625"/>
            <a:chOff x="28596" y="3762015"/>
            <a:chExt cx="2340001" cy="1293625"/>
          </a:xfrm>
        </p:grpSpPr>
        <p:pic>
          <p:nvPicPr>
            <p:cNvPr descr="Gaz2" id="698" name="Google Shape;698;p8"/>
            <p:cNvPicPr preferRelativeResize="0"/>
            <p:nvPr/>
          </p:nvPicPr>
          <p:blipFill rotWithShape="1">
            <a:blip r:embed="rId3">
              <a:alphaModFix/>
            </a:blip>
            <a:srcRect b="0" l="36727" r="35474" t="0"/>
            <a:stretch/>
          </p:blipFill>
          <p:spPr>
            <a:xfrm>
              <a:off x="28596" y="3762015"/>
              <a:ext cx="2340001" cy="1244232"/>
            </a:xfrm>
            <a:prstGeom prst="rect">
              <a:avLst/>
            </a:prstGeom>
            <a:noFill/>
            <a:ln>
              <a:noFill/>
            </a:ln>
          </p:spPr>
        </p:pic>
        <p:sp>
          <p:nvSpPr>
            <p:cNvPr id="699" name="Google Shape;699;p8"/>
            <p:cNvSpPr/>
            <p:nvPr/>
          </p:nvSpPr>
          <p:spPr>
            <a:xfrm>
              <a:off x="792350" y="4799700"/>
              <a:ext cx="719400" cy="196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8"/>
            <p:cNvSpPr txBox="1"/>
            <p:nvPr/>
          </p:nvSpPr>
          <p:spPr>
            <a:xfrm>
              <a:off x="777024" y="4655440"/>
              <a:ext cx="9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1C4587"/>
                  </a:solidFill>
                  <a:latin typeface="Corbel"/>
                  <a:ea typeface="Corbel"/>
                  <a:cs typeface="Corbel"/>
                  <a:sym typeface="Corbel"/>
                </a:rPr>
                <a:t>M</a:t>
              </a:r>
              <a:r>
                <a:rPr lang="fr-FR">
                  <a:solidFill>
                    <a:srgbClr val="1C4587"/>
                  </a:solidFill>
                  <a:latin typeface="Corbel"/>
                  <a:ea typeface="Corbel"/>
                  <a:cs typeface="Corbel"/>
                  <a:sym typeface="Corbel"/>
                </a:rPr>
                <a:t>e</a:t>
              </a:r>
              <a:r>
                <a:rPr b="0" i="0" lang="fr-FR" sz="1400" u="none" cap="none" strike="noStrike">
                  <a:solidFill>
                    <a:srgbClr val="1C4587"/>
                  </a:solidFill>
                  <a:latin typeface="Corbel"/>
                  <a:ea typeface="Corbel"/>
                  <a:cs typeface="Corbel"/>
                  <a:sym typeface="Corbel"/>
                </a:rPr>
                <a:t>thane</a:t>
              </a:r>
              <a:endParaRPr b="0" i="0" sz="1400" u="none" cap="none" strike="noStrike">
                <a:solidFill>
                  <a:srgbClr val="000000"/>
                </a:solidFill>
                <a:latin typeface="Arial"/>
                <a:ea typeface="Arial"/>
                <a:cs typeface="Arial"/>
                <a:sym typeface="Arial"/>
              </a:endParaRPr>
            </a:p>
          </p:txBody>
        </p:sp>
      </p:grpSp>
      <p:grpSp>
        <p:nvGrpSpPr>
          <p:cNvPr id="701" name="Google Shape;701;p8"/>
          <p:cNvGrpSpPr/>
          <p:nvPr/>
        </p:nvGrpSpPr>
        <p:grpSpPr>
          <a:xfrm>
            <a:off x="7535556" y="1531816"/>
            <a:ext cx="2098678" cy="1316434"/>
            <a:chOff x="8035469" y="2558891"/>
            <a:chExt cx="2098678" cy="1316434"/>
          </a:xfrm>
        </p:grpSpPr>
        <p:pic>
          <p:nvPicPr>
            <p:cNvPr descr="Gaz2" id="702" name="Google Shape;702;p8"/>
            <p:cNvPicPr preferRelativeResize="0"/>
            <p:nvPr/>
          </p:nvPicPr>
          <p:blipFill rotWithShape="1">
            <a:blip r:embed="rId3">
              <a:alphaModFix/>
            </a:blip>
            <a:srcRect b="0" l="77915" r="0" t="0"/>
            <a:stretch/>
          </p:blipFill>
          <p:spPr>
            <a:xfrm>
              <a:off x="8035469" y="2558891"/>
              <a:ext cx="1585673" cy="1238250"/>
            </a:xfrm>
            <a:prstGeom prst="rect">
              <a:avLst/>
            </a:prstGeom>
            <a:noFill/>
            <a:ln>
              <a:noFill/>
            </a:ln>
          </p:spPr>
        </p:pic>
        <p:sp>
          <p:nvSpPr>
            <p:cNvPr id="703" name="Google Shape;703;p8"/>
            <p:cNvSpPr/>
            <p:nvPr/>
          </p:nvSpPr>
          <p:spPr>
            <a:xfrm>
              <a:off x="8419900" y="3588375"/>
              <a:ext cx="1215900" cy="17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8"/>
            <p:cNvSpPr txBox="1"/>
            <p:nvPr/>
          </p:nvSpPr>
          <p:spPr>
            <a:xfrm>
              <a:off x="8482647" y="3475125"/>
              <a:ext cx="165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lang="fr-FR">
                  <a:solidFill>
                    <a:srgbClr val="38761D"/>
                  </a:solidFill>
                  <a:latin typeface="Corbel"/>
                  <a:ea typeface="Corbel"/>
                  <a:cs typeface="Corbel"/>
                  <a:sym typeface="Corbel"/>
                </a:rPr>
                <a:t>Nitrous oxide</a:t>
              </a:r>
              <a:endParaRPr b="0" i="0" sz="1400" u="none" cap="none" strike="noStrike">
                <a:solidFill>
                  <a:srgbClr val="000000"/>
                </a:solidFill>
                <a:latin typeface="Arial"/>
                <a:ea typeface="Arial"/>
                <a:cs typeface="Arial"/>
                <a:sym typeface="Arial"/>
              </a:endParaRPr>
            </a:p>
          </p:txBody>
        </p:sp>
      </p:grpSp>
      <p:pic>
        <p:nvPicPr>
          <p:cNvPr id="705" name="Google Shape;705;p8"/>
          <p:cNvPicPr preferRelativeResize="0"/>
          <p:nvPr/>
        </p:nvPicPr>
        <p:blipFill rotWithShape="1">
          <a:blip r:embed="rId4">
            <a:alphaModFix/>
          </a:blip>
          <a:srcRect b="0" l="0" r="0" t="0"/>
          <a:stretch/>
        </p:blipFill>
        <p:spPr>
          <a:xfrm>
            <a:off x="2357865" y="3829308"/>
            <a:ext cx="2786028" cy="2786028"/>
          </a:xfrm>
          <a:prstGeom prst="rect">
            <a:avLst/>
          </a:prstGeom>
          <a:noFill/>
          <a:ln>
            <a:noFill/>
          </a:ln>
        </p:spPr>
      </p:pic>
      <p:pic>
        <p:nvPicPr>
          <p:cNvPr id="706" name="Google Shape;706;p8"/>
          <p:cNvPicPr preferRelativeResize="0"/>
          <p:nvPr/>
        </p:nvPicPr>
        <p:blipFill rotWithShape="1">
          <a:blip r:embed="rId5">
            <a:alphaModFix/>
          </a:blip>
          <a:srcRect b="0" l="0" r="0" t="0"/>
          <a:stretch/>
        </p:blipFill>
        <p:spPr>
          <a:xfrm>
            <a:off x="2734300" y="5557272"/>
            <a:ext cx="335671" cy="207796"/>
          </a:xfrm>
          <a:prstGeom prst="rect">
            <a:avLst/>
          </a:prstGeom>
          <a:noFill/>
          <a:ln>
            <a:noFill/>
          </a:ln>
        </p:spPr>
      </p:pic>
      <p:pic>
        <p:nvPicPr>
          <p:cNvPr id="707" name="Google Shape;707;p8"/>
          <p:cNvPicPr preferRelativeResize="0"/>
          <p:nvPr/>
        </p:nvPicPr>
        <p:blipFill rotWithShape="1">
          <a:blip r:embed="rId6">
            <a:alphaModFix/>
          </a:blip>
          <a:srcRect b="0" l="0" r="0" t="0"/>
          <a:stretch/>
        </p:blipFill>
        <p:spPr>
          <a:xfrm>
            <a:off x="4071631" y="4774330"/>
            <a:ext cx="1086002" cy="9907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